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314" r:id="rId5"/>
    <p:sldId id="329" r:id="rId6"/>
    <p:sldId id="334" r:id="rId7"/>
    <p:sldId id="343" r:id="rId8"/>
    <p:sldId id="339" r:id="rId9"/>
    <p:sldId id="344" r:id="rId10"/>
    <p:sldId id="322" r:id="rId11"/>
    <p:sldId id="338" r:id="rId12"/>
    <p:sldId id="270" r:id="rId13"/>
    <p:sldId id="345" r:id="rId14"/>
    <p:sldId id="346" r:id="rId15"/>
    <p:sldId id="347" r:id="rId16"/>
    <p:sldId id="348" r:id="rId17"/>
    <p:sldId id="256" r:id="rId18"/>
    <p:sldId id="257" r:id="rId19"/>
    <p:sldId id="259" r:id="rId20"/>
    <p:sldId id="263" r:id="rId21"/>
    <p:sldId id="264" r:id="rId22"/>
    <p:sldId id="268" r:id="rId23"/>
    <p:sldId id="277" r:id="rId24"/>
    <p:sldId id="275" r:id="rId25"/>
    <p:sldId id="271" r:id="rId26"/>
    <p:sldId id="274" r:id="rId27"/>
    <p:sldId id="27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DFE"/>
    <a:srgbClr val="D4DDFE"/>
    <a:srgbClr val="D5DEFF"/>
    <a:srgbClr val="F6F7FF"/>
    <a:srgbClr val="DBDCE5"/>
    <a:srgbClr val="F0F1FB"/>
    <a:srgbClr val="DFE1F6"/>
    <a:srgbClr val="EEEFF5"/>
    <a:srgbClr val="DFE1EF"/>
    <a:srgbClr val="A9B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394" autoAdjust="0"/>
  </p:normalViewPr>
  <p:slideViewPr>
    <p:cSldViewPr snapToGrid="0">
      <p:cViewPr varScale="1">
        <p:scale>
          <a:sx n="76" d="100"/>
          <a:sy n="76" d="100"/>
        </p:scale>
        <p:origin x="260" y="64"/>
      </p:cViewPr>
      <p:guideLst>
        <p:guide orient="horz" pos="1416"/>
        <p:guide orient="horz" pos="1008"/>
        <p:guide pos="3840"/>
      </p:guideLst>
    </p:cSldViewPr>
  </p:slideViewPr>
  <p:outlineViewPr>
    <p:cViewPr>
      <p:scale>
        <a:sx n="33" d="100"/>
        <a:sy n="33" d="100"/>
      </p:scale>
      <p:origin x="0" y="-103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2BE22-BCF5-218A-BCDB-9D6463B9A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C6B9B-3CD0-9D38-9EB7-8FC9403B8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62055-8DBD-6042-92AC-66DE479F90DE}" type="datetimeFigureOut">
              <a:rPr lang="en-US" smtClean="0"/>
              <a:t>7/22/2024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5B14E-D4D7-1E40-CD23-AE797C2368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EE50A-AB77-49BE-9076-23C4C8D08BB2}" type="datetimeFigureOut">
              <a:rPr lang="en-US" smtClean="0"/>
              <a:t>7/22/2024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9883-B744-4FDD-8623-D69A66650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4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5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63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2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98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23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84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50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1185" y="629469"/>
            <a:ext cx="8961120" cy="5599062"/>
          </a:xfrm>
        </p:spPr>
        <p:txBody>
          <a:bodyPr lIns="0" tIns="0" rIns="0" bIns="0" anchor="ctr">
            <a:noAutofit/>
          </a:bodyPr>
          <a:lstStyle>
            <a:lvl1pPr mar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A65DB93-2357-6899-3DDD-DC79C877A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Object 1">
            <a:extLst>
              <a:ext uri="{FF2B5EF4-FFF2-40B4-BE49-F238E27FC236}">
                <a16:creationId xmlns:a16="http://schemas.microsoft.com/office/drawing/2014/main" id="{056E6431-5C32-6197-AA1B-376379431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D978EB2-1AE7-BB87-954B-F3DBF5080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10569634" cy="1801793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06BDC3-2B84-117A-BF71-A331C1DD6BC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3" y="2796209"/>
            <a:ext cx="3657598" cy="3147392"/>
          </a:xfrm>
        </p:spPr>
        <p:txBody>
          <a:bodyPr lIns="0" tIns="0" rIns="0" bIns="0"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4D2A92BD-8372-F61F-9551-6FA12079139B}"/>
              </a:ext>
            </a:extLst>
          </p:cNvPr>
          <p:cNvSpPr>
            <a:spLocks noGrp="1"/>
          </p:cNvSpPr>
          <p:nvPr>
            <p:ph type="tbl" sz="quarter" idx="28" hasCustomPrompt="1"/>
          </p:nvPr>
        </p:nvSpPr>
        <p:spPr>
          <a:xfrm>
            <a:off x="4902200" y="2795588"/>
            <a:ext cx="6478617" cy="31480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9EF52E1-6F3C-5D9B-32DC-A156BDDE2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47" b="86709"/>
          <a:stretch/>
        </p:blipFill>
        <p:spPr>
          <a:xfrm>
            <a:off x="-1" y="5946505"/>
            <a:ext cx="5304866" cy="911495"/>
          </a:xfrm>
          <a:custGeom>
            <a:avLst/>
            <a:gdLst>
              <a:gd name="connsiteX0" fmla="*/ 0 w 5304866"/>
              <a:gd name="connsiteY0" fmla="*/ 0 h 1912980"/>
              <a:gd name="connsiteX1" fmla="*/ 5304866 w 5304866"/>
              <a:gd name="connsiteY1" fmla="*/ 0 h 1912980"/>
              <a:gd name="connsiteX2" fmla="*/ 5304866 w 5304866"/>
              <a:gd name="connsiteY2" fmla="*/ 1912980 h 1912980"/>
              <a:gd name="connsiteX3" fmla="*/ 5304865 w 5304866"/>
              <a:gd name="connsiteY3" fmla="*/ 1912980 h 1912980"/>
              <a:gd name="connsiteX4" fmla="*/ 0 w 5304866"/>
              <a:gd name="connsiteY4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866" h="1912980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510996E-0672-63AB-DCBF-25B251B2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7680" y="0"/>
            <a:ext cx="1694321" cy="2692400"/>
          </a:xfrm>
          <a:custGeom>
            <a:avLst/>
            <a:gdLst>
              <a:gd name="connsiteX0" fmla="*/ 1346200 w 1694321"/>
              <a:gd name="connsiteY0" fmla="*/ 0 h 2692400"/>
              <a:gd name="connsiteX1" fmla="*/ 1617506 w 1694321"/>
              <a:gd name="connsiteY1" fmla="*/ 27350 h 2692400"/>
              <a:gd name="connsiteX2" fmla="*/ 1694321 w 1694321"/>
              <a:gd name="connsiteY2" fmla="*/ 47101 h 2692400"/>
              <a:gd name="connsiteX3" fmla="*/ 1694321 w 1694321"/>
              <a:gd name="connsiteY3" fmla="*/ 528114 h 2692400"/>
              <a:gd name="connsiteX4" fmla="*/ 1692265 w 1694321"/>
              <a:gd name="connsiteY4" fmla="*/ 526998 h 2692400"/>
              <a:gd name="connsiteX5" fmla="*/ 1346199 w 1694321"/>
              <a:gd name="connsiteY5" fmla="*/ 457130 h 2692400"/>
              <a:gd name="connsiteX6" fmla="*/ 457130 w 1694321"/>
              <a:gd name="connsiteY6" fmla="*/ 1346199 h 2692400"/>
              <a:gd name="connsiteX7" fmla="*/ 1346199 w 1694321"/>
              <a:gd name="connsiteY7" fmla="*/ 2235268 h 2692400"/>
              <a:gd name="connsiteX8" fmla="*/ 1692265 w 1694321"/>
              <a:gd name="connsiteY8" fmla="*/ 2165401 h 2692400"/>
              <a:gd name="connsiteX9" fmla="*/ 1694321 w 1694321"/>
              <a:gd name="connsiteY9" fmla="*/ 2164285 h 2692400"/>
              <a:gd name="connsiteX10" fmla="*/ 1694321 w 1694321"/>
              <a:gd name="connsiteY10" fmla="*/ 2645299 h 2692400"/>
              <a:gd name="connsiteX11" fmla="*/ 1617506 w 1694321"/>
              <a:gd name="connsiteY11" fmla="*/ 2665050 h 2692400"/>
              <a:gd name="connsiteX12" fmla="*/ 1346200 w 1694321"/>
              <a:gd name="connsiteY12" fmla="*/ 2692400 h 2692400"/>
              <a:gd name="connsiteX13" fmla="*/ 0 w 1694321"/>
              <a:gd name="connsiteY13" fmla="*/ 1346200 h 2692400"/>
              <a:gd name="connsiteX14" fmla="*/ 1346200 w 1694321"/>
              <a:gd name="connsiteY14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4321" h="2692400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E2B4D4-87FA-ACC4-A0FD-E98B07CE985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5" y="3067050"/>
            <a:ext cx="6400800" cy="3048000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800"/>
            </a:lvl2pPr>
            <a:lvl3pPr marL="685800">
              <a:defRPr sz="1800"/>
            </a:lvl3pPr>
            <a:lvl4pPr marL="1051560">
              <a:defRPr sz="1800"/>
            </a:lvl4pPr>
            <a:lvl5pPr marL="141732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8F85D-7A7F-3D36-8C6A-6589D66D2AF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61300" y="3067050"/>
            <a:ext cx="3519515" cy="3048000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165860" indent="-342900">
              <a:buFont typeface="+mj-lt"/>
              <a:buAutoNum type="alphaLcPeriod"/>
              <a:defRPr sz="1800"/>
            </a:lvl4pPr>
            <a:lvl5pPr marL="1531620" indent="-3429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45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67254"/>
          <a:stretch>
            <a:fillRect/>
          </a:stretch>
        </p:blipFill>
        <p:spPr>
          <a:xfrm>
            <a:off x="0" y="4612248"/>
            <a:ext cx="3769950" cy="2245753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E0C7AAD-1535-12DC-133E-2253BF501721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811183" y="2757488"/>
            <a:ext cx="10548967" cy="3399964"/>
          </a:xfrm>
        </p:spPr>
        <p:txBody>
          <a:bodyPr/>
          <a:lstStyle/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74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8AC6985-AA41-BCAE-CEDF-E736D973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12647"/>
            <a:ext cx="10002589" cy="3657600"/>
          </a:xfrm>
        </p:spPr>
        <p:txBody>
          <a:bodyPr lIns="0" tIns="0" rIns="0" bIns="0" anchor="b">
            <a:noAutofit/>
          </a:bodyPr>
          <a:lstStyle>
            <a:lvl1pPr mar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7B85660-94E4-85D1-95CA-415513A03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1185" y="4724033"/>
            <a:ext cx="7000972" cy="170942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CAF5C0-1B51-02B5-924D-230575353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4724034"/>
            <a:ext cx="2133966" cy="2133966"/>
            <a:chOff x="9654699" y="2229295"/>
            <a:chExt cx="2133966" cy="2133966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41AAE8D5-8E6A-7CBE-9018-DD8F3493D049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C694532E-B147-38A2-55EE-24483385016A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114B3BE5-2D39-542C-00BB-A940C568E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>
            <a:off x="7717670" y="0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942-C934-4735-A546-27F776875C7D}" type="datetimeFigureOut">
              <a:rPr lang="en-US" smtClean="0"/>
              <a:t>7/22/2024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5281-21A6-4A79-9D96-9469503410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31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64E5-BA86-4B1F-BDED-427D09FEDC59}" type="datetimeFigureOut">
              <a:rPr lang="en-US" smtClean="0"/>
              <a:t>7/22/2024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9E23-400B-4AAB-B013-E347E4ED6DB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565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64E5-BA86-4B1F-BDED-427D09FEDC59}" type="datetimeFigureOut">
              <a:rPr lang="en-US" smtClean="0"/>
              <a:t>7/22/2024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9C79E23-400B-4AAB-B013-E347E4ED6DB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343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64E5-BA86-4B1F-BDED-427D09FEDC59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9E23-400B-4AAB-B013-E347E4ED6DB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71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3"/>
            <a:ext cx="6400800" cy="1828800"/>
          </a:xfrm>
        </p:spPr>
        <p:txBody>
          <a:bodyPr lIns="0" tIns="0" rIns="0" bIns="0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1AC91-E5AE-A457-178C-6A577DAAF4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1185" y="2774786"/>
            <a:ext cx="6400800" cy="3257550"/>
          </a:xfr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4FED77-2877-7D28-E27C-7BE9F5E73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785AC1-54EA-61EE-115B-C1910CC60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0B2CA14-03DC-FC05-7713-E0261B4B2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42" b="69630"/>
          <a:stretch>
            <a:fillRect/>
          </a:stretch>
        </p:blipFill>
        <p:spPr>
          <a:xfrm>
            <a:off x="1" y="4775200"/>
            <a:ext cx="6608233" cy="2082800"/>
          </a:xfrm>
          <a:custGeom>
            <a:avLst/>
            <a:gdLst>
              <a:gd name="connsiteX0" fmla="*/ 0 w 6608233"/>
              <a:gd name="connsiteY0" fmla="*/ 0 h 2082800"/>
              <a:gd name="connsiteX1" fmla="*/ 6608233 w 6608233"/>
              <a:gd name="connsiteY1" fmla="*/ 0 h 2082800"/>
              <a:gd name="connsiteX2" fmla="*/ 6608233 w 6608233"/>
              <a:gd name="connsiteY2" fmla="*/ 2082800 h 2082800"/>
              <a:gd name="connsiteX3" fmla="*/ 0 w 6608233"/>
              <a:gd name="connsiteY3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8233" h="2082800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5EC223C2-E475-8E7A-48D4-A9BC2EB69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49382" y="1747860"/>
            <a:ext cx="2692400" cy="2692400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D9D7CE-BCD9-0B12-1945-C5FFE31A7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3014" y="361075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55275E-28AB-F0B7-E799-5116B1120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827307"/>
            <a:ext cx="6400800" cy="5203387"/>
          </a:xfrm>
        </p:spPr>
        <p:txBody>
          <a:bodyPr lIns="0" tIns="0" rIns="0" bIns="0" anchor="ctr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BD7E0A-39A9-0CF7-F1CE-E777075BFA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01915" y="304690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ln w="57150">
            <a:noFill/>
          </a:ln>
        </p:spPr>
        <p:txBody>
          <a:bodyPr wrap="square" tIns="13716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63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extLst>
              <a:ext uri="{FF2B5EF4-FFF2-40B4-BE49-F238E27FC236}">
                <a16:creationId xmlns:a16="http://schemas.microsoft.com/office/drawing/2014/main" id="{269C21E5-B8EE-7438-A771-34BC8006E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5898" y="0"/>
            <a:ext cx="1574573" cy="39544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F333FA-6DDE-DB6C-73BB-FE8387977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5508" y="4240999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87953E-96F2-8BCC-B295-E1033E7D2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7599718" cy="3051394"/>
          </a:xfrm>
        </p:spPr>
        <p:txBody>
          <a:bodyPr lIns="0" tIns="0" rIns="0" bIns="0" anchor="b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A627B70-91C8-40B9-6189-B29749FF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185" y="3965028"/>
            <a:ext cx="7599718" cy="1493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4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C12813-DBA6-41C2-2418-83919E059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741680" y="0"/>
            <a:ext cx="2133966" cy="2133966"/>
            <a:chOff x="9654699" y="2229295"/>
            <a:chExt cx="2133966" cy="213396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2A74540-7988-B712-8AB1-9EE03FE1EC8A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6CF9A1-91DA-6419-08F2-4CC262EA4D1E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AAAE3BC0-55AE-B520-F2B8-50BF886EF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 flipH="1" flipV="1">
            <a:off x="0" y="3626779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B29A2F3-C289-9762-6F9F-DA18D322D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0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2A1870-E86B-5125-7AB3-A1F5DF7E752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953000" y="2768043"/>
            <a:ext cx="6400799" cy="3231221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FE2A1C-A3CC-9D8B-DE44-FDE1132F7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C454DD-C924-8468-6944-AF53508CD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25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3051393"/>
          </a:xfrm>
        </p:spPr>
        <p:txBody>
          <a:bodyPr lIns="0" tIns="0" rIns="0" bIns="0" anchor="b">
            <a:noAutofit/>
          </a:bodyPr>
          <a:lstStyle>
            <a:lvl1pPr>
              <a:defRPr sz="54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0CDAE70-42DC-AB0D-6734-B9944B799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185" y="3965028"/>
            <a:ext cx="6400799" cy="196674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400" b="1" i="0" dirty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Click to add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8EDAF-6CF8-D96E-EB91-CAFEBE0CA1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1187" y="247518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txBody>
          <a:bodyPr wrap="square" tIns="11887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148B4D-CB0B-8B95-BA58-B33DE0530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895145-43B3-C337-08C1-C009F83D8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8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22F8239-92F5-595B-5DD3-ACBA1C19E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2969"/>
          <a:stretch/>
        </p:blipFill>
        <p:spPr>
          <a:xfrm>
            <a:off x="3459002" y="5609995"/>
            <a:ext cx="7328137" cy="1248005"/>
          </a:xfrm>
          <a:custGeom>
            <a:avLst/>
            <a:gdLst>
              <a:gd name="connsiteX0" fmla="*/ 0 w 7328137"/>
              <a:gd name="connsiteY0" fmla="*/ 0 h 1912980"/>
              <a:gd name="connsiteX1" fmla="*/ 7328137 w 7328137"/>
              <a:gd name="connsiteY1" fmla="*/ 0 h 1912980"/>
              <a:gd name="connsiteX2" fmla="*/ 7328137 w 7328137"/>
              <a:gd name="connsiteY2" fmla="*/ 1912980 h 1912980"/>
              <a:gd name="connsiteX3" fmla="*/ 0 w 7328137"/>
              <a:gd name="connsiteY3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8137" h="1912980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9E987C-6F3E-FB11-D796-2D5F9075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0"/>
            <a:ext cx="2133966" cy="2133966"/>
            <a:chOff x="9654699" y="2229295"/>
            <a:chExt cx="2133966" cy="213396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342B09-3192-492F-3F5F-19163C83F9E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62E2B15-36A9-C2C7-6306-EEA512B646D0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52DD956C-BC83-8F97-6FF5-5A11028FE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21792"/>
            <a:ext cx="8180412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612ED1-3CD3-8532-2C92-777F6D005F1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38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BCE7-3651-7CA3-1353-9B2526D267A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217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86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>
            <a:extLst>
              <a:ext uri="{FF2B5EF4-FFF2-40B4-BE49-F238E27FC236}">
                <a16:creationId xmlns:a16="http://schemas.microsoft.com/office/drawing/2014/main" id="{83F8143D-16B1-4CE2-1910-9E5074922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1084203" y="4586286"/>
            <a:ext cx="1574573" cy="227171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6BE63D1-6CC6-AD50-D587-0514090FB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13816" y="2184400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05155"/>
            <a:ext cx="10571734" cy="1160145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DE6614-889D-2DB5-4C2F-DCBD22BA3B2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835400" y="2185127"/>
            <a:ext cx="2736849" cy="4067717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051560" indent="-228600">
              <a:buFont typeface="+mj-lt"/>
              <a:buAutoNum type="alphaLcParenR"/>
              <a:defRPr sz="1800"/>
            </a:lvl4pPr>
            <a:lvl5pPr marL="1417320" indent="-2286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B2B871-B646-8E1E-CD57-2224B2D4E59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21564" y="2184400"/>
            <a:ext cx="4156619" cy="4046290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98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78285"/>
          <a:stretch/>
        </p:blipFill>
        <p:spPr>
          <a:xfrm>
            <a:off x="0" y="5368807"/>
            <a:ext cx="3769950" cy="1489194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6275416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E945C7-CAAC-C9B4-0B56-EC62E53C8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2467" y="5439854"/>
            <a:ext cx="1096391" cy="10963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E58C5299-758C-70DA-D929-E0BC719E9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16629" y="3758740"/>
            <a:ext cx="2130921" cy="2130921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4C6AC-F9E8-412E-2D6B-9FDD07ADDE7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0330" y="2771566"/>
            <a:ext cx="6275387" cy="3271324"/>
          </a:xfrm>
        </p:spPr>
        <p:txBody>
          <a:bodyPr l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463C33-FF99-2443-BE5D-682AC8CB8B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09054" y="459137"/>
            <a:ext cx="4126800" cy="4126800"/>
          </a:xfrm>
          <a:custGeom>
            <a:avLst/>
            <a:gdLst>
              <a:gd name="connsiteX0" fmla="*/ 2063400 w 4126800"/>
              <a:gd name="connsiteY0" fmla="*/ 0 h 4126800"/>
              <a:gd name="connsiteX1" fmla="*/ 4126800 w 4126800"/>
              <a:gd name="connsiteY1" fmla="*/ 2063400 h 4126800"/>
              <a:gd name="connsiteX2" fmla="*/ 2063400 w 4126800"/>
              <a:gd name="connsiteY2" fmla="*/ 4126800 h 4126800"/>
              <a:gd name="connsiteX3" fmla="*/ 0 w 4126800"/>
              <a:gd name="connsiteY3" fmla="*/ 2063400 h 4126800"/>
              <a:gd name="connsiteX4" fmla="*/ 2063400 w 4126800"/>
              <a:gd name="connsiteY4" fmla="*/ 0 h 41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6800" h="4126800">
                <a:moveTo>
                  <a:pt x="2063400" y="0"/>
                </a:moveTo>
                <a:cubicBezTo>
                  <a:pt x="3202984" y="0"/>
                  <a:pt x="4126800" y="923816"/>
                  <a:pt x="4126800" y="2063400"/>
                </a:cubicBezTo>
                <a:cubicBezTo>
                  <a:pt x="4126800" y="3202984"/>
                  <a:pt x="3202984" y="4126800"/>
                  <a:pt x="2063400" y="4126800"/>
                </a:cubicBezTo>
                <a:cubicBezTo>
                  <a:pt x="923816" y="4126800"/>
                  <a:pt x="0" y="3202984"/>
                  <a:pt x="0" y="2063400"/>
                </a:cubicBezTo>
                <a:cubicBezTo>
                  <a:pt x="0" y="923816"/>
                  <a:pt x="923816" y="0"/>
                  <a:pt x="2063400" y="0"/>
                </a:cubicBezTo>
                <a:close/>
              </a:path>
            </a:pathLst>
          </a:custGeom>
        </p:spPr>
        <p:txBody>
          <a:bodyPr wrap="square" tIns="7315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10569630" cy="10687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185" y="1825625"/>
            <a:ext cx="105696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83" r:id="rId4"/>
    <p:sldLayoutId id="2147483684" r:id="rId5"/>
    <p:sldLayoutId id="2147483685" r:id="rId6"/>
    <p:sldLayoutId id="2147483671" r:id="rId7"/>
    <p:sldLayoutId id="2147483679" r:id="rId8"/>
    <p:sldLayoutId id="2147483676" r:id="rId9"/>
    <p:sldLayoutId id="2147483669" r:id="rId10"/>
    <p:sldLayoutId id="2147483673" r:id="rId11"/>
    <p:sldLayoutId id="2147483682" r:id="rId12"/>
    <p:sldLayoutId id="2147483656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100" baseline="0">
          <a:solidFill>
            <a:schemeClr val="bg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15D2-7F57-AF2A-38D7-55809878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5" y="629469"/>
            <a:ext cx="8961120" cy="5599062"/>
          </a:xfrm>
        </p:spPr>
        <p:txBody>
          <a:bodyPr/>
          <a:lstStyle/>
          <a:p>
            <a:r>
              <a:rPr lang="en-US" dirty="0"/>
              <a:t>ADJUDICATING IP CASES IN THE UNITED STATES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Hon. Edward Chen</a:t>
            </a:r>
            <a:br>
              <a:rPr lang="en-US" sz="3200" dirty="0"/>
            </a:br>
            <a:r>
              <a:rPr lang="en-US" sz="3200" dirty="0"/>
              <a:t>Hon. Jacqueline Scott Corley</a:t>
            </a:r>
            <a:br>
              <a:rPr lang="en-US" sz="3200" dirty="0"/>
            </a:br>
            <a:r>
              <a:rPr lang="en-US" sz="3200" dirty="0"/>
              <a:t>United States District Court for the Northern District of California (San Francisco)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01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5B341-51B2-F310-CF72-DBB2C725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Buffalo Trace Bourbon </a:t>
            </a:r>
            <a:br>
              <a:rPr lang="en-US" sz="2800" dirty="0"/>
            </a:br>
            <a:r>
              <a:rPr lang="en-US" sz="2800" dirty="0"/>
              <a:t>v.</a:t>
            </a:r>
            <a:br>
              <a:rPr lang="en-US" sz="2800" dirty="0"/>
            </a:br>
            <a:r>
              <a:rPr lang="en-US" sz="2800" dirty="0"/>
              <a:t>1000 Stories Bourbon Barrel Aged Wine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8375B8-FB76-AC52-AA14-E2956E392E27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2"/>
          <a:stretch>
            <a:fillRect/>
          </a:stretch>
        </p:blipFill>
        <p:spPr>
          <a:xfrm>
            <a:off x="1677798" y="2010104"/>
            <a:ext cx="3193747" cy="440646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9949E1-E945-7EBE-1A21-D79330D98382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3"/>
          <a:stretch>
            <a:fillRect/>
          </a:stretch>
        </p:blipFill>
        <p:spPr>
          <a:xfrm>
            <a:off x="6243145" y="1797269"/>
            <a:ext cx="3924312" cy="4619297"/>
          </a:xfrm>
        </p:spPr>
      </p:pic>
    </p:spTree>
    <p:extLst>
      <p:ext uri="{BB962C8B-B14F-4D97-AF65-F5344CB8AC3E}">
        <p14:creationId xmlns:p14="http://schemas.microsoft.com/office/powerpoint/2010/main" val="521466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2CB35-35BB-AA56-0E54-82A2BD2E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0D492-26C9-08CF-9149-7D526608505B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495570-2B15-81A8-A782-BD6C87FC7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36" y="536028"/>
            <a:ext cx="6624373" cy="1914745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D48C2FB-9892-8F97-8A51-ED15BF3D3CD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DA8F44-7044-7EFF-4F0F-7D1CC9989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171" y="944179"/>
            <a:ext cx="4076700" cy="31567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402AF2-52E6-B4E7-5FFB-0E62F4EA0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24" y="2779448"/>
            <a:ext cx="6413195" cy="31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63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8E5B-47A0-EF94-A53D-6FDB74C9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621972"/>
            <a:ext cx="6400800" cy="1828800"/>
          </a:xfrm>
        </p:spPr>
        <p:txBody>
          <a:bodyPr/>
          <a:lstStyle/>
          <a:p>
            <a:r>
              <a:rPr lang="en-US" sz="5400" dirty="0"/>
              <a:t>COPYRIGHT</a:t>
            </a:r>
            <a:br>
              <a:rPr lang="en-US" sz="5400" dirty="0"/>
            </a:br>
            <a:r>
              <a:rPr lang="en-US" sz="5400" dirty="0"/>
              <a:t>LAW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A201F-56F9-BFD9-8E95-AD5BD7D54FD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953000" y="2038525"/>
            <a:ext cx="6400799" cy="3960739"/>
          </a:xfrm>
        </p:spPr>
        <p:txBody>
          <a:bodyPr anchor="b"/>
          <a:lstStyle/>
          <a:p>
            <a:r>
              <a:rPr lang="en-US" sz="4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 two types</a:t>
            </a: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Blatant </a:t>
            </a: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Copycat/Counterfeit </a:t>
            </a:r>
          </a:p>
          <a:p>
            <a:r>
              <a:rPr lang="en-US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Competitor versus Competitor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09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47088-178F-76C0-367F-FCCD9471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Copycat/Counterfeit</a:t>
            </a:r>
            <a:br>
              <a:rPr lang="en-US" dirty="0"/>
            </a:br>
            <a:br>
              <a:rPr lang="en-US" dirty="0"/>
            </a:br>
            <a:r>
              <a:rPr lang="en-US" sz="1400" dirty="0"/>
              <a:t>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845DF2-631D-A3AB-CB1E-50A31CE1B38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096000" y="2726872"/>
            <a:ext cx="5282186" cy="32657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DAE21A-381E-0F61-5804-4B518F826D32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8D422D-96EF-9AA2-08B9-255F5A9D8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14" y="2726872"/>
            <a:ext cx="4956470" cy="3342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9FB16D-077F-C384-1088-D9E9FA6FA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26872"/>
            <a:ext cx="5282184" cy="32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31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B9126-94D4-09AE-EE2C-84E9639018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Moonbug v. Babybus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E7EEF9-8A09-1892-4B46-5900F5988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57419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Competitor v. competitor copyright </a:t>
            </a:r>
          </a:p>
        </p:txBody>
      </p:sp>
    </p:spTree>
    <p:extLst>
      <p:ext uri="{BB962C8B-B14F-4D97-AF65-F5344CB8AC3E}">
        <p14:creationId xmlns:p14="http://schemas.microsoft.com/office/powerpoint/2010/main" val="1718254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7D39D1-7172-5A75-DDC5-8F7627AA063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451581" y="2015734"/>
            <a:ext cx="4169336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Moonbug is known for its popular children's entertainment franchise, CoComelon. CoComelon’s YouTube television series is known throughout the world.  It is the most popular children’s video on YouTube. </a:t>
            </a:r>
          </a:p>
          <a:p>
            <a:pPr>
              <a:lnSpc>
                <a:spcPct val="110000"/>
              </a:lnSpc>
            </a:pPr>
            <a:r>
              <a:rPr lang="en-US" dirty="0"/>
              <a:t>The series centers around the main character, a baby boy named JJ, and his family. 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9" name="Picture 8" descr="JJ Song + More Nursery Rhymes &amp; Kids Songs - CoComelon - YouTube">
            <a:extLst>
              <a:ext uri="{FF2B5EF4-FFF2-40B4-BE49-F238E27FC236}">
                <a16:creationId xmlns:a16="http://schemas.microsoft.com/office/drawing/2014/main" id="{55AED011-4453-BABE-6D39-CC4F40E26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5048" y="2909568"/>
            <a:ext cx="2391342" cy="1793506"/>
          </a:xfrm>
          <a:prstGeom prst="rect">
            <a:avLst/>
          </a:prstGeom>
          <a:noFill/>
        </p:spPr>
      </p:pic>
      <p:pic>
        <p:nvPicPr>
          <p:cNvPr id="7" name="Picture 6" descr="CoComelon Lane - Plugged In">
            <a:extLst>
              <a:ext uri="{FF2B5EF4-FFF2-40B4-BE49-F238E27FC236}">
                <a16:creationId xmlns:a16="http://schemas.microsoft.com/office/drawing/2014/main" id="{8E3ED5D2-E761-7444-C4EB-FFBFB88ED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9165" y="537695"/>
            <a:ext cx="3975092" cy="2285679"/>
          </a:xfrm>
          <a:prstGeom prst="rect">
            <a:avLst/>
          </a:prstGeom>
          <a:noFill/>
        </p:spPr>
      </p:pic>
      <p:pic>
        <p:nvPicPr>
          <p:cNvPr id="8" name="Picture 7" descr="Bring 'CoComelon Live! JJ's Journey ...">
            <a:extLst>
              <a:ext uri="{FF2B5EF4-FFF2-40B4-BE49-F238E27FC236}">
                <a16:creationId xmlns:a16="http://schemas.microsoft.com/office/drawing/2014/main" id="{38800B3E-1D03-BDE1-D237-1D9A15A36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0522" y="3806321"/>
            <a:ext cx="3532728" cy="1978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7941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986502-018D-B6AF-CF27-0845D7B9BE8D}"/>
              </a:ext>
            </a:extLst>
          </p:cNvPr>
          <p:cNvSpPr txBox="1"/>
          <p:nvPr/>
        </p:nvSpPr>
        <p:spPr>
          <a:xfrm>
            <a:off x="1451581" y="2015732"/>
            <a:ext cx="4172212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Defendant BabyBus offers a competing YouTube channel under the “Super JoJo” brand.  Their series also centers around a main character, a baby boy named JoJo, and his family. </a:t>
            </a:r>
          </a:p>
        </p:txBody>
      </p:sp>
      <p:pic>
        <p:nvPicPr>
          <p:cNvPr id="1026" name="Picture 2" descr="Kid Zone Wonders">
            <a:extLst>
              <a:ext uri="{FF2B5EF4-FFF2-40B4-BE49-F238E27FC236}">
                <a16:creationId xmlns:a16="http://schemas.microsoft.com/office/drawing/2014/main" id="{4F517C18-4174-77EB-5DB1-528336D2F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6122" y="672436"/>
            <a:ext cx="4325628" cy="243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per Jojo Kids Songs Zip Pouch | clinicasanfernando.com.uy">
            <a:extLst>
              <a:ext uri="{FF2B5EF4-FFF2-40B4-BE49-F238E27FC236}">
                <a16:creationId xmlns:a16="http://schemas.microsoft.com/office/drawing/2014/main" id="{08EF65B3-8E17-DCB1-3819-530AB9300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23" y="3511248"/>
            <a:ext cx="2208522" cy="220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187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0DBF07-30F5-75F6-FED1-BA81198F7212}"/>
              </a:ext>
            </a:extLst>
          </p:cNvPr>
          <p:cNvSpPr txBox="1"/>
          <p:nvPr/>
        </p:nvSpPr>
        <p:spPr>
          <a:xfrm>
            <a:off x="1451581" y="2015732"/>
            <a:ext cx="4172212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-228600" defTabSz="9144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Moonbug sued Babybus for copyright infringement, accusing Babybus of copying its JJ main character and his family, and 39 CoComelon videos.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FFFE28-341E-79DD-931E-F59F3F2EA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381" y="805583"/>
            <a:ext cx="4602502" cy="46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85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5BF0C5-E688-1DFC-B75E-A2C87FAD8708}"/>
              </a:ext>
            </a:extLst>
          </p:cNvPr>
          <p:cNvSpPr txBox="1"/>
          <p:nvPr/>
        </p:nvSpPr>
        <p:spPr>
          <a:xfrm>
            <a:off x="1451579" y="2015734"/>
            <a:ext cx="6195784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marR="0" indent="-228600" defTabSz="9144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Moonbug sought an injunction against Babybus to stop the publication of the SuperJoJo series and damages.</a:t>
            </a:r>
          </a:p>
        </p:txBody>
      </p:sp>
      <p:pic>
        <p:nvPicPr>
          <p:cNvPr id="9" name="Graphic 8" descr="Gavel">
            <a:extLst>
              <a:ext uri="{FF2B5EF4-FFF2-40B4-BE49-F238E27FC236}">
                <a16:creationId xmlns:a16="http://schemas.microsoft.com/office/drawing/2014/main" id="{BF2D25CD-640F-ED45-667C-076FC7F19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8756" y="2277991"/>
            <a:ext cx="2926098" cy="2926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93614A-8F0B-078C-7DA9-9280BCAC49F4}"/>
              </a:ext>
            </a:extLst>
          </p:cNvPr>
          <p:cNvSpPr txBox="1"/>
          <p:nvPr/>
        </p:nvSpPr>
        <p:spPr>
          <a:xfrm>
            <a:off x="4924851" y="1600199"/>
            <a:ext cx="6130003" cy="4297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indent="-228600" defTabSz="9144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22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39B63-C522-5A71-97A2-3787CE6161B1}"/>
              </a:ext>
            </a:extLst>
          </p:cNvPr>
          <p:cNvSpPr txBox="1"/>
          <p:nvPr/>
        </p:nvSpPr>
        <p:spPr>
          <a:xfrm>
            <a:off x="3043238" y="1750755"/>
            <a:ext cx="6105524" cy="2376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What are the main considerations in determining whether Babybus infringed Moonbug’s characters and videos?</a:t>
            </a:r>
            <a:endParaRPr lang="en-US" sz="2400" kern="1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78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ABBA-2E6D-E7DD-AC67-58D1FCB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6400800" cy="18288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01105-5841-28D0-D6C0-3E1A46648B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6293" y="1800225"/>
            <a:ext cx="6400800" cy="3257550"/>
          </a:xfrm>
        </p:spPr>
        <p:txBody>
          <a:bodyPr/>
          <a:lstStyle/>
          <a:p>
            <a:r>
              <a:rPr lang="en-US" dirty="0"/>
              <a:t>1.Introduction to United States Federal Courts</a:t>
            </a:r>
          </a:p>
          <a:p>
            <a:r>
              <a:rPr lang="en-US" dirty="0"/>
              <a:t>2.Trademark Law</a:t>
            </a:r>
          </a:p>
          <a:p>
            <a:r>
              <a:rPr lang="en-US" dirty="0"/>
              <a:t>3.Copyright Law</a:t>
            </a:r>
          </a:p>
          <a:p>
            <a:r>
              <a:rPr lang="en-US" dirty="0"/>
              <a:t>4. Alternative Dispute Resolution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9486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302767-B9A9-E5F9-CC4D-E4593BF31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3525184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/>
              <a:t>Main Considerations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11A216-CF13-F750-732B-22E4CAA95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0080" y="1995837"/>
            <a:ext cx="3525184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is protected?  You have to have a valid copyright to protect.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Elements which generally depict a cartoon baby character and basic educational themes may be too generic. 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C8DADD-7538-C2C6-A8DA-F4B11B97F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815" y="447983"/>
            <a:ext cx="7126341" cy="570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82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15A5D409-1F45-696E-6E3B-C0DCBFE06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5" r="-3" b="512"/>
          <a:stretch/>
        </p:blipFill>
        <p:spPr bwMode="auto">
          <a:xfrm>
            <a:off x="1530522" y="1632879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 close up of a toy&#10;&#10;Description automatically generated with medium confidence">
            <a:extLst>
              <a:ext uri="{FF2B5EF4-FFF2-40B4-BE49-F238E27FC236}">
                <a16:creationId xmlns:a16="http://schemas.microsoft.com/office/drawing/2014/main" id="{3BF9A3A1-2912-99B7-444C-66884B604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9" b="-2"/>
          <a:stretch/>
        </p:blipFill>
        <p:spPr bwMode="auto">
          <a:xfrm>
            <a:off x="4674471" y="1632879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close up of a toy&#10;&#10;Description automatically generated with medium confidence">
            <a:extLst>
              <a:ext uri="{FF2B5EF4-FFF2-40B4-BE49-F238E27FC236}">
                <a16:creationId xmlns:a16="http://schemas.microsoft.com/office/drawing/2014/main" id="{2815340B-37BF-7E9A-0EA3-CE550DA08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9" r="1" b="1"/>
          <a:stretch/>
        </p:blipFill>
        <p:spPr bwMode="auto">
          <a:xfrm>
            <a:off x="7818420" y="1632879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120FF7-DBA9-C9A3-1C86-03B793E4EEAC}"/>
              </a:ext>
            </a:extLst>
          </p:cNvPr>
          <p:cNvSpPr txBox="1"/>
          <p:nvPr/>
        </p:nvSpPr>
        <p:spPr>
          <a:xfrm>
            <a:off x="2228850" y="4895850"/>
            <a:ext cx="173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Babybus DouDou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CC8107-67FD-36D5-1632-C1D7A94380AD}"/>
              </a:ext>
            </a:extLst>
          </p:cNvPr>
          <p:cNvSpPr txBox="1"/>
          <p:nvPr/>
        </p:nvSpPr>
        <p:spPr>
          <a:xfrm>
            <a:off x="5517356" y="4895849"/>
            <a:ext cx="14930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Cocomelon </a:t>
            </a:r>
          </a:p>
          <a:p>
            <a:r>
              <a:rPr lang="en-US" sz="2000" dirty="0"/>
              <a:t>JJ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04C3B8-E37D-1D44-77CA-B814C6B54DBC}"/>
              </a:ext>
            </a:extLst>
          </p:cNvPr>
          <p:cNvSpPr txBox="1"/>
          <p:nvPr/>
        </p:nvSpPr>
        <p:spPr>
          <a:xfrm>
            <a:off x="8565356" y="4895849"/>
            <a:ext cx="16217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Babybus </a:t>
            </a:r>
          </a:p>
          <a:p>
            <a:r>
              <a:rPr lang="en-US" sz="2000" dirty="0"/>
              <a:t>JoJo</a:t>
            </a:r>
          </a:p>
        </p:txBody>
      </p:sp>
    </p:spTree>
    <p:extLst>
      <p:ext uri="{BB962C8B-B14F-4D97-AF65-F5344CB8AC3E}">
        <p14:creationId xmlns:p14="http://schemas.microsoft.com/office/powerpoint/2010/main" val="415363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302767-B9A9-E5F9-CC4D-E4593BF31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3525184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/>
              <a:t>Main Considerations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11A216-CF13-F750-732B-22E4CAA95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0" y="2015732"/>
            <a:ext cx="3525184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Even if many individual elements are too generic to be protected, can the combination and arrangement of those elements be protected?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126" name="Picture 6" descr="Cocomelon JJ Character Prop Cutout">
            <a:extLst>
              <a:ext uri="{FF2B5EF4-FFF2-40B4-BE49-F238E27FC236}">
                <a16:creationId xmlns:a16="http://schemas.microsoft.com/office/drawing/2014/main" id="{B68DC752-CACC-61A5-95D9-18765DF4C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9097557" y="1567843"/>
            <a:ext cx="2964032" cy="296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8873FE7-52E0-27FE-55AB-D9302AA8E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3353" y="1105792"/>
            <a:ext cx="2964033" cy="378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4CE841E-7BC9-26EF-5CA0-F0ED8EF46C50}"/>
              </a:ext>
            </a:extLst>
          </p:cNvPr>
          <p:cNvSpPr/>
          <p:nvPr/>
        </p:nvSpPr>
        <p:spPr>
          <a:xfrm>
            <a:off x="8305800" y="2647950"/>
            <a:ext cx="660803" cy="4191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98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AC1132-7465-36F2-E3F0-7140B1DAF077}"/>
              </a:ext>
            </a:extLst>
          </p:cNvPr>
          <p:cNvSpPr txBox="1"/>
          <p:nvPr/>
        </p:nvSpPr>
        <p:spPr>
          <a:xfrm>
            <a:off x="746731" y="2054670"/>
            <a:ext cx="4172212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0" defTabSz="9144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</a:pPr>
            <a:endParaRPr lang="en-US" dirty="0">
              <a:solidFill>
                <a:schemeClr val="bg1"/>
              </a:solidFill>
            </a:endParaRPr>
          </a:p>
          <a:p>
            <a:pPr marL="285750" marR="0" indent="-228600" defTabSz="9144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After a 10 day trial, the jury found Babybus liable for copyright infringement of the JJ character, and 36 of the 39 CoComelon works.  </a:t>
            </a:r>
          </a:p>
          <a:p>
            <a:pPr marL="285750" marR="0" indent="-228600" defTabSz="9144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jury awarded Moonbug a total of $17,718,114.00 in actual damages and lost profits.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77990-D541-F940-7343-AFDA8DE31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727" y="318358"/>
            <a:ext cx="6735214" cy="2340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A57497-BFF6-29B0-0F7A-B6D271BCA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969" y="2958655"/>
            <a:ext cx="2810180" cy="3755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4A83E5-578F-3DD0-6C7B-244D122B9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745" y="3960762"/>
            <a:ext cx="2810180" cy="158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69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3130ED7-D876-EC9D-700E-105E8910C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Alternative Dispute Resolution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133C10-6243-00FF-D90A-F5FC59A0A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622284" cy="3450613"/>
          </a:xfrm>
        </p:spPr>
        <p:txBody>
          <a:bodyPr>
            <a:normAutofit/>
          </a:bodyPr>
          <a:lstStyle/>
          <a:p>
            <a:r>
              <a:rPr lang="en-US" dirty="0"/>
              <a:t>Private mediation</a:t>
            </a:r>
          </a:p>
          <a:p>
            <a:r>
              <a:rPr lang="en-US" dirty="0"/>
              <a:t>Court-sponsored mediation</a:t>
            </a:r>
          </a:p>
          <a:p>
            <a:r>
              <a:rPr lang="en-US" dirty="0"/>
              <a:t>Magistrate Judge settlement conference</a:t>
            </a:r>
          </a:p>
        </p:txBody>
      </p:sp>
      <p:pic>
        <p:nvPicPr>
          <p:cNvPr id="6146" name="Picture 2" descr="3,100+ Mediation Stock Illustrations, Royalty-Free Vector Graphics &amp; Clip  Art - iStock | Meditation, Conflict resolution, Business mediation">
            <a:extLst>
              <a:ext uri="{FF2B5EF4-FFF2-40B4-BE49-F238E27FC236}">
                <a16:creationId xmlns:a16="http://schemas.microsoft.com/office/drawing/2014/main" id="{1973BBB3-09A5-5207-E196-E92C430B4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4139" y="2515790"/>
            <a:ext cx="3500715" cy="245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619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FA43-637B-EF8D-3849-CFD9352B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827307"/>
            <a:ext cx="6400800" cy="5203387"/>
          </a:xfrm>
        </p:spPr>
        <p:txBody>
          <a:bodyPr anchor="ctr"/>
          <a:lstStyle/>
          <a:p>
            <a:r>
              <a:rPr lang="en-US" dirty="0"/>
              <a:t>UNITED STATES JUDGES—</a:t>
            </a:r>
            <a:br>
              <a:rPr lang="en-US" dirty="0"/>
            </a:br>
            <a:r>
              <a:rPr lang="en-US" dirty="0"/>
              <a:t>GENERAL JURISDICTION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29837C7-79A8-4541-44E2-73C78517FA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26353" y="3072072"/>
            <a:ext cx="3456590" cy="345659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5BC2B-7AF5-211E-9BBF-8F00663D4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554" y="3194726"/>
            <a:ext cx="3134187" cy="3211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22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FA43-637B-EF8D-3849-CFD9352B9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Same Judge Decides All Types of Cases—Criminal and Civil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6450F-A8E5-8B7F-1C54-79C081010270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u="sng" dirty="0"/>
              <a:t>CRIMINAL</a:t>
            </a:r>
          </a:p>
          <a:p>
            <a:pPr marL="0" indent="0" algn="ctr">
              <a:buNone/>
            </a:pPr>
            <a:r>
              <a:rPr lang="en-US" sz="3200" dirty="0"/>
              <a:t>*Drugs</a:t>
            </a:r>
          </a:p>
          <a:p>
            <a:pPr marL="0" indent="0" algn="ctr">
              <a:buNone/>
            </a:pPr>
            <a:r>
              <a:rPr lang="en-US" sz="3200" dirty="0"/>
              <a:t>*Fraud</a:t>
            </a:r>
          </a:p>
          <a:p>
            <a:pPr marL="0" indent="0" algn="ctr">
              <a:buNone/>
            </a:pPr>
            <a:r>
              <a:rPr lang="en-US" sz="3200" dirty="0"/>
              <a:t>*Guns</a:t>
            </a:r>
          </a:p>
          <a:p>
            <a:pPr marL="0" indent="0" algn="ctr">
              <a:buNone/>
            </a:pPr>
            <a:r>
              <a:rPr lang="en-US" sz="3200" dirty="0"/>
              <a:t>*Antitrust</a:t>
            </a:r>
          </a:p>
          <a:p>
            <a:pPr marL="0" indent="0">
              <a:buNone/>
            </a:pPr>
            <a:r>
              <a:rPr lang="en-US" sz="3200" dirty="0"/>
              <a:t>*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F5DB8-7142-6BBB-AF99-1948E7383518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algn="ctr"/>
            <a:r>
              <a:rPr lang="en-US" sz="3200" u="sng" dirty="0"/>
              <a:t>CIVIL</a:t>
            </a:r>
          </a:p>
          <a:p>
            <a:pPr algn="ctr"/>
            <a:r>
              <a:rPr lang="en-US" sz="3200" dirty="0"/>
              <a:t>*Contract</a:t>
            </a:r>
          </a:p>
          <a:p>
            <a:pPr algn="ctr"/>
            <a:r>
              <a:rPr lang="en-US" sz="3200" dirty="0"/>
              <a:t>*Civil Rights</a:t>
            </a:r>
          </a:p>
          <a:p>
            <a:pPr algn="ctr"/>
            <a:r>
              <a:rPr lang="en-US" sz="3200" dirty="0"/>
              <a:t>*Wage and Hour</a:t>
            </a:r>
          </a:p>
          <a:p>
            <a:pPr algn="ctr"/>
            <a:r>
              <a:rPr lang="en-US" sz="3200" dirty="0"/>
              <a:t>*Discrimination</a:t>
            </a:r>
          </a:p>
          <a:p>
            <a:pPr algn="ctr"/>
            <a:r>
              <a:rPr lang="en-US" sz="3200" dirty="0"/>
              <a:t>*Securities Fraud</a:t>
            </a:r>
          </a:p>
          <a:p>
            <a:pPr algn="ctr"/>
            <a:r>
              <a:rPr lang="en-US" sz="3200" dirty="0"/>
              <a:t>*Antitrust</a:t>
            </a:r>
          </a:p>
          <a:p>
            <a:pPr algn="ctr"/>
            <a:r>
              <a:rPr lang="en-US" sz="3200" dirty="0"/>
              <a:t>*Intellectual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416707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8E5B-47A0-EF94-A53D-6FDB74C9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621972"/>
            <a:ext cx="6400800" cy="1828800"/>
          </a:xfrm>
        </p:spPr>
        <p:txBody>
          <a:bodyPr/>
          <a:lstStyle/>
          <a:p>
            <a:r>
              <a:rPr lang="en-US" sz="5400" dirty="0"/>
              <a:t>TRADEMARK LAW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A201F-56F9-BFD9-8E95-AD5BD7D54FD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953000" y="2038525"/>
            <a:ext cx="6400799" cy="3960739"/>
          </a:xfrm>
        </p:spPr>
        <p:txBody>
          <a:bodyPr anchor="b"/>
          <a:lstStyle/>
          <a:p>
            <a:r>
              <a:rPr lang="en-US" sz="4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Generally two types</a:t>
            </a: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Blatant </a:t>
            </a: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Copycat/Counterfeit </a:t>
            </a:r>
          </a:p>
          <a:p>
            <a:r>
              <a:rPr lang="en-US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Competitor versus Competitor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3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47088-178F-76C0-367F-FCCD9471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Copycat/Counterfeit</a:t>
            </a:r>
            <a:br>
              <a:rPr lang="en-US" dirty="0"/>
            </a:br>
            <a:br>
              <a:rPr lang="en-US" dirty="0"/>
            </a:br>
            <a:r>
              <a:rPr lang="en-US" sz="1400" dirty="0"/>
              <a:t> 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73E644D-BF82-1254-DF3C-92ED24398060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2"/>
          <a:stretch>
            <a:fillRect/>
          </a:stretch>
        </p:blipFill>
        <p:spPr>
          <a:xfrm>
            <a:off x="713720" y="2726872"/>
            <a:ext cx="4956175" cy="3047547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845DF2-631D-A3AB-CB1E-50A31CE1B38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096000" y="2726872"/>
            <a:ext cx="5282186" cy="326571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F1C516-A27C-111E-DB48-89E09D0D5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807" y="2776757"/>
            <a:ext cx="5593444" cy="325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6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348845-3852-D4E6-EF42-8024EAC0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621792"/>
            <a:ext cx="8180412" cy="1828800"/>
          </a:xfrm>
        </p:spPr>
        <p:txBody>
          <a:bodyPr/>
          <a:lstStyle/>
          <a:p>
            <a:r>
              <a:rPr lang="en-US" dirty="0"/>
              <a:t>What Happens in the Usual Counterfeit Trademark Cases?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AE87B-E37F-614C-6EE5-D03C01018C9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13816" y="2948152"/>
            <a:ext cx="4956470" cy="3120773"/>
          </a:xfrm>
        </p:spPr>
        <p:txBody>
          <a:bodyPr/>
          <a:lstStyle/>
          <a:p>
            <a:r>
              <a:rPr lang="en-US" dirty="0"/>
              <a:t>Defendant does not appear in the case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Default entered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Judge enters a permanent injunction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Accounts with $ frozen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8F6394-786C-5C79-1DBE-C98788568737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421716" y="2948152"/>
            <a:ext cx="4956470" cy="3120773"/>
          </a:xfrm>
        </p:spPr>
        <p:txBody>
          <a:bodyPr/>
          <a:lstStyle/>
          <a:p>
            <a:r>
              <a:rPr lang="en-US" dirty="0"/>
              <a:t>Defendant will often create new website to get around the injunction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Follow up motions to modify injunction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accounts with $ frozen</a:t>
            </a:r>
          </a:p>
        </p:txBody>
      </p:sp>
    </p:spTree>
    <p:extLst>
      <p:ext uri="{BB962C8B-B14F-4D97-AF65-F5344CB8AC3E}">
        <p14:creationId xmlns:p14="http://schemas.microsoft.com/office/powerpoint/2010/main" val="359155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62D7-27D2-94DC-1264-B79226686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605155"/>
            <a:ext cx="10571734" cy="1160145"/>
          </a:xfrm>
        </p:spPr>
        <p:txBody>
          <a:bodyPr/>
          <a:lstStyle/>
          <a:p>
            <a:r>
              <a:rPr lang="en-US" dirty="0"/>
              <a:t>Trademark Infringement –</a:t>
            </a:r>
            <a:br>
              <a:rPr lang="en-US" dirty="0"/>
            </a:br>
            <a:r>
              <a:rPr lang="en-US" dirty="0"/>
              <a:t>Is There a Likelihood of Confusion?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6C3713D-C8FF-8E7B-458C-CB927BAA99B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835400" y="2185127"/>
            <a:ext cx="2736849" cy="4067717"/>
          </a:xfrm>
        </p:spPr>
        <p:txBody>
          <a:bodyPr/>
          <a:lstStyle/>
          <a:p>
            <a:r>
              <a:rPr lang="en-US" sz="2400" dirty="0"/>
              <a:t>Strength of the mark</a:t>
            </a:r>
          </a:p>
          <a:p>
            <a:r>
              <a:rPr lang="en-US" sz="2400" dirty="0"/>
              <a:t>Proximity of the goods</a:t>
            </a:r>
          </a:p>
          <a:p>
            <a:r>
              <a:rPr lang="en-US" sz="2400" dirty="0"/>
              <a:t>Similarity of the marks</a:t>
            </a:r>
          </a:p>
          <a:p>
            <a:r>
              <a:rPr lang="en-US" sz="2400" dirty="0"/>
              <a:t>Actual confusion evidence</a:t>
            </a:r>
          </a:p>
          <a:p>
            <a:r>
              <a:rPr lang="en-US" sz="2400" dirty="0"/>
              <a:t>Marketing channels used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61A2D1D-0937-D2AC-EE47-05940DD770E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221564" y="2184400"/>
            <a:ext cx="4156619" cy="4046290"/>
          </a:xfrm>
        </p:spPr>
        <p:txBody>
          <a:bodyPr/>
          <a:lstStyle/>
          <a:p>
            <a:pPr marL="457200" indent="-457200">
              <a:buAutoNum type="arabicPeriod" startAt="6"/>
            </a:pPr>
            <a:r>
              <a:rPr lang="en-US" sz="2400" dirty="0"/>
              <a:t>Type of goods and services</a:t>
            </a:r>
          </a:p>
          <a:p>
            <a:pPr marL="457200" indent="-457200">
              <a:buAutoNum type="arabicPeriod" startAt="6"/>
            </a:pPr>
            <a:r>
              <a:rPr lang="en-US" sz="2400" dirty="0"/>
              <a:t>D’s intent in selecting the mark</a:t>
            </a:r>
          </a:p>
          <a:p>
            <a:pPr marL="457200" indent="-457200">
              <a:buAutoNum type="arabicPeriod" startAt="6"/>
            </a:pPr>
            <a:r>
              <a:rPr lang="en-US" sz="2400" dirty="0"/>
              <a:t>Likely expansion of product market</a:t>
            </a:r>
          </a:p>
        </p:txBody>
      </p:sp>
    </p:spTree>
    <p:extLst>
      <p:ext uri="{BB962C8B-B14F-4D97-AF65-F5344CB8AC3E}">
        <p14:creationId xmlns:p14="http://schemas.microsoft.com/office/powerpoint/2010/main" val="413025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| Lee's Deli">
            <a:extLst>
              <a:ext uri="{FF2B5EF4-FFF2-40B4-BE49-F238E27FC236}">
                <a16:creationId xmlns:a16="http://schemas.microsoft.com/office/drawing/2014/main" id="{A2A2022C-16A5-863B-86B4-1A38D9DFD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186" y="1569872"/>
            <a:ext cx="3712110" cy="371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e's Sandwiches - Wikipedia">
            <a:extLst>
              <a:ext uri="{FF2B5EF4-FFF2-40B4-BE49-F238E27FC236}">
                <a16:creationId xmlns:a16="http://schemas.microsoft.com/office/drawing/2014/main" id="{67B6B9F1-C6C9-78AF-84C8-193C4928C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9492" y="1816592"/>
            <a:ext cx="5604274" cy="32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F99518-6277-E944-48F5-F3F90D04A8E8}"/>
              </a:ext>
            </a:extLst>
          </p:cNvPr>
          <p:cNvSpPr txBox="1"/>
          <p:nvPr/>
        </p:nvSpPr>
        <p:spPr>
          <a:xfrm>
            <a:off x="153240" y="386255"/>
            <a:ext cx="44143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WHO DECIDES?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4BDCEA-1DD4-164D-3419-E73FE4B3CF71}"/>
              </a:ext>
            </a:extLst>
          </p:cNvPr>
          <p:cNvSpPr txBox="1"/>
          <p:nvPr/>
        </p:nvSpPr>
        <p:spPr>
          <a:xfrm>
            <a:off x="5202621" y="386255"/>
            <a:ext cx="5604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Judge Decides—Motion to Dismiss</a:t>
            </a:r>
          </a:p>
          <a:p>
            <a:r>
              <a:rPr lang="en-US" dirty="0">
                <a:solidFill>
                  <a:schemeClr val="bg1"/>
                </a:solidFill>
              </a:rPr>
              <a:t>		Preliminary Injunction Motion</a:t>
            </a:r>
          </a:p>
          <a:p>
            <a:r>
              <a:rPr lang="en-US" dirty="0">
                <a:solidFill>
                  <a:schemeClr val="bg1"/>
                </a:solidFill>
              </a:rPr>
              <a:t>		Summary Judgment</a:t>
            </a:r>
          </a:p>
          <a:p>
            <a:r>
              <a:rPr lang="en-US" dirty="0">
                <a:solidFill>
                  <a:schemeClr val="bg1"/>
                </a:solidFill>
              </a:rPr>
              <a:t>		Bench Trial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BF861A-CF36-D58C-1532-EC23D5C9D11E}"/>
              </a:ext>
            </a:extLst>
          </p:cNvPr>
          <p:cNvSpPr txBox="1"/>
          <p:nvPr/>
        </p:nvSpPr>
        <p:spPr>
          <a:xfrm>
            <a:off x="3633952" y="5699234"/>
            <a:ext cx="673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Jury Decides—if the plaintiff seeks $ damages</a:t>
            </a:r>
          </a:p>
        </p:txBody>
      </p:sp>
    </p:spTree>
    <p:extLst>
      <p:ext uri="{BB962C8B-B14F-4D97-AF65-F5344CB8AC3E}">
        <p14:creationId xmlns:p14="http://schemas.microsoft.com/office/powerpoint/2010/main" val="320611498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raining-presentation">
      <a:dk1>
        <a:srgbClr val="000000"/>
      </a:dk1>
      <a:lt1>
        <a:srgbClr val="FFFFFF"/>
      </a:lt1>
      <a:dk2>
        <a:srgbClr val="112CC1"/>
      </a:dk2>
      <a:lt2>
        <a:srgbClr val="E7E6E6"/>
      </a:lt2>
      <a:accent1>
        <a:srgbClr val="FF7128"/>
      </a:accent1>
      <a:accent2>
        <a:srgbClr val="FF2828"/>
      </a:accent2>
      <a:accent3>
        <a:srgbClr val="2849FD"/>
      </a:accent3>
      <a:accent4>
        <a:srgbClr val="D3DDFE"/>
      </a:accent4>
      <a:accent5>
        <a:srgbClr val="FBFF22"/>
      </a:accent5>
      <a:accent6>
        <a:srgbClr val="D90000"/>
      </a:accent6>
      <a:hlink>
        <a:srgbClr val="0563C1"/>
      </a:hlink>
      <a:folHlink>
        <a:srgbClr val="954F72"/>
      </a:folHlink>
    </a:clrScheme>
    <a:fontScheme name="Custom 1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3460604_win32_SL_V10" id="{99B34821-6204-44CE-8DD7-2088F7B07FF3}" vid="{E244DE33-B49D-4797-B149-ADA6E5DF59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5B6D968-3BA5-45CA-AFA4-01F84FB04F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54E976-D9B8-49D6-BB1E-30B410663C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7C52C5-6F65-4D42-B855-A3283C55581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{E8B60EF8-0717-46FD-A608-150E0362B4DB}tf03460604_win32</Template>
  <TotalTime>553</TotalTime>
  <Words>561</Words>
  <Application>Microsoft Office PowerPoint</Application>
  <PresentationFormat>Widescreen</PresentationFormat>
  <Paragraphs>94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Arial Black</vt:lpstr>
      <vt:lpstr>Calibri</vt:lpstr>
      <vt:lpstr>Custom</vt:lpstr>
      <vt:lpstr>ADJUDICATING IP CASES IN THE UNITED STATES  Hon. Edward Chen Hon. Jacqueline Scott Corley United States District Court for the Northern District of California (San Francisco)</vt:lpstr>
      <vt:lpstr>Agenda</vt:lpstr>
      <vt:lpstr>UNITED STATES JUDGES— GENERAL JURISDICTION </vt:lpstr>
      <vt:lpstr>Same Judge Decides All Types of Cases—Criminal and Civil</vt:lpstr>
      <vt:lpstr>TRADEMARK LAW</vt:lpstr>
      <vt:lpstr>Copycat/Counterfeit   </vt:lpstr>
      <vt:lpstr>What Happens in the Usual Counterfeit Trademark Cases?</vt:lpstr>
      <vt:lpstr>Trademark Infringement – Is There a Likelihood of Confusion?</vt:lpstr>
      <vt:lpstr>PowerPoint Presentation</vt:lpstr>
      <vt:lpstr>Buffalo Trace Bourbon  v. 1000 Stories Bourbon Barrel Aged Wine</vt:lpstr>
      <vt:lpstr>PowerPoint Presentation</vt:lpstr>
      <vt:lpstr>COPYRIGHT LAW</vt:lpstr>
      <vt:lpstr>Copycat/Counterfeit   </vt:lpstr>
      <vt:lpstr>Moonbug v. Babybus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Considerations</vt:lpstr>
      <vt:lpstr>PowerPoint Presentation</vt:lpstr>
      <vt:lpstr>Main Considerations</vt:lpstr>
      <vt:lpstr>PowerPoint Presentation</vt:lpstr>
      <vt:lpstr>Alternative Dispute Resolution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ADJUDICATING IP CASES IN THE UNITED STATES  Hon. Edward Chen Hon. Jacqueline Scott Corley United States District Court for the Northern District of California (San Francisco)</dc:title>
  <dc:creator>Jackie Corley</dc:creator>
  <cp:lastModifiedBy>Jackie Corley</cp:lastModifiedBy>
  <cp:revision>9</cp:revision>
  <dcterms:created xsi:type="dcterms:W3CDTF">2024-07-16T22:33:28Z</dcterms:created>
  <dcterms:modified xsi:type="dcterms:W3CDTF">2024-07-22T15:59:55Z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