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363" r:id="rId3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lnSpc>
        <a:spcPct val="95000"/>
      </a:lnSpc>
      <a:spcBef>
        <a:spcPct val="60000"/>
      </a:spcBef>
      <a:spcAft>
        <a:spcPct val="0"/>
      </a:spcAft>
      <a:buClr>
        <a:srgbClr val="004C84"/>
      </a:buClr>
      <a:buFont typeface="Arial" charset="0"/>
      <a:buChar char="•"/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eaLnBrk="0" fontAlgn="base" hangingPunct="0">
      <a:lnSpc>
        <a:spcPct val="95000"/>
      </a:lnSpc>
      <a:spcBef>
        <a:spcPct val="60000"/>
      </a:spcBef>
      <a:spcAft>
        <a:spcPct val="0"/>
      </a:spcAft>
      <a:buClr>
        <a:srgbClr val="004C84"/>
      </a:buClr>
      <a:buFont typeface="Arial" charset="0"/>
      <a:buChar char="•"/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eaLnBrk="0" fontAlgn="base" hangingPunct="0">
      <a:lnSpc>
        <a:spcPct val="95000"/>
      </a:lnSpc>
      <a:spcBef>
        <a:spcPct val="60000"/>
      </a:spcBef>
      <a:spcAft>
        <a:spcPct val="0"/>
      </a:spcAft>
      <a:buClr>
        <a:srgbClr val="004C84"/>
      </a:buClr>
      <a:buFont typeface="Arial" charset="0"/>
      <a:buChar char="•"/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eaLnBrk="0" fontAlgn="base" hangingPunct="0">
      <a:lnSpc>
        <a:spcPct val="95000"/>
      </a:lnSpc>
      <a:spcBef>
        <a:spcPct val="60000"/>
      </a:spcBef>
      <a:spcAft>
        <a:spcPct val="0"/>
      </a:spcAft>
      <a:buClr>
        <a:srgbClr val="004C84"/>
      </a:buClr>
      <a:buFont typeface="Arial" charset="0"/>
      <a:buChar char="•"/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eaLnBrk="0" fontAlgn="base" hangingPunct="0">
      <a:lnSpc>
        <a:spcPct val="95000"/>
      </a:lnSpc>
      <a:spcBef>
        <a:spcPct val="60000"/>
      </a:spcBef>
      <a:spcAft>
        <a:spcPct val="0"/>
      </a:spcAft>
      <a:buClr>
        <a:srgbClr val="004C84"/>
      </a:buClr>
      <a:buFont typeface="Arial" charset="0"/>
      <a:buChar char="•"/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Musisko" initials="E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0E7"/>
    <a:srgbClr val="56A0C8"/>
    <a:srgbClr val="70CDE3"/>
    <a:srgbClr val="58595B"/>
    <a:srgbClr val="6A737B"/>
    <a:srgbClr val="BFDF2A"/>
    <a:srgbClr val="000000"/>
    <a:srgbClr val="FEEAE7"/>
    <a:srgbClr val="B0B579"/>
    <a:srgbClr val="EB5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9" autoAdjust="0"/>
  </p:normalViewPr>
  <p:slideViewPr>
    <p:cSldViewPr snapToGrid="0" snapToObjects="1">
      <p:cViewPr>
        <p:scale>
          <a:sx n="80" d="100"/>
          <a:sy n="80" d="100"/>
        </p:scale>
        <p:origin x="-1074" y="42"/>
      </p:cViewPr>
      <p:guideLst>
        <p:guide orient="horz" pos="4195"/>
        <p:guide pos="2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146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5" y="2"/>
            <a:ext cx="3037146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4A38E-822A-1549-B33D-8D51FF7D0B45}" type="datetime1">
              <a:rPr lang="en-US" smtClean="0"/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064"/>
            <a:ext cx="3037146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5" y="8830064"/>
            <a:ext cx="3037146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7F8F4-48AC-1B4A-996F-65B940B5B2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020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146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5" y="2"/>
            <a:ext cx="3037146" cy="4647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533AB-1594-3E4B-BE53-609757846628}" type="datetime1">
              <a:rPr lang="en-US" smtClean="0"/>
              <a:t>6/7/2016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1" y="4415832"/>
            <a:ext cx="5608640" cy="41826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064"/>
            <a:ext cx="3037146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5" y="8830064"/>
            <a:ext cx="3037146" cy="46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F118-327A-434C-836C-F94DD56341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57066" indent="-291179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algn="ctr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C7F05D6-70D4-8F4A-A91C-083F63777B5A}" type="slidenum">
              <a:rPr lang="en-US" sz="1200" b="0"/>
              <a:pPr eaLnBrk="1" hangingPunct="1">
                <a:defRPr/>
              </a:pPr>
              <a:t>1</a:t>
            </a:fld>
            <a:endParaRPr lang="en-US" sz="1200" b="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38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greens H&amp;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355978" y="6412819"/>
            <a:ext cx="3841107" cy="159523"/>
          </a:xfrm>
        </p:spPr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pic>
        <p:nvPicPr>
          <p:cNvPr id="7" name="Picture 6" descr="Walgreens_Corner-W-Flag_Red-Gradient_t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rIns="0"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rgbClr val="58595B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1" name="Picture 10" descr="Walgreens_HH-CMYK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98" y="5947782"/>
            <a:ext cx="1947672" cy="55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3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92268" y="6530399"/>
            <a:ext cx="3841107" cy="159523"/>
          </a:xfrm>
        </p:spPr>
        <p:txBody>
          <a:bodyPr/>
          <a:lstStyle/>
          <a:p>
            <a:r>
              <a:rPr lang="en-US" dirty="0" smtClean="0"/>
              <a:t>©2013 Walgreen Co.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600" kern="1200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457200">
              <a:lnSpc>
                <a:spcPts val="2600"/>
              </a:lnSpc>
              <a:spcBef>
                <a:spcPts val="525"/>
              </a:spcBef>
            </a:pPr>
            <a:r>
              <a:rPr lang="en-US" sz="2200" dirty="0" smtClean="0"/>
              <a:t>Click to edit Master title style</a:t>
            </a:r>
            <a:endParaRPr lang="en-US" sz="22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1792288" y="1589088"/>
            <a:ext cx="5486400" cy="313848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r>
              <a:rPr lang="en-US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2184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A0E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6848" y="1590319"/>
            <a:ext cx="8229952" cy="427222"/>
          </a:xfr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buNone/>
              <a:defRPr lang="en-US" b="1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chart header / label here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57200" y="2138363"/>
            <a:ext cx="8229600" cy="3987800"/>
          </a:xfrm>
        </p:spPr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Walgreens_Corner-W-Flag_Red-Gradient_4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18" y="6421536"/>
            <a:ext cx="327660" cy="34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2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Walgreens_CornerOfLockup_4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98" y="5950144"/>
            <a:ext cx="1947672" cy="556870"/>
          </a:xfrm>
          <a:prstGeom prst="rect">
            <a:avLst/>
          </a:prstGeom>
        </p:spPr>
      </p:pic>
      <p:pic>
        <p:nvPicPr>
          <p:cNvPr id="7" name="Picture 6" descr="Walgreens_Corner-W-Flag_Red-Gradient_t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A737B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9695" y="6283205"/>
            <a:ext cx="3891816" cy="365125"/>
          </a:xfrm>
        </p:spPr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340347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42_corp_background_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78" y="5844760"/>
            <a:ext cx="2030626" cy="44908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0" name="Picture 9" descr="Walgreens_Corner-W-Flag_Red-Gradient_t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59695" y="6283205"/>
            <a:ext cx="3891816" cy="365125"/>
          </a:xfrm>
        </p:spPr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958487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IGHT_SP_BUI_LockU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96" y="5789122"/>
            <a:ext cx="4553712" cy="457200"/>
          </a:xfrm>
          <a:prstGeom prst="rect">
            <a:avLst/>
          </a:prstGeom>
        </p:spPr>
      </p:pic>
      <p:pic>
        <p:nvPicPr>
          <p:cNvPr id="6" name="Picture 5" descr="542_corp_background_outli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6A737B"/>
                </a:solidFill>
              </a:rPr>
              <a:t>Title Slide for Walgreens Entities that Have “Walgreens” in the Logo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9" name="Picture 8" descr="Walgreens_Corner-W-Flag_Red-Gradient_t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6685" y="5876348"/>
            <a:ext cx="3891816" cy="365125"/>
          </a:xfrm>
        </p:spPr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6004102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845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68-green_corp_bckgrd_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543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rang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16-orange_corp_bckgrd_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5973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>
              <a:defRPr>
                <a:solidFill>
                  <a:srgbClr val="6A737B"/>
                </a:solidFill>
              </a:defRPr>
            </a:lvl2pPr>
            <a:lvl3pPr>
              <a:defRPr>
                <a:solidFill>
                  <a:srgbClr val="6A737B"/>
                </a:solidFill>
              </a:defRPr>
            </a:lvl3pPr>
            <a:lvl4pPr>
              <a:defRPr>
                <a:solidFill>
                  <a:srgbClr val="6A737B"/>
                </a:solidFill>
              </a:defRPr>
            </a:lvl4pPr>
            <a:lvl5pPr>
              <a:defRPr>
                <a:solidFill>
                  <a:srgbClr val="6A737B"/>
                </a:solidFill>
              </a:defRPr>
            </a:lvl5pPr>
          </a:lstStyle>
          <a:p>
            <a:pPr lvl="0" defTabSz="457200">
              <a:buFont typeface="Arial"/>
            </a:pPr>
            <a:r>
              <a:rPr lang="en-US" smtClean="0"/>
              <a:t>Click to edit Master text styles</a:t>
            </a:r>
          </a:p>
          <a:p>
            <a:pPr lvl="1" defTabSz="457200">
              <a:buFont typeface="Arial"/>
            </a:pPr>
            <a:r>
              <a:rPr lang="en-US" smtClean="0"/>
              <a:t>Second level</a:t>
            </a:r>
          </a:p>
          <a:p>
            <a:pPr lvl="2" defTabSz="457200">
              <a:buFont typeface="Arial"/>
            </a:pPr>
            <a:r>
              <a:rPr lang="en-US" smtClean="0"/>
              <a:t>Third level</a:t>
            </a:r>
          </a:p>
          <a:p>
            <a:pPr lvl="3" defTabSz="457200">
              <a:buFont typeface="Arial"/>
            </a:pPr>
            <a:r>
              <a:rPr lang="en-US" smtClean="0"/>
              <a:t>Fourth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543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green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78" y="5844760"/>
            <a:ext cx="2030626" cy="44908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r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9" name="Picture 8" descr="Walgreens_Corner-W-Flag_Red-Gradient_tm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355978" y="6412819"/>
            <a:ext cx="3841107" cy="159523"/>
          </a:xfrm>
        </p:spPr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08761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50918" y="1422400"/>
            <a:ext cx="3944881" cy="4703763"/>
          </a:xfrm>
        </p:spPr>
        <p:txBody>
          <a:bodyPr vert="horz" lIns="0" tIns="0" rIns="0" bIns="0" rtlCol="0">
            <a:normAutofit/>
          </a:bodyPr>
          <a:lstStyle>
            <a:lvl1pPr>
              <a:defRPr lang="en-US" sz="2000" smtClean="0"/>
            </a:lvl1pPr>
            <a:lvl2pPr marL="228600" indent="-228600">
              <a:buFont typeface="Arial"/>
              <a:buChar char="•"/>
              <a:defRPr lang="en-US" sz="2200" smtClean="0">
                <a:solidFill>
                  <a:srgbClr val="6A737B"/>
                </a:solidFill>
              </a:defRPr>
            </a:lvl2pPr>
            <a:lvl3pPr>
              <a:defRPr lang="en-US" sz="2000" smtClean="0">
                <a:solidFill>
                  <a:srgbClr val="6A737B"/>
                </a:solidFill>
              </a:defRPr>
            </a:lvl3pPr>
            <a:lvl4pPr marL="731520" indent="-182880">
              <a:buFont typeface="Lucida Grande"/>
              <a:buChar char="»"/>
              <a:defRPr lang="en-US" sz="1800" smtClean="0">
                <a:solidFill>
                  <a:srgbClr val="6A737B"/>
                </a:solidFill>
              </a:defRPr>
            </a:lvl4pPr>
            <a:lvl5pPr marL="960120" indent="-228600">
              <a:buFont typeface="Arial"/>
              <a:buChar char="•"/>
              <a:defRPr lang="en-US" sz="1600">
                <a:solidFill>
                  <a:srgbClr val="6A737B"/>
                </a:solidFill>
              </a:defRPr>
            </a:lvl5pPr>
          </a:lstStyle>
          <a:p>
            <a:pPr lvl="1" defTabSz="457200">
              <a:buFont typeface="Arial"/>
            </a:pPr>
            <a:r>
              <a:rPr lang="en-US" dirty="0" smtClean="0"/>
              <a:t>First level</a:t>
            </a:r>
          </a:p>
          <a:p>
            <a:pPr lvl="2" defTabSz="457200">
              <a:buFont typeface="Arial"/>
            </a:pPr>
            <a:r>
              <a:rPr lang="en-US" dirty="0" smtClean="0"/>
              <a:t>Second level</a:t>
            </a:r>
          </a:p>
          <a:p>
            <a:pPr lvl="3" defTabSz="457200">
              <a:buFont typeface="Arial"/>
            </a:pPr>
            <a:r>
              <a:rPr lang="en-US" dirty="0" smtClean="0"/>
              <a:t>Third level</a:t>
            </a:r>
          </a:p>
          <a:p>
            <a:pPr lvl="4" defTabSz="457200">
              <a:buFont typeface="Arial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22400"/>
            <a:ext cx="4038600" cy="4703763"/>
          </a:xfrm>
        </p:spPr>
        <p:txBody>
          <a:bodyPr vert="horz" lIns="0" tIns="0" rIns="0" bIns="0" rtlCol="0">
            <a:normAutofit/>
          </a:bodyPr>
          <a:lstStyle>
            <a:lvl1pPr>
              <a:defRPr lang="en-US" sz="2000" smtClean="0"/>
            </a:lvl1pPr>
            <a:lvl2pPr>
              <a:defRPr lang="en-US" sz="2200" smtClean="0">
                <a:solidFill>
                  <a:srgbClr val="6A737B"/>
                </a:solidFill>
              </a:defRPr>
            </a:lvl2pPr>
            <a:lvl3pPr>
              <a:defRPr lang="en-US" sz="2000" smtClean="0">
                <a:solidFill>
                  <a:srgbClr val="6A737B"/>
                </a:solidFill>
              </a:defRPr>
            </a:lvl3pPr>
            <a:lvl4pPr marL="731520" indent="-182880">
              <a:buFont typeface="Lucida Grande"/>
              <a:buChar char="»"/>
              <a:defRPr lang="en-US" sz="1800" smtClean="0">
                <a:solidFill>
                  <a:srgbClr val="6A737B"/>
                </a:solidFill>
              </a:defRPr>
            </a:lvl4pPr>
            <a:lvl5pPr marL="960120" indent="-228600">
              <a:buFont typeface="Arial"/>
              <a:buChar char="•"/>
              <a:defRPr lang="en-US" sz="1600">
                <a:solidFill>
                  <a:srgbClr val="6A737B"/>
                </a:solidFill>
              </a:defRPr>
            </a:lvl5pPr>
          </a:lstStyle>
          <a:p>
            <a:pPr lvl="1" defTabSz="457200">
              <a:buFont typeface="Arial"/>
            </a:pPr>
            <a:r>
              <a:rPr lang="en-US" dirty="0" smtClean="0"/>
              <a:t>First level</a:t>
            </a:r>
          </a:p>
          <a:p>
            <a:pPr lvl="2" defTabSz="457200">
              <a:buFont typeface="Arial"/>
            </a:pPr>
            <a:r>
              <a:rPr lang="en-US" dirty="0" smtClean="0"/>
              <a:t>Second level</a:t>
            </a:r>
          </a:p>
          <a:p>
            <a:pPr lvl="3" defTabSz="457200">
              <a:buFont typeface="Arial"/>
            </a:pPr>
            <a:r>
              <a:rPr lang="en-US" dirty="0" smtClean="0"/>
              <a:t>Third level</a:t>
            </a:r>
          </a:p>
          <a:p>
            <a:pPr lvl="4" defTabSz="457200">
              <a:buFont typeface="Arial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186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0918" y="1416931"/>
            <a:ext cx="3946470" cy="323667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6A737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Type content header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16931"/>
            <a:ext cx="4041775" cy="323667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rgbClr val="6A737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Type content header here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550918" y="1820338"/>
            <a:ext cx="3944881" cy="4317995"/>
          </a:xfrm>
        </p:spPr>
        <p:txBody>
          <a:bodyPr vert="horz" lIns="0" tIns="0" rIns="0" bIns="0" rtlCol="0">
            <a:normAutofit/>
          </a:bodyPr>
          <a:lstStyle>
            <a:lvl1pPr>
              <a:defRPr lang="en-US" sz="2000" smtClean="0"/>
            </a:lvl1pPr>
            <a:lvl2pPr marL="342900" indent="-342900">
              <a:buFont typeface="Arial"/>
              <a:buChar char="•"/>
              <a:defRPr lang="en-US" sz="2200" smtClean="0">
                <a:solidFill>
                  <a:srgbClr val="6A737B"/>
                </a:solidFill>
              </a:defRPr>
            </a:lvl2pPr>
            <a:lvl3pPr>
              <a:defRPr lang="en-US" sz="2000" smtClean="0">
                <a:solidFill>
                  <a:srgbClr val="6A737B"/>
                </a:solidFill>
              </a:defRPr>
            </a:lvl3pPr>
            <a:lvl4pPr marL="731520" indent="-182880">
              <a:buFont typeface="Lucida Grande"/>
              <a:buChar char="»"/>
              <a:defRPr lang="en-US" sz="1800" smtClean="0">
                <a:solidFill>
                  <a:srgbClr val="6A737B"/>
                </a:solidFill>
              </a:defRPr>
            </a:lvl4pPr>
            <a:lvl5pPr marL="960120" indent="-228600">
              <a:buFont typeface="Arial"/>
              <a:buChar char="•"/>
              <a:defRPr lang="en-US" sz="1600">
                <a:solidFill>
                  <a:srgbClr val="6A737B"/>
                </a:solidFill>
              </a:defRPr>
            </a:lvl5pPr>
          </a:lstStyle>
          <a:p>
            <a:pPr lvl="1" defTabSz="457200">
              <a:buFont typeface="Arial"/>
            </a:pPr>
            <a:r>
              <a:rPr lang="en-US" dirty="0" smtClean="0"/>
              <a:t>First level</a:t>
            </a:r>
          </a:p>
          <a:p>
            <a:pPr lvl="2" defTabSz="457200">
              <a:buFont typeface="Arial"/>
            </a:pPr>
            <a:r>
              <a:rPr lang="en-US" dirty="0" smtClean="0"/>
              <a:t>Second level</a:t>
            </a:r>
          </a:p>
          <a:p>
            <a:pPr lvl="3" defTabSz="457200">
              <a:buFont typeface="Arial"/>
            </a:pPr>
            <a:r>
              <a:rPr lang="en-US" dirty="0" smtClean="0"/>
              <a:t>Third level</a:t>
            </a:r>
          </a:p>
          <a:p>
            <a:pPr lvl="4" defTabSz="457200">
              <a:buFont typeface="Arial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820338"/>
            <a:ext cx="4038600" cy="4317995"/>
          </a:xfrm>
        </p:spPr>
        <p:txBody>
          <a:bodyPr vert="horz" lIns="0" tIns="0" rIns="0" bIns="0" rtlCol="0">
            <a:normAutofit/>
          </a:bodyPr>
          <a:lstStyle>
            <a:lvl1pPr>
              <a:defRPr lang="en-US" sz="2000" smtClean="0"/>
            </a:lvl1pPr>
            <a:lvl2pPr>
              <a:defRPr lang="en-US" sz="2200" smtClean="0">
                <a:solidFill>
                  <a:srgbClr val="6A737B"/>
                </a:solidFill>
              </a:defRPr>
            </a:lvl2pPr>
            <a:lvl3pPr>
              <a:defRPr lang="en-US" sz="2000" smtClean="0">
                <a:solidFill>
                  <a:srgbClr val="6A737B"/>
                </a:solidFill>
              </a:defRPr>
            </a:lvl3pPr>
            <a:lvl4pPr marL="731520" indent="-182880">
              <a:buFont typeface="Lucida Grande"/>
              <a:buChar char="»"/>
              <a:defRPr lang="en-US" sz="1800" smtClean="0">
                <a:solidFill>
                  <a:srgbClr val="6A737B"/>
                </a:solidFill>
              </a:defRPr>
            </a:lvl4pPr>
            <a:lvl5pPr marL="960120" indent="-228600">
              <a:buFont typeface="Arial"/>
              <a:buChar char="•"/>
              <a:defRPr lang="en-US" sz="1600">
                <a:solidFill>
                  <a:srgbClr val="6A737B"/>
                </a:solidFill>
              </a:defRPr>
            </a:lvl5pPr>
          </a:lstStyle>
          <a:p>
            <a:pPr lvl="1" defTabSz="457200">
              <a:buFont typeface="Arial"/>
            </a:pPr>
            <a:r>
              <a:rPr lang="en-US" dirty="0" smtClean="0"/>
              <a:t>First level</a:t>
            </a:r>
          </a:p>
          <a:p>
            <a:pPr lvl="2" defTabSz="457200">
              <a:buFont typeface="Arial"/>
            </a:pPr>
            <a:r>
              <a:rPr lang="en-US" dirty="0" smtClean="0"/>
              <a:t>Second level</a:t>
            </a:r>
          </a:p>
          <a:p>
            <a:pPr lvl="3" defTabSz="457200">
              <a:buFont typeface="Arial"/>
            </a:pPr>
            <a:r>
              <a:rPr lang="en-US" dirty="0" smtClean="0"/>
              <a:t>Third level</a:t>
            </a:r>
          </a:p>
          <a:p>
            <a:pPr lvl="4" defTabSz="457200">
              <a:buFont typeface="Arial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1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952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lang="en-US">
                <a:solidFill>
                  <a:schemeClr val="tx2"/>
                </a:solidFill>
              </a:defRPr>
            </a:lvl1pPr>
          </a:lstStyle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88957"/>
            <a:ext cx="5486400" cy="3138618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40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 defTabSz="457200">
              <a:lnSpc>
                <a:spcPct val="100000"/>
              </a:lnSpc>
              <a:buClrTx/>
              <a:buFontTx/>
              <a:buNone/>
            </a:pPr>
            <a:r>
              <a:rPr b="1" dirty="0" smtClean="0">
                <a:solidFill>
                  <a:srgbClr val="FFFFFF"/>
                </a:solidFill>
              </a:rPr>
              <a:t>Type key insight here using sentence case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44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0920" y="1131757"/>
            <a:ext cx="8143351" cy="427222"/>
          </a:xfrm>
        </p:spPr>
        <p:txBody>
          <a:bodyPr vert="horz" lIns="0" tIns="0" rIns="0" bIns="0" rtlCol="0" anchor="b">
            <a:normAutofit/>
          </a:bodyPr>
          <a:lstStyle>
            <a:lvl1pPr>
              <a:defRPr lang="en-US" b="1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chart header / label here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 algn="l" defTabSz="45720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50920" y="1679708"/>
            <a:ext cx="8135880" cy="44025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>
              <a:defRPr sz="22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 marL="731520" indent="-182880">
              <a:buFont typeface="Lucida Grande"/>
              <a:buChar char="»"/>
              <a:defRPr sz="1800">
                <a:solidFill>
                  <a:schemeClr val="tx2"/>
                </a:solidFill>
              </a:defRPr>
            </a:lvl4pPr>
            <a:lvl5pPr marL="960120" indent="-228600">
              <a:buFont typeface="Arial"/>
              <a:buChar char="•"/>
              <a:defRPr>
                <a:solidFill>
                  <a:schemeClr val="tx2"/>
                </a:solidFill>
              </a:defRPr>
            </a:lvl5pPr>
          </a:lstStyle>
          <a:p>
            <a:pPr lvl="0" defTabSz="457200">
              <a:buFont typeface="Arial"/>
            </a:pPr>
            <a:r>
              <a:rPr lang="en-US" smtClean="0"/>
              <a:t>Click to edit Master text styles</a:t>
            </a:r>
          </a:p>
          <a:p>
            <a:pPr lvl="1" defTabSz="457200">
              <a:buFont typeface="Arial"/>
            </a:pPr>
            <a:r>
              <a:rPr lang="en-US" smtClean="0"/>
              <a:t>Second level</a:t>
            </a:r>
          </a:p>
          <a:p>
            <a:pPr lvl="2" defTabSz="457200">
              <a:buFont typeface="Arial"/>
            </a:pPr>
            <a:r>
              <a:rPr lang="en-US" smtClean="0"/>
              <a:t>Third level</a:t>
            </a:r>
          </a:p>
          <a:p>
            <a:pPr lvl="3" defTabSz="457200">
              <a:buFont typeface="Arial"/>
            </a:pPr>
            <a:r>
              <a:rPr lang="en-US" smtClean="0"/>
              <a:t>Fourth level</a:t>
            </a:r>
          </a:p>
        </p:txBody>
      </p:sp>
      <p:pic>
        <p:nvPicPr>
          <p:cNvPr id="10" name="Picture 9" descr="Walgreens_Corner-W-Flag_Red-Gradient_4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0" y="6400800"/>
            <a:ext cx="327660" cy="343792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©2013 Walgreen Co. All rights reserved.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3917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ue Divider - No Ta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708" y="3310529"/>
            <a:ext cx="72812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481708" y="4334774"/>
            <a:ext cx="7281292" cy="1151626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bg1"/>
                </a:solidFill>
                <a:latin typeface="Helvetica 65 Medium" pitchFamily="34" charset="0"/>
                <a:ea typeface="+mj-ea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76622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7726671"/>
              </p:ext>
            </p:ext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think-cell Slide" r:id="rId7" imgW="381" imgH="381" progId="TCLayout.ActiveDocument.1">
                  <p:embed/>
                </p:oleObj>
              </mc:Choice>
              <mc:Fallback>
                <p:oleObj name="think-cell Slide" r:id="rId7" imgW="381" imgH="38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66846" y="452130"/>
            <a:ext cx="8614996" cy="7045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265237" y="1291760"/>
            <a:ext cx="8316057" cy="4886790"/>
          </a:xfrm>
          <a:prstGeom prst="rect">
            <a:avLst/>
          </a:prstGeo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/>
              <a:buChar char=""/>
              <a:tabLst/>
              <a:defRPr/>
            </a:lvl2pPr>
            <a:lvl3pPr marL="82296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/>
              <a:buChar char=""/>
              <a:tabLst/>
              <a:defRPr/>
            </a:lvl3pPr>
            <a:lvl4pPr marL="109728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/>
              <a:buChar char=""/>
              <a:tabLst/>
              <a:defRPr/>
            </a:lvl4pPr>
            <a:lvl5pPr marL="1371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FB08C"/>
              </a:buClr>
              <a:buSzTx/>
              <a:buFontTx/>
              <a:buChar char="•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Click to edit Master text styles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B400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Second level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CADAE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Third level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C7B70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Fourth level</a:t>
            </a:r>
          </a:p>
          <a:p>
            <a:pPr marL="13716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FB08C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>
            <p:custDataLst>
              <p:tags r:id="rId5"/>
            </p:custDataLst>
          </p:nvPr>
        </p:nvSpPr>
        <p:spPr>
          <a:xfrm>
            <a:off x="-7799" y="6482201"/>
            <a:ext cx="4579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B3144D7-96C3-44A9-929A-7F1414AC8B92}" type="slidenum">
              <a:rPr lang="en-US" sz="1000">
                <a:solidFill>
                  <a:srgbClr val="FFFFFF"/>
                </a:solidFill>
                <a:latin typeface="Arial"/>
              </a:rPr>
              <a:pPr defTabSz="91440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9480" y="158750"/>
            <a:ext cx="6616091" cy="2170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32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Divider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481708" y="4334774"/>
            <a:ext cx="7281292" cy="1151626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bg1"/>
                </a:solidFill>
                <a:latin typeface="Helvetica 65 Medium" pitchFamily="34" charset="0"/>
                <a:ea typeface="+mj-ea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708" y="3310529"/>
            <a:ext cx="72812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0508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SE THI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10400" cy="45720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34E77350-528F-4283-8D5B-F95CC7A1D3F9}" type="slidenum">
              <a:rPr lang="en-US" smtClean="0">
                <a:solidFill>
                  <a:srgbClr val="000000">
                    <a:tint val="75000"/>
                  </a:srgbClr>
                </a:solidFill>
                <a:cs typeface="Arial" pitchFamily="34" charset="0"/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400" y="1295400"/>
            <a:ext cx="7772400" cy="44196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73E97"/>
              </a:buCl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50" indent="-285750">
              <a:buClr>
                <a:srgbClr val="E73E97"/>
              </a:buCl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buClr>
                <a:srgbClr val="E73E97"/>
              </a:buCl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buClr>
                <a:srgbClr val="E73E97"/>
              </a:buCl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Clr>
                <a:srgbClr val="E73E97"/>
              </a:buClr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304800" y="5988050"/>
            <a:ext cx="8610600" cy="2603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113094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greens S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IGHT_SP_BUI_LockU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96" y="5789122"/>
            <a:ext cx="4553712" cy="457200"/>
          </a:xfrm>
          <a:prstGeom prst="rect">
            <a:avLst/>
          </a:prstGeom>
        </p:spPr>
      </p:pic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327060" y="5907225"/>
            <a:ext cx="3841107" cy="242340"/>
          </a:xfrm>
        </p:spPr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rgbClr val="58595B"/>
                </a:solidFill>
                <a:latin typeface="Arial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 smtClean="0"/>
              <a:t>Presenter Name or Subtopic Here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8" name="Picture 7" descr="Walgreens_Corner-W-Flag_Red-Gradient_tm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5978" y="2278200"/>
            <a:ext cx="7128892" cy="927877"/>
          </a:xfrm>
        </p:spPr>
        <p:txBody>
          <a:bodyPr rIns="0" anchor="t" anchorCtr="0"/>
          <a:lstStyle>
            <a:lvl1pPr>
              <a:defRPr sz="3200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Title Slide for Walgreens Entities that Have “Walgreens” in the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8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68-green_corp_bckgr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4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rang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16-orange_corp_bckgr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4118" y="2525414"/>
            <a:ext cx="8695764" cy="1024245"/>
          </a:xfr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Section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3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457200" y="1589143"/>
            <a:ext cx="8229600" cy="4537020"/>
          </a:xfrm>
        </p:spPr>
        <p:txBody>
          <a:bodyPr/>
          <a:lstStyle>
            <a:lvl1pPr>
              <a:defRPr>
                <a:solidFill>
                  <a:srgbClr val="58595B"/>
                </a:solidFill>
              </a:defRPr>
            </a:lvl1pPr>
            <a:lvl2pPr>
              <a:defRPr>
                <a:solidFill>
                  <a:srgbClr val="58595B"/>
                </a:solidFill>
              </a:defRPr>
            </a:lvl2pPr>
            <a:lvl3pPr>
              <a:defRPr>
                <a:solidFill>
                  <a:srgbClr val="58595B"/>
                </a:solidFill>
              </a:defRPr>
            </a:lvl3pPr>
            <a:lvl4pPr>
              <a:defRPr>
                <a:solidFill>
                  <a:srgbClr val="58595B"/>
                </a:solidFill>
              </a:defRPr>
            </a:lvl4pPr>
            <a:lvl5pPr>
              <a:defRPr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0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7200" y="1589143"/>
            <a:ext cx="3944881" cy="4537020"/>
          </a:xfrm>
        </p:spPr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4648200" y="1589143"/>
            <a:ext cx="4038600" cy="4537020"/>
          </a:xfrm>
        </p:spPr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4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©2013 Walgreen Co. All rights reserved.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7200" y="2069452"/>
            <a:ext cx="3944881" cy="4056710"/>
          </a:xfrm>
        </p:spPr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4648200" y="2069452"/>
            <a:ext cx="4038600" cy="4056710"/>
          </a:xfrm>
        </p:spPr>
        <p:txBody>
          <a:bodyPr/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589143"/>
            <a:ext cx="3944938" cy="362726"/>
          </a:xfrm>
        </p:spPr>
        <p:txBody>
          <a:bodyPr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Type content header here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648200" y="1583696"/>
            <a:ext cx="4038600" cy="362726"/>
          </a:xfrm>
        </p:spPr>
        <p:txBody>
          <a:bodyPr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ts val="2600"/>
              </a:lnSpc>
              <a:spcBef>
                <a:spcPts val="525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Type content header here</a:t>
            </a:r>
          </a:p>
        </p:txBody>
      </p:sp>
    </p:spTree>
    <p:extLst>
      <p:ext uri="{BB962C8B-B14F-4D97-AF65-F5344CB8AC3E}">
        <p14:creationId xmlns:p14="http://schemas.microsoft.com/office/powerpoint/2010/main" val="29402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-header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pic>
        <p:nvPicPr>
          <p:cNvPr id="9" name="Picture 8" descr="Walgreens_Corner-W-Flag_Red-Gradient_4c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18" y="6421536"/>
            <a:ext cx="327660" cy="343792"/>
          </a:xfrm>
          <a:prstGeom prst="rect">
            <a:avLst/>
          </a:prstGeom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57200" y="160694"/>
            <a:ext cx="8229600" cy="927877"/>
          </a:xfrm>
          <a:prstGeom prst="rect">
            <a:avLst/>
          </a:prstGeom>
        </p:spPr>
        <p:txBody>
          <a:bodyPr vert="horz" lIns="0" tIns="0" rIns="9144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2268" y="6530399"/>
            <a:ext cx="3841107" cy="159523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buNone/>
              <a:defRPr sz="800">
                <a:solidFill>
                  <a:srgbClr val="58595B"/>
                </a:solidFill>
              </a:defRPr>
            </a:lvl1pPr>
          </a:lstStyle>
          <a:p>
            <a:r>
              <a:rPr lang="en-US" dirty="0" smtClean="0"/>
              <a:t>©2013 Walgreen Co. All rights reserved.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553200" y="6529804"/>
            <a:ext cx="2133600" cy="174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rgbClr val="58595B"/>
                </a:solidFill>
              </a:defRPr>
            </a:lvl1pPr>
          </a:lstStyle>
          <a:p>
            <a:fld id="{8EF3FD13-C9FC-F348-8754-7BEB6D09BF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1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4" r:id="rId5"/>
    <p:sldLayoutId id="2147483810" r:id="rId6"/>
    <p:sldLayoutId id="2147483798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260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lnSpc>
          <a:spcPts val="2600"/>
        </a:lnSpc>
        <a:spcBef>
          <a:spcPts val="525"/>
        </a:spcBef>
        <a:buFont typeface="Arial"/>
        <a:buChar char="•"/>
        <a:defRPr lang="en-US" sz="2200" kern="1200" smtClean="0">
          <a:solidFill>
            <a:srgbClr val="58595B"/>
          </a:solidFill>
          <a:latin typeface="Arial"/>
          <a:ea typeface="+mn-ea"/>
          <a:cs typeface="Arial"/>
        </a:defRPr>
      </a:lvl1pPr>
      <a:lvl2pPr marL="741363" indent="-398463" algn="l" defTabSz="914400" rtl="0" eaLnBrk="1" latinLnBrk="0" hangingPunct="1">
        <a:lnSpc>
          <a:spcPts val="2400"/>
        </a:lnSpc>
        <a:spcBef>
          <a:spcPts val="525"/>
        </a:spcBef>
        <a:buFont typeface="Lucida Grande"/>
        <a:buChar char="—"/>
        <a:defRPr lang="en-US" sz="2000" kern="1200" smtClean="0">
          <a:solidFill>
            <a:srgbClr val="58595B"/>
          </a:solidFill>
          <a:latin typeface="Arial"/>
          <a:ea typeface="+mn-ea"/>
          <a:cs typeface="Arial"/>
        </a:defRPr>
      </a:lvl2pPr>
      <a:lvl3pPr marL="976313" indent="-234950" algn="l" defTabSz="914400" rtl="0" eaLnBrk="1" latinLnBrk="0" hangingPunct="1">
        <a:lnSpc>
          <a:spcPts val="2200"/>
        </a:lnSpc>
        <a:spcBef>
          <a:spcPts val="525"/>
        </a:spcBef>
        <a:buFont typeface="Lucida Grande"/>
        <a:buChar char="»"/>
        <a:defRPr lang="en-US" sz="1800" kern="1200" smtClean="0">
          <a:solidFill>
            <a:srgbClr val="58595B"/>
          </a:solidFill>
          <a:latin typeface="Arial"/>
          <a:ea typeface="+mn-ea"/>
          <a:cs typeface="Arial"/>
        </a:defRPr>
      </a:lvl3pPr>
      <a:lvl4pPr marL="1200150" indent="-223838" algn="l" defTabSz="914400" rtl="0" eaLnBrk="1" latinLnBrk="0" hangingPunct="1">
        <a:lnSpc>
          <a:spcPts val="2000"/>
        </a:lnSpc>
        <a:spcBef>
          <a:spcPts val="525"/>
        </a:spcBef>
        <a:buFont typeface="Arial"/>
        <a:buChar char="•"/>
        <a:defRPr lang="en-US" sz="1600" kern="1200" smtClean="0">
          <a:solidFill>
            <a:srgbClr val="58595B"/>
          </a:solidFill>
          <a:latin typeface="Arial"/>
          <a:ea typeface="+mn-ea"/>
          <a:cs typeface="Arial"/>
        </a:defRPr>
      </a:lvl4pPr>
      <a:lvl5pPr marL="1435100" indent="-234950" algn="l" defTabSz="914400" rtl="0" eaLnBrk="1" latinLnBrk="0" hangingPunct="1">
        <a:lnSpc>
          <a:spcPts val="1800"/>
        </a:lnSpc>
        <a:spcBef>
          <a:spcPts val="525"/>
        </a:spcBef>
        <a:buFont typeface="Arial"/>
        <a:buChar char="•"/>
        <a:defRPr lang="en-US" sz="1400" kern="1200">
          <a:solidFill>
            <a:srgbClr val="58595B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-header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 defTabSz="457200">
              <a:buFont typeface="Arial"/>
            </a:pPr>
            <a:r>
              <a:rPr lang="en-US" dirty="0" smtClean="0"/>
              <a:t>First level</a:t>
            </a:r>
          </a:p>
          <a:p>
            <a:pPr lvl="2" defTabSz="457200">
              <a:buFont typeface="Arial"/>
            </a:pPr>
            <a:r>
              <a:rPr lang="en-US" dirty="0" smtClean="0"/>
              <a:t>Second level</a:t>
            </a:r>
          </a:p>
          <a:p>
            <a:pPr lvl="3" defTabSz="457200">
              <a:buFont typeface="Arial"/>
            </a:pPr>
            <a:r>
              <a:rPr lang="en-US" dirty="0" smtClean="0"/>
              <a:t>Third level</a:t>
            </a:r>
          </a:p>
          <a:p>
            <a:pPr lvl="4" defTabSz="457200">
              <a:buFont typeface="Arial"/>
            </a:pPr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50920" y="1680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 smtClean="0"/>
              <a:t>Type key insight here using sentence case</a:t>
            </a:r>
            <a:endParaRPr lang="en-US" dirty="0"/>
          </a:p>
        </p:txBody>
      </p:sp>
      <p:pic>
        <p:nvPicPr>
          <p:cNvPr id="9" name="Picture 8" descr="Walgreens_Corner-W-Flag_Red-Gradient_4c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0" y="6400800"/>
            <a:ext cx="327660" cy="34379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5" y="6406495"/>
            <a:ext cx="3891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>
                <a:solidFill>
                  <a:srgbClr val="000000">
                    <a:tint val="75000"/>
                  </a:srgbClr>
                </a:solidFill>
                <a:latin typeface="Arial"/>
              </a:rPr>
              <a:t>©2013 Walgreen Co.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fld id="{EB3144D7-96C3-44A9-929A-7F1414AC8B92}" type="slidenum">
              <a:rPr lang="en-US" b="1" smtClean="0">
                <a:solidFill>
                  <a:srgbClr val="000000">
                    <a:tint val="75000"/>
                  </a:srgbClr>
                </a:solidFill>
                <a:latin typeface="Arial"/>
              </a:rPr>
              <a:pPr defTabSz="91440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b="1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2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60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528"/>
        </a:spcBef>
        <a:buFont typeface="Arial" pitchFamily="34" charset="0"/>
        <a:buNone/>
        <a:defRPr lang="en-US" sz="2200" kern="1200" smtClean="0">
          <a:solidFill>
            <a:srgbClr val="58595B"/>
          </a:solidFill>
          <a:latin typeface="Arial"/>
          <a:ea typeface="+mn-ea"/>
          <a:cs typeface="Arial"/>
        </a:defRPr>
      </a:lvl1pPr>
      <a:lvl2pPr marL="228600" indent="-228600" algn="l" defTabSz="914400" rtl="0" eaLnBrk="1" latinLnBrk="0" hangingPunct="1">
        <a:lnSpc>
          <a:spcPts val="2600"/>
        </a:lnSpc>
        <a:spcBef>
          <a:spcPts val="525"/>
        </a:spcBef>
        <a:buFont typeface="Arial"/>
        <a:buChar char="•"/>
        <a:defRPr lang="en-US" sz="2200" kern="1200" smtClean="0">
          <a:solidFill>
            <a:schemeClr val="tx2"/>
          </a:solidFill>
          <a:latin typeface="Arial"/>
          <a:ea typeface="+mn-ea"/>
          <a:cs typeface="Arial"/>
        </a:defRPr>
      </a:lvl2pPr>
      <a:lvl3pPr marL="548640" indent="-182880" algn="l" defTabSz="914400" rtl="0" eaLnBrk="1" latinLnBrk="0" hangingPunct="1">
        <a:lnSpc>
          <a:spcPts val="2400"/>
        </a:lnSpc>
        <a:spcBef>
          <a:spcPts val="525"/>
        </a:spcBef>
        <a:buFont typeface="Arial" pitchFamily="34" charset="0"/>
        <a:buChar char="̶"/>
        <a:defRPr lang="en-US" sz="2000" kern="1200" smtClean="0">
          <a:solidFill>
            <a:schemeClr val="tx2"/>
          </a:solidFill>
          <a:latin typeface="Arial"/>
          <a:ea typeface="+mn-ea"/>
          <a:cs typeface="Arial"/>
        </a:defRPr>
      </a:lvl3pPr>
      <a:lvl4pPr marL="731520" indent="-182880" algn="l" defTabSz="914400" rtl="0" eaLnBrk="1" latinLnBrk="0" hangingPunct="1">
        <a:lnSpc>
          <a:spcPts val="2200"/>
        </a:lnSpc>
        <a:spcBef>
          <a:spcPts val="525"/>
        </a:spcBef>
        <a:buFont typeface="Lucida Grande"/>
        <a:buChar char="»"/>
        <a:defRPr lang="en-US" sz="1800" kern="1200" smtClean="0">
          <a:solidFill>
            <a:schemeClr val="tx2"/>
          </a:solidFill>
          <a:latin typeface="Arial"/>
          <a:ea typeface="+mn-ea"/>
          <a:cs typeface="Arial"/>
        </a:defRPr>
      </a:lvl4pPr>
      <a:lvl5pPr marL="960120" indent="-228600" algn="l" defTabSz="914400" rtl="0" eaLnBrk="1" latinLnBrk="0" hangingPunct="1">
        <a:lnSpc>
          <a:spcPts val="2000"/>
        </a:lnSpc>
        <a:spcBef>
          <a:spcPts val="525"/>
        </a:spcBef>
        <a:buFont typeface="Arial"/>
        <a:buChar char="•"/>
        <a:defRPr lang="en-US" sz="16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/>
              <a:t>Accreditation Summary </a:t>
            </a: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©2016 Walgreen </a:t>
            </a:r>
            <a:r>
              <a:rPr lang="en-US" dirty="0"/>
              <a:t>Co. All rights reserved.</a:t>
            </a:r>
          </a:p>
        </p:txBody>
      </p:sp>
      <p:sp>
        <p:nvSpPr>
          <p:cNvPr id="22563" name="Rectangle 37"/>
          <p:cNvSpPr>
            <a:spLocks noChangeArrowheads="1"/>
          </p:cNvSpPr>
          <p:nvPr/>
        </p:nvSpPr>
        <p:spPr bwMode="gray">
          <a:xfrm>
            <a:off x="533400" y="5791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7475" indent="-117475" algn="l">
              <a:lnSpc>
                <a:spcPct val="100000"/>
              </a:lnSpc>
              <a:buFontTx/>
              <a:buChar char="•"/>
              <a:defRPr/>
            </a:pPr>
            <a:endParaRPr lang="en-US" sz="1200" b="0" dirty="0">
              <a:solidFill>
                <a:srgbClr val="58595B"/>
              </a:solidFill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973" y="1226849"/>
            <a:ext cx="8505827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 smtClean="0"/>
              <a:t>Key Dates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4723367"/>
            <a:ext cx="8667749" cy="15250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dirty="0" smtClean="0"/>
              <a:t>Keys to Success</a:t>
            </a:r>
          </a:p>
          <a:p>
            <a:pPr marL="285750" indent="-285750"/>
            <a:r>
              <a:rPr lang="en-US" sz="1200" dirty="0" smtClean="0"/>
              <a:t>Continue to incorporate the accreditation requirements into our every day operations.</a:t>
            </a:r>
          </a:p>
          <a:p>
            <a:pPr marL="285750" indent="-285750"/>
            <a:r>
              <a:rPr lang="en-US" sz="1200" dirty="0" smtClean="0"/>
              <a:t>Continue to account for the labor associated with quality activities in the stores.</a:t>
            </a:r>
          </a:p>
          <a:p>
            <a:pPr marL="285750" indent="-285750"/>
            <a:r>
              <a:rPr lang="en-US" sz="1200" dirty="0"/>
              <a:t>Walgreens has representation on </a:t>
            </a:r>
            <a:r>
              <a:rPr lang="en-US" sz="1200" dirty="0" smtClean="0"/>
              <a:t>association </a:t>
            </a:r>
            <a:r>
              <a:rPr lang="en-US" sz="1200" dirty="0"/>
              <a:t>and accreditation advisory </a:t>
            </a:r>
            <a:r>
              <a:rPr lang="en-US" sz="1200" dirty="0" smtClean="0"/>
              <a:t>panels.  We need to continue </a:t>
            </a:r>
            <a:r>
              <a:rPr lang="en-US" sz="1200" dirty="0"/>
              <a:t>to push for </a:t>
            </a:r>
            <a:r>
              <a:rPr lang="en-US" sz="1200" dirty="0" smtClean="0"/>
              <a:t>consistency of the requirements. </a:t>
            </a:r>
          </a:p>
          <a:p>
            <a:pPr>
              <a:buNone/>
            </a:pPr>
            <a:endParaRPr lang="en-US" sz="1200" dirty="0" smtClean="0"/>
          </a:p>
        </p:txBody>
      </p:sp>
      <p:graphicFrame>
        <p:nvGraphicFramePr>
          <p:cNvPr id="8" name="Group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576409"/>
              </p:ext>
            </p:extLst>
          </p:nvPr>
        </p:nvGraphicFramePr>
        <p:xfrm>
          <a:off x="114300" y="1472237"/>
          <a:ext cx="8572500" cy="3224089"/>
        </p:xfrm>
        <a:graphic>
          <a:graphicData uri="http://schemas.openxmlformats.org/drawingml/2006/table">
            <a:tbl>
              <a:tblPr/>
              <a:tblGrid>
                <a:gridCol w="1426438"/>
                <a:gridCol w="1236534"/>
                <a:gridCol w="1236534"/>
                <a:gridCol w="1167757"/>
                <a:gridCol w="1184089"/>
                <a:gridCol w="1146003"/>
                <a:gridCol w="1175145"/>
              </a:tblGrid>
              <a:tr h="3419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Q1-4 2015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Q1 2016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Q2 2016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Q3 2016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Q4 2016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Q1 2017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A0D3"/>
                    </a:solidFill>
                  </a:tcPr>
                </a:tc>
              </a:tr>
              <a:tr h="4093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b="1" dirty="0" smtClean="0"/>
                        <a:t>URAC - Central Specialty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</a:tr>
              <a:tr h="4093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dirty="0" smtClean="0"/>
                        <a:t>URAC - Local Specialty 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</a:tr>
              <a:tr h="5696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dirty="0" smtClean="0"/>
                        <a:t>VIPPS - Mail Service, E-Comm &amp; Central Specialty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</a:tr>
              <a:tr h="4093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1" dirty="0" smtClean="0"/>
                        <a:t>ACHC - Central Specialty locations</a:t>
                      </a: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</a:tr>
              <a:tr h="4093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b="1" dirty="0" smtClean="0"/>
                        <a:t>VPP - Central Pharmacy Pittsburgh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BE9"/>
                    </a:solidFill>
                  </a:tcPr>
                </a:tc>
              </a:tr>
              <a:tr h="5696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b="1" dirty="0" smtClean="0"/>
                        <a:t>URAC 3.0 standards – Central and Local specialty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80331" marR="80331" marT="40163" marB="401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EF4"/>
                    </a:solidFill>
                  </a:tcPr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1571625" y="1828799"/>
            <a:ext cx="2457449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1" name="Right Arrow 10"/>
          <p:cNvSpPr/>
          <p:nvPr/>
        </p:nvSpPr>
        <p:spPr>
          <a:xfrm>
            <a:off x="1571625" y="2300286"/>
            <a:ext cx="3562350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5210174" y="2300286"/>
            <a:ext cx="1133474" cy="33337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000" dirty="0" smtClean="0"/>
              <a:t>Desk Review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505697" y="4114799"/>
            <a:ext cx="1104903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6410325" y="3667124"/>
            <a:ext cx="1085849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6" name="Right Arrow 15"/>
          <p:cNvSpPr/>
          <p:nvPr/>
        </p:nvSpPr>
        <p:spPr>
          <a:xfrm>
            <a:off x="4057648" y="3257549"/>
            <a:ext cx="3438526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7" name="Right Arrow 16"/>
          <p:cNvSpPr/>
          <p:nvPr/>
        </p:nvSpPr>
        <p:spPr>
          <a:xfrm>
            <a:off x="1571625" y="2752724"/>
            <a:ext cx="5924549" cy="3143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 smtClean="0"/>
          </a:p>
        </p:txBody>
      </p:sp>
      <p:sp>
        <p:nvSpPr>
          <p:cNvPr id="18" name="Right Arrow 17"/>
          <p:cNvSpPr/>
          <p:nvPr/>
        </p:nvSpPr>
        <p:spPr>
          <a:xfrm>
            <a:off x="6410325" y="2300286"/>
            <a:ext cx="1095372" cy="33337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000" dirty="0" smtClean="0"/>
              <a:t>Site Audits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7515228" y="2300286"/>
            <a:ext cx="1095372" cy="34765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000" dirty="0" smtClean="0"/>
              <a:t>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H1j65W4USsVoNEOgZol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jgVyjVzuUyDjfusWlBu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U1VqG.JESppXZwI.yHCA"/>
</p:tagLst>
</file>

<file path=ppt/theme/theme1.xml><?xml version="1.0" encoding="utf-8"?>
<a:theme xmlns:a="http://schemas.openxmlformats.org/drawingml/2006/main" name="1_Walgreens Theme">
  <a:themeElements>
    <a:clrScheme name="Walgreens H&amp;H Theme">
      <a:dk1>
        <a:srgbClr val="000000"/>
      </a:dk1>
      <a:lt1>
        <a:srgbClr val="FFFFFF"/>
      </a:lt1>
      <a:dk2>
        <a:srgbClr val="58595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9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custClrLst>
    <a:custClr name="Secondary 9">
      <a:srgbClr val="D3CAC5"/>
    </a:custClr>
    <a:custClr name="Secondary 10">
      <a:srgbClr val="857776"/>
    </a:custClr>
    <a:custClr name="Secondary 11">
      <a:srgbClr val="A69A8E"/>
    </a:custClr>
    <a:custClr name="Secondary 12">
      <a:srgbClr val="584528"/>
    </a:custClr>
    <a:custClr name="Secondary 13">
      <a:srgbClr val="EAD57D"/>
    </a:custClr>
    <a:custClr name="Secondary 14">
      <a:srgbClr val="CCC62C"/>
    </a:custClr>
    <a:custClr name="Secondary 15">
      <a:srgbClr val="A8CC96"/>
    </a:custClr>
    <a:custClr name="Secondary 16">
      <a:srgbClr val="ABACAD"/>
    </a:custClr>
    <a:custClr name="Secondary 17">
      <a:srgbClr val="9DBCB0"/>
    </a:custClr>
    <a:custClr name="Secondary 18">
      <a:srgbClr val="7D9AAA"/>
    </a:custClr>
    <a:custClr name="Secondary 19">
      <a:srgbClr val="7A82AA"/>
    </a:custClr>
    <a:custClr name="Secondary 20">
      <a:srgbClr val="475284"/>
    </a:custClr>
  </a:custClrLst>
</a:theme>
</file>

<file path=ppt/theme/theme2.xml><?xml version="1.0" encoding="utf-8"?>
<a:theme xmlns:a="http://schemas.openxmlformats.org/drawingml/2006/main" name="2_Walgreens Theme">
  <a:themeElements>
    <a:clrScheme name="HappyHealthyColor">
      <a:dk1>
        <a:srgbClr val="000000"/>
      </a:dk1>
      <a:lt1>
        <a:srgbClr val="FFFFFF"/>
      </a:lt1>
      <a:dk2>
        <a:srgbClr val="6A737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9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custClrLst>
    <a:custClr name="Secondary 9">
      <a:srgbClr val="D3CAC5"/>
    </a:custClr>
    <a:custClr name="Secondary 10">
      <a:srgbClr val="857776"/>
    </a:custClr>
    <a:custClr name="Secondary 11">
      <a:srgbClr val="A69A8E"/>
    </a:custClr>
    <a:custClr name="Secondary 12">
      <a:srgbClr val="584528"/>
    </a:custClr>
    <a:custClr name="Secondary 13">
      <a:srgbClr val="EAD57D"/>
    </a:custClr>
    <a:custClr name="Secondary 14">
      <a:srgbClr val="CCC62C"/>
    </a:custClr>
    <a:custClr name="Secondary 15">
      <a:srgbClr val="A8CC96"/>
    </a:custClr>
    <a:custClr name="Secondary 16">
      <a:srgbClr val="ABACAD"/>
    </a:custClr>
    <a:custClr name="Secondary 17">
      <a:srgbClr val="9DBCB0"/>
    </a:custClr>
    <a:custClr name="Secondary 18">
      <a:srgbClr val="7D9AAA"/>
    </a:custClr>
    <a:custClr name="Secondary 19">
      <a:srgbClr val="7A82AA"/>
    </a:custClr>
    <a:custClr name="Secondary 20">
      <a:srgbClr val="475284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12899</TotalTime>
  <Words>117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1_Walgreens Theme</vt:lpstr>
      <vt:lpstr>2_Walgreens Theme</vt:lpstr>
      <vt:lpstr>think-cell Slide</vt:lpstr>
      <vt:lpstr>Accreditation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Justin Coyle</cp:lastModifiedBy>
  <cp:revision>461</cp:revision>
  <cp:lastPrinted>2016-05-12T17:08:45Z</cp:lastPrinted>
  <dcterms:created xsi:type="dcterms:W3CDTF">2012-10-04T18:34:14Z</dcterms:created>
  <dcterms:modified xsi:type="dcterms:W3CDTF">2016-06-07T15:59:32Z</dcterms:modified>
</cp:coreProperties>
</file>