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2.xml" ContentType="application/vnd.openxmlformats-officedocument.presentationml.notesSlide+xml"/>
  <Override PartName="/ppt/charts/chart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2" r:id="rId1"/>
  </p:sldMasterIdLst>
  <p:notesMasterIdLst>
    <p:notesMasterId r:id="rId38"/>
  </p:notesMasterIdLst>
  <p:handoutMasterIdLst>
    <p:handoutMasterId r:id="rId39"/>
  </p:handoutMasterIdLst>
  <p:sldIdLst>
    <p:sldId id="409"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Lst>
  <p:sldSz cx="9144000" cy="6858000" type="screen4x3"/>
  <p:notesSz cx="6858000" cy="9144000"/>
  <p:defaultTextStyle>
    <a:defPPr>
      <a:defRPr lang="en-US"/>
    </a:defPPr>
    <a:lvl1pPr algn="ctr" rtl="0" fontAlgn="base">
      <a:lnSpc>
        <a:spcPct val="120000"/>
      </a:lnSpc>
      <a:spcBef>
        <a:spcPct val="20000"/>
      </a:spcBef>
      <a:spcAft>
        <a:spcPct val="0"/>
      </a:spcAft>
      <a:defRPr sz="1400" b="1" kern="1200">
        <a:solidFill>
          <a:schemeClr val="tx1"/>
        </a:solidFill>
        <a:latin typeface="Arial" charset="0"/>
        <a:ea typeface="ＭＳ Ｐゴシック" charset="0"/>
        <a:cs typeface="ＭＳ Ｐゴシック" charset="0"/>
      </a:defRPr>
    </a:lvl1pPr>
    <a:lvl2pPr marL="457200" algn="ctr" rtl="0" fontAlgn="base">
      <a:lnSpc>
        <a:spcPct val="120000"/>
      </a:lnSpc>
      <a:spcBef>
        <a:spcPct val="20000"/>
      </a:spcBef>
      <a:spcAft>
        <a:spcPct val="0"/>
      </a:spcAft>
      <a:defRPr sz="1400" b="1" kern="1200">
        <a:solidFill>
          <a:schemeClr val="tx1"/>
        </a:solidFill>
        <a:latin typeface="Arial" charset="0"/>
        <a:ea typeface="ＭＳ Ｐゴシック" charset="0"/>
        <a:cs typeface="ＭＳ Ｐゴシック" charset="0"/>
      </a:defRPr>
    </a:lvl2pPr>
    <a:lvl3pPr marL="914400" algn="ctr" rtl="0" fontAlgn="base">
      <a:lnSpc>
        <a:spcPct val="120000"/>
      </a:lnSpc>
      <a:spcBef>
        <a:spcPct val="20000"/>
      </a:spcBef>
      <a:spcAft>
        <a:spcPct val="0"/>
      </a:spcAft>
      <a:defRPr sz="1400" b="1" kern="1200">
        <a:solidFill>
          <a:schemeClr val="tx1"/>
        </a:solidFill>
        <a:latin typeface="Arial" charset="0"/>
        <a:ea typeface="ＭＳ Ｐゴシック" charset="0"/>
        <a:cs typeface="ＭＳ Ｐゴシック" charset="0"/>
      </a:defRPr>
    </a:lvl3pPr>
    <a:lvl4pPr marL="1371600" algn="ctr" rtl="0" fontAlgn="base">
      <a:lnSpc>
        <a:spcPct val="120000"/>
      </a:lnSpc>
      <a:spcBef>
        <a:spcPct val="20000"/>
      </a:spcBef>
      <a:spcAft>
        <a:spcPct val="0"/>
      </a:spcAft>
      <a:defRPr sz="1400" b="1" kern="1200">
        <a:solidFill>
          <a:schemeClr val="tx1"/>
        </a:solidFill>
        <a:latin typeface="Arial" charset="0"/>
        <a:ea typeface="ＭＳ Ｐゴシック" charset="0"/>
        <a:cs typeface="ＭＳ Ｐゴシック" charset="0"/>
      </a:defRPr>
    </a:lvl4pPr>
    <a:lvl5pPr marL="1828800" algn="ctr" rtl="0" fontAlgn="base">
      <a:lnSpc>
        <a:spcPct val="120000"/>
      </a:lnSpc>
      <a:spcBef>
        <a:spcPct val="20000"/>
      </a:spcBef>
      <a:spcAft>
        <a:spcPct val="0"/>
      </a:spcAft>
      <a:defRPr sz="1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b="1"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E512"/>
    <a:srgbClr val="FFCE00"/>
    <a:srgbClr val="00AB39"/>
    <a:srgbClr val="A128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65690" autoAdjust="0"/>
  </p:normalViewPr>
  <p:slideViewPr>
    <p:cSldViewPr snapToGrid="0">
      <p:cViewPr>
        <p:scale>
          <a:sx n="72" d="100"/>
          <a:sy n="72" d="100"/>
        </p:scale>
        <p:origin x="-1356" y="-48"/>
      </p:cViewPr>
      <p:guideLst>
        <p:guide orient="horz" pos="2941"/>
        <p:guide orient="horz" pos="3900"/>
        <p:guide orient="horz" pos="1047"/>
        <p:guide pos="5567"/>
        <p:guide pos="197"/>
        <p:guide pos="2882"/>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Mean PDC</c:v>
                </c:pt>
              </c:strCache>
            </c:strRef>
          </c:tx>
          <c:spPr>
            <a:solidFill>
              <a:srgbClr val="56A0D3"/>
            </a:solidFill>
          </c:spPr>
          <c:invertIfNegative val="0"/>
          <c:dPt>
            <c:idx val="1"/>
            <c:invertIfNegative val="0"/>
            <c:bubble3D val="0"/>
            <c:spPr>
              <a:solidFill>
                <a:srgbClr val="7AC143"/>
              </a:solidFill>
            </c:spPr>
          </c:dPt>
          <c:dPt>
            <c:idx val="2"/>
            <c:invertIfNegative val="0"/>
            <c:bubble3D val="0"/>
          </c:dPt>
          <c:dPt>
            <c:idx val="3"/>
            <c:invertIfNegative val="0"/>
            <c:bubble3D val="0"/>
          </c:dPt>
          <c:dPt>
            <c:idx val="4"/>
            <c:invertIfNegative val="0"/>
            <c:bubble3D val="0"/>
          </c:dPt>
          <c:dLbls>
            <c:txPr>
              <a:bodyPr/>
              <a:lstStyle/>
              <a:p>
                <a:pPr>
                  <a:defRPr>
                    <a:solidFill>
                      <a:srgbClr val="58595B"/>
                    </a:solidFill>
                  </a:defRPr>
                </a:pPr>
                <a:endParaRPr lang="en-US"/>
              </a:p>
            </c:txPr>
            <c:showLegendKey val="0"/>
            <c:showVal val="1"/>
            <c:showCatName val="0"/>
            <c:showSerName val="0"/>
            <c:showPercent val="0"/>
            <c:showBubbleSize val="0"/>
            <c:showLeaderLines val="0"/>
          </c:dLbls>
          <c:cat>
            <c:strRef>
              <c:f>Sheet1!$A$2:$A$3</c:f>
              <c:strCache>
                <c:ptCount val="2"/>
                <c:pt idx="0">
                  <c:v>Patients without online prescription management account</c:v>
                </c:pt>
                <c:pt idx="1">
                  <c:v>Patients with online prescription management account</c:v>
                </c:pt>
              </c:strCache>
            </c:strRef>
          </c:cat>
          <c:val>
            <c:numRef>
              <c:f>Sheet1!$B$2:$B$3</c:f>
              <c:numCache>
                <c:formatCode>0.0%</c:formatCode>
                <c:ptCount val="2"/>
                <c:pt idx="0">
                  <c:v>0.61599999999999999</c:v>
                </c:pt>
                <c:pt idx="1">
                  <c:v>0.73199999999999998</c:v>
                </c:pt>
              </c:numCache>
            </c:numRef>
          </c:val>
        </c:ser>
        <c:dLbls>
          <c:showLegendKey val="0"/>
          <c:showVal val="1"/>
          <c:showCatName val="0"/>
          <c:showSerName val="0"/>
          <c:showPercent val="0"/>
          <c:showBubbleSize val="0"/>
        </c:dLbls>
        <c:gapWidth val="75"/>
        <c:axId val="79669504"/>
        <c:axId val="86066688"/>
      </c:barChart>
      <c:catAx>
        <c:axId val="79669504"/>
        <c:scaling>
          <c:orientation val="minMax"/>
        </c:scaling>
        <c:delete val="0"/>
        <c:axPos val="b"/>
        <c:majorTickMark val="none"/>
        <c:minorTickMark val="none"/>
        <c:tickLblPos val="nextTo"/>
        <c:txPr>
          <a:bodyPr/>
          <a:lstStyle/>
          <a:p>
            <a:pPr>
              <a:defRPr>
                <a:solidFill>
                  <a:srgbClr val="58595B"/>
                </a:solidFill>
              </a:defRPr>
            </a:pPr>
            <a:endParaRPr lang="en-US"/>
          </a:p>
        </c:txPr>
        <c:crossAx val="86066688"/>
        <c:crosses val="autoZero"/>
        <c:auto val="1"/>
        <c:lblAlgn val="ctr"/>
        <c:lblOffset val="100"/>
        <c:tickLblSkip val="1"/>
        <c:tickMarkSkip val="1"/>
        <c:noMultiLvlLbl val="0"/>
      </c:catAx>
      <c:valAx>
        <c:axId val="86066688"/>
        <c:scaling>
          <c:orientation val="minMax"/>
          <c:max val="0.75"/>
          <c:min val="0.5"/>
        </c:scaling>
        <c:delete val="0"/>
        <c:axPos val="l"/>
        <c:numFmt formatCode="0%" sourceLinked="0"/>
        <c:majorTickMark val="out"/>
        <c:minorTickMark val="none"/>
        <c:tickLblPos val="nextTo"/>
        <c:txPr>
          <a:bodyPr/>
          <a:lstStyle/>
          <a:p>
            <a:pPr>
              <a:defRPr>
                <a:solidFill>
                  <a:srgbClr val="58595B"/>
                </a:solidFill>
              </a:defRPr>
            </a:pPr>
            <a:endParaRPr lang="en-US"/>
          </a:p>
        </c:txPr>
        <c:crossAx val="79669504"/>
        <c:crosses val="autoZero"/>
        <c:crossBetween val="between"/>
      </c:valAx>
    </c:plotArea>
    <c:plotVisOnly val="1"/>
    <c:dispBlanksAs val="gap"/>
    <c:showDLblsOverMax val="0"/>
  </c:chart>
  <c:spPr>
    <a:ln>
      <a:noFill/>
    </a:ln>
    <a:effectLst/>
  </c:spPr>
  <c:txPr>
    <a:bodyPr/>
    <a:lstStyle/>
    <a:p>
      <a:pPr>
        <a:defRPr sz="1400">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565631305796094E-2"/>
          <c:y val="9.1221613602647494E-2"/>
          <c:w val="0.87730171685999303"/>
          <c:h val="0.71402629775698701"/>
        </c:manualLayout>
      </c:layout>
      <c:barChart>
        <c:barDir val="col"/>
        <c:grouping val="clustered"/>
        <c:varyColors val="0"/>
        <c:ser>
          <c:idx val="0"/>
          <c:order val="0"/>
          <c:tx>
            <c:strRef>
              <c:f>Sheet1!$B$1</c:f>
              <c:strCache>
                <c:ptCount val="1"/>
                <c:pt idx="0">
                  <c:v>Mean PDC</c:v>
                </c:pt>
              </c:strCache>
            </c:strRef>
          </c:tx>
          <c:invertIfNegative val="0"/>
          <c:dPt>
            <c:idx val="1"/>
            <c:invertIfNegative val="0"/>
            <c:bubble3D val="0"/>
            <c:spPr>
              <a:solidFill>
                <a:srgbClr val="7AC143"/>
              </a:solidFill>
            </c:spPr>
          </c:dPt>
          <c:dPt>
            <c:idx val="2"/>
            <c:invertIfNegative val="0"/>
            <c:bubble3D val="0"/>
            <c:spPr>
              <a:solidFill>
                <a:srgbClr val="56A0D3"/>
              </a:solidFill>
            </c:spPr>
          </c:dPt>
          <c:dPt>
            <c:idx val="3"/>
            <c:invertIfNegative val="0"/>
            <c:bubble3D val="0"/>
            <c:spPr>
              <a:solidFill>
                <a:srgbClr val="56A0D3"/>
              </a:solidFill>
            </c:spPr>
          </c:dPt>
          <c:dPt>
            <c:idx val="4"/>
            <c:invertIfNegative val="0"/>
            <c:bubble3D val="0"/>
            <c:spPr>
              <a:solidFill>
                <a:srgbClr val="7AC143"/>
              </a:solidFill>
            </c:spPr>
          </c:dPt>
          <c:dLbls>
            <c:txPr>
              <a:bodyPr/>
              <a:lstStyle/>
              <a:p>
                <a:pPr>
                  <a:defRPr>
                    <a:solidFill>
                      <a:srgbClr val="58595B"/>
                    </a:solidFill>
                  </a:defRPr>
                </a:pPr>
                <a:endParaRPr lang="en-US"/>
              </a:p>
            </c:txPr>
            <c:dLblPos val="outEnd"/>
            <c:showLegendKey val="0"/>
            <c:showVal val="1"/>
            <c:showCatName val="0"/>
            <c:showSerName val="0"/>
            <c:showPercent val="0"/>
            <c:showBubbleSize val="0"/>
            <c:showLeaderLines val="0"/>
          </c:dLbls>
          <c:cat>
            <c:strRef>
              <c:f>Sheet1!$A$2:$A$6</c:f>
              <c:strCache>
                <c:ptCount val="5"/>
                <c:pt idx="0">
                  <c:v>No BP Tracking (N=3,555)</c:v>
                </c:pt>
                <c:pt idx="1">
                  <c:v>Tracked BP (N=1,388)</c:v>
                </c:pt>
                <c:pt idx="3">
                  <c:v>&lt;180 Miles (N=2,790)</c:v>
                </c:pt>
                <c:pt idx="4">
                  <c:v>&gt;=180 Miles (N=767)</c:v>
                </c:pt>
              </c:strCache>
            </c:strRef>
          </c:cat>
          <c:val>
            <c:numRef>
              <c:f>Sheet1!$B$2:$B$6</c:f>
              <c:numCache>
                <c:formatCode>0.0%</c:formatCode>
                <c:ptCount val="5"/>
                <c:pt idx="0">
                  <c:v>0.79100000000000004</c:v>
                </c:pt>
                <c:pt idx="1">
                  <c:v>0.81699999999999995</c:v>
                </c:pt>
                <c:pt idx="3">
                  <c:v>0.79200000000000004</c:v>
                </c:pt>
                <c:pt idx="4">
                  <c:v>0.81499999999999995</c:v>
                </c:pt>
              </c:numCache>
            </c:numRef>
          </c:val>
        </c:ser>
        <c:dLbls>
          <c:showLegendKey val="0"/>
          <c:showVal val="0"/>
          <c:showCatName val="0"/>
          <c:showSerName val="0"/>
          <c:showPercent val="0"/>
          <c:showBubbleSize val="0"/>
        </c:dLbls>
        <c:gapWidth val="23"/>
        <c:axId val="86283776"/>
        <c:axId val="86285312"/>
      </c:barChart>
      <c:catAx>
        <c:axId val="86283776"/>
        <c:scaling>
          <c:orientation val="minMax"/>
        </c:scaling>
        <c:delete val="0"/>
        <c:axPos val="b"/>
        <c:majorTickMark val="out"/>
        <c:minorTickMark val="none"/>
        <c:tickLblPos val="nextTo"/>
        <c:txPr>
          <a:bodyPr/>
          <a:lstStyle/>
          <a:p>
            <a:pPr>
              <a:defRPr sz="1200">
                <a:solidFill>
                  <a:srgbClr val="58595B"/>
                </a:solidFill>
              </a:defRPr>
            </a:pPr>
            <a:endParaRPr lang="en-US"/>
          </a:p>
        </c:txPr>
        <c:crossAx val="86285312"/>
        <c:crosses val="autoZero"/>
        <c:auto val="1"/>
        <c:lblAlgn val="ctr"/>
        <c:lblOffset val="100"/>
        <c:noMultiLvlLbl val="0"/>
      </c:catAx>
      <c:valAx>
        <c:axId val="86285312"/>
        <c:scaling>
          <c:orientation val="minMax"/>
          <c:max val="0.9"/>
          <c:min val="0.5"/>
        </c:scaling>
        <c:delete val="1"/>
        <c:axPos val="l"/>
        <c:numFmt formatCode="0.0%" sourceLinked="1"/>
        <c:majorTickMark val="out"/>
        <c:minorTickMark val="none"/>
        <c:tickLblPos val="nextTo"/>
        <c:crossAx val="86283776"/>
        <c:crosses val="autoZero"/>
        <c:crossBetween val="between"/>
      </c:valAx>
    </c:plotArea>
    <c:plotVisOnly val="1"/>
    <c:dispBlanksAs val="gap"/>
    <c:showDLblsOverMax val="0"/>
  </c:chart>
  <c:spPr>
    <a:ln>
      <a:noFill/>
    </a:ln>
    <a:effectLst/>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07008928861999E-2"/>
          <c:y val="0.15065473261154899"/>
          <c:w val="0.91436045361914198"/>
          <c:h val="0.52643803313648296"/>
        </c:manualLayout>
      </c:layout>
      <c:barChart>
        <c:barDir val="col"/>
        <c:grouping val="clustered"/>
        <c:varyColors val="0"/>
        <c:ser>
          <c:idx val="0"/>
          <c:order val="0"/>
          <c:tx>
            <c:strRef>
              <c:f>Sheet1!$B$1</c:f>
              <c:strCache>
                <c:ptCount val="1"/>
                <c:pt idx="0">
                  <c:v>Mean PDC</c:v>
                </c:pt>
              </c:strCache>
            </c:strRef>
          </c:tx>
          <c:invertIfNegative val="0"/>
          <c:dPt>
            <c:idx val="1"/>
            <c:invertIfNegative val="0"/>
            <c:bubble3D val="0"/>
            <c:spPr>
              <a:solidFill>
                <a:srgbClr val="7AC143"/>
              </a:solidFill>
            </c:spPr>
          </c:dPt>
          <c:dPt>
            <c:idx val="2"/>
            <c:invertIfNegative val="0"/>
            <c:bubble3D val="0"/>
            <c:spPr>
              <a:solidFill>
                <a:srgbClr val="56A0D3"/>
              </a:solidFill>
            </c:spPr>
          </c:dPt>
          <c:dPt>
            <c:idx val="3"/>
            <c:invertIfNegative val="0"/>
            <c:bubble3D val="0"/>
            <c:spPr>
              <a:solidFill>
                <a:srgbClr val="56A0D3"/>
              </a:solidFill>
            </c:spPr>
          </c:dPt>
          <c:dPt>
            <c:idx val="4"/>
            <c:invertIfNegative val="0"/>
            <c:bubble3D val="0"/>
            <c:spPr>
              <a:solidFill>
                <a:srgbClr val="7AC143"/>
              </a:solidFill>
            </c:spPr>
          </c:dPt>
          <c:dLbls>
            <c:txPr>
              <a:bodyPr/>
              <a:lstStyle/>
              <a:p>
                <a:pPr>
                  <a:defRPr>
                    <a:solidFill>
                      <a:srgbClr val="58595B"/>
                    </a:solidFill>
                  </a:defRPr>
                </a:pPr>
                <a:endParaRPr lang="en-US"/>
              </a:p>
            </c:txPr>
            <c:dLblPos val="outEnd"/>
            <c:showLegendKey val="0"/>
            <c:showVal val="1"/>
            <c:showCatName val="0"/>
            <c:showSerName val="0"/>
            <c:showPercent val="0"/>
            <c:showBubbleSize val="0"/>
            <c:showLeaderLines val="0"/>
          </c:dLbls>
          <c:cat>
            <c:strRef>
              <c:f>Sheet1!$A$2:$A$6</c:f>
              <c:strCache>
                <c:ptCount val="5"/>
                <c:pt idx="0">
                  <c:v>No BG Tracking (N=1,120)</c:v>
                </c:pt>
                <c:pt idx="1">
                  <c:v>Tracked BG (N=735)</c:v>
                </c:pt>
                <c:pt idx="3">
                  <c:v>&lt;180 Miles (N=1,074)</c:v>
                </c:pt>
                <c:pt idx="4">
                  <c:v>&gt;=180 Miles (N=235)</c:v>
                </c:pt>
              </c:strCache>
            </c:strRef>
          </c:cat>
          <c:val>
            <c:numRef>
              <c:f>Sheet1!$B$2:$B$6</c:f>
              <c:numCache>
                <c:formatCode>0.0%</c:formatCode>
                <c:ptCount val="5"/>
                <c:pt idx="0">
                  <c:v>0.77500000000000002</c:v>
                </c:pt>
                <c:pt idx="1">
                  <c:v>0.82899999999999996</c:v>
                </c:pt>
                <c:pt idx="3">
                  <c:v>0.78500000000000003</c:v>
                </c:pt>
                <c:pt idx="4">
                  <c:v>0.86399999999999999</c:v>
                </c:pt>
              </c:numCache>
            </c:numRef>
          </c:val>
        </c:ser>
        <c:dLbls>
          <c:showLegendKey val="0"/>
          <c:showVal val="0"/>
          <c:showCatName val="0"/>
          <c:showSerName val="0"/>
          <c:showPercent val="0"/>
          <c:showBubbleSize val="0"/>
        </c:dLbls>
        <c:gapWidth val="23"/>
        <c:axId val="90870528"/>
        <c:axId val="90872064"/>
      </c:barChart>
      <c:catAx>
        <c:axId val="90870528"/>
        <c:scaling>
          <c:orientation val="minMax"/>
        </c:scaling>
        <c:delete val="0"/>
        <c:axPos val="b"/>
        <c:majorTickMark val="out"/>
        <c:minorTickMark val="none"/>
        <c:tickLblPos val="nextTo"/>
        <c:txPr>
          <a:bodyPr/>
          <a:lstStyle/>
          <a:p>
            <a:pPr>
              <a:defRPr sz="1200">
                <a:solidFill>
                  <a:srgbClr val="58595B"/>
                </a:solidFill>
              </a:defRPr>
            </a:pPr>
            <a:endParaRPr lang="en-US"/>
          </a:p>
        </c:txPr>
        <c:crossAx val="90872064"/>
        <c:crosses val="autoZero"/>
        <c:auto val="1"/>
        <c:lblAlgn val="ctr"/>
        <c:lblOffset val="100"/>
        <c:noMultiLvlLbl val="0"/>
      </c:catAx>
      <c:valAx>
        <c:axId val="90872064"/>
        <c:scaling>
          <c:orientation val="minMax"/>
          <c:max val="0.9"/>
          <c:min val="0.4"/>
        </c:scaling>
        <c:delete val="1"/>
        <c:axPos val="l"/>
        <c:numFmt formatCode="0.0%" sourceLinked="1"/>
        <c:majorTickMark val="out"/>
        <c:minorTickMark val="none"/>
        <c:tickLblPos val="nextTo"/>
        <c:crossAx val="90870528"/>
        <c:crosses val="autoZero"/>
        <c:crossBetween val="between"/>
      </c:valAx>
    </c:plotArea>
    <c:plotVisOnly val="1"/>
    <c:dispBlanksAs val="gap"/>
    <c:showDLblsOverMax val="0"/>
  </c:chart>
  <c:spPr>
    <a:ln>
      <a:noFill/>
    </a:ln>
    <a:effectLst/>
  </c:spPr>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565631305796094E-2"/>
          <c:y val="3.7238095238095202E-2"/>
          <c:w val="0.87730171685999303"/>
          <c:h val="0.83826846644169495"/>
        </c:manualLayout>
      </c:layout>
      <c:barChart>
        <c:barDir val="col"/>
        <c:grouping val="clustered"/>
        <c:varyColors val="0"/>
        <c:ser>
          <c:idx val="0"/>
          <c:order val="0"/>
          <c:tx>
            <c:strRef>
              <c:f>Sheet1!$B$1</c:f>
              <c:strCache>
                <c:ptCount val="1"/>
                <c:pt idx="0">
                  <c:v>Mean PDC</c:v>
                </c:pt>
              </c:strCache>
            </c:strRef>
          </c:tx>
          <c:invertIfNegative val="0"/>
          <c:dPt>
            <c:idx val="1"/>
            <c:invertIfNegative val="0"/>
            <c:bubble3D val="0"/>
            <c:spPr>
              <a:solidFill>
                <a:srgbClr val="7AC143"/>
              </a:solidFill>
            </c:spPr>
          </c:dPt>
          <c:dPt>
            <c:idx val="2"/>
            <c:invertIfNegative val="0"/>
            <c:bubble3D val="0"/>
            <c:spPr>
              <a:solidFill>
                <a:srgbClr val="56A0D3"/>
              </a:solidFill>
            </c:spPr>
          </c:dPt>
          <c:dPt>
            <c:idx val="3"/>
            <c:invertIfNegative val="0"/>
            <c:bubble3D val="0"/>
            <c:spPr>
              <a:solidFill>
                <a:srgbClr val="56A0D3"/>
              </a:solidFill>
            </c:spPr>
          </c:dPt>
          <c:dPt>
            <c:idx val="4"/>
            <c:invertIfNegative val="0"/>
            <c:bubble3D val="0"/>
            <c:spPr>
              <a:solidFill>
                <a:srgbClr val="7AC143"/>
              </a:solidFill>
            </c:spPr>
          </c:dPt>
          <c:dLbls>
            <c:dLbl>
              <c:idx val="0"/>
              <c:layout>
                <c:manualLayout>
                  <c:x val="0"/>
                  <c:y val="8.7730574023627602E-3"/>
                </c:manualLayout>
              </c:layout>
              <c:spPr/>
              <c:txPr>
                <a:bodyPr/>
                <a:lstStyle/>
                <a:p>
                  <a:pPr>
                    <a:defRPr>
                      <a:solidFill>
                        <a:srgbClr val="58595B"/>
                      </a:solidFill>
                    </a:defRPr>
                  </a:pPr>
                  <a:endParaRPr lang="en-US"/>
                </a:p>
              </c:txPr>
              <c:dLblPos val="outEnd"/>
              <c:showLegendKey val="0"/>
              <c:showVal val="1"/>
              <c:showCatName val="0"/>
              <c:showSerName val="0"/>
              <c:showPercent val="0"/>
              <c:showBubbleSize val="0"/>
            </c:dLbl>
            <c:dLbl>
              <c:idx val="1"/>
              <c:layout>
                <c:manualLayout>
                  <c:x val="2.9781720322934299E-3"/>
                  <c:y val="8.77330412763987E-3"/>
                </c:manualLayout>
              </c:layout>
              <c:spPr/>
              <c:txPr>
                <a:bodyPr/>
                <a:lstStyle/>
                <a:p>
                  <a:pPr>
                    <a:defRPr>
                      <a:solidFill>
                        <a:srgbClr val="58595B"/>
                      </a:solidFill>
                    </a:defRPr>
                  </a:pPr>
                  <a:endParaRPr lang="en-US"/>
                </a:p>
              </c:txPr>
              <c:dLblPos val="outEnd"/>
              <c:showLegendKey val="0"/>
              <c:showVal val="1"/>
              <c:showCatName val="0"/>
              <c:showSerName val="0"/>
              <c:showPercent val="0"/>
              <c:showBubbleSize val="0"/>
            </c:dLbl>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&lt;180 Miles (N=1,341)</c:v>
                </c:pt>
                <c:pt idx="1">
                  <c:v>&gt;=180 Miles (N=438)</c:v>
                </c:pt>
              </c:strCache>
            </c:strRef>
          </c:cat>
          <c:val>
            <c:numRef>
              <c:f>Sheet1!$B$2:$B$3</c:f>
              <c:numCache>
                <c:formatCode>0.0%</c:formatCode>
                <c:ptCount val="2"/>
                <c:pt idx="0">
                  <c:v>0.78100000000000003</c:v>
                </c:pt>
                <c:pt idx="1">
                  <c:v>0.81</c:v>
                </c:pt>
              </c:numCache>
            </c:numRef>
          </c:val>
        </c:ser>
        <c:dLbls>
          <c:showLegendKey val="0"/>
          <c:showVal val="0"/>
          <c:showCatName val="0"/>
          <c:showSerName val="0"/>
          <c:showPercent val="0"/>
          <c:showBubbleSize val="0"/>
        </c:dLbls>
        <c:gapWidth val="23"/>
        <c:axId val="90952448"/>
        <c:axId val="90953984"/>
      </c:barChart>
      <c:catAx>
        <c:axId val="90952448"/>
        <c:scaling>
          <c:orientation val="minMax"/>
        </c:scaling>
        <c:delete val="0"/>
        <c:axPos val="b"/>
        <c:majorTickMark val="out"/>
        <c:minorTickMark val="none"/>
        <c:tickLblPos val="nextTo"/>
        <c:txPr>
          <a:bodyPr/>
          <a:lstStyle/>
          <a:p>
            <a:pPr>
              <a:defRPr sz="1200">
                <a:solidFill>
                  <a:srgbClr val="58595B"/>
                </a:solidFill>
              </a:defRPr>
            </a:pPr>
            <a:endParaRPr lang="en-US"/>
          </a:p>
        </c:txPr>
        <c:crossAx val="90953984"/>
        <c:crosses val="autoZero"/>
        <c:auto val="1"/>
        <c:lblAlgn val="ctr"/>
        <c:lblOffset val="100"/>
        <c:noMultiLvlLbl val="0"/>
      </c:catAx>
      <c:valAx>
        <c:axId val="90953984"/>
        <c:scaling>
          <c:orientation val="minMax"/>
          <c:max val="0.9"/>
          <c:min val="0.5"/>
        </c:scaling>
        <c:delete val="1"/>
        <c:axPos val="l"/>
        <c:numFmt formatCode="0.0%" sourceLinked="1"/>
        <c:majorTickMark val="out"/>
        <c:minorTickMark val="none"/>
        <c:tickLblPos val="nextTo"/>
        <c:crossAx val="90952448"/>
        <c:crosses val="autoZero"/>
        <c:crossBetween val="between"/>
      </c:valAx>
    </c:plotArea>
    <c:plotVisOnly val="1"/>
    <c:dispBlanksAs val="gap"/>
    <c:showDLblsOverMax val="0"/>
  </c:chart>
  <c:spPr>
    <a:ln>
      <a:noFill/>
    </a:ln>
    <a:effectLst/>
  </c:spPr>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dPt>
            <c:idx val="0"/>
            <c:invertIfNegative val="0"/>
            <c:bubble3D val="0"/>
          </c:dPt>
          <c:dPt>
            <c:idx val="1"/>
            <c:invertIfNegative val="0"/>
            <c:bubble3D val="0"/>
            <c:spPr>
              <a:solidFill>
                <a:schemeClr val="accent1"/>
              </a:solidFill>
              <a:effectLst/>
            </c:spPr>
          </c:dPt>
          <c:dPt>
            <c:idx val="2"/>
            <c:invertIfNegative val="0"/>
            <c:bubble3D val="0"/>
            <c:spPr>
              <a:solidFill>
                <a:schemeClr val="accent1"/>
              </a:solidFill>
              <a:effectLst/>
            </c:spPr>
          </c:dPt>
          <c:dPt>
            <c:idx val="3"/>
            <c:invertIfNegative val="0"/>
            <c:bubble3D val="0"/>
            <c:spPr>
              <a:solidFill>
                <a:schemeClr val="accent1"/>
              </a:solidFill>
              <a:effectLst/>
            </c:spPr>
          </c:dPt>
          <c:dPt>
            <c:idx val="4"/>
            <c:invertIfNegative val="0"/>
            <c:bubble3D val="0"/>
            <c:spPr>
              <a:solidFill>
                <a:schemeClr val="accent1"/>
              </a:solidFill>
              <a:effectLst/>
            </c:spPr>
          </c:dPt>
          <c:dPt>
            <c:idx val="5"/>
            <c:invertIfNegative val="0"/>
            <c:bubble3D val="0"/>
            <c:spPr>
              <a:solidFill>
                <a:schemeClr val="accent1"/>
              </a:solidFill>
              <a:effectLst/>
            </c:spPr>
          </c:dPt>
          <c:dPt>
            <c:idx val="6"/>
            <c:invertIfNegative val="0"/>
            <c:bubble3D val="0"/>
            <c:spPr>
              <a:solidFill>
                <a:schemeClr val="accent1"/>
              </a:solidFill>
              <a:effectLst/>
            </c:spPr>
          </c:dPt>
          <c:dPt>
            <c:idx val="7"/>
            <c:invertIfNegative val="0"/>
            <c:bubble3D val="0"/>
            <c:spPr>
              <a:solidFill>
                <a:schemeClr val="accent1"/>
              </a:solidFill>
              <a:effectLst/>
            </c:spPr>
          </c:dPt>
          <c:dPt>
            <c:idx val="8"/>
            <c:invertIfNegative val="0"/>
            <c:bubble3D val="0"/>
            <c:spPr>
              <a:solidFill>
                <a:schemeClr val="accent1"/>
              </a:solidFill>
              <a:effectLst/>
            </c:spPr>
          </c:dPt>
          <c:dPt>
            <c:idx val="9"/>
            <c:invertIfNegative val="0"/>
            <c:bubble3D val="0"/>
            <c:spPr>
              <a:solidFill>
                <a:schemeClr val="accent1"/>
              </a:solidFill>
              <a:effectLst/>
            </c:spPr>
          </c:dPt>
          <c:dPt>
            <c:idx val="10"/>
            <c:invertIfNegative val="0"/>
            <c:bubble3D val="0"/>
            <c:spPr>
              <a:solidFill>
                <a:schemeClr val="accent1"/>
              </a:solidFill>
              <a:effectLst/>
            </c:spPr>
          </c:dPt>
          <c:dPt>
            <c:idx val="11"/>
            <c:invertIfNegative val="0"/>
            <c:bubble3D val="0"/>
            <c:spPr>
              <a:solidFill>
                <a:schemeClr val="accent1"/>
              </a:solidFill>
              <a:effectLst/>
            </c:spPr>
          </c:dPt>
          <c:dLbls>
            <c:dLbl>
              <c:idx val="0"/>
              <c:layout/>
              <c:tx>
                <c:rich>
                  <a:bodyPr/>
                  <a:lstStyle/>
                  <a:p>
                    <a:r>
                      <a:rPr lang="en-US" dirty="0" smtClean="0"/>
                      <a:t>93%</a:t>
                    </a:r>
                    <a:endParaRPr lang="en-US" dirty="0"/>
                  </a:p>
                </c:rich>
              </c:tx>
              <c:dLblPos val="inEnd"/>
              <c:showLegendKey val="0"/>
              <c:showVal val="1"/>
              <c:showCatName val="0"/>
              <c:showSerName val="0"/>
              <c:showPercent val="0"/>
              <c:showBubbleSize val="0"/>
            </c:dLbl>
            <c:dLbl>
              <c:idx val="1"/>
              <c:layout/>
              <c:tx>
                <c:rich>
                  <a:bodyPr/>
                  <a:lstStyle/>
                  <a:p>
                    <a:r>
                      <a:rPr lang="en-US" sz="1200" dirty="0" smtClean="0">
                        <a:solidFill>
                          <a:schemeClr val="bg1"/>
                        </a:solidFill>
                      </a:rPr>
                      <a:t>62%</a:t>
                    </a:r>
                    <a:endParaRPr lang="en-US" sz="1200" dirty="0">
                      <a:solidFill>
                        <a:schemeClr val="bg1"/>
                      </a:solidFill>
                    </a:endParaRPr>
                  </a:p>
                </c:rich>
              </c:tx>
              <c:dLblPos val="inEnd"/>
              <c:showLegendKey val="0"/>
              <c:showVal val="1"/>
              <c:showCatName val="0"/>
              <c:showSerName val="0"/>
              <c:showPercent val="0"/>
              <c:showBubbleSize val="0"/>
            </c:dLbl>
            <c:dLbl>
              <c:idx val="2"/>
              <c:layout/>
              <c:tx>
                <c:rich>
                  <a:bodyPr/>
                  <a:lstStyle/>
                  <a:p>
                    <a:r>
                      <a:rPr lang="en-US" dirty="0" smtClean="0"/>
                      <a:t>77%</a:t>
                    </a:r>
                    <a:endParaRPr lang="en-US" dirty="0"/>
                  </a:p>
                </c:rich>
              </c:tx>
              <c:dLblPos val="inEnd"/>
              <c:showLegendKey val="0"/>
              <c:showVal val="1"/>
              <c:showCatName val="0"/>
              <c:showSerName val="0"/>
              <c:showPercent val="0"/>
              <c:showBubbleSize val="0"/>
            </c:dLbl>
            <c:dLbl>
              <c:idx val="3"/>
              <c:layout/>
              <c:tx>
                <c:rich>
                  <a:bodyPr/>
                  <a:lstStyle/>
                  <a:p>
                    <a:r>
                      <a:rPr lang="en-US" dirty="0" smtClean="0"/>
                      <a:t>69%</a:t>
                    </a:r>
                    <a:endParaRPr lang="en-US" dirty="0"/>
                  </a:p>
                </c:rich>
              </c:tx>
              <c:dLblPos val="inEnd"/>
              <c:showLegendKey val="0"/>
              <c:showVal val="1"/>
              <c:showCatName val="0"/>
              <c:showSerName val="0"/>
              <c:showPercent val="0"/>
              <c:showBubbleSize val="0"/>
            </c:dLbl>
            <c:dLbl>
              <c:idx val="4"/>
              <c:layout/>
              <c:tx>
                <c:rich>
                  <a:bodyPr/>
                  <a:lstStyle/>
                  <a:p>
                    <a:r>
                      <a:rPr lang="en-US" smtClean="0"/>
                      <a:t>65%</a:t>
                    </a:r>
                    <a:endParaRPr lang="en-US"/>
                  </a:p>
                </c:rich>
              </c:tx>
              <c:dLblPos val="inEnd"/>
              <c:showLegendKey val="0"/>
              <c:showVal val="1"/>
              <c:showCatName val="0"/>
              <c:showSerName val="0"/>
              <c:showPercent val="0"/>
              <c:showBubbleSize val="0"/>
            </c:dLbl>
            <c:dLbl>
              <c:idx val="5"/>
              <c:layout/>
              <c:tx>
                <c:rich>
                  <a:bodyPr/>
                  <a:lstStyle/>
                  <a:p>
                    <a:r>
                      <a:rPr lang="en-US" dirty="0" smtClean="0"/>
                      <a:t>70%</a:t>
                    </a:r>
                    <a:endParaRPr lang="en-US" dirty="0"/>
                  </a:p>
                </c:rich>
              </c:tx>
              <c:dLblPos val="inEnd"/>
              <c:showLegendKey val="0"/>
              <c:showVal val="1"/>
              <c:showCatName val="0"/>
              <c:showSerName val="0"/>
              <c:showPercent val="0"/>
              <c:showBubbleSize val="0"/>
            </c:dLbl>
            <c:dLbl>
              <c:idx val="6"/>
              <c:layout/>
              <c:tx>
                <c:rich>
                  <a:bodyPr/>
                  <a:lstStyle/>
                  <a:p>
                    <a:r>
                      <a:rPr lang="en-US" dirty="0" smtClean="0"/>
                      <a:t>72%</a:t>
                    </a:r>
                    <a:endParaRPr lang="en-US" dirty="0"/>
                  </a:p>
                </c:rich>
              </c:tx>
              <c:dLblPos val="inEnd"/>
              <c:showLegendKey val="0"/>
              <c:showVal val="1"/>
              <c:showCatName val="0"/>
              <c:showSerName val="0"/>
              <c:showPercent val="0"/>
              <c:showBubbleSize val="0"/>
            </c:dLbl>
            <c:dLbl>
              <c:idx val="7"/>
              <c:layout/>
              <c:tx>
                <c:rich>
                  <a:bodyPr/>
                  <a:lstStyle/>
                  <a:p>
                    <a:r>
                      <a:rPr lang="en-US" dirty="0" smtClean="0"/>
                      <a:t>69%</a:t>
                    </a:r>
                    <a:endParaRPr lang="en-US" dirty="0"/>
                  </a:p>
                </c:rich>
              </c:tx>
              <c:dLblPos val="inEnd"/>
              <c:showLegendKey val="0"/>
              <c:showVal val="1"/>
              <c:showCatName val="0"/>
              <c:showSerName val="0"/>
              <c:showPercent val="0"/>
              <c:showBubbleSize val="0"/>
            </c:dLbl>
            <c:dLbl>
              <c:idx val="8"/>
              <c:layout/>
              <c:tx>
                <c:rich>
                  <a:bodyPr/>
                  <a:lstStyle/>
                  <a:p>
                    <a:r>
                      <a:rPr lang="en-US" dirty="0" smtClean="0"/>
                      <a:t>71%</a:t>
                    </a:r>
                    <a:endParaRPr lang="en-US" dirty="0"/>
                  </a:p>
                </c:rich>
              </c:tx>
              <c:dLblPos val="inEnd"/>
              <c:showLegendKey val="0"/>
              <c:showVal val="1"/>
              <c:showCatName val="0"/>
              <c:showSerName val="0"/>
              <c:showPercent val="0"/>
              <c:showBubbleSize val="0"/>
            </c:dLbl>
            <c:dLbl>
              <c:idx val="9"/>
              <c:layout/>
              <c:tx>
                <c:rich>
                  <a:bodyPr/>
                  <a:lstStyle/>
                  <a:p>
                    <a:r>
                      <a:rPr lang="en-US" dirty="0" smtClean="0"/>
                      <a:t>71%</a:t>
                    </a:r>
                    <a:endParaRPr lang="en-US" dirty="0"/>
                  </a:p>
                </c:rich>
              </c:tx>
              <c:dLblPos val="inEnd"/>
              <c:showLegendKey val="0"/>
              <c:showVal val="1"/>
              <c:showCatName val="0"/>
              <c:showSerName val="0"/>
              <c:showPercent val="0"/>
              <c:showBubbleSize val="0"/>
            </c:dLbl>
            <c:dLbl>
              <c:idx val="10"/>
              <c:layout/>
              <c:tx>
                <c:rich>
                  <a:bodyPr/>
                  <a:lstStyle/>
                  <a:p>
                    <a:r>
                      <a:rPr lang="en-US" smtClean="0"/>
                      <a:t>72%</a:t>
                    </a:r>
                    <a:endParaRPr lang="en-US"/>
                  </a:p>
                </c:rich>
              </c:tx>
              <c:dLblPos val="inEnd"/>
              <c:showLegendKey val="0"/>
              <c:showVal val="1"/>
              <c:showCatName val="0"/>
              <c:showSerName val="0"/>
              <c:showPercent val="0"/>
              <c:showBubbleSize val="0"/>
            </c:dLbl>
            <c:dLbl>
              <c:idx val="11"/>
              <c:layout/>
              <c:tx>
                <c:rich>
                  <a:bodyPr/>
                  <a:lstStyle/>
                  <a:p>
                    <a:r>
                      <a:rPr lang="en-US" dirty="0" smtClean="0"/>
                      <a:t>72%</a:t>
                    </a:r>
                    <a:endParaRPr lang="en-US" dirty="0"/>
                  </a:p>
                </c:rich>
              </c:tx>
              <c:dLblPos val="inEnd"/>
              <c:showLegendKey val="0"/>
              <c:showVal val="1"/>
              <c:showCatName val="0"/>
              <c:showSerName val="0"/>
              <c:showPercent val="0"/>
              <c:showBubbleSize val="0"/>
            </c:dLbl>
            <c:txPr>
              <a:bodyPr/>
              <a:lstStyle/>
              <a:p>
                <a:pPr>
                  <a:defRPr sz="1100">
                    <a:solidFill>
                      <a:schemeClr val="bg1"/>
                    </a:solidFill>
                  </a:defRPr>
                </a:pPr>
                <a:endParaRPr lang="en-US"/>
              </a:p>
            </c:txPr>
            <c:dLblPos val="inEnd"/>
            <c:showLegendKey val="0"/>
            <c:showVal val="1"/>
            <c:showCatName val="0"/>
            <c:showSerName val="0"/>
            <c:showPercent val="0"/>
            <c:showBubbleSize val="0"/>
            <c:showLeaderLines val="0"/>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92.88</c:v>
                </c:pt>
                <c:pt idx="1">
                  <c:v>84.98</c:v>
                </c:pt>
                <c:pt idx="2">
                  <c:v>76.540000000000006</c:v>
                </c:pt>
                <c:pt idx="3">
                  <c:v>69.16</c:v>
                </c:pt>
                <c:pt idx="4">
                  <c:v>65</c:v>
                </c:pt>
                <c:pt idx="5">
                  <c:v>70.34</c:v>
                </c:pt>
                <c:pt idx="6">
                  <c:v>70.95</c:v>
                </c:pt>
                <c:pt idx="7">
                  <c:v>69.38</c:v>
                </c:pt>
                <c:pt idx="8">
                  <c:v>70.66</c:v>
                </c:pt>
                <c:pt idx="9">
                  <c:v>71.31</c:v>
                </c:pt>
                <c:pt idx="10">
                  <c:v>72.400000000000006</c:v>
                </c:pt>
                <c:pt idx="11">
                  <c:v>71.81</c:v>
                </c:pt>
              </c:numCache>
            </c:numRef>
          </c:val>
        </c:ser>
        <c:dLbls>
          <c:showLegendKey val="0"/>
          <c:showVal val="1"/>
          <c:showCatName val="0"/>
          <c:showSerName val="0"/>
          <c:showPercent val="0"/>
          <c:showBubbleSize val="0"/>
        </c:dLbls>
        <c:gapWidth val="40"/>
        <c:overlap val="40"/>
        <c:axId val="106402560"/>
        <c:axId val="106426752"/>
      </c:barChart>
      <c:catAx>
        <c:axId val="106402560"/>
        <c:scaling>
          <c:orientation val="minMax"/>
        </c:scaling>
        <c:delete val="0"/>
        <c:axPos val="b"/>
        <c:title>
          <c:tx>
            <c:rich>
              <a:bodyPr/>
              <a:lstStyle/>
              <a:p>
                <a:pPr>
                  <a:defRPr sz="1200">
                    <a:solidFill>
                      <a:srgbClr val="58595B"/>
                    </a:solidFill>
                  </a:defRPr>
                </a:pPr>
                <a:r>
                  <a:rPr lang="en-US" sz="1200" b="0" dirty="0" smtClean="0">
                    <a:solidFill>
                      <a:srgbClr val="58595B"/>
                    </a:solidFill>
                  </a:rPr>
                  <a:t>Months</a:t>
                </a:r>
                <a:endParaRPr lang="en-US" sz="1200" b="0" dirty="0">
                  <a:solidFill>
                    <a:srgbClr val="58595B"/>
                  </a:solidFill>
                </a:endParaRPr>
              </a:p>
            </c:rich>
          </c:tx>
          <c:layout>
            <c:manualLayout>
              <c:xMode val="edge"/>
              <c:yMode val="edge"/>
              <c:x val="0.50954774883908704"/>
              <c:y val="0.88533333333333297"/>
            </c:manualLayout>
          </c:layout>
          <c:overlay val="0"/>
        </c:title>
        <c:numFmt formatCode="General" sourceLinked="1"/>
        <c:majorTickMark val="none"/>
        <c:minorTickMark val="none"/>
        <c:tickLblPos val="nextTo"/>
        <c:txPr>
          <a:bodyPr/>
          <a:lstStyle/>
          <a:p>
            <a:pPr>
              <a:defRPr sz="1200">
                <a:solidFill>
                  <a:srgbClr val="58595B"/>
                </a:solidFill>
              </a:defRPr>
            </a:pPr>
            <a:endParaRPr lang="en-US"/>
          </a:p>
        </c:txPr>
        <c:crossAx val="106426752"/>
        <c:crossesAt val="50"/>
        <c:auto val="1"/>
        <c:lblAlgn val="ctr"/>
        <c:lblOffset val="100"/>
        <c:noMultiLvlLbl val="0"/>
      </c:catAx>
      <c:valAx>
        <c:axId val="106426752"/>
        <c:scaling>
          <c:orientation val="minMax"/>
          <c:max val="100"/>
          <c:min val="50"/>
        </c:scaling>
        <c:delete val="0"/>
        <c:axPos val="l"/>
        <c:majorGridlines>
          <c:spPr>
            <a:ln w="12700" cmpd="sng">
              <a:solidFill>
                <a:schemeClr val="tx2">
                  <a:lumMod val="40000"/>
                  <a:lumOff val="60000"/>
                </a:schemeClr>
              </a:solidFill>
            </a:ln>
          </c:spPr>
        </c:majorGridlines>
        <c:title>
          <c:tx>
            <c:rich>
              <a:bodyPr rot="-5400000" vert="horz"/>
              <a:lstStyle/>
              <a:p>
                <a:pPr>
                  <a:defRPr sz="1200"/>
                </a:pPr>
                <a:r>
                  <a:rPr lang="en-US" sz="1200" b="0" i="0" baseline="0" dirty="0" smtClean="0">
                    <a:solidFill>
                      <a:schemeClr val="tx2"/>
                    </a:solidFill>
                    <a:effectLst/>
                    <a:latin typeface="+mn-lt"/>
                  </a:rPr>
                  <a:t>Percentage of people still active</a:t>
                </a:r>
                <a:endParaRPr lang="en-US" sz="1200" dirty="0">
                  <a:solidFill>
                    <a:schemeClr val="tx2"/>
                  </a:solidFill>
                  <a:effectLst/>
                  <a:latin typeface="+mn-lt"/>
                </a:endParaRPr>
              </a:p>
            </c:rich>
          </c:tx>
          <c:layout>
            <c:manualLayout>
              <c:xMode val="edge"/>
              <c:yMode val="edge"/>
              <c:x val="9.6153846153846107E-3"/>
              <c:y val="0.123333333333333"/>
            </c:manualLayout>
          </c:layout>
          <c:overlay val="0"/>
        </c:title>
        <c:numFmt formatCode="General" sourceLinked="1"/>
        <c:majorTickMark val="none"/>
        <c:minorTickMark val="none"/>
        <c:tickLblPos val="nextTo"/>
        <c:txPr>
          <a:bodyPr/>
          <a:lstStyle/>
          <a:p>
            <a:pPr>
              <a:defRPr sz="1200">
                <a:solidFill>
                  <a:srgbClr val="58595B"/>
                </a:solidFill>
              </a:defRPr>
            </a:pPr>
            <a:endParaRPr lang="en-US"/>
          </a:p>
        </c:txPr>
        <c:crossAx val="106402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2C229-6BA4-46E0-8488-415A519061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D340989-AAE0-4648-AA4B-66258B19E218}">
      <dgm:prSet phldrT="[Text]" custT="1">
        <dgm:style>
          <a:lnRef idx="1">
            <a:schemeClr val="accent1"/>
          </a:lnRef>
          <a:fillRef idx="3">
            <a:schemeClr val="accent1"/>
          </a:fillRef>
          <a:effectRef idx="2">
            <a:schemeClr val="accent1"/>
          </a:effectRef>
          <a:fontRef idx="minor">
            <a:schemeClr val="lt1"/>
          </a:fontRef>
        </dgm:style>
      </dgm:prSet>
      <dgm:spPr>
        <a:solidFill>
          <a:schemeClr val="accent2"/>
        </a:solidFill>
        <a:ln>
          <a:noFill/>
        </a:ln>
        <a:effectLst/>
      </dgm:spPr>
      <dgm:t>
        <a:bodyPr/>
        <a:lstStyle/>
        <a:p>
          <a:r>
            <a:rPr lang="en-US" sz="2400" dirty="0" smtClean="0"/>
            <a:t>Improving adherence</a:t>
          </a:r>
          <a:endParaRPr lang="en-US" sz="2400" dirty="0"/>
        </a:p>
      </dgm:t>
    </dgm:pt>
    <dgm:pt modelId="{5B467017-880D-4D09-81F8-4F1278FD1D91}" type="parTrans" cxnId="{B6623E3C-3BE0-4AAB-B2BE-10AF7D0828DD}">
      <dgm:prSet/>
      <dgm:spPr/>
      <dgm:t>
        <a:bodyPr/>
        <a:lstStyle/>
        <a:p>
          <a:endParaRPr lang="en-US"/>
        </a:p>
      </dgm:t>
    </dgm:pt>
    <dgm:pt modelId="{48081576-FF71-45BA-AFF5-5F6BC2665481}" type="sibTrans" cxnId="{B6623E3C-3BE0-4AAB-B2BE-10AF7D0828DD}">
      <dgm:prSet/>
      <dgm:spPr/>
      <dgm:t>
        <a:bodyPr/>
        <a:lstStyle/>
        <a:p>
          <a:endParaRPr lang="en-US"/>
        </a:p>
      </dgm:t>
    </dgm:pt>
    <dgm:pt modelId="{B9DED934-E575-4D0F-8F59-44A8793D01DA}">
      <dgm:prSet phldrT="[Text]" custT="1">
        <dgm:style>
          <a:lnRef idx="1">
            <a:schemeClr val="accent1"/>
          </a:lnRef>
          <a:fillRef idx="3">
            <a:schemeClr val="accent1"/>
          </a:fillRef>
          <a:effectRef idx="2">
            <a:schemeClr val="accent1"/>
          </a:effectRef>
          <a:fontRef idx="minor">
            <a:schemeClr val="lt1"/>
          </a:fontRef>
        </dgm:style>
      </dgm:prSet>
      <dgm:spPr>
        <a:solidFill>
          <a:schemeClr val="accent4"/>
        </a:solidFill>
        <a:ln>
          <a:noFill/>
        </a:ln>
        <a:effectLst/>
      </dgm:spPr>
      <dgm:t>
        <a:bodyPr/>
        <a:lstStyle/>
        <a:p>
          <a:r>
            <a:rPr lang="en-US" sz="2400" dirty="0" smtClean="0"/>
            <a:t>Engaging </a:t>
          </a:r>
          <a:br>
            <a:rPr lang="en-US" sz="2400" dirty="0" smtClean="0"/>
          </a:br>
          <a:r>
            <a:rPr lang="en-US" sz="2400" dirty="0" smtClean="0"/>
            <a:t>members</a:t>
          </a:r>
          <a:endParaRPr lang="en-US" sz="2400" dirty="0"/>
        </a:p>
      </dgm:t>
    </dgm:pt>
    <dgm:pt modelId="{EAADFA41-74BB-4CC9-B833-F98CC435D1E9}" type="parTrans" cxnId="{CEDE202C-12F0-4A3D-862C-2DAF9B1B29AE}">
      <dgm:prSet/>
      <dgm:spPr/>
      <dgm:t>
        <a:bodyPr/>
        <a:lstStyle/>
        <a:p>
          <a:endParaRPr lang="en-US"/>
        </a:p>
      </dgm:t>
    </dgm:pt>
    <dgm:pt modelId="{AA7E8A8F-F9D7-48B1-81DE-1630A133A209}" type="sibTrans" cxnId="{CEDE202C-12F0-4A3D-862C-2DAF9B1B29AE}">
      <dgm:prSet/>
      <dgm:spPr/>
      <dgm:t>
        <a:bodyPr/>
        <a:lstStyle/>
        <a:p>
          <a:endParaRPr lang="en-US"/>
        </a:p>
      </dgm:t>
    </dgm:pt>
    <dgm:pt modelId="{9D3AB7B2-4DF9-49EF-A040-0F4E09F750A9}">
      <dgm:prSet phldrT="[Text]" custT="1">
        <dgm:style>
          <a:lnRef idx="1">
            <a:schemeClr val="accent1"/>
          </a:lnRef>
          <a:fillRef idx="3">
            <a:schemeClr val="accent1"/>
          </a:fillRef>
          <a:effectRef idx="2">
            <a:schemeClr val="accent1"/>
          </a:effectRef>
          <a:fontRef idx="minor">
            <a:schemeClr val="lt1"/>
          </a:fontRef>
        </dgm:style>
      </dgm:prSet>
      <dgm:spPr>
        <a:solidFill>
          <a:schemeClr val="accent6"/>
        </a:solidFill>
        <a:ln>
          <a:noFill/>
        </a:ln>
        <a:effectLst/>
      </dgm:spPr>
      <dgm:t>
        <a:bodyPr/>
        <a:lstStyle/>
        <a:p>
          <a:r>
            <a:rPr lang="en-US" sz="2400" dirty="0" smtClean="0"/>
            <a:t>Rewarding </a:t>
          </a:r>
          <a:br>
            <a:rPr lang="en-US" sz="2400" dirty="0" smtClean="0"/>
          </a:br>
          <a:r>
            <a:rPr lang="en-US" sz="2400" dirty="0" smtClean="0"/>
            <a:t>healthy choices</a:t>
          </a:r>
          <a:endParaRPr lang="en-US" sz="2400" dirty="0"/>
        </a:p>
      </dgm:t>
    </dgm:pt>
    <dgm:pt modelId="{1B2B9FB7-9FA2-4540-9583-24E1AD6138D0}" type="parTrans" cxnId="{C62B4374-6016-42FB-B464-BDB95DB613C6}">
      <dgm:prSet/>
      <dgm:spPr/>
      <dgm:t>
        <a:bodyPr/>
        <a:lstStyle/>
        <a:p>
          <a:endParaRPr lang="en-US"/>
        </a:p>
      </dgm:t>
    </dgm:pt>
    <dgm:pt modelId="{319B728F-CE3A-40E9-A25F-9FFFC3A438AC}" type="sibTrans" cxnId="{C62B4374-6016-42FB-B464-BDB95DB613C6}">
      <dgm:prSet/>
      <dgm:spPr/>
      <dgm:t>
        <a:bodyPr/>
        <a:lstStyle/>
        <a:p>
          <a:endParaRPr lang="en-US"/>
        </a:p>
      </dgm:t>
    </dgm:pt>
    <dgm:pt modelId="{C60BA3D6-BB22-42E5-B4E5-8BC69F339564}">
      <dgm:prSet phldrT="[Text]" custT="1">
        <dgm:style>
          <a:lnRef idx="1">
            <a:schemeClr val="accent1"/>
          </a:lnRef>
          <a:fillRef idx="3">
            <a:schemeClr val="accent1"/>
          </a:fillRef>
          <a:effectRef idx="2">
            <a:schemeClr val="accent1"/>
          </a:effectRef>
          <a:fontRef idx="minor">
            <a:schemeClr val="lt1"/>
          </a:fontRef>
        </dgm:style>
      </dgm:prSet>
      <dgm:spPr>
        <a:solidFill>
          <a:schemeClr val="accent5"/>
        </a:solidFill>
        <a:ln>
          <a:noFill/>
        </a:ln>
        <a:effectLst/>
      </dgm:spPr>
      <dgm:t>
        <a:bodyPr/>
        <a:lstStyle/>
        <a:p>
          <a:r>
            <a:rPr lang="en-US" sz="2400" dirty="0" smtClean="0"/>
            <a:t>Integrating with </a:t>
          </a:r>
          <a:br>
            <a:rPr lang="en-US" sz="2400" dirty="0" smtClean="0"/>
          </a:br>
          <a:r>
            <a:rPr lang="en-US" sz="2400" dirty="0" smtClean="0"/>
            <a:t>your programs</a:t>
          </a:r>
          <a:endParaRPr lang="en-US" sz="2400" dirty="0"/>
        </a:p>
      </dgm:t>
    </dgm:pt>
    <dgm:pt modelId="{85E55BF1-5E8E-40DC-9D91-CBDEAB2470B4}" type="parTrans" cxnId="{F028D8AC-8733-4101-BD31-104B779B6C2C}">
      <dgm:prSet/>
      <dgm:spPr/>
      <dgm:t>
        <a:bodyPr/>
        <a:lstStyle/>
        <a:p>
          <a:endParaRPr lang="en-US"/>
        </a:p>
      </dgm:t>
    </dgm:pt>
    <dgm:pt modelId="{DA4E3229-3A72-4CB4-8C92-9290690A6EC1}" type="sibTrans" cxnId="{F028D8AC-8733-4101-BD31-104B779B6C2C}">
      <dgm:prSet/>
      <dgm:spPr/>
      <dgm:t>
        <a:bodyPr/>
        <a:lstStyle/>
        <a:p>
          <a:endParaRPr lang="en-US"/>
        </a:p>
      </dgm:t>
    </dgm:pt>
    <dgm:pt modelId="{7A29F3B2-E84A-46BA-B5D9-1EABB4A57965}" type="pres">
      <dgm:prSet presAssocID="{AA12C229-6BA4-46E0-8488-415A51906143}" presName="diagram" presStyleCnt="0">
        <dgm:presLayoutVars>
          <dgm:dir/>
          <dgm:resizeHandles val="exact"/>
        </dgm:presLayoutVars>
      </dgm:prSet>
      <dgm:spPr/>
      <dgm:t>
        <a:bodyPr/>
        <a:lstStyle/>
        <a:p>
          <a:endParaRPr lang="en-US"/>
        </a:p>
      </dgm:t>
    </dgm:pt>
    <dgm:pt modelId="{5FF22253-D08E-4267-B078-B08F54DDFC81}" type="pres">
      <dgm:prSet presAssocID="{DD340989-AAE0-4648-AA4B-66258B19E218}" presName="node" presStyleLbl="node1" presStyleIdx="0" presStyleCnt="4">
        <dgm:presLayoutVars>
          <dgm:bulletEnabled val="1"/>
        </dgm:presLayoutVars>
      </dgm:prSet>
      <dgm:spPr/>
      <dgm:t>
        <a:bodyPr/>
        <a:lstStyle/>
        <a:p>
          <a:endParaRPr lang="en-US"/>
        </a:p>
      </dgm:t>
    </dgm:pt>
    <dgm:pt modelId="{F15C2E26-F927-4124-9D07-CAC0170CDED2}" type="pres">
      <dgm:prSet presAssocID="{48081576-FF71-45BA-AFF5-5F6BC2665481}" presName="sibTrans" presStyleCnt="0"/>
      <dgm:spPr/>
    </dgm:pt>
    <dgm:pt modelId="{CF8FC5BB-B0D1-4123-96A4-2E112E698288}" type="pres">
      <dgm:prSet presAssocID="{B9DED934-E575-4D0F-8F59-44A8793D01DA}" presName="node" presStyleLbl="node1" presStyleIdx="1" presStyleCnt="4">
        <dgm:presLayoutVars>
          <dgm:bulletEnabled val="1"/>
        </dgm:presLayoutVars>
      </dgm:prSet>
      <dgm:spPr/>
      <dgm:t>
        <a:bodyPr/>
        <a:lstStyle/>
        <a:p>
          <a:endParaRPr lang="en-US"/>
        </a:p>
      </dgm:t>
    </dgm:pt>
    <dgm:pt modelId="{07710EDD-3ECF-488D-8505-B45940D32E57}" type="pres">
      <dgm:prSet presAssocID="{AA7E8A8F-F9D7-48B1-81DE-1630A133A209}" presName="sibTrans" presStyleCnt="0"/>
      <dgm:spPr/>
    </dgm:pt>
    <dgm:pt modelId="{114C3B46-A1F7-45E1-95E6-3831BF246FF8}" type="pres">
      <dgm:prSet presAssocID="{9D3AB7B2-4DF9-49EF-A040-0F4E09F750A9}" presName="node" presStyleLbl="node1" presStyleIdx="2" presStyleCnt="4">
        <dgm:presLayoutVars>
          <dgm:bulletEnabled val="1"/>
        </dgm:presLayoutVars>
      </dgm:prSet>
      <dgm:spPr/>
      <dgm:t>
        <a:bodyPr/>
        <a:lstStyle/>
        <a:p>
          <a:endParaRPr lang="en-US"/>
        </a:p>
      </dgm:t>
    </dgm:pt>
    <dgm:pt modelId="{3269D821-48E6-44EA-83CD-3CF8AA26F387}" type="pres">
      <dgm:prSet presAssocID="{319B728F-CE3A-40E9-A25F-9FFFC3A438AC}" presName="sibTrans" presStyleCnt="0"/>
      <dgm:spPr/>
    </dgm:pt>
    <dgm:pt modelId="{130531D5-10DD-4923-B8FF-C10F71DD38C2}" type="pres">
      <dgm:prSet presAssocID="{C60BA3D6-BB22-42E5-B4E5-8BC69F339564}" presName="node" presStyleLbl="node1" presStyleIdx="3" presStyleCnt="4">
        <dgm:presLayoutVars>
          <dgm:bulletEnabled val="1"/>
        </dgm:presLayoutVars>
      </dgm:prSet>
      <dgm:spPr/>
      <dgm:t>
        <a:bodyPr/>
        <a:lstStyle/>
        <a:p>
          <a:endParaRPr lang="en-US"/>
        </a:p>
      </dgm:t>
    </dgm:pt>
  </dgm:ptLst>
  <dgm:cxnLst>
    <dgm:cxn modelId="{C62B4374-6016-42FB-B464-BDB95DB613C6}" srcId="{AA12C229-6BA4-46E0-8488-415A51906143}" destId="{9D3AB7B2-4DF9-49EF-A040-0F4E09F750A9}" srcOrd="2" destOrd="0" parTransId="{1B2B9FB7-9FA2-4540-9583-24E1AD6138D0}" sibTransId="{319B728F-CE3A-40E9-A25F-9FFFC3A438AC}"/>
    <dgm:cxn modelId="{AD07A420-BBA9-E044-B1B9-6D4C0DAFF3AB}" type="presOf" srcId="{9D3AB7B2-4DF9-49EF-A040-0F4E09F750A9}" destId="{114C3B46-A1F7-45E1-95E6-3831BF246FF8}" srcOrd="0" destOrd="0" presId="urn:microsoft.com/office/officeart/2005/8/layout/default"/>
    <dgm:cxn modelId="{E12925EC-4178-F943-9773-26C8D6B7C8D2}" type="presOf" srcId="{AA12C229-6BA4-46E0-8488-415A51906143}" destId="{7A29F3B2-E84A-46BA-B5D9-1EABB4A57965}" srcOrd="0" destOrd="0" presId="urn:microsoft.com/office/officeart/2005/8/layout/default"/>
    <dgm:cxn modelId="{B6623E3C-3BE0-4AAB-B2BE-10AF7D0828DD}" srcId="{AA12C229-6BA4-46E0-8488-415A51906143}" destId="{DD340989-AAE0-4648-AA4B-66258B19E218}" srcOrd="0" destOrd="0" parTransId="{5B467017-880D-4D09-81F8-4F1278FD1D91}" sibTransId="{48081576-FF71-45BA-AFF5-5F6BC2665481}"/>
    <dgm:cxn modelId="{CEDE202C-12F0-4A3D-862C-2DAF9B1B29AE}" srcId="{AA12C229-6BA4-46E0-8488-415A51906143}" destId="{B9DED934-E575-4D0F-8F59-44A8793D01DA}" srcOrd="1" destOrd="0" parTransId="{EAADFA41-74BB-4CC9-B833-F98CC435D1E9}" sibTransId="{AA7E8A8F-F9D7-48B1-81DE-1630A133A209}"/>
    <dgm:cxn modelId="{D88BF2A3-1754-0041-A2A0-0435291A07FD}" type="presOf" srcId="{DD340989-AAE0-4648-AA4B-66258B19E218}" destId="{5FF22253-D08E-4267-B078-B08F54DDFC81}" srcOrd="0" destOrd="0" presId="urn:microsoft.com/office/officeart/2005/8/layout/default"/>
    <dgm:cxn modelId="{F028D8AC-8733-4101-BD31-104B779B6C2C}" srcId="{AA12C229-6BA4-46E0-8488-415A51906143}" destId="{C60BA3D6-BB22-42E5-B4E5-8BC69F339564}" srcOrd="3" destOrd="0" parTransId="{85E55BF1-5E8E-40DC-9D91-CBDEAB2470B4}" sibTransId="{DA4E3229-3A72-4CB4-8C92-9290690A6EC1}"/>
    <dgm:cxn modelId="{9FD9C6B4-8432-1B4F-ADFA-7828D8EF9BAF}" type="presOf" srcId="{B9DED934-E575-4D0F-8F59-44A8793D01DA}" destId="{CF8FC5BB-B0D1-4123-96A4-2E112E698288}" srcOrd="0" destOrd="0" presId="urn:microsoft.com/office/officeart/2005/8/layout/default"/>
    <dgm:cxn modelId="{3D54FB11-2245-4446-BC85-222DF4CDEC71}" type="presOf" srcId="{C60BA3D6-BB22-42E5-B4E5-8BC69F339564}" destId="{130531D5-10DD-4923-B8FF-C10F71DD38C2}" srcOrd="0" destOrd="0" presId="urn:microsoft.com/office/officeart/2005/8/layout/default"/>
    <dgm:cxn modelId="{945AF538-BD6C-AC4E-8BE8-25CE25036C68}" type="presParOf" srcId="{7A29F3B2-E84A-46BA-B5D9-1EABB4A57965}" destId="{5FF22253-D08E-4267-B078-B08F54DDFC81}" srcOrd="0" destOrd="0" presId="urn:microsoft.com/office/officeart/2005/8/layout/default"/>
    <dgm:cxn modelId="{BDB0A8F9-C2C3-BF4D-B718-886AF4BB235B}" type="presParOf" srcId="{7A29F3B2-E84A-46BA-B5D9-1EABB4A57965}" destId="{F15C2E26-F927-4124-9D07-CAC0170CDED2}" srcOrd="1" destOrd="0" presId="urn:microsoft.com/office/officeart/2005/8/layout/default"/>
    <dgm:cxn modelId="{92800348-16B4-414C-9DB0-FD0D4E0831CC}" type="presParOf" srcId="{7A29F3B2-E84A-46BA-B5D9-1EABB4A57965}" destId="{CF8FC5BB-B0D1-4123-96A4-2E112E698288}" srcOrd="2" destOrd="0" presId="urn:microsoft.com/office/officeart/2005/8/layout/default"/>
    <dgm:cxn modelId="{BE48C4A1-2F42-104E-B0BA-641B796933EE}" type="presParOf" srcId="{7A29F3B2-E84A-46BA-B5D9-1EABB4A57965}" destId="{07710EDD-3ECF-488D-8505-B45940D32E57}" srcOrd="3" destOrd="0" presId="urn:microsoft.com/office/officeart/2005/8/layout/default"/>
    <dgm:cxn modelId="{DD0E379E-71B3-2D4F-B1B8-B7B46D6E7C9A}" type="presParOf" srcId="{7A29F3B2-E84A-46BA-B5D9-1EABB4A57965}" destId="{114C3B46-A1F7-45E1-95E6-3831BF246FF8}" srcOrd="4" destOrd="0" presId="urn:microsoft.com/office/officeart/2005/8/layout/default"/>
    <dgm:cxn modelId="{4F5FCD65-E3D9-0A48-8BF9-80088ED2D459}" type="presParOf" srcId="{7A29F3B2-E84A-46BA-B5D9-1EABB4A57965}" destId="{3269D821-48E6-44EA-83CD-3CF8AA26F387}" srcOrd="5" destOrd="0" presId="urn:microsoft.com/office/officeart/2005/8/layout/default"/>
    <dgm:cxn modelId="{0739CF80-EC6D-AB4C-925C-E435A6505F67}" type="presParOf" srcId="{7A29F3B2-E84A-46BA-B5D9-1EABB4A57965}" destId="{130531D5-10DD-4923-B8FF-C10F71DD38C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22253-D08E-4267-B078-B08F54DDFC81}">
      <dsp:nvSpPr>
        <dsp:cNvPr id="0" name=""/>
        <dsp:cNvSpPr/>
      </dsp:nvSpPr>
      <dsp:spPr>
        <a:xfrm>
          <a:off x="329207" y="595"/>
          <a:ext cx="3750468" cy="2250281"/>
        </a:xfrm>
        <a:prstGeom prst="rect">
          <a:avLst/>
        </a:prstGeom>
        <a:solidFill>
          <a:schemeClr val="accent2"/>
        </a:solidFill>
        <a:ln w="9525" cap="flat" cmpd="sng" algn="ctr">
          <a:no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Improving adherence</a:t>
          </a:r>
          <a:endParaRPr lang="en-US" sz="2400" kern="1200" dirty="0"/>
        </a:p>
      </dsp:txBody>
      <dsp:txXfrm>
        <a:off x="329207" y="595"/>
        <a:ext cx="3750468" cy="2250281"/>
      </dsp:txXfrm>
    </dsp:sp>
    <dsp:sp modelId="{CF8FC5BB-B0D1-4123-96A4-2E112E698288}">
      <dsp:nvSpPr>
        <dsp:cNvPr id="0" name=""/>
        <dsp:cNvSpPr/>
      </dsp:nvSpPr>
      <dsp:spPr>
        <a:xfrm>
          <a:off x="4454723" y="595"/>
          <a:ext cx="3750468" cy="2250281"/>
        </a:xfrm>
        <a:prstGeom prst="rect">
          <a:avLst/>
        </a:prstGeom>
        <a:solidFill>
          <a:schemeClr val="accent4"/>
        </a:solidFill>
        <a:ln w="9525" cap="flat" cmpd="sng" algn="ctr">
          <a:no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Engaging </a:t>
          </a:r>
          <a:br>
            <a:rPr lang="en-US" sz="2400" kern="1200" dirty="0" smtClean="0"/>
          </a:br>
          <a:r>
            <a:rPr lang="en-US" sz="2400" kern="1200" dirty="0" smtClean="0"/>
            <a:t>members</a:t>
          </a:r>
          <a:endParaRPr lang="en-US" sz="2400" kern="1200" dirty="0"/>
        </a:p>
      </dsp:txBody>
      <dsp:txXfrm>
        <a:off x="4454723" y="595"/>
        <a:ext cx="3750468" cy="2250281"/>
      </dsp:txXfrm>
    </dsp:sp>
    <dsp:sp modelId="{114C3B46-A1F7-45E1-95E6-3831BF246FF8}">
      <dsp:nvSpPr>
        <dsp:cNvPr id="0" name=""/>
        <dsp:cNvSpPr/>
      </dsp:nvSpPr>
      <dsp:spPr>
        <a:xfrm>
          <a:off x="329207" y="2625923"/>
          <a:ext cx="3750468" cy="2250281"/>
        </a:xfrm>
        <a:prstGeom prst="rect">
          <a:avLst/>
        </a:prstGeom>
        <a:solidFill>
          <a:schemeClr val="accent6"/>
        </a:solidFill>
        <a:ln w="9525" cap="flat" cmpd="sng" algn="ctr">
          <a:no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Rewarding </a:t>
          </a:r>
          <a:br>
            <a:rPr lang="en-US" sz="2400" kern="1200" dirty="0" smtClean="0"/>
          </a:br>
          <a:r>
            <a:rPr lang="en-US" sz="2400" kern="1200" dirty="0" smtClean="0"/>
            <a:t>healthy choices</a:t>
          </a:r>
          <a:endParaRPr lang="en-US" sz="2400" kern="1200" dirty="0"/>
        </a:p>
      </dsp:txBody>
      <dsp:txXfrm>
        <a:off x="329207" y="2625923"/>
        <a:ext cx="3750468" cy="2250281"/>
      </dsp:txXfrm>
    </dsp:sp>
    <dsp:sp modelId="{130531D5-10DD-4923-B8FF-C10F71DD38C2}">
      <dsp:nvSpPr>
        <dsp:cNvPr id="0" name=""/>
        <dsp:cNvSpPr/>
      </dsp:nvSpPr>
      <dsp:spPr>
        <a:xfrm>
          <a:off x="4454723" y="2625923"/>
          <a:ext cx="3750468" cy="2250281"/>
        </a:xfrm>
        <a:prstGeom prst="rect">
          <a:avLst/>
        </a:prstGeom>
        <a:solidFill>
          <a:schemeClr val="accent5"/>
        </a:solidFill>
        <a:ln w="9525" cap="flat" cmpd="sng" algn="ctr">
          <a:no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Integrating with </a:t>
          </a:r>
          <a:br>
            <a:rPr lang="en-US" sz="2400" kern="1200" dirty="0" smtClean="0"/>
          </a:br>
          <a:r>
            <a:rPr lang="en-US" sz="2400" kern="1200" dirty="0" smtClean="0"/>
            <a:t>your programs</a:t>
          </a:r>
          <a:endParaRPr lang="en-US" sz="2400" kern="1200" dirty="0"/>
        </a:p>
      </dsp:txBody>
      <dsp:txXfrm>
        <a:off x="4454723" y="2625923"/>
        <a:ext cx="3750468" cy="22502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0B9812A-DC03-EF4F-92BA-2ADD54C83E32}" type="datetimeFigureOut">
              <a:rPr lang="en-US"/>
              <a:pPr>
                <a:defRPr/>
              </a:pPr>
              <a:t>6/7/2016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14A8B3A-A9E0-3343-A97F-96E1BECD42AD}" type="slidenum">
              <a:rPr lang="en-US"/>
              <a:pPr>
                <a:defRPr/>
              </a:pPr>
              <a:t>‹#›</a:t>
            </a:fld>
            <a:endParaRPr lang="en-US"/>
          </a:p>
        </p:txBody>
      </p:sp>
    </p:spTree>
    <p:extLst>
      <p:ext uri="{BB962C8B-B14F-4D97-AF65-F5344CB8AC3E}">
        <p14:creationId xmlns:p14="http://schemas.microsoft.com/office/powerpoint/2010/main" val="2540420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ea typeface="+mn-ea"/>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cs typeface="+mn-cs"/>
              </a:defRPr>
            </a:lvl1pPr>
          </a:lstStyle>
          <a:p>
            <a:pPr>
              <a:defRPr/>
            </a:pPr>
            <a:fld id="{E6413F49-AE8B-D049-A1CE-0DE13D5405AB}" type="slidenum">
              <a:rPr lang="en-US"/>
              <a:pPr>
                <a:defRPr/>
              </a:pPr>
              <a:t>‹#›</a:t>
            </a:fld>
            <a:endParaRPr lang="en-US"/>
          </a:p>
        </p:txBody>
      </p:sp>
    </p:spTree>
    <p:extLst>
      <p:ext uri="{BB962C8B-B14F-4D97-AF65-F5344CB8AC3E}">
        <p14:creationId xmlns:p14="http://schemas.microsoft.com/office/powerpoint/2010/main" val="38587778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31">
              <a:defRPr/>
            </a:pPr>
            <a:r>
              <a:rPr lang="en-US" dirty="0"/>
              <a:t>Welcome to our presentation on how Walgreens is transforming the digital health experience to better engage members in their healthcare and healthy living. We’re very excited to be able to share our multi-faceted digital platform and unique vision with you today.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60780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spcBef>
                <a:spcPts val="890"/>
              </a:spcBef>
              <a:buFont typeface="Arial" panose="020B0604020202020204" pitchFamily="34" charset="0"/>
              <a:buChar char="•"/>
            </a:pPr>
            <a:r>
              <a:rPr lang="en-US" dirty="0"/>
              <a:t>A clinical study was done to measure the impact of email refill reminders on medication adherence and persistence.</a:t>
            </a:r>
          </a:p>
          <a:p>
            <a:pPr marL="169487" indent="-169487">
              <a:spcBef>
                <a:spcPts val="890"/>
              </a:spcBef>
              <a:buFont typeface="Arial" panose="020B0604020202020204" pitchFamily="34" charset="0"/>
              <a:buChar char="•"/>
            </a:pPr>
            <a:r>
              <a:rPr lang="en-US" dirty="0" smtClean="0"/>
              <a:t>The </a:t>
            </a:r>
            <a:r>
              <a:rPr lang="en-US" dirty="0"/>
              <a:t>study included a test and control group of 14,527 patients each—with refill </a:t>
            </a:r>
            <a:r>
              <a:rPr lang="en-US" dirty="0" smtClean="0"/>
              <a:t>reminders </a:t>
            </a:r>
            <a:r>
              <a:rPr lang="en-US" dirty="0"/>
              <a:t>emailed to the test group and </a:t>
            </a:r>
            <a:r>
              <a:rPr lang="en-US" dirty="0" smtClean="0"/>
              <a:t>no </a:t>
            </a:r>
            <a:r>
              <a:rPr lang="en-US" dirty="0"/>
              <a:t>reminders sent to the control group. Adherence was evaluated using proportion of days covered (PDC), while persistence was measure using days on therapy and percent of patients on therapy.</a:t>
            </a:r>
          </a:p>
          <a:p>
            <a:pPr marL="169487" indent="-169487">
              <a:spcBef>
                <a:spcPts val="890"/>
              </a:spcBef>
              <a:buFont typeface="Arial" panose="020B0604020202020204" pitchFamily="34" charset="0"/>
              <a:buChar char="•"/>
            </a:pPr>
            <a:r>
              <a:rPr lang="en-US" dirty="0" smtClean="0"/>
              <a:t>The </a:t>
            </a:r>
            <a:r>
              <a:rPr lang="en-US" dirty="0"/>
              <a:t>test group and control group were compared in a 12-month follow-up period.</a:t>
            </a:r>
          </a:p>
          <a:p>
            <a:pPr marL="169487" indent="-169487">
              <a:spcBef>
                <a:spcPts val="890"/>
              </a:spcBef>
              <a:buFont typeface="Arial" panose="020B0604020202020204" pitchFamily="34" charset="0"/>
              <a:buChar char="•"/>
            </a:pPr>
            <a:r>
              <a:rPr lang="en-US" dirty="0" smtClean="0"/>
              <a:t>As </a:t>
            </a:r>
            <a:r>
              <a:rPr lang="en-US" dirty="0"/>
              <a:t>the chart illustrates, the results indicated a significant increase </a:t>
            </a:r>
            <a:r>
              <a:rPr lang="en-US" dirty="0" smtClean="0"/>
              <a:t>in both adherence </a:t>
            </a:r>
            <a:r>
              <a:rPr lang="en-US" dirty="0"/>
              <a:t>and persistence for the test group, meaning that email refill reminders did have a positive effect on the behavior of prescription customers.  </a:t>
            </a:r>
          </a:p>
          <a:p>
            <a:pPr>
              <a:spcBef>
                <a:spcPts val="593"/>
              </a:spcBef>
            </a:pPr>
            <a:r>
              <a:rPr lang="en-US" sz="1000" b="1" dirty="0"/>
              <a:t>ADDITIONAL STUDY BACKGROUND</a:t>
            </a:r>
          </a:p>
          <a:p>
            <a:pPr>
              <a:spcBef>
                <a:spcPts val="0"/>
              </a:spcBef>
            </a:pPr>
            <a:r>
              <a:rPr lang="en-US" sz="1000" dirty="0"/>
              <a:t>Methods: Patients who received email refill reminders the first time in April 2013 comprised the test group. The control group included patients who did not receive the reminders and were propensity matched 1:1 to the test group based on baseline characteristics of age, gender, medications, patient fill status, baseline adherence rate, and therapeutic class. </a:t>
            </a:r>
          </a:p>
          <a:p>
            <a:pPr>
              <a:spcBef>
                <a:spcPts val="0"/>
              </a:spcBef>
            </a:pPr>
            <a:r>
              <a:rPr lang="en-US" sz="1000" dirty="0"/>
              <a:t>Results: For both adherence and persistence, results are significant at </a:t>
            </a:r>
          </a:p>
          <a:p>
            <a:pPr>
              <a:spcBef>
                <a:spcPts val="0"/>
              </a:spcBef>
            </a:pPr>
            <a:r>
              <a:rPr lang="en-US" sz="1000" dirty="0"/>
              <a:t>p &lt;.01.  </a:t>
            </a:r>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10</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2823502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b="0" dirty="0" smtClean="0">
                <a:latin typeface="Arial" panose="020B0604020202020204" pitchFamily="34" charset="0"/>
                <a:cs typeface="Arial" panose="020B0604020202020204" pitchFamily="34" charset="0"/>
              </a:rPr>
              <a:t>Digital is all about frictionless</a:t>
            </a:r>
            <a:r>
              <a:rPr lang="en-US" b="0" baseline="0" dirty="0" smtClean="0">
                <a:latin typeface="Arial" panose="020B0604020202020204" pitchFamily="34" charset="0"/>
                <a:cs typeface="Arial" panose="020B0604020202020204" pitchFamily="34" charset="0"/>
              </a:rPr>
              <a:t> interaction, and what could be easier than chatting with a pharmacy professional online? </a:t>
            </a:r>
          </a:p>
          <a:p>
            <a:pPr marL="169487" indent="-169487">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169487" indent="-169487">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People who can’t or don’t want to visit a store, or are dealing with an issue in the middle of the night, have a convenient option for getting the medication answers they need from a trained member of our pharmacy team. </a:t>
            </a:r>
          </a:p>
          <a:p>
            <a:pPr marL="169487" indent="-169487">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169487" indent="-169487">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Currently, Walgreens pharmacists do 9,000 chats a week.</a:t>
            </a:r>
          </a:p>
          <a:p>
            <a:pPr marL="169487" indent="-169487">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169487" indent="-169487">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11</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42439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US" baseline="0" dirty="0" smtClean="0"/>
              <a:t>Many things in a customer’s day can derail their best intentions of making appointments to see a health professional, get an important immunization or order medication. Any digital innovations should anticipate obstacles to adherence and work to lessen or eliminate them.</a:t>
            </a:r>
          </a:p>
          <a:p>
            <a:pPr marL="171436" indent="-171436">
              <a:buFont typeface="Arial" panose="020B0604020202020204" pitchFamily="34" charset="0"/>
              <a:buChar char="•"/>
            </a:pPr>
            <a:endParaRPr lang="en-US" baseline="0" dirty="0" smtClean="0"/>
          </a:p>
          <a:p>
            <a:pPr marL="171436" indent="-171436">
              <a:buFont typeface="Arial" panose="020B0604020202020204" pitchFamily="34" charset="0"/>
              <a:buChar char="•"/>
            </a:pPr>
            <a:r>
              <a:rPr lang="en-US" baseline="0" dirty="0" smtClean="0"/>
              <a:t>Our digital scheduling tool is available through Walgreens.com or through our free App. It’s fast and easy to make an appointment to see a health professional at Healthcare Clinic or to get an immunization at the Pharmacy. Plus, having an appointment helps eliminate concerns about lines and availability, which can derail healthy actions.  </a:t>
            </a:r>
          </a:p>
          <a:p>
            <a:endParaRPr lang="en-US" baseline="0" dirty="0" smtClean="0"/>
          </a:p>
          <a:p>
            <a:pPr marL="171436" indent="-171436">
              <a:buFont typeface="Arial" panose="020B0604020202020204" pitchFamily="34" charset="0"/>
              <a:buChar char="•"/>
            </a:pPr>
            <a:r>
              <a:rPr lang="en-US" baseline="0" dirty="0" smtClean="0"/>
              <a:t>Our prescription history window for Walgreens.com account members gives a comprehensive view of medication names, strengths, refill dates and more. And because family members can sometimes be the best way to keep a loved one adherent, we make it possible for one family member to manage their own prescription accounts and those of other family members.    </a:t>
            </a:r>
            <a:endParaRPr lang="en-US" dirty="0" smtClean="0"/>
          </a:p>
          <a:p>
            <a:pPr marL="171436" indent="-1714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12</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95931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easier it is for customers to</a:t>
            </a:r>
            <a:r>
              <a:rPr lang="en-US" baseline="0" dirty="0" smtClean="0"/>
              <a:t> get personalized, actionable health information, the easier it will be for them to make healthier decisions and take positive steps toward improving their overall health and well-being.</a:t>
            </a: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13</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63302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smtClean="0"/>
              <a:t>When customers create an account at Walgreens.com,</a:t>
            </a:r>
            <a:r>
              <a:rPr lang="en-US" baseline="0" dirty="0" smtClean="0"/>
              <a:t> they will have access to a comprehensive window of information called “Your Health Dashboard.”</a:t>
            </a:r>
          </a:p>
          <a:p>
            <a:pPr marL="169495" indent="-169495">
              <a:buFont typeface="Arial" panose="020B0604020202020204" pitchFamily="34" charset="0"/>
              <a:buChar char="•"/>
            </a:pPr>
            <a:endParaRPr lang="en-US" baseline="0" dirty="0" smtClean="0"/>
          </a:p>
          <a:p>
            <a:pPr marL="169495" indent="-169495">
              <a:buFont typeface="Arial" panose="020B0604020202020204" pitchFamily="34" charset="0"/>
              <a:buChar char="•"/>
            </a:pPr>
            <a:r>
              <a:rPr lang="en-US" baseline="0" dirty="0" smtClean="0"/>
              <a:t>The dashboard can include prescription history, immunization records and recommendations, a scheduling tool for immunizations and Healthcare Clinic appointments, health information from WebMD, personal activity tracker and more.</a:t>
            </a:r>
          </a:p>
          <a:p>
            <a:pPr marL="169495" indent="-169495">
              <a:buFont typeface="Arial" panose="020B0604020202020204" pitchFamily="34" charset="0"/>
              <a:buChar char="•"/>
            </a:pPr>
            <a:endParaRPr lang="en-US" baseline="0" dirty="0" smtClean="0"/>
          </a:p>
          <a:p>
            <a:pPr marL="169495" indent="-169495">
              <a:buFont typeface="Arial" panose="020B0604020202020204" pitchFamily="34" charset="0"/>
              <a:buChar char="•"/>
            </a:pPr>
            <a:r>
              <a:rPr lang="en-US" baseline="0" dirty="0" smtClean="0"/>
              <a:t>Customers can customize the content of their dashboard, and the information is accessible via desktop, phone and tablet, so customers can connect when and where they want to. </a:t>
            </a:r>
          </a:p>
          <a:p>
            <a:pPr marL="169495" indent="-169495">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14</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22950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smtClean="0"/>
              <a:t>Having easy access to a list of current prescriptions,</a:t>
            </a:r>
            <a:r>
              <a:rPr lang="en-US" baseline="0" dirty="0" smtClean="0"/>
              <a:t> along with tools for managing those prescriptions, removes obstacles to better adherence. Walgreens.com account holders can view their prescriptions on any device, anywhere, anytime. </a:t>
            </a:r>
          </a:p>
          <a:p>
            <a:pPr marL="169495" indent="-169495">
              <a:buFont typeface="Arial" panose="020B0604020202020204" pitchFamily="34" charset="0"/>
              <a:buChar char="•"/>
            </a:pPr>
            <a:endParaRPr lang="en-US" baseline="0" dirty="0" smtClean="0"/>
          </a:p>
          <a:p>
            <a:pPr marL="169495" indent="-169495" defTabSz="903976">
              <a:buFont typeface="Arial" panose="020B0604020202020204" pitchFamily="34" charset="0"/>
              <a:buChar char="•"/>
              <a:defRPr/>
            </a:pPr>
            <a:r>
              <a:rPr lang="en-US" baseline="0" dirty="0" smtClean="0"/>
              <a:t>Even specialty prescriptions that may be delivered to their home from a central fill facility will be listed, so that customers can get a complete picture.</a:t>
            </a:r>
          </a:p>
          <a:p>
            <a:pPr marL="169495" indent="-169495" defTabSz="903976">
              <a:buFont typeface="Arial" panose="020B0604020202020204" pitchFamily="34" charset="0"/>
              <a:buChar char="•"/>
              <a:defRPr/>
            </a:pPr>
            <a:endParaRPr lang="en-US" baseline="0" dirty="0" smtClean="0"/>
          </a:p>
          <a:p>
            <a:pPr marL="169495" indent="-169495">
              <a:buFont typeface="Arial" panose="020B0604020202020204" pitchFamily="34" charset="0"/>
              <a:buChar char="•"/>
            </a:pPr>
            <a:r>
              <a:rPr lang="en-US" baseline="0" dirty="0" smtClean="0"/>
              <a:t>And, they can even add over-the-counter medicines and supplements. This comes in very handy when people need a list for a doctor visit or even a trip to the emergency room.</a:t>
            </a:r>
          </a:p>
          <a:p>
            <a:pPr marL="169495" indent="-169495">
              <a:buFont typeface="Arial" panose="020B0604020202020204" pitchFamily="34" charset="0"/>
              <a:buChar char="•"/>
            </a:pPr>
            <a:endParaRPr lang="en-US" baseline="0" dirty="0" smtClean="0"/>
          </a:p>
          <a:p>
            <a:pPr marL="169495" indent="-169495">
              <a:buFont typeface="Arial" panose="020B0604020202020204" pitchFamily="34" charset="0"/>
              <a:buChar char="•"/>
            </a:pPr>
            <a:r>
              <a:rPr lang="en-US" dirty="0" smtClean="0"/>
              <a:t>The “prescriptions” window on</a:t>
            </a:r>
            <a:r>
              <a:rPr lang="en-US" baseline="0" dirty="0" smtClean="0"/>
              <a:t> the health dashboard shows a quick view of the customer’s current prescriptions, strength, last-filled date and number of refills remaining. </a:t>
            </a:r>
          </a:p>
          <a:p>
            <a:pPr marL="169495" indent="-169495">
              <a:buFont typeface="Arial" panose="020B0604020202020204" pitchFamily="34" charset="0"/>
              <a:buChar char="•"/>
            </a:pPr>
            <a:endParaRPr lang="en-US" baseline="0" dirty="0" smtClean="0"/>
          </a:p>
          <a:p>
            <a:pPr marL="169495" indent="-169495">
              <a:buFont typeface="Arial" panose="020B0604020202020204" pitchFamily="34" charset="0"/>
              <a:buChar char="•"/>
            </a:pPr>
            <a:r>
              <a:rPr lang="en-US" baseline="0" dirty="0" smtClean="0"/>
              <a:t>The window also includes a menu where customers can choose options that will show images of the medications, see prices, allow them to add prescriptions of family members, transfer prescriptions, sign up for Auto Fill or </a:t>
            </a:r>
            <a:r>
              <a:rPr lang="en-US" baseline="0" dirty="0" err="1" smtClean="0"/>
              <a:t>ExpressPay</a:t>
            </a:r>
            <a:r>
              <a:rPr lang="en-US" baseline="0" dirty="0" smtClean="0"/>
              <a:t> and more. </a:t>
            </a:r>
          </a:p>
          <a:p>
            <a:pPr marL="169495" indent="-169495">
              <a:buFont typeface="Arial" panose="020B0604020202020204" pitchFamily="34" charset="0"/>
              <a:buChar char="•"/>
            </a:pPr>
            <a:endParaRPr lang="en-US" baseline="0" dirty="0" smtClean="0"/>
          </a:p>
          <a:p>
            <a:pPr marL="169495" indent="-16949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15</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03658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dirty="0" smtClean="0">
                <a:effectLst/>
              </a:rPr>
              <a:t>People who have an online prescription management account, are also</a:t>
            </a:r>
            <a:r>
              <a:rPr lang="en-US" baseline="0" dirty="0" smtClean="0">
                <a:effectLst/>
              </a:rPr>
              <a:t> more adherent to their medication, according to a study published in the American Journal of Managed Care. This illustrated the impact that digital health options can have on healthy behaviors, which, in turn, can improve outcomes and lower costs overall.  </a:t>
            </a:r>
          </a:p>
          <a:p>
            <a:pPr marL="169487" indent="-169487">
              <a:buFont typeface="Arial" panose="020B0604020202020204" pitchFamily="34" charset="0"/>
              <a:buChar char="•"/>
            </a:pPr>
            <a:endParaRPr lang="en-US" baseline="0" dirty="0" smtClean="0">
              <a:effectLst/>
            </a:endParaRPr>
          </a:p>
          <a:p>
            <a:pPr marL="169487" indent="-169487">
              <a:buFont typeface="Arial" panose="020B0604020202020204" pitchFamily="34" charset="0"/>
              <a:buChar char="•"/>
            </a:pPr>
            <a:r>
              <a:rPr lang="en-US" dirty="0" smtClean="0">
                <a:effectLst/>
              </a:rPr>
              <a:t>This was a retrospective study utilizing de-identified pharmacy claims and eligibility data from a pharmacy benefit manager (PBM), covering the period from April 1, 2009 to March 31, 2011. </a:t>
            </a:r>
          </a:p>
          <a:p>
            <a:pPr marL="169487" indent="-169487">
              <a:buFont typeface="Arial" panose="020B0604020202020204" pitchFamily="34" charset="0"/>
              <a:buChar char="•"/>
            </a:pPr>
            <a:endParaRPr lang="en-US" dirty="0" smtClean="0">
              <a:effectLst/>
            </a:endParaRPr>
          </a:p>
          <a:p>
            <a:pPr marL="169487" indent="-169487">
              <a:buFont typeface="Arial" panose="020B0604020202020204" pitchFamily="34" charset="0"/>
              <a:buChar char="•"/>
            </a:pPr>
            <a:r>
              <a:rPr lang="en-US" dirty="0" smtClean="0"/>
              <a:t>Patients with PDC &gt;80% have been shown to have lower medical costs for diabetes, hypertension, and hyperlipidemia compared with nonadherent patients.</a:t>
            </a:r>
            <a:r>
              <a:rPr lang="en-US" baseline="0" dirty="0" smtClean="0"/>
              <a:t> </a:t>
            </a:r>
            <a:r>
              <a:rPr lang="en-US" baseline="30000" dirty="0" smtClean="0"/>
              <a:t>2,3</a:t>
            </a:r>
          </a:p>
          <a:p>
            <a:endParaRPr lang="en-US" baseline="0" dirty="0" smtClean="0"/>
          </a:p>
          <a:p>
            <a:r>
              <a:rPr lang="en-US" sz="900" dirty="0"/>
              <a:t>2. Roebuck MC, Liberman JN, Gemmill-Toyama M, Brennan TA. Medication adherence leads to lower health care use and costs despite increased drug spending. Health Aff (Millwood). 2011;30(1):91-99.</a:t>
            </a:r>
            <a:br>
              <a:rPr lang="en-US" sz="900" dirty="0"/>
            </a:br>
            <a:r>
              <a:rPr lang="en-US" sz="900" dirty="0"/>
              <a:t/>
            </a:r>
            <a:br>
              <a:rPr lang="en-US" sz="900" dirty="0"/>
            </a:br>
            <a:r>
              <a:rPr lang="en-US" sz="900" dirty="0"/>
              <a:t/>
            </a:r>
            <a:br>
              <a:rPr lang="en-US" sz="900" dirty="0"/>
            </a:br>
            <a:r>
              <a:rPr lang="en-US" sz="900" dirty="0"/>
              <a:t>3. </a:t>
            </a:r>
            <a:r>
              <a:rPr lang="en-US" sz="900" dirty="0" err="1"/>
              <a:t>Sokol</a:t>
            </a:r>
            <a:r>
              <a:rPr lang="en-US" sz="900" dirty="0"/>
              <a:t> MC, </a:t>
            </a:r>
            <a:r>
              <a:rPr lang="en-US" sz="900" dirty="0" err="1"/>
              <a:t>McGuigan</a:t>
            </a:r>
            <a:r>
              <a:rPr lang="en-US" sz="900" dirty="0"/>
              <a:t> KA, </a:t>
            </a:r>
            <a:r>
              <a:rPr lang="en-US" sz="900" dirty="0" err="1"/>
              <a:t>Verbrugge</a:t>
            </a:r>
            <a:r>
              <a:rPr lang="en-US" sz="900" dirty="0"/>
              <a:t> RR, Epstein RS. Impact of medication adherence on hospitalization risk and healthcare cost. Med Care. 2005;43(6):521-530.</a:t>
            </a:r>
            <a:br>
              <a:rPr lang="en-US" sz="900" dirty="0"/>
            </a:br>
            <a:endParaRPr lang="en-US" sz="900"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16</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282350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dirty="0" smtClean="0"/>
              <a:t>“Easy” is the key to changing health behavior for the better. By making individual immunization information available digitally, we are giving customers the tools they need to better manage their own health. </a:t>
            </a:r>
          </a:p>
          <a:p>
            <a:pPr marL="169487" indent="-169487">
              <a:buFont typeface="Arial" panose="020B0604020202020204" pitchFamily="34" charset="0"/>
              <a:buChar char="•"/>
            </a:pPr>
            <a:endParaRPr lang="en-US" dirty="0" smtClean="0"/>
          </a:p>
          <a:p>
            <a:pPr marL="169487" indent="-169487">
              <a:buFont typeface="Arial" panose="020B0604020202020204" pitchFamily="34" charset="0"/>
              <a:buChar char="•"/>
            </a:pPr>
            <a:r>
              <a:rPr lang="en-US" dirty="0" smtClean="0"/>
              <a:t>Walgreens.com</a:t>
            </a:r>
            <a:r>
              <a:rPr lang="en-US" baseline="0" dirty="0" smtClean="0"/>
              <a:t> and our Mobile App make it easy to see what immunizations customers have had—and which ones might be recommended for them. </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Customers can also add immunizations they may have received at other locations, so they can have a complete immunization record that goes with them anywhere.  </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17</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32216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dirty="0" smtClean="0"/>
              <a:t>With millions of online and</a:t>
            </a:r>
            <a:r>
              <a:rPr lang="en-US" baseline="0" dirty="0" smtClean="0"/>
              <a:t> mobile users, </a:t>
            </a:r>
            <a:r>
              <a:rPr lang="en-US" dirty="0" smtClean="0"/>
              <a:t>WebMD is the leading provider of</a:t>
            </a:r>
            <a:r>
              <a:rPr lang="en-US" baseline="0" dirty="0" smtClean="0"/>
              <a:t> health information services, so it made sense for the nation’s leading pharmacy chain to partner with a respected company that offers such a robust health information platform. </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Walgreens and WebMD have a shared mission to improve health and wellness by providing unbiased information and data-driven, outcomes-focused programs that empower people to make healthier choices and take action that can improve their lives.</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The Walgreens WebMD relationship encompasses not only the consumer platform, but also the Medscape platform for health professionals and WebMD Health Services that creates solutions to help businesses and organizations improve population health. </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With this partnership in place, customers on Walgreens.com will be able to access WebMD health information and other features without having to leave the Walgreens site.  In addition, WebMD health information will also be available to customers in Walgreens retail locations.  </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Plus, customers on the WebMD site will be able to use Walgreens refill and transfer services and clinic appointment scheduling options. </a:t>
            </a:r>
          </a:p>
          <a:p>
            <a:pPr marL="169487" indent="-1694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18</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322167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a:buChar char="•"/>
            </a:pPr>
            <a:r>
              <a:rPr lang="en-US" dirty="0" smtClean="0"/>
              <a:t>What if you could take a small manageable step toward a better life right now? Customized suggestions drawn from the expertise of WebMD Health Services health coaches can help people work toward lifestyle goals at their own pace. </a:t>
            </a:r>
          </a:p>
          <a:p>
            <a:pPr marL="171436" indent="-171436">
              <a:buFont typeface="Arial"/>
              <a:buChar char="•"/>
            </a:pPr>
            <a:endParaRPr lang="en-US" dirty="0" smtClean="0"/>
          </a:p>
          <a:p>
            <a:pPr marL="171436" indent="-171436">
              <a:buFont typeface="Arial"/>
              <a:buChar char="•"/>
            </a:pPr>
            <a:r>
              <a:rPr lang="en-US" dirty="0" smtClean="0"/>
              <a:t>Includes</a:t>
            </a:r>
            <a:r>
              <a:rPr lang="en-US" baseline="0" dirty="0" smtClean="0"/>
              <a:t> access to a world-class smoking cessation program.</a:t>
            </a:r>
            <a:endParaRPr lang="en-US" dirty="0" smtClean="0"/>
          </a:p>
          <a:p>
            <a:pPr marL="171436" indent="-171436">
              <a:buFont typeface="Arial"/>
              <a:buChar char="•"/>
            </a:pPr>
            <a:endParaRPr lang="en-US" dirty="0" smtClean="0">
              <a:latin typeface="Arial" panose="020B0604020202020204" pitchFamily="34" charset="0"/>
              <a:cs typeface="Arial" panose="020B0604020202020204" pitchFamily="34" charset="0"/>
            </a:endParaRPr>
          </a:p>
          <a:p>
            <a:pPr marL="171436" indent="-171436">
              <a:buFont typeface="Arial"/>
              <a:buChar char="•"/>
            </a:pPr>
            <a:r>
              <a:rPr lang="en-US" i="0" dirty="0" smtClean="0">
                <a:effectLst/>
              </a:rPr>
              <a:t>To help maximize</a:t>
            </a:r>
            <a:r>
              <a:rPr lang="en-US" i="0" baseline="0" dirty="0" smtClean="0">
                <a:effectLst/>
              </a:rPr>
              <a:t> engagement, </a:t>
            </a:r>
            <a:r>
              <a:rPr lang="en-US" i="0" dirty="0" smtClean="0">
                <a:effectLst/>
              </a:rPr>
              <a:t>Your Digital Health Advisor </a:t>
            </a:r>
            <a:r>
              <a:rPr lang="en-US" dirty="0" smtClean="0">
                <a:effectLst/>
              </a:rPr>
              <a:t>participants will earn Walgreens Balance Rewards points for making progress in achieving their goals.</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19</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42439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dirty="0"/>
              <a:t>Healthcare and consumer trends are influencing how to best provide care: consumerism in healthcare (care when I need it, where and how I want it); new technologies; increased adoption of new technology (everyone has smart phones).</a:t>
            </a:r>
          </a:p>
          <a:p>
            <a:pPr marL="169487" indent="-169487">
              <a:buFont typeface="Arial" panose="020B0604020202020204" pitchFamily="34" charset="0"/>
              <a:buChar char="•"/>
            </a:pPr>
            <a:endParaRPr lang="en-US" dirty="0"/>
          </a:p>
          <a:p>
            <a:pPr marL="169487" indent="-169487">
              <a:buFont typeface="Arial" panose="020B0604020202020204" pitchFamily="34" charset="0"/>
              <a:buChar char="•"/>
            </a:pPr>
            <a:r>
              <a:rPr lang="en-US" dirty="0"/>
              <a:t>In today’s fast-paced world of social media, fitness technologies and instant connection to information on all topics, people want healthcare that keeps up with and fits in with their lifestyle. </a:t>
            </a:r>
          </a:p>
          <a:p>
            <a:pPr marL="169487" indent="-169487">
              <a:buFont typeface="Arial" panose="020B0604020202020204" pitchFamily="34" charset="0"/>
              <a:buChar char="•"/>
            </a:pPr>
            <a:endParaRPr lang="en-US" dirty="0"/>
          </a:p>
          <a:p>
            <a:pPr marL="169487" indent="-169487">
              <a:buFont typeface="Arial" panose="020B0604020202020204" pitchFamily="34" charset="0"/>
              <a:buChar char="•"/>
            </a:pPr>
            <a:r>
              <a:rPr lang="en-US" dirty="0"/>
              <a:t>But quality healthcare and health information still needs to come from a reliable source and be based on personal relationships.</a:t>
            </a:r>
          </a:p>
          <a:p>
            <a:endParaRPr lang="en-US" dirty="0"/>
          </a:p>
          <a:p>
            <a:pPr marL="169487" indent="-169487">
              <a:buFont typeface="Arial" panose="020B0604020202020204" pitchFamily="34" charset="0"/>
              <a:buChar char="•"/>
            </a:pPr>
            <a:r>
              <a:rPr lang="en-US" dirty="0" smtClean="0"/>
              <a:t>With</a:t>
            </a:r>
            <a:r>
              <a:rPr lang="en-US" baseline="0" dirty="0" smtClean="0"/>
              <a:t> a century of healthcare innovation and a national footprint of retail locations, specialty fill facilities, Healthcare Clinic locations, and health system pharmacies to build on, Walgreens is well positioned to be a leading force in the digital health revolution.</a:t>
            </a:r>
          </a:p>
          <a:p>
            <a:pPr marL="169487" indent="-169487">
              <a:buFont typeface="Arial" panose="020B0604020202020204" pitchFamily="34" charset="0"/>
              <a:buChar char="•"/>
            </a:pPr>
            <a:endParaRPr lang="en-US" b="1" baseline="0" dirty="0" smtClean="0"/>
          </a:p>
          <a:p>
            <a:r>
              <a:rPr lang="en-US" b="1" baseline="0" dirty="0" smtClean="0"/>
              <a:t>NOTE TO PRESENTER:  </a:t>
            </a:r>
          </a:p>
          <a:p>
            <a:r>
              <a:rPr lang="en-US" baseline="0" dirty="0" smtClean="0"/>
              <a:t>Logos from left to right are:  </a:t>
            </a:r>
            <a:r>
              <a:rPr lang="en-US" baseline="0" dirty="0" err="1" smtClean="0"/>
              <a:t>GenieMD</a:t>
            </a:r>
            <a:r>
              <a:rPr lang="en-US" baseline="0" dirty="0" smtClean="0"/>
              <a:t>, </a:t>
            </a:r>
            <a:r>
              <a:rPr lang="en-US" baseline="0" dirty="0" err="1" smtClean="0"/>
              <a:t>BodyMedia</a:t>
            </a:r>
            <a:r>
              <a:rPr lang="en-US" baseline="0" dirty="0" smtClean="0"/>
              <a:t>, My Fitness Pal, </a:t>
            </a:r>
            <a:r>
              <a:rPr lang="en-US" baseline="0" dirty="0" err="1" smtClean="0"/>
              <a:t>LoseIt</a:t>
            </a:r>
            <a:r>
              <a:rPr lang="en-US" baseline="0" dirty="0" smtClean="0"/>
              <a:t>, Jawbone, WebMD, Walgreens, </a:t>
            </a:r>
            <a:r>
              <a:rPr lang="en-US" baseline="0" dirty="0" err="1" smtClean="0"/>
              <a:t>MDLive</a:t>
            </a:r>
            <a:r>
              <a:rPr lang="en-US" baseline="0" dirty="0" smtClean="0"/>
              <a:t>, Henry Ford Health System (our partner in patient engagement app developer contest), </a:t>
            </a:r>
            <a:r>
              <a:rPr lang="en-US" baseline="0" dirty="0" err="1" smtClean="0"/>
              <a:t>RunKeeper</a:t>
            </a:r>
            <a:r>
              <a:rPr lang="en-US" baseline="0" dirty="0" smtClean="0"/>
              <a:t>, </a:t>
            </a:r>
            <a:r>
              <a:rPr lang="en-US" baseline="0" dirty="0" err="1" smtClean="0"/>
              <a:t>Fitbit</a:t>
            </a:r>
            <a:r>
              <a:rPr lang="en-US" baseline="0" dirty="0" smtClean="0"/>
              <a:t>, Misfit, </a:t>
            </a:r>
            <a:r>
              <a:rPr lang="en-US" baseline="0" dirty="0" err="1" smtClean="0"/>
              <a:t>Withings</a:t>
            </a:r>
            <a:endParaRPr lang="en-US" baseline="0" dirty="0" smtClean="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69411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b="0" dirty="0" smtClean="0">
                <a:latin typeface="Arial" panose="020B0604020202020204" pitchFamily="34" charset="0"/>
                <a:cs typeface="Arial" panose="020B0604020202020204" pitchFamily="34" charset="0"/>
              </a:rPr>
              <a:t>Pharmacy Chat is not only an adherence tool,</a:t>
            </a:r>
            <a:r>
              <a:rPr lang="en-US" b="0" baseline="0" dirty="0" smtClean="0">
                <a:latin typeface="Arial" panose="020B0604020202020204" pitchFamily="34" charset="0"/>
                <a:cs typeface="Arial" panose="020B0604020202020204" pitchFamily="34" charset="0"/>
              </a:rPr>
              <a:t> it is a great way to help people stay engaged and make heathier decisions for lifestyle changes such as quitting smoking, getting fit, eating better and losing weight. </a:t>
            </a:r>
          </a:p>
          <a:p>
            <a:pPr marL="169487" indent="-169487">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169487" indent="-169487">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As an extension of Your Digital Health Advisor and to provide additional support to participants in achieving their goals, the Pharmacy Chat team has been trained in a leading coaching method that gives the pharmacist valuable tools to help people start small and build gradually, which can create a better foundation for lasting, healthier habits.</a:t>
            </a:r>
            <a:endParaRPr lang="en-US"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20</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424391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defTabSz="903931">
              <a:buFont typeface="Arial"/>
              <a:buChar char="•"/>
              <a:defRPr/>
            </a:pPr>
            <a:r>
              <a:rPr lang="en-US" b="0" i="0" dirty="0" smtClean="0"/>
              <a:t>Walgreens</a:t>
            </a:r>
            <a:r>
              <a:rPr lang="en-US" b="0" i="0" baseline="0" dirty="0" smtClean="0"/>
              <a:t> has offered telehealth for a since 2013 via the Pharmacy Chat service. </a:t>
            </a:r>
            <a:r>
              <a:rPr lang="en-US" b="0" i="0" baseline="0" dirty="0" err="1" smtClean="0"/>
              <a:t>MDLive</a:t>
            </a:r>
            <a:r>
              <a:rPr lang="en-US" b="0" i="0" baseline="0" dirty="0" smtClean="0"/>
              <a:t> evolves that a step further by offering live connections with board-certified MDs.</a:t>
            </a:r>
            <a:endParaRPr lang="en-US" b="0" i="0" dirty="0" smtClean="0"/>
          </a:p>
          <a:p>
            <a:pPr marL="171436" indent="-171436">
              <a:buFont typeface="Arial"/>
              <a:buChar char="•"/>
            </a:pPr>
            <a:endParaRPr lang="en-US" dirty="0" smtClean="0">
              <a:latin typeface="Arial" panose="020B0604020202020204" pitchFamily="34" charset="0"/>
              <a:cs typeface="Arial" panose="020B0604020202020204" pitchFamily="34" charset="0"/>
            </a:endParaRPr>
          </a:p>
          <a:p>
            <a:pPr marL="171436" indent="-171436">
              <a:buFont typeface="Arial"/>
              <a:buChar char="•"/>
            </a:pPr>
            <a:r>
              <a:rPr lang="en-US" dirty="0" smtClean="0">
                <a:latin typeface="Arial" panose="020B0604020202020204" pitchFamily="34" charset="0"/>
                <a:cs typeface="Arial" panose="020B0604020202020204" pitchFamily="34" charset="0"/>
              </a:rPr>
              <a:t>Our partnership with</a:t>
            </a:r>
            <a:r>
              <a:rPr lang="en-US" baseline="0" dirty="0" smtClean="0">
                <a:latin typeface="Arial" panose="020B0604020202020204" pitchFamily="34" charset="0"/>
                <a:cs typeface="Arial" panose="020B0604020202020204" pitchFamily="34" charset="0"/>
              </a:rPr>
              <a:t> MDLIVE will enable digital customers to have a live consultation with a board-certified doctor through our Mobile App and now through Walgreens website on a desktop or tablet.</a:t>
            </a:r>
          </a:p>
          <a:p>
            <a:pPr marL="171436" indent="-171436">
              <a:buFont typeface="Arial"/>
              <a:buChar char="•"/>
            </a:pPr>
            <a:endParaRPr lang="en-US" baseline="0" dirty="0" smtClean="0">
              <a:latin typeface="Arial" panose="020B0604020202020204" pitchFamily="34" charset="0"/>
              <a:cs typeface="Arial" panose="020B0604020202020204" pitchFamily="34" charset="0"/>
            </a:endParaRPr>
          </a:p>
          <a:p>
            <a:pPr marL="171436" indent="-171436">
              <a:buFont typeface="Arial"/>
              <a:buChar char="•"/>
            </a:pPr>
            <a:r>
              <a:rPr lang="en-US" baseline="0" dirty="0" smtClean="0">
                <a:latin typeface="Arial" panose="020B0604020202020204" pitchFamily="34" charset="0"/>
                <a:cs typeface="Arial" panose="020B0604020202020204" pitchFamily="34" charset="0"/>
              </a:rPr>
              <a:t>The service gives customers a new, very convenient option for connecting with a medical professional for a variety of acute conditions, and is available 24/7. </a:t>
            </a:r>
          </a:p>
          <a:p>
            <a:pPr marL="171436" indent="-171436">
              <a:buFont typeface="Arial"/>
              <a:buChar char="•"/>
            </a:pPr>
            <a:endParaRPr lang="en-US" baseline="0" dirty="0" smtClean="0">
              <a:latin typeface="Arial" panose="020B0604020202020204" pitchFamily="34" charset="0"/>
              <a:cs typeface="Arial" panose="020B0604020202020204" pitchFamily="34" charset="0"/>
            </a:endParaRPr>
          </a:p>
          <a:p>
            <a:pPr marL="171436" indent="-171436">
              <a:buFont typeface="Arial"/>
              <a:buChar char="•"/>
            </a:pPr>
            <a:r>
              <a:rPr lang="en-US" baseline="0" dirty="0" smtClean="0">
                <a:latin typeface="Arial" panose="020B0604020202020204" pitchFamily="34" charset="0"/>
                <a:cs typeface="Arial" panose="020B0604020202020204" pitchFamily="34" charset="0"/>
              </a:rPr>
              <a:t>People that may have skipped a visit to the doctor due to schedule restrictions or other reasons now have an option that may remove some of those obstacles.</a:t>
            </a:r>
          </a:p>
          <a:p>
            <a:pPr marL="171436" indent="-171436">
              <a:buFont typeface="Arial"/>
              <a:buChar char="•"/>
            </a:pPr>
            <a:endParaRPr lang="en-US" baseline="0" dirty="0" smtClean="0">
              <a:latin typeface="Arial" panose="020B0604020202020204" pitchFamily="34" charset="0"/>
              <a:cs typeface="Arial" panose="020B0604020202020204" pitchFamily="34" charset="0"/>
            </a:endParaRPr>
          </a:p>
          <a:p>
            <a:pPr marL="171436" indent="-171436" defTabSz="903931">
              <a:buFont typeface="Arial"/>
              <a:buChar char="•"/>
              <a:defRPr/>
            </a:pPr>
            <a:r>
              <a:rPr lang="en-US" b="0" i="0" dirty="0" smtClean="0">
                <a:solidFill>
                  <a:schemeClr val="bg1"/>
                </a:solidFill>
              </a:rPr>
              <a:t>A majority of Americans are</a:t>
            </a:r>
            <a:r>
              <a:rPr lang="en-US" b="0" i="0" baseline="0" dirty="0" smtClean="0">
                <a:solidFill>
                  <a:schemeClr val="bg1"/>
                </a:solidFill>
              </a:rPr>
              <a:t> willing to use this type of service, reflecting an overall trend in the acceptance of digital healthcare options. </a:t>
            </a:r>
          </a:p>
          <a:p>
            <a:pPr marL="171436" indent="-171436" defTabSz="903931">
              <a:buFont typeface="Arial"/>
              <a:buChar char="•"/>
              <a:defRPr/>
            </a:pPr>
            <a:endParaRPr lang="en-US" b="0" i="0" baseline="0" dirty="0" smtClean="0">
              <a:solidFill>
                <a:schemeClr val="bg1"/>
              </a:solidFill>
            </a:endParaRPr>
          </a:p>
          <a:p>
            <a:pPr marL="0" indent="0" defTabSz="903931">
              <a:buFont typeface="Arial"/>
              <a:buNone/>
              <a:defRPr/>
            </a:pPr>
            <a:r>
              <a:rPr lang="en-US" b="0" i="0" baseline="0" dirty="0" smtClean="0">
                <a:solidFill>
                  <a:schemeClr val="bg1"/>
                </a:solidFill>
              </a:rPr>
              <a:t>NOTE: States where </a:t>
            </a:r>
            <a:r>
              <a:rPr lang="en-US" b="0" i="0" baseline="0" dirty="0" err="1" smtClean="0">
                <a:solidFill>
                  <a:schemeClr val="bg1"/>
                </a:solidFill>
              </a:rPr>
              <a:t>MDLive</a:t>
            </a:r>
            <a:r>
              <a:rPr lang="en-US" b="0" i="0" baseline="0" dirty="0" smtClean="0">
                <a:solidFill>
                  <a:schemeClr val="bg1"/>
                </a:solidFill>
              </a:rPr>
              <a:t> is </a:t>
            </a:r>
            <a:r>
              <a:rPr lang="en-US" b="0" i="0" baseline="0" smtClean="0">
                <a:solidFill>
                  <a:schemeClr val="bg1"/>
                </a:solidFill>
              </a:rPr>
              <a:t>currently available: AL, AZ, CA, CO, CT, FL, IA, IL, IN, MD, MI, MN, MO, MS, MT, NC, NV, NY, OH, OR, SC, TN, VA, WA, WI</a:t>
            </a:r>
            <a:endParaRPr lang="en-US" b="0" i="0" dirty="0" smtClean="0">
              <a:solidFill>
                <a:schemeClr val="bg1"/>
              </a:solidFill>
            </a:endParaRPr>
          </a:p>
          <a:p>
            <a:pPr marL="171436" indent="-171436">
              <a:buFont typeface="Arial"/>
              <a:buChar char="•"/>
            </a:pP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21</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424391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defTabSz="903976">
              <a:buFont typeface="Arial" panose="020B0604020202020204" pitchFamily="34" charset="0"/>
              <a:buChar char="•"/>
              <a:defRPr/>
            </a:pPr>
            <a:r>
              <a:rPr lang="en-US" dirty="0" smtClean="0"/>
              <a:t>As</a:t>
            </a:r>
            <a:r>
              <a:rPr lang="en-US" baseline="0" dirty="0" smtClean="0"/>
              <a:t> part of our commitment to providing a comprehensive, data-driven digital experience for users, we are tapping into external partners who can add value to our digital platform.</a:t>
            </a:r>
          </a:p>
          <a:p>
            <a:pPr marL="169495" indent="-169495" defTabSz="903976">
              <a:buFont typeface="Arial" panose="020B0604020202020204" pitchFamily="34" charset="0"/>
              <a:buChar char="•"/>
              <a:defRPr/>
            </a:pPr>
            <a:endParaRPr lang="en-US" baseline="0" dirty="0" smtClean="0"/>
          </a:p>
          <a:p>
            <a:pPr marL="169495" indent="-169495" defTabSz="903976">
              <a:buFont typeface="Arial" panose="020B0604020202020204" pitchFamily="34" charset="0"/>
              <a:buChar char="•"/>
              <a:defRPr/>
            </a:pPr>
            <a:r>
              <a:rPr lang="en-US" baseline="0" dirty="0" smtClean="0"/>
              <a:t>“Patients like me” gives users the ability to input medications, symptoms and conditions and then see what other users with similar data are experiencing.</a:t>
            </a:r>
          </a:p>
          <a:p>
            <a:pPr marL="169495" indent="-169495" defTabSz="903976">
              <a:buFont typeface="Arial" panose="020B0604020202020204" pitchFamily="34" charset="0"/>
              <a:buChar char="•"/>
              <a:defRPr/>
            </a:pPr>
            <a:endParaRPr lang="en-US" baseline="0" dirty="0" smtClean="0"/>
          </a:p>
          <a:p>
            <a:pPr marL="169495" indent="-169495" defTabSz="903976">
              <a:buFont typeface="Arial" panose="020B0604020202020204" pitchFamily="34" charset="0"/>
              <a:buChar char="•"/>
              <a:defRPr/>
            </a:pPr>
            <a:r>
              <a:rPr lang="en-US" baseline="0" dirty="0" smtClean="0"/>
              <a:t>This shared data provides a different and valuable perspective for people and adds to their overall information bank, helping them to stay engaged and keep on track with treatments and medications.</a:t>
            </a:r>
          </a:p>
          <a:p>
            <a:pPr marL="169495" indent="-169495" defTabSz="903976">
              <a:buFont typeface="Arial" panose="020B0604020202020204" pitchFamily="34" charset="0"/>
              <a:buChar char="•"/>
              <a:defRPr/>
            </a:pPr>
            <a:endParaRPr lang="en-US" baseline="0" dirty="0" smtClean="0"/>
          </a:p>
          <a:p>
            <a:pPr marL="169495" indent="-169495" defTabSz="903976">
              <a:buFont typeface="Arial" panose="020B0604020202020204" pitchFamily="34" charset="0"/>
              <a:buChar char="•"/>
              <a:defRPr/>
            </a:pPr>
            <a:r>
              <a:rPr lang="en-US" baseline="0" dirty="0" smtClean="0"/>
              <a:t>All content is provided by Patients Like Me, and they manage the discussion boards that connect people together. More information is available at patientslikeme.com.</a:t>
            </a:r>
            <a:endParaRPr lang="en-US" dirty="0" smtClean="0"/>
          </a:p>
          <a:p>
            <a:pPr marL="169495" indent="-16949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22</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239172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are</a:t>
            </a:r>
            <a:r>
              <a:rPr lang="en-US" baseline="0" dirty="0" smtClean="0"/>
              <a:t> motivated by many things, and one of them is getting rewarded for taking steps that are good for them. Walgreens understands the power of rewarding healthy behavior and has made this concept a pillar of our Balance Rewards program.</a:t>
            </a: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23</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378271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a:buChar char="•"/>
            </a:pPr>
            <a:r>
              <a:rPr lang="en-US" dirty="0" smtClean="0">
                <a:latin typeface="Arial" panose="020B0604020202020204" pitchFamily="34" charset="0"/>
                <a:cs typeface="Arial" panose="020B0604020202020204" pitchFamily="34" charset="0"/>
              </a:rPr>
              <a:t>The Balance</a:t>
            </a:r>
            <a:r>
              <a:rPr lang="en-US" baseline="0" dirty="0" smtClean="0">
                <a:latin typeface="Arial" panose="020B0604020202020204" pitchFamily="34" charset="0"/>
                <a:cs typeface="Arial" panose="020B0604020202020204" pitchFamily="34" charset="0"/>
              </a:rPr>
              <a:t> Rewards for healthy choices program is an integral part of the overall Balance Rewards experience. It is designed to reward participants for setting goals like reaching a certain weight, stopping smoking, achieving a blood pressure or blood glucose level.</a:t>
            </a:r>
          </a:p>
          <a:p>
            <a:pPr marL="171436" indent="-171436">
              <a:buFont typeface="Arial"/>
              <a:buChar char="•"/>
            </a:pPr>
            <a:endParaRPr lang="en-US" baseline="0" dirty="0" smtClean="0">
              <a:latin typeface="Arial" panose="020B0604020202020204" pitchFamily="34" charset="0"/>
              <a:cs typeface="Arial" panose="020B0604020202020204" pitchFamily="34" charset="0"/>
            </a:endParaRPr>
          </a:p>
          <a:p>
            <a:pPr marL="171436" indent="-171436">
              <a:buFont typeface="Arial"/>
              <a:buChar char="•"/>
            </a:pPr>
            <a:r>
              <a:rPr lang="en-US" baseline="0" dirty="0" smtClean="0">
                <a:latin typeface="Arial" panose="020B0604020202020204" pitchFamily="34" charset="0"/>
                <a:cs typeface="Arial" panose="020B0604020202020204" pitchFamily="34" charset="0"/>
              </a:rPr>
              <a:t>And because it’s all about reaching goals by taking small steps, participants are rewarded for doing the daily activities that help them reach their goals, such as walking a certain distance, logging their weight daily, and taking their blood pressure or blood glucose readings.</a:t>
            </a:r>
          </a:p>
          <a:p>
            <a:pPr marL="171436" indent="-171436">
              <a:buFont typeface="Arial"/>
              <a:buChar char="•"/>
            </a:pPr>
            <a:endParaRPr lang="en-US" baseline="0" dirty="0" smtClean="0">
              <a:latin typeface="Arial" panose="020B0604020202020204" pitchFamily="34" charset="0"/>
              <a:cs typeface="Arial" panose="020B0604020202020204" pitchFamily="34" charset="0"/>
            </a:endParaRPr>
          </a:p>
          <a:p>
            <a:pPr marL="171436" indent="-171436">
              <a:buFont typeface="Arial"/>
              <a:buChar char="•"/>
            </a:pPr>
            <a:r>
              <a:rPr lang="en-US" baseline="0" dirty="0" smtClean="0">
                <a:latin typeface="Arial" panose="020B0604020202020204" pitchFamily="34" charset="0"/>
                <a:cs typeface="Arial" panose="020B0604020202020204" pitchFamily="34" charset="0"/>
              </a:rPr>
              <a:t>And, of course, they are rewarded for reaching their goals.</a:t>
            </a:r>
          </a:p>
          <a:p>
            <a:pPr marL="171436" indent="-171436">
              <a:buFont typeface="Arial"/>
              <a:buChar char="•"/>
            </a:pPr>
            <a:endParaRPr lang="en-US"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24</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09066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baseline="0" dirty="0" smtClean="0"/>
              <a:t>A program to change behavior by taking very small steps first, making it easier to create long-lasting behavior change.</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The Balance Rewards for healthy choices® program utilizes this platform to reward “easy” lifestyle changes. Members are rewarded with points for such simple activities as logging their weight and getting their blood pressure or blood glucose levels tested.</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What’s more, members get points for “every” mile walked or jogged (l</a:t>
            </a:r>
            <a:r>
              <a:rPr lang="en-US" dirty="0" smtClean="0"/>
              <a:t>imit 20 points per mile, 1,000 points per month). </a:t>
            </a:r>
            <a:r>
              <a:rPr lang="en-US" baseline="0" dirty="0" smtClean="0"/>
              <a:t>That gives them an incentive even if they start by walking just a mile. And if they connect a fitness device, it can be surprising how easy it is to walk a mile every day. </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The points add up over time and reinforce the healthy behavior or activity, which leads to bigger goals being achieved and sustained behavior change.</a:t>
            </a: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25</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09066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dirty="0" smtClean="0">
                <a:latin typeface="Arial" panose="020B0604020202020204" pitchFamily="34" charset="0"/>
                <a:cs typeface="Arial" panose="020B0604020202020204" pitchFamily="34" charset="0"/>
              </a:rPr>
              <a:t>The numbers show that people</a:t>
            </a:r>
            <a:r>
              <a:rPr lang="en-US" baseline="0" dirty="0" smtClean="0">
                <a:latin typeface="Arial" panose="020B0604020202020204" pitchFamily="34" charset="0"/>
                <a:cs typeface="Arial" panose="020B0604020202020204" pitchFamily="34" charset="0"/>
              </a:rPr>
              <a:t> are seeing the benefits to logging on and making healthy lifestyle choices. For each member, it can be a very small commitment, but for the entire population, it adds up to a large-scale shift in behavior, which can improve health and lower costs for a significant number of Americans.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26</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5020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7" indent="-285727">
              <a:buFont typeface="Arial"/>
              <a:buChar char="•"/>
            </a:pPr>
            <a:r>
              <a:rPr lang="en-US" dirty="0" smtClean="0">
                <a:latin typeface="Arial" panose="020B0604020202020204" pitchFamily="34" charset="0"/>
                <a:cs typeface="Arial" panose="020B0604020202020204" pitchFamily="34" charset="0"/>
              </a:rPr>
              <a:t>Currently, 21 percent of Americans use some form of technology to track their health data. </a:t>
            </a:r>
          </a:p>
          <a:p>
            <a:pPr marL="285727" indent="-285727">
              <a:buFont typeface="Arial"/>
              <a:buChar char="•"/>
            </a:pPr>
            <a:endParaRPr lang="en-US" dirty="0" smtClean="0">
              <a:latin typeface="Arial" panose="020B0604020202020204" pitchFamily="34" charset="0"/>
              <a:cs typeface="Arial" panose="020B0604020202020204" pitchFamily="34" charset="0"/>
            </a:endParaRPr>
          </a:p>
          <a:p>
            <a:pPr marL="285727" indent="-285727">
              <a:buFont typeface="Arial"/>
              <a:buChar char="•"/>
            </a:pPr>
            <a:r>
              <a:rPr lang="en-US" dirty="0" smtClean="0">
                <a:latin typeface="Arial" panose="020B0604020202020204" pitchFamily="34" charset="0"/>
                <a:cs typeface="Arial" panose="020B0604020202020204" pitchFamily="34" charset="0"/>
              </a:rPr>
              <a:t>But while other health and wellness programs connect with a few of the top wearables and apps, we’re continually growing our digital ecosystem to cover all of your members’ favorites. </a:t>
            </a:r>
          </a:p>
          <a:p>
            <a:pPr marL="285727" indent="-285727">
              <a:buFont typeface="Arial"/>
              <a:buChar char="•"/>
            </a:pPr>
            <a:endParaRPr lang="en-US" dirty="0" smtClean="0">
              <a:latin typeface="Arial" panose="020B0604020202020204" pitchFamily="34" charset="0"/>
              <a:cs typeface="Arial" panose="020B0604020202020204" pitchFamily="34" charset="0"/>
            </a:endParaRPr>
          </a:p>
          <a:p>
            <a:pPr marL="285727" indent="-285727">
              <a:buFont typeface="Arial"/>
              <a:buChar char="•"/>
            </a:pPr>
            <a:r>
              <a:rPr lang="en-US" dirty="0" smtClean="0">
                <a:latin typeface="Arial" panose="020B0604020202020204" pitchFamily="34" charset="0"/>
                <a:cs typeface="Arial" panose="020B0604020202020204" pitchFamily="34" charset="0"/>
              </a:rPr>
              <a:t>To date, program members have connected 250,000 of their </a:t>
            </a:r>
            <a:r>
              <a:rPr lang="en-US" smtClean="0">
                <a:latin typeface="Arial" panose="020B0604020202020204" pitchFamily="34" charset="0"/>
                <a:cs typeface="Arial" panose="020B0604020202020204" pitchFamily="34" charset="0"/>
              </a:rPr>
              <a:t>devices to </a:t>
            </a:r>
            <a:r>
              <a:rPr lang="en-US" dirty="0" smtClean="0">
                <a:latin typeface="Arial" panose="020B0604020202020204" pitchFamily="34" charset="0"/>
                <a:cs typeface="Arial" panose="020B0604020202020204" pitchFamily="34" charset="0"/>
              </a:rPr>
              <a:t>our program.</a:t>
            </a:r>
          </a:p>
          <a:p>
            <a:pPr marL="285727" indent="-285727">
              <a:buFont typeface="Arial"/>
              <a:buChar char="•"/>
            </a:pPr>
            <a:endParaRPr lang="en-US" dirty="0" smtClean="0">
              <a:latin typeface="Arial" panose="020B0604020202020204" pitchFamily="34" charset="0"/>
              <a:cs typeface="Arial" panose="020B0604020202020204" pitchFamily="34" charset="0"/>
            </a:endParaRPr>
          </a:p>
          <a:p>
            <a:pPr marL="285727" indent="-285727">
              <a:buFont typeface="Arial"/>
              <a:buChar char="•"/>
            </a:pPr>
            <a:r>
              <a:rPr lang="en-US" dirty="0" smtClean="0">
                <a:latin typeface="Arial" panose="020B0604020202020204" pitchFamily="34" charset="0"/>
                <a:cs typeface="Arial" panose="020B0604020202020204" pitchFamily="34" charset="0"/>
              </a:rPr>
              <a:t>And, Walgreens</a:t>
            </a:r>
            <a:r>
              <a:rPr lang="en-US" baseline="0" dirty="0" smtClean="0">
                <a:latin typeface="Arial" panose="020B0604020202020204" pitchFamily="34" charset="0"/>
                <a:cs typeface="Arial" panose="020B0604020202020204" pitchFamily="34" charset="0"/>
              </a:rPr>
              <a:t> now offers our own activity tracker that tracks activity, sleep, calories burned, distance and more—at a very cost-effective price.</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27</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50841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dirty="0" smtClean="0"/>
              <a:t>But does all this connection and engagement</a:t>
            </a:r>
            <a:r>
              <a:rPr lang="en-US" baseline="0" dirty="0" smtClean="0"/>
              <a:t> lead to actual results? Yes! When members tracked their weight through Balance Rewards for healthy choices, all those studied lost an average of 3.3 pounds.</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27% of participants nearly doubled that to 6 pounds and 16.5% lost more than 10 pounds.</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So, on average, when people are incentivized for making a simple change such as logging in their weight daily, they tend to create behaviors that lead to sustainable healthy changes.</a:t>
            </a:r>
          </a:p>
          <a:p>
            <a:pPr marL="169487" indent="-169487">
              <a:buFont typeface="Arial" panose="020B0604020202020204" pitchFamily="34" charset="0"/>
              <a:buChar char="•"/>
            </a:pPr>
            <a:endParaRPr lang="en-US" baseline="0" dirty="0" smtClean="0"/>
          </a:p>
          <a:p>
            <a:endParaRPr lang="en-US" baseline="0" dirty="0" smtClean="0"/>
          </a:p>
          <a:p>
            <a:r>
              <a:rPr lang="en-US" b="1" baseline="0" dirty="0" smtClean="0"/>
              <a:t>NOTE:  </a:t>
            </a:r>
          </a:p>
          <a:p>
            <a:r>
              <a:rPr lang="en-US" baseline="0" dirty="0" smtClean="0"/>
              <a:t>Source data:  Members enrolled in BRhc between 5/1/2014 and 6/30/2014.  Tracking Period: 180 days from member’s BRhc enrollment date</a:t>
            </a: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28</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511570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a:solidFill>
                  <a:schemeClr val="tx2"/>
                </a:solidFill>
              </a:rPr>
              <a:t>Walgreens identified three groups of participants in Balance Rewards for healthy choices—those who had high blood pressure, diabetes and high cholesterol—and compared them to a similar group of nonparticipants. The data presented is over a six-month period. </a:t>
            </a:r>
          </a:p>
          <a:p>
            <a:pPr marL="169495" indent="-169495">
              <a:buFont typeface="Arial" panose="020B0604020202020204" pitchFamily="34" charset="0"/>
              <a:buChar char="•"/>
            </a:pPr>
            <a:endParaRPr lang="en-US" dirty="0">
              <a:solidFill>
                <a:schemeClr val="tx2"/>
              </a:solidFill>
            </a:endParaRPr>
          </a:p>
          <a:p>
            <a:pPr marL="169495" indent="-169495">
              <a:buFont typeface="Arial" panose="020B0604020202020204" pitchFamily="34" charset="0"/>
              <a:buChar char="•"/>
            </a:pPr>
            <a:r>
              <a:rPr lang="en-US" dirty="0">
                <a:solidFill>
                  <a:schemeClr val="tx2"/>
                </a:solidFill>
              </a:rPr>
              <a:t>The results show that participants who engage in healthy behaviors, such as logging their miles and tracking their blood pressure and blood glucose readings into Walgreens Balance Rewards for healthy choices, tend to also have better medication adherence.  </a:t>
            </a:r>
          </a:p>
          <a:p>
            <a:pPr marL="169495" indent="-169495">
              <a:buFont typeface="Arial" panose="020B0604020202020204" pitchFamily="34" charset="0"/>
              <a:buChar char="•"/>
            </a:pPr>
            <a:endParaRPr lang="en-US" dirty="0">
              <a:solidFill>
                <a:schemeClr val="tx2"/>
              </a:solidFill>
            </a:endParaRPr>
          </a:p>
          <a:p>
            <a:pPr marL="169495" indent="-169495">
              <a:buFont typeface="Arial" panose="020B0604020202020204" pitchFamily="34" charset="0"/>
              <a:buChar char="•"/>
            </a:pPr>
            <a:r>
              <a:rPr lang="en-US" dirty="0" smtClean="0">
                <a:solidFill>
                  <a:schemeClr val="tx2"/>
                </a:solidFill>
              </a:rPr>
              <a:t>For patients with hypertension, adherence was higher for both members that tracked</a:t>
            </a:r>
            <a:r>
              <a:rPr lang="en-US" baseline="0" dirty="0" smtClean="0">
                <a:solidFill>
                  <a:schemeClr val="tx2"/>
                </a:solidFill>
              </a:rPr>
              <a:t> their blood pressure through the program and those who walked at least one mile per day.  </a:t>
            </a:r>
            <a:endParaRPr lang="en-US" dirty="0">
              <a:solidFill>
                <a:schemeClr val="tx2"/>
              </a:solidFill>
            </a:endParaRPr>
          </a:p>
          <a:p>
            <a:endParaRPr lang="en-US" dirty="0">
              <a:solidFill>
                <a:schemeClr val="tx2"/>
              </a:solidFill>
            </a:endParaRPr>
          </a:p>
          <a:p>
            <a:pPr marL="451966" lvl="1" defTabSz="903931">
              <a:defRPr/>
            </a:pPr>
            <a:endParaRPr lang="en-US" dirty="0">
              <a:solidFill>
                <a:schemeClr val="tx2"/>
              </a:solidFill>
            </a:endParaRPr>
          </a:p>
          <a:p>
            <a:pPr lvl="1"/>
            <a:endParaRPr 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29</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34562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buFont typeface="Arial" panose="020B0604020202020204" pitchFamily="34" charset="0"/>
              <a:buChar char="•"/>
            </a:pPr>
            <a:r>
              <a:rPr lang="en-US" baseline="0" dirty="0" smtClean="0"/>
              <a:t>While health systems, doctor offices and clinics interact with a customer in the range of two to four times per year, the combination of Walgreens retail outlets and virtual connections create the opportunity for hundreds of interactions with the same customer every year.</a:t>
            </a:r>
          </a:p>
          <a:p>
            <a:pPr marL="169487" indent="-169487">
              <a:buFont typeface="Arial" panose="020B0604020202020204" pitchFamily="34" charset="0"/>
              <a:buChar char="•"/>
            </a:pPr>
            <a:endParaRPr lang="en-US" baseline="0" dirty="0" smtClean="0"/>
          </a:p>
          <a:p>
            <a:pPr marL="169487" indent="-169487" defTabSz="903931">
              <a:buFont typeface="Arial" panose="020B0604020202020204" pitchFamily="34" charset="0"/>
              <a:buChar char="•"/>
              <a:defRPr/>
            </a:pPr>
            <a:r>
              <a:rPr lang="en-US" baseline="0" dirty="0" smtClean="0"/>
              <a:t>Customers can connect via phone, tablet, computer, app, fitness tracker and more.</a:t>
            </a:r>
          </a:p>
          <a:p>
            <a:endParaRPr lang="en-US" baseline="0" dirty="0" smtClean="0"/>
          </a:p>
          <a:p>
            <a:pPr marL="169487" indent="-169487">
              <a:buFont typeface="Arial" panose="020B0604020202020204" pitchFamily="34" charset="0"/>
              <a:buChar char="•"/>
            </a:pPr>
            <a:r>
              <a:rPr lang="en-US" baseline="0" dirty="0" smtClean="0"/>
              <a:t>All those interactions present great opportunities for health education, coaching, testing, consultations and more—opportunities that can have a significant and lasting impact on the decisions people are making about their health and well-being every day.</a:t>
            </a:r>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297042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smtClean="0">
                <a:solidFill>
                  <a:schemeClr val="tx2"/>
                </a:solidFill>
              </a:rPr>
              <a:t>For patients with diabetes, adherence was higher for both members that tracked</a:t>
            </a:r>
            <a:r>
              <a:rPr lang="en-US" baseline="0" dirty="0" smtClean="0">
                <a:solidFill>
                  <a:schemeClr val="tx2"/>
                </a:solidFill>
              </a:rPr>
              <a:t> their blood glucose through the program and those who walked at least one mile per day.  </a:t>
            </a:r>
            <a:endParaRPr lang="en-US" dirty="0">
              <a:solidFill>
                <a:schemeClr val="tx2"/>
              </a:solidFill>
            </a:endParaRPr>
          </a:p>
          <a:p>
            <a:pPr marL="169495" indent="-169495">
              <a:buFont typeface="Arial" panose="020B0604020202020204" pitchFamily="34" charset="0"/>
              <a:buChar char="•"/>
            </a:pPr>
            <a:endParaRPr lang="en-US" dirty="0">
              <a:solidFill>
                <a:schemeClr val="tx2"/>
              </a:solidFill>
            </a:endParaRPr>
          </a:p>
          <a:p>
            <a:endParaRPr lang="en-US" dirty="0">
              <a:solidFill>
                <a:schemeClr val="tx2"/>
              </a:solidFill>
            </a:endParaRPr>
          </a:p>
          <a:p>
            <a:r>
              <a:rPr lang="en-US" b="1" dirty="0">
                <a:solidFill>
                  <a:schemeClr val="tx2"/>
                </a:solidFill>
              </a:rPr>
              <a:t>Additional talking points if using this slide on its own:</a:t>
            </a:r>
          </a:p>
          <a:p>
            <a:endParaRPr lang="en-US" dirty="0">
              <a:solidFill>
                <a:schemeClr val="tx2"/>
              </a:solidFill>
            </a:endParaRPr>
          </a:p>
          <a:p>
            <a:pPr marL="169495" indent="-169495">
              <a:buFont typeface="Arial" panose="020B0604020202020204" pitchFamily="34" charset="0"/>
              <a:buChar char="•"/>
            </a:pPr>
            <a:r>
              <a:rPr lang="en-US" dirty="0">
                <a:solidFill>
                  <a:schemeClr val="tx2"/>
                </a:solidFill>
              </a:rPr>
              <a:t>Walgreens identified three groups of participants in Balance Rewards for healthy choices—those who had high blood pressure, diabetes and high cholesterol—and compared them to a similar group of nonparticipants. The data presented is over a six-month period. </a:t>
            </a:r>
          </a:p>
          <a:p>
            <a:pPr marL="169495" indent="-169495">
              <a:buFont typeface="Arial" panose="020B0604020202020204" pitchFamily="34" charset="0"/>
              <a:buChar char="•"/>
            </a:pPr>
            <a:endParaRPr lang="en-US" dirty="0">
              <a:solidFill>
                <a:schemeClr val="tx2"/>
              </a:solidFill>
            </a:endParaRPr>
          </a:p>
          <a:p>
            <a:pPr marL="169495" indent="-169495">
              <a:buFont typeface="Arial" panose="020B0604020202020204" pitchFamily="34" charset="0"/>
              <a:buChar char="•"/>
            </a:pPr>
            <a:r>
              <a:rPr lang="en-US" dirty="0">
                <a:solidFill>
                  <a:schemeClr val="tx2"/>
                </a:solidFill>
              </a:rPr>
              <a:t>The results show that participants who engage in healthy behaviors, such as logging their miles and tracking their blood pressure and blood glucose readings into Walgreens Balance Rewards for healthy choices, tend to also have better medication adherence. </a:t>
            </a:r>
          </a:p>
          <a:p>
            <a:endParaRPr lang="en-US" dirty="0">
              <a:solidFill>
                <a:schemeClr val="tx2"/>
              </a:solidFill>
            </a:endParaRPr>
          </a:p>
          <a:p>
            <a:pPr marL="451966" lvl="1" defTabSz="903931">
              <a:defRPr/>
            </a:pPr>
            <a:endParaRPr lang="en-US" dirty="0">
              <a:solidFill>
                <a:schemeClr val="tx2"/>
              </a:solidFill>
            </a:endParaRPr>
          </a:p>
          <a:p>
            <a:pPr lvl="1"/>
            <a:endParaRPr 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30</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345622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smtClean="0">
                <a:solidFill>
                  <a:schemeClr val="tx2"/>
                </a:solidFill>
              </a:rPr>
              <a:t>And, for patients</a:t>
            </a:r>
            <a:r>
              <a:rPr lang="en-US" baseline="0" dirty="0" smtClean="0">
                <a:solidFill>
                  <a:schemeClr val="tx2"/>
                </a:solidFill>
              </a:rPr>
              <a:t> with high cholesterol</a:t>
            </a:r>
            <a:r>
              <a:rPr lang="en-US" dirty="0" smtClean="0">
                <a:solidFill>
                  <a:schemeClr val="tx2"/>
                </a:solidFill>
              </a:rPr>
              <a:t>, adherence was higher for members who tracked their steps and wa</a:t>
            </a:r>
            <a:r>
              <a:rPr lang="en-US" baseline="0" dirty="0" smtClean="0">
                <a:solidFill>
                  <a:schemeClr val="tx2"/>
                </a:solidFill>
              </a:rPr>
              <a:t>lked at least one mile per day.  </a:t>
            </a:r>
            <a:endParaRPr lang="en-US" dirty="0">
              <a:solidFill>
                <a:schemeClr val="tx2"/>
              </a:solidFill>
            </a:endParaRPr>
          </a:p>
          <a:p>
            <a:pPr marL="169495" indent="-169495">
              <a:buFont typeface="Arial" panose="020B0604020202020204" pitchFamily="34" charset="0"/>
              <a:buChar char="•"/>
            </a:pPr>
            <a:endParaRPr lang="en-US" dirty="0">
              <a:solidFill>
                <a:schemeClr val="tx2"/>
              </a:solidFill>
            </a:endParaRPr>
          </a:p>
          <a:p>
            <a:r>
              <a:rPr lang="en-US" b="1" dirty="0">
                <a:solidFill>
                  <a:schemeClr val="tx2"/>
                </a:solidFill>
              </a:rPr>
              <a:t>Additional talking points if using this slide on its own:</a:t>
            </a:r>
          </a:p>
          <a:p>
            <a:endParaRPr lang="en-US" dirty="0">
              <a:solidFill>
                <a:schemeClr val="tx2"/>
              </a:solidFill>
            </a:endParaRPr>
          </a:p>
          <a:p>
            <a:pPr marL="169495" indent="-169495">
              <a:buFont typeface="Arial" panose="020B0604020202020204" pitchFamily="34" charset="0"/>
              <a:buChar char="•"/>
            </a:pPr>
            <a:r>
              <a:rPr lang="en-US" dirty="0">
                <a:solidFill>
                  <a:schemeClr val="tx2"/>
                </a:solidFill>
              </a:rPr>
              <a:t>Walgreens identified three groups of participants in Balance Rewards for healthy choices—those who had high blood pressure, diabetes and high cholesterol—and compared them to a similar group of nonparticipants. The data presented is over a six-month period. </a:t>
            </a:r>
          </a:p>
          <a:p>
            <a:pPr marL="169495" indent="-169495">
              <a:buFont typeface="Arial" panose="020B0604020202020204" pitchFamily="34" charset="0"/>
              <a:buChar char="•"/>
            </a:pPr>
            <a:endParaRPr lang="en-US" dirty="0">
              <a:solidFill>
                <a:schemeClr val="tx2"/>
              </a:solidFill>
            </a:endParaRPr>
          </a:p>
          <a:p>
            <a:pPr marL="169495" indent="-169495">
              <a:buFont typeface="Arial" panose="020B0604020202020204" pitchFamily="34" charset="0"/>
              <a:buChar char="•"/>
            </a:pPr>
            <a:r>
              <a:rPr lang="en-US" dirty="0">
                <a:solidFill>
                  <a:schemeClr val="tx2"/>
                </a:solidFill>
              </a:rPr>
              <a:t>The results show that participants who engage in healthy behaviors, such as logging their miles and tracking their blood pressure and blood glucose readings into Walgreens Balance Rewards for healthy choices, tend to also have better medication adherence. </a:t>
            </a:r>
          </a:p>
          <a:p>
            <a:pPr marL="169495" indent="-169495">
              <a:buFont typeface="Arial" panose="020B0604020202020204" pitchFamily="34" charset="0"/>
              <a:buChar char="•"/>
            </a:pPr>
            <a:endParaRPr lang="en-US" dirty="0">
              <a:solidFill>
                <a:schemeClr val="tx2"/>
              </a:solidFill>
            </a:endParaRPr>
          </a:p>
          <a:p>
            <a:r>
              <a:rPr lang="en-US" b="1" dirty="0">
                <a:solidFill>
                  <a:schemeClr val="tx2"/>
                </a:solidFill>
              </a:rPr>
              <a:t>NOTE to presenter:</a:t>
            </a:r>
            <a:r>
              <a:rPr lang="en-US" dirty="0">
                <a:solidFill>
                  <a:schemeClr val="tx2"/>
                </a:solidFill>
              </a:rPr>
              <a:t>  There is no blood pressure or blood glucose tracking equivalent for high cholesterol, so this study only reflects steps.  </a:t>
            </a:r>
          </a:p>
          <a:p>
            <a:endParaRPr 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31</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345622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a:buChar char="•"/>
            </a:pPr>
            <a:r>
              <a:rPr lang="en-US" dirty="0" smtClean="0">
                <a:latin typeface="Arial" panose="020B0604020202020204" pitchFamily="34" charset="0"/>
                <a:cs typeface="Arial" panose="020B0604020202020204" pitchFamily="34" charset="0"/>
              </a:rPr>
              <a:t>Plus, members</a:t>
            </a:r>
            <a:r>
              <a:rPr lang="en-US" baseline="0" dirty="0" smtClean="0">
                <a:latin typeface="Arial" panose="020B0604020202020204" pitchFamily="34" charset="0"/>
                <a:cs typeface="Arial" panose="020B0604020202020204" pitchFamily="34" charset="0"/>
              </a:rPr>
              <a:t> of Balance Rewards for healthy choices </a:t>
            </a:r>
            <a:r>
              <a:rPr lang="en-US" dirty="0" smtClean="0">
                <a:latin typeface="Arial" panose="020B0604020202020204" pitchFamily="34" charset="0"/>
                <a:cs typeface="Arial" panose="020B0604020202020204" pitchFamily="34" charset="0"/>
              </a:rPr>
              <a:t>are staying engaged over time. </a:t>
            </a:r>
          </a:p>
          <a:p>
            <a:pPr marL="171436" indent="-171436">
              <a:buFont typeface="Arial"/>
              <a:buChar char="•"/>
            </a:pPr>
            <a:endParaRPr lang="en-US" dirty="0" smtClean="0">
              <a:latin typeface="Arial" panose="020B0604020202020204" pitchFamily="34" charset="0"/>
              <a:cs typeface="Arial" panose="020B0604020202020204" pitchFamily="34" charset="0"/>
            </a:endParaRPr>
          </a:p>
          <a:p>
            <a:pPr marL="171436" indent="-171436">
              <a:buFont typeface="Arial"/>
              <a:buChar char="•"/>
            </a:pPr>
            <a:r>
              <a:rPr lang="en-US" dirty="0" smtClean="0">
                <a:latin typeface="Arial" panose="020B0604020202020204" pitchFamily="34" charset="0"/>
                <a:cs typeface="Arial" panose="020B0604020202020204" pitchFamily="34" charset="0"/>
              </a:rPr>
              <a:t>Here’s a look at the percentage of members with a connected device logging activities for 12 months. </a:t>
            </a:r>
          </a:p>
          <a:p>
            <a:pPr marL="171436" indent="-171436">
              <a:buFont typeface="Arial"/>
              <a:buChar char="•"/>
            </a:pPr>
            <a:endParaRPr lang="en-US" dirty="0" smtClean="0">
              <a:latin typeface="Arial" panose="020B0604020202020204" pitchFamily="34" charset="0"/>
              <a:cs typeface="Arial" panose="020B0604020202020204" pitchFamily="34" charset="0"/>
            </a:endParaRPr>
          </a:p>
          <a:p>
            <a:pPr marL="171436" indent="-171436">
              <a:buFont typeface="Arial"/>
              <a:buChar char="•"/>
            </a:pPr>
            <a:r>
              <a:rPr lang="en-US" dirty="0" smtClean="0">
                <a:latin typeface="Arial" panose="020B0604020202020204" pitchFamily="34" charset="0"/>
                <a:cs typeface="Arial" panose="020B0604020202020204" pitchFamily="34" charset="0"/>
              </a:rPr>
              <a:t>These aren’t people just going for a gift card. These are hundreds of thousands of people working on daily and long-term health goals—and being supported by a program that gets what’s important to them.</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It really works.  </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32</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233603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so confident in</a:t>
            </a:r>
            <a:r>
              <a:rPr lang="en-US" baseline="0" dirty="0" smtClean="0"/>
              <a:t> our digital health ecosystem and so committed to ongoing innovation, that we are looking for ways we can partner with companies and organizations to bring more value to all concerned.</a:t>
            </a: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33</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274112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1380" y="4343400"/>
            <a:ext cx="6090429" cy="4114800"/>
          </a:xfrm>
        </p:spPr>
        <p:txBody>
          <a:bodyPr/>
          <a:lstStyle/>
          <a:p>
            <a:pPr marL="169487" indent="-169487" defTabSz="903931" eaLnBrk="1" hangingPunct="1">
              <a:lnSpc>
                <a:spcPct val="120000"/>
              </a:lnSpc>
              <a:spcBef>
                <a:spcPts val="593"/>
              </a:spcBef>
              <a:buFont typeface="Arial" panose="020B0604020202020204" pitchFamily="34" charset="0"/>
              <a:buChar char="•"/>
            </a:pPr>
            <a:r>
              <a:rPr lang="en-US" b="0" dirty="0" smtClean="0"/>
              <a:t>We realize</a:t>
            </a:r>
            <a:r>
              <a:rPr lang="en-US" b="0" baseline="0" dirty="0" smtClean="0"/>
              <a:t> that partnering with other organizations and incorporating customized information into our digital offerings can only enhance the experience for users. </a:t>
            </a:r>
          </a:p>
          <a:p>
            <a:pPr marL="169487" indent="-169487" defTabSz="903931" eaLnBrk="1" hangingPunct="1">
              <a:lnSpc>
                <a:spcPct val="120000"/>
              </a:lnSpc>
              <a:spcBef>
                <a:spcPts val="593"/>
              </a:spcBef>
              <a:buFont typeface="Arial" panose="020B0604020202020204" pitchFamily="34" charset="0"/>
              <a:buChar char="•"/>
            </a:pPr>
            <a:r>
              <a:rPr lang="en-US" b="0" baseline="0" dirty="0" smtClean="0"/>
              <a:t>That’s why our Health Dashboard has the capability to include or link to information from third parties—for instance we can show specific plan information relevant for your members. </a:t>
            </a:r>
          </a:p>
          <a:p>
            <a:pPr marL="169487" indent="-169487" defTabSz="903931" eaLnBrk="1" hangingPunct="1">
              <a:lnSpc>
                <a:spcPct val="120000"/>
              </a:lnSpc>
              <a:spcBef>
                <a:spcPts val="593"/>
              </a:spcBef>
              <a:buFont typeface="Arial" panose="020B0604020202020204" pitchFamily="34" charset="0"/>
              <a:buChar char="•"/>
            </a:pPr>
            <a:r>
              <a:rPr lang="en-US" b="0" baseline="0" dirty="0" smtClean="0"/>
              <a:t>Customers viewing the dashboard can click on one of their prescription drugs and get a summary of side effects including most common and reported severity. Plus, they can link to the partner supplying this information, Patients Like Me, to get an even deeper, user-generated experience. </a:t>
            </a:r>
          </a:p>
          <a:p>
            <a:pPr marL="169487" indent="-169487" defTabSz="903931" eaLnBrk="1" hangingPunct="1">
              <a:lnSpc>
                <a:spcPct val="120000"/>
              </a:lnSpc>
              <a:spcBef>
                <a:spcPts val="593"/>
              </a:spcBef>
              <a:buFont typeface="Arial" panose="020B0604020202020204" pitchFamily="34" charset="0"/>
              <a:buChar char="•"/>
            </a:pPr>
            <a:r>
              <a:rPr lang="en-US" b="0" baseline="0" dirty="0" smtClean="0"/>
              <a:t>We can also offer Balance Rewards points as an incentive that’s tied to third party health programs for their populations. We’ll interface with your program to help make it a success.</a:t>
            </a:r>
          </a:p>
          <a:p>
            <a:pPr marL="169487" indent="-169487" defTabSz="903931" eaLnBrk="1" hangingPunct="1">
              <a:lnSpc>
                <a:spcPct val="120000"/>
              </a:lnSpc>
              <a:spcBef>
                <a:spcPts val="593"/>
              </a:spcBef>
              <a:buFont typeface="Arial" panose="020B0604020202020204" pitchFamily="34" charset="0"/>
              <a:buChar char="•"/>
            </a:pPr>
            <a:r>
              <a:rPr lang="en-US" b="0" baseline="0" dirty="0" smtClean="0"/>
              <a:t>And, our we have APIs for prescription refills and transfers, scheduling Healthcare Clinic appointments and for rewarding Balance Rewards points for healthy activities – making it easy to incorporate these functions into your own digital experience.  </a:t>
            </a:r>
          </a:p>
          <a:p>
            <a:pPr defTabSz="903931" eaLnBrk="1" hangingPunct="1">
              <a:lnSpc>
                <a:spcPct val="120000"/>
              </a:lnSpc>
              <a:spcBef>
                <a:spcPts val="593"/>
              </a:spcBef>
            </a:pPr>
            <a:r>
              <a:rPr lang="en-US" sz="1000" b="1" dirty="0"/>
              <a:t>NOTE to presenter:  </a:t>
            </a:r>
            <a:r>
              <a:rPr lang="en-US" sz="1000" dirty="0"/>
              <a:t>API is “Application Programming Interface”, basically a set of programming instructions and standards for accessing a Web-based software application or Web tool.  This enables our partner to provide a seamless experience to the user.  To see an example, view the Walgreens Rx Refill/Transfer function on the WebMD mobile app.  </a:t>
            </a:r>
          </a:p>
          <a:p>
            <a:pPr algn="l"/>
            <a:endParaRPr lang="en-US" b="0" dirty="0" smtClean="0"/>
          </a:p>
          <a:p>
            <a:pPr defTabSz="903931" eaLnBrk="1" hangingPunct="1">
              <a:lnSpc>
                <a:spcPct val="120000"/>
              </a:lnSpc>
              <a:spcBef>
                <a:spcPct val="20000"/>
              </a:spcBef>
            </a:pPr>
            <a:endParaRPr lang="en-US" b="0"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34</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002482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defTabSz="903976">
              <a:buFont typeface="Arial" panose="020B0604020202020204" pitchFamily="34" charset="0"/>
              <a:buChar char="•"/>
              <a:defRPr/>
            </a:pPr>
            <a:r>
              <a:rPr lang="en-US" b="0" dirty="0" smtClean="0"/>
              <a:t>We are definitely not sitting tight when it comes to our digital ecosystem—we have</a:t>
            </a:r>
            <a:r>
              <a:rPr lang="en-US" b="0" baseline="0" dirty="0" smtClean="0"/>
              <a:t> many new features, tools and conveniences lined up for 2015 and beyond.</a:t>
            </a:r>
            <a:endParaRPr lang="en-US" dirty="0" smtClean="0"/>
          </a:p>
          <a:p>
            <a:pPr marL="169487" indent="-169487">
              <a:buFont typeface="Arial" panose="020B0604020202020204" pitchFamily="34" charset="0"/>
              <a:buChar char="•"/>
            </a:pPr>
            <a:endParaRPr lang="en-US" dirty="0" smtClean="0"/>
          </a:p>
          <a:p>
            <a:pPr marL="169487" indent="-169487">
              <a:buFont typeface="Arial" panose="020B0604020202020204" pitchFamily="34" charset="0"/>
              <a:buChar char="•"/>
            </a:pPr>
            <a:r>
              <a:rPr lang="en-US" dirty="0" smtClean="0"/>
              <a:t>In the end, it’s all about better</a:t>
            </a:r>
            <a:r>
              <a:rPr lang="en-US" baseline="0" dirty="0" smtClean="0"/>
              <a:t> connections leading to improved healthcare engagement</a:t>
            </a:r>
            <a:r>
              <a:rPr lang="en-US" dirty="0" smtClean="0"/>
              <a:t>. Building</a:t>
            </a:r>
            <a:r>
              <a:rPr lang="en-US" baseline="0" dirty="0" smtClean="0"/>
              <a:t> on our more than 8,000 retail locations and face-to-face patient care, Walgreens is riding the leading edge of the digital health wave to bring more and more options to eager customers. </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r>
              <a:rPr lang="en-US" baseline="0" dirty="0" smtClean="0"/>
              <a:t>Whether it’s by phone, tablet, laptop, desktop, web, app or other channel, we’re making sure that when people turn to digital healthcare options, Walgreens is their first choice. </a:t>
            </a:r>
          </a:p>
          <a:p>
            <a:pPr marL="169487" indent="-16948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35</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2970426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a:t>
            </a:r>
            <a:r>
              <a:rPr lang="en-US" baseline="0" dirty="0" smtClean="0"/>
              <a:t> W</a:t>
            </a:r>
            <a:r>
              <a:rPr lang="en-US" dirty="0" smtClean="0"/>
              <a:t>e hope you have enjoyed the presentation</a:t>
            </a:r>
            <a:r>
              <a:rPr lang="en-US" baseline="0" dirty="0" smtClean="0"/>
              <a:t> and have a better appreciation for the scope, goals and direction of our fast-growing digital ecosystem. We also hope this has sparked some thought on how Walgreens can help you reach your population health goals. </a:t>
            </a:r>
          </a:p>
          <a:p>
            <a:endParaRPr lang="en-US" baseline="0" dirty="0" smtClean="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36</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57076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spcBef>
                <a:spcPts val="890"/>
              </a:spcBef>
              <a:buFont typeface="Arial" panose="020B0604020202020204" pitchFamily="34" charset="0"/>
              <a:buChar char="•"/>
            </a:pPr>
            <a:r>
              <a:rPr lang="en-US" dirty="0"/>
              <a:t>As customers progress along the healthcare continuum from being relatively healthy and able to monitor and affect their own </a:t>
            </a:r>
            <a:r>
              <a:rPr lang="en-US" dirty="0" smtClean="0"/>
              <a:t>well-being</a:t>
            </a:r>
            <a:r>
              <a:rPr lang="en-US" dirty="0"/>
              <a:t>, to those who are diagnosed with chronic or acute conditions, they want and need digital options to enable easier access to quality information and care all along the way.</a:t>
            </a:r>
          </a:p>
          <a:p>
            <a:pPr marL="169487" indent="-169487">
              <a:spcBef>
                <a:spcPts val="890"/>
              </a:spcBef>
              <a:buFont typeface="Arial" panose="020B0604020202020204" pitchFamily="34" charset="0"/>
              <a:buChar char="•"/>
            </a:pPr>
            <a:r>
              <a:rPr lang="en-US" dirty="0" smtClean="0"/>
              <a:t>Walgreens </a:t>
            </a:r>
            <a:r>
              <a:rPr lang="en-US" dirty="0"/>
              <a:t>has designed our digital ecosystem based on the various stages along the healthcare continuum.</a:t>
            </a:r>
          </a:p>
          <a:p>
            <a:pPr marL="169487" indent="-169487">
              <a:spcBef>
                <a:spcPts val="890"/>
              </a:spcBef>
              <a:buFont typeface="Arial" panose="020B0604020202020204" pitchFamily="34" charset="0"/>
              <a:buChar char="•"/>
            </a:pPr>
            <a:r>
              <a:rPr lang="en-US" dirty="0" smtClean="0"/>
              <a:t>For </a:t>
            </a:r>
            <a:r>
              <a:rPr lang="en-US" dirty="0"/>
              <a:t>relatively healthy people: digital connections for general health information, to track fitness and monitor health, and get coaching on ways to </a:t>
            </a:r>
            <a:r>
              <a:rPr lang="en-US" dirty="0" smtClean="0"/>
              <a:t>live </a:t>
            </a:r>
            <a:r>
              <a:rPr lang="en-US" dirty="0"/>
              <a:t>healthier lives.</a:t>
            </a:r>
          </a:p>
          <a:p>
            <a:pPr marL="169487" indent="-169487">
              <a:spcBef>
                <a:spcPts val="890"/>
              </a:spcBef>
              <a:buFont typeface="Arial" panose="020B0604020202020204" pitchFamily="34" charset="0"/>
              <a:buChar char="•"/>
            </a:pPr>
            <a:r>
              <a:rPr lang="en-US" dirty="0" smtClean="0"/>
              <a:t>For </a:t>
            </a:r>
            <a:r>
              <a:rPr lang="en-US" dirty="0"/>
              <a:t>people who may have a family history of </a:t>
            </a:r>
            <a:r>
              <a:rPr lang="en-US" dirty="0" smtClean="0"/>
              <a:t>disease </a:t>
            </a:r>
            <a:r>
              <a:rPr lang="en-US" dirty="0"/>
              <a:t>or have conditions such as </a:t>
            </a:r>
            <a:r>
              <a:rPr lang="en-US" dirty="0" err="1" smtClean="0"/>
              <a:t>prediabetes</a:t>
            </a:r>
            <a:r>
              <a:rPr lang="en-US" dirty="0"/>
              <a:t>: </a:t>
            </a:r>
            <a:r>
              <a:rPr lang="en-US" dirty="0" smtClean="0"/>
              <a:t>ways </a:t>
            </a:r>
            <a:r>
              <a:rPr lang="en-US" dirty="0"/>
              <a:t>to </a:t>
            </a:r>
            <a:r>
              <a:rPr lang="en-US" dirty="0" smtClean="0"/>
              <a:t>self-monitor </a:t>
            </a:r>
            <a:r>
              <a:rPr lang="en-US" dirty="0"/>
              <a:t>and test to keep track of blood glucose, blood pressure, weight and more.</a:t>
            </a:r>
          </a:p>
          <a:p>
            <a:pPr marL="169487" indent="-169487">
              <a:spcBef>
                <a:spcPts val="890"/>
              </a:spcBef>
              <a:buFont typeface="Arial" panose="020B0604020202020204" pitchFamily="34" charset="0"/>
              <a:buChar char="•"/>
            </a:pPr>
            <a:r>
              <a:rPr lang="en-US" dirty="0" smtClean="0"/>
              <a:t>For </a:t>
            </a:r>
            <a:r>
              <a:rPr lang="en-US" dirty="0"/>
              <a:t>those who become sick with the flu or other acute illness or injury: </a:t>
            </a:r>
            <a:r>
              <a:rPr lang="en-US" dirty="0" smtClean="0"/>
              <a:t>live </a:t>
            </a:r>
            <a:r>
              <a:rPr lang="en-US" dirty="0"/>
              <a:t>connections with health professionals.</a:t>
            </a:r>
          </a:p>
          <a:p>
            <a:pPr marL="169487" indent="-169487">
              <a:spcBef>
                <a:spcPts val="890"/>
              </a:spcBef>
              <a:buFont typeface="Arial" panose="020B0604020202020204" pitchFamily="34" charset="0"/>
              <a:buChar char="•"/>
            </a:pPr>
            <a:r>
              <a:rPr lang="en-US" dirty="0" smtClean="0"/>
              <a:t>And </a:t>
            </a:r>
            <a:r>
              <a:rPr lang="en-US" dirty="0"/>
              <a:t>for people with chronic conditions: </a:t>
            </a:r>
            <a:r>
              <a:rPr lang="en-US" dirty="0" smtClean="0"/>
              <a:t>easier </a:t>
            </a:r>
            <a:r>
              <a:rPr lang="en-US" dirty="0"/>
              <a:t>ways to </a:t>
            </a:r>
            <a:r>
              <a:rPr lang="en-US" dirty="0" smtClean="0"/>
              <a:t>keep </a:t>
            </a:r>
            <a:r>
              <a:rPr lang="en-US" dirty="0"/>
              <a:t>track of their medication </a:t>
            </a:r>
            <a:r>
              <a:rPr lang="en-US" dirty="0" smtClean="0"/>
              <a:t>therapy and stay adherent.</a:t>
            </a: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4</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135144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87" indent="-169487">
              <a:spcBef>
                <a:spcPts val="593"/>
              </a:spcBef>
              <a:buFont typeface="Arial" panose="020B0604020202020204" pitchFamily="34" charset="0"/>
              <a:buChar char="•"/>
            </a:pPr>
            <a:r>
              <a:rPr lang="en-US" baseline="0" dirty="0" smtClean="0"/>
              <a:t>We are taking advantage of our broad digital reach to develop programs and interfaces that promote healthier lifestyle choices. </a:t>
            </a:r>
            <a:endParaRPr lang="en-US" dirty="0" smtClean="0"/>
          </a:p>
          <a:p>
            <a:pPr marL="169487" indent="-169487">
              <a:spcBef>
                <a:spcPts val="593"/>
              </a:spcBef>
              <a:buFont typeface="Arial" panose="020B0604020202020204" pitchFamily="34" charset="0"/>
              <a:buChar char="•"/>
            </a:pPr>
            <a:r>
              <a:rPr lang="en-US" dirty="0" smtClean="0"/>
              <a:t>Balance</a:t>
            </a:r>
            <a:r>
              <a:rPr lang="en-US" baseline="0" dirty="0" smtClean="0"/>
              <a:t> Rewards has more members than any other loyalty program in the U.S. and continues to grow. This “big data” creates a vast number of opportunities to bring people together with actionable health programs and information on a personalized level.</a:t>
            </a:r>
          </a:p>
          <a:p>
            <a:pPr marL="169487" indent="-169487">
              <a:spcBef>
                <a:spcPts val="593"/>
              </a:spcBef>
              <a:buFont typeface="Arial" panose="020B0604020202020204" pitchFamily="34" charset="0"/>
              <a:buChar char="•"/>
            </a:pPr>
            <a:r>
              <a:rPr lang="en-US" baseline="0" dirty="0" smtClean="0"/>
              <a:t>Plus, all the touch points of Walgreens are digitally connected. </a:t>
            </a:r>
          </a:p>
          <a:p>
            <a:pPr marL="169487" indent="-169487">
              <a:spcBef>
                <a:spcPts val="593"/>
              </a:spcBef>
              <a:buFont typeface="Arial" panose="020B0604020202020204" pitchFamily="34" charset="0"/>
              <a:buChar char="•"/>
            </a:pPr>
            <a:r>
              <a:rPr lang="en-US" baseline="0" dirty="0" smtClean="0"/>
              <a:t>All 27,000 plus pharmacists can access electronic health records to help ensure the safety and appropriateness of medication therapy.</a:t>
            </a:r>
          </a:p>
          <a:p>
            <a:pPr marL="169487" indent="-169487">
              <a:spcBef>
                <a:spcPts val="593"/>
              </a:spcBef>
              <a:buFont typeface="Arial" panose="020B0604020202020204" pitchFamily="34" charset="0"/>
              <a:buChar char="•"/>
            </a:pPr>
            <a:r>
              <a:rPr lang="en-US" baseline="0" dirty="0" smtClean="0"/>
              <a:t>All 8,000 plus stores are connected for fast communication and customer service.</a:t>
            </a:r>
          </a:p>
          <a:p>
            <a:pPr marL="169487" indent="-169487">
              <a:spcBef>
                <a:spcPts val="593"/>
              </a:spcBef>
              <a:buFont typeface="Arial" panose="020B0604020202020204" pitchFamily="34" charset="0"/>
              <a:buChar char="•"/>
            </a:pPr>
            <a:r>
              <a:rPr lang="en-US" baseline="0" dirty="0" smtClean="0"/>
              <a:t>There are more than 250,000 connected devices delivering state-of-the-art access and convenience.</a:t>
            </a:r>
          </a:p>
          <a:p>
            <a:pPr marL="169487" indent="-169487">
              <a:spcBef>
                <a:spcPts val="593"/>
              </a:spcBef>
              <a:buFont typeface="Arial" panose="020B0604020202020204" pitchFamily="34" charset="0"/>
              <a:buChar char="•"/>
            </a:pPr>
            <a:r>
              <a:rPr lang="en-US" baseline="0" dirty="0" smtClean="0"/>
              <a:t>And we now have more than 200 partners that are interfacing with our digital ecosystem, opening up innovative pathways to more and more customer convenience and actionable information.</a:t>
            </a:r>
          </a:p>
          <a:p>
            <a:pPr marL="169487" indent="-169487">
              <a:spcBef>
                <a:spcPts val="593"/>
              </a:spcBef>
              <a:buFont typeface="Arial" panose="020B0604020202020204" pitchFamily="34" charset="0"/>
              <a:buChar char="•"/>
            </a:pPr>
            <a:r>
              <a:rPr lang="en-US" dirty="0" smtClean="0"/>
              <a:t>And it all must be filling</a:t>
            </a:r>
            <a:r>
              <a:rPr lang="en-US" baseline="0" dirty="0" smtClean="0"/>
              <a:t> a need for our customers: </a:t>
            </a:r>
          </a:p>
          <a:p>
            <a:pPr marL="169487" indent="-169487">
              <a:spcBef>
                <a:spcPts val="593"/>
              </a:spcBef>
              <a:buFont typeface="Arial" panose="020B0604020202020204" pitchFamily="34" charset="0"/>
              <a:buChar char="•"/>
            </a:pPr>
            <a:r>
              <a:rPr lang="en-US" dirty="0" smtClean="0"/>
              <a:t>We fill a prescription from a mobile device order every second of every day.</a:t>
            </a:r>
          </a:p>
          <a:p>
            <a:pPr marL="169487" indent="-169487">
              <a:spcBef>
                <a:spcPts val="593"/>
              </a:spcBef>
              <a:buFont typeface="Arial" panose="020B0604020202020204" pitchFamily="34" charset="0"/>
              <a:buChar char="•"/>
            </a:pPr>
            <a:r>
              <a:rPr lang="en-US" dirty="0" smtClean="0"/>
              <a:t>People chat online with a Walgreens pharmacist more than 9,000 times each week.</a:t>
            </a:r>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endParaRPr lang="en-US" baseline="0" dirty="0" smtClean="0"/>
          </a:p>
          <a:p>
            <a:pPr marL="169487" indent="-1694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5</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2383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1"/>
                </a:solidFill>
                <a:latin typeface="Arial" charset="0"/>
                <a:ea typeface="ＭＳ Ｐゴシック" charset="0"/>
              </a:defRPr>
            </a:lvl1pPr>
            <a:lvl2pPr marL="742890" indent="-285727" eaLnBrk="0" hangingPunct="0">
              <a:defRPr sz="1400" b="1">
                <a:solidFill>
                  <a:schemeClr val="tx1"/>
                </a:solidFill>
                <a:latin typeface="Arial" charset="0"/>
                <a:ea typeface="ＭＳ Ｐゴシック" charset="0"/>
              </a:defRPr>
            </a:lvl2pPr>
            <a:lvl3pPr marL="1142910" indent="-228581" eaLnBrk="0" hangingPunct="0">
              <a:defRPr sz="1400" b="1">
                <a:solidFill>
                  <a:schemeClr val="tx1"/>
                </a:solidFill>
                <a:latin typeface="Arial" charset="0"/>
                <a:ea typeface="ＭＳ Ｐゴシック" charset="0"/>
              </a:defRPr>
            </a:lvl3pPr>
            <a:lvl4pPr marL="1600073" indent="-228581" eaLnBrk="0" hangingPunct="0">
              <a:defRPr sz="1400" b="1">
                <a:solidFill>
                  <a:schemeClr val="tx1"/>
                </a:solidFill>
                <a:latin typeface="Arial" charset="0"/>
                <a:ea typeface="ＭＳ Ｐゴシック" charset="0"/>
              </a:defRPr>
            </a:lvl4pPr>
            <a:lvl5pPr marL="2057237" indent="-228581" eaLnBrk="0" hangingPunct="0">
              <a:defRPr sz="1400" b="1">
                <a:solidFill>
                  <a:schemeClr val="tx1"/>
                </a:solidFill>
                <a:latin typeface="Arial" charset="0"/>
                <a:ea typeface="ＭＳ Ｐゴシック" charset="0"/>
              </a:defRPr>
            </a:lvl5pPr>
            <a:lvl6pPr marL="2514400" indent="-228581"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565" indent="-228581"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8728" indent="-228581"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5891" indent="-228581"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fld id="{447ED7F8-66EB-7E42-B197-25B48DA3A5CB}" type="slidenum">
              <a:rPr lang="en-US" sz="1200" b="0"/>
              <a:pPr eaLnBrk="1" hangingPunct="1">
                <a:defRPr/>
              </a:pPr>
              <a:t>6</a:t>
            </a:fld>
            <a:endParaRPr lang="en-US" sz="1200" b="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69487" indent="-169487" eaLnBrk="1" hangingPunct="1">
              <a:buFont typeface="Arial" panose="020B0604020202020204" pitchFamily="34" charset="0"/>
              <a:buChar char="•"/>
              <a:defRPr/>
            </a:pPr>
            <a:r>
              <a:rPr lang="en-US" dirty="0" smtClean="0">
                <a:cs typeface="+mn-cs"/>
              </a:rPr>
              <a:t>Achieving population health</a:t>
            </a:r>
            <a:r>
              <a:rPr lang="en-US" baseline="0" dirty="0" smtClean="0">
                <a:cs typeface="+mn-cs"/>
              </a:rPr>
              <a:t> goals and member engagement requires a diverse yet integrated system of digital touch points that can affect meaningful change, drive better outcomes and reduce overall healthcare spending for you and your members.</a:t>
            </a:r>
          </a:p>
          <a:p>
            <a:pPr marL="169487" indent="-169487" eaLnBrk="1" hangingPunct="1">
              <a:buFont typeface="Arial" panose="020B0604020202020204" pitchFamily="34" charset="0"/>
              <a:buChar char="•"/>
              <a:defRPr/>
            </a:pPr>
            <a:endParaRPr lang="en-US" baseline="0" dirty="0" smtClean="0">
              <a:cs typeface="+mn-cs"/>
            </a:endParaRPr>
          </a:p>
          <a:p>
            <a:pPr marL="169487" indent="-169487" eaLnBrk="1" hangingPunct="1">
              <a:buFont typeface="Arial" panose="020B0604020202020204" pitchFamily="34" charset="0"/>
              <a:buChar char="•"/>
              <a:defRPr/>
            </a:pPr>
            <a:r>
              <a:rPr lang="en-US" baseline="0" dirty="0" smtClean="0">
                <a:cs typeface="+mn-cs"/>
              </a:rPr>
              <a:t>There are four major areas where we are utilizing digital to impact people’s lives for the better – improving adherence, engaging members, rewarding healthy choices and integrating with your programs. </a:t>
            </a:r>
            <a:endParaRPr lang="en-US" dirty="0">
              <a:cs typeface="+mn-cs"/>
            </a:endParaRPr>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have shown that better adherence drives down</a:t>
            </a:r>
            <a:r>
              <a:rPr lang="en-US" baseline="0" dirty="0" smtClean="0"/>
              <a:t> healthcare costs overall by improving outcomes, so we are leading the way in developing digital tools that make it easier for patients to stay on track.</a:t>
            </a:r>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7</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207146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defTabSz="903931">
              <a:buFont typeface="Arial" panose="020B0604020202020204" pitchFamily="34" charset="0"/>
              <a:buChar char="•"/>
              <a:defRPr/>
            </a:pPr>
            <a:r>
              <a:rPr lang="en-US" baseline="0" dirty="0" smtClean="0"/>
              <a:t>Refill by Scan allows Mobile App customers to refill their prescriptions by simply imaging their current prescription containers. The image is received by the pharmacy and the refill process is begun—simple as that. Customers don’t have to call or go online or visit the store—just another way we are making the prescription process as frictionless as possible.</a:t>
            </a:r>
          </a:p>
          <a:p>
            <a:pPr marL="171436" indent="-171436" defTabSz="903931">
              <a:buFont typeface="Arial" panose="020B0604020202020204" pitchFamily="34" charset="0"/>
              <a:buChar char="•"/>
              <a:defRPr/>
            </a:pPr>
            <a:endParaRPr lang="en-US" baseline="0" dirty="0" smtClean="0"/>
          </a:p>
          <a:p>
            <a:pPr marL="171436" indent="-171436" defTabSz="903931">
              <a:buFont typeface="Arial" panose="020B0604020202020204" pitchFamily="34" charset="0"/>
              <a:buChar char="•"/>
              <a:defRPr/>
            </a:pPr>
            <a:r>
              <a:rPr lang="en-US" baseline="0" dirty="0" smtClean="0"/>
              <a:t>Transfer by Scan lets customers do the same to transfer their prescriptions. </a:t>
            </a:r>
          </a:p>
          <a:p>
            <a:pPr marL="171436" indent="-171436" defTabSz="903931">
              <a:buFont typeface="Arial" panose="020B0604020202020204" pitchFamily="34" charset="0"/>
              <a:buChar char="•"/>
              <a:defRPr/>
            </a:pPr>
            <a:endParaRPr lang="en-US" baseline="0" dirty="0" smtClean="0"/>
          </a:p>
          <a:p>
            <a:pPr marL="171436" indent="-171436" defTabSz="903931">
              <a:buFont typeface="Arial" panose="020B0604020202020204" pitchFamily="34" charset="0"/>
              <a:buChar char="•"/>
              <a:defRPr/>
            </a:pPr>
            <a:r>
              <a:rPr lang="en-US" baseline="0" dirty="0" smtClean="0"/>
              <a:t>Pill Reminder is like a virtual pill box that will alert users when it’s time to take their medication, helping to cut down or eliminate missed dosages and making it easier to take medication on time.</a:t>
            </a:r>
          </a:p>
          <a:p>
            <a:pPr marL="171436" indent="-171436" defTabSz="903931">
              <a:buFont typeface="Arial" panose="020B0604020202020204" pitchFamily="34" charset="0"/>
              <a:buChar char="•"/>
              <a:defRPr/>
            </a:pPr>
            <a:endParaRPr lang="en-US" baseline="0" dirty="0" smtClean="0"/>
          </a:p>
          <a:p>
            <a:pPr marL="171436" indent="-171436" defTabSz="903931">
              <a:buFont typeface="Arial" panose="020B0604020202020204" pitchFamily="34" charset="0"/>
              <a:buChar char="•"/>
              <a:defRPr/>
            </a:pPr>
            <a:r>
              <a:rPr lang="en-US" baseline="0" dirty="0" smtClean="0"/>
              <a:t>As part of Walgreens partnership with WebMD, People using WebMD’s mobile app for iPhones can access the Walgreens prescription refill and transfer services.</a:t>
            </a:r>
          </a:p>
          <a:p>
            <a:pPr marL="171436" indent="-171436" defTabSz="903931">
              <a:buFont typeface="Arial" panose="020B0604020202020204" pitchFamily="34" charset="0"/>
              <a:buChar char="•"/>
              <a:defRPr/>
            </a:pPr>
            <a:endParaRPr lang="en-US" baseline="0" dirty="0" smtClean="0"/>
          </a:p>
          <a:p>
            <a:pPr marL="171436" indent="-171436" defTabSz="903931">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8</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95931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US" baseline="0" dirty="0" smtClean="0"/>
              <a:t>Refill reminders work as a virtual string around a finger helping to alert customers when a prescription is running out and making it as easy as possible to order the actual refill.</a:t>
            </a:r>
          </a:p>
          <a:p>
            <a:pPr marL="171436" indent="-171436">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pPr>
                <a:defRPr/>
              </a:pPr>
              <a:t>9</a:t>
            </a:fld>
            <a:endParaRPr lang="en-US" dirty="0"/>
          </a:p>
        </p:txBody>
      </p:sp>
      <p:sp>
        <p:nvSpPr>
          <p:cNvPr id="5"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a:lnSpc>
                <a:spcPct val="100000"/>
              </a:lnSpc>
              <a:spcBef>
                <a:spcPct val="0"/>
              </a:spcBef>
              <a:defRPr sz="1200" b="0">
                <a:ea typeface="+mn-ea"/>
                <a:cs typeface="+mn-cs"/>
              </a:defRPr>
            </a:lvl1pPr>
          </a:lstStyle>
          <a:p>
            <a:pPr>
              <a:defRPr/>
            </a:pPr>
            <a:r>
              <a:rPr lang="en-US" dirty="0" err="1" smtClean="0"/>
              <a:t>WGPR</a:t>
            </a:r>
            <a:r>
              <a:rPr lang="en-US" dirty="0" smtClean="0"/>
              <a:t>-0215-0009-1</a:t>
            </a:r>
            <a:endParaRPr lang="en-US" dirty="0"/>
          </a:p>
        </p:txBody>
      </p:sp>
    </p:spTree>
    <p:extLst>
      <p:ext uri="{BB962C8B-B14F-4D97-AF65-F5344CB8AC3E}">
        <p14:creationId xmlns:p14="http://schemas.microsoft.com/office/powerpoint/2010/main" val="3959313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1143000"/>
          </a:xfrm>
          <a:prstGeom prst="rect">
            <a:avLst/>
          </a:prstGeom>
          <a:solidFill>
            <a:srgbClr val="56A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9" name="Rectangle 8"/>
          <p:cNvSpPr/>
          <p:nvPr userDrawn="1"/>
        </p:nvSpPr>
        <p:spPr bwMode="auto">
          <a:xfrm>
            <a:off x="3629" y="1066800"/>
            <a:ext cx="9144000" cy="137160"/>
          </a:xfrm>
          <a:prstGeom prst="rect">
            <a:avLst/>
          </a:prstGeom>
          <a:solidFill>
            <a:srgbClr val="70CDE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3083" name="Rectangle 11"/>
          <p:cNvSpPr>
            <a:spLocks noGrp="1" noChangeArrowheads="1"/>
          </p:cNvSpPr>
          <p:nvPr>
            <p:ph type="ctrTitle"/>
          </p:nvPr>
        </p:nvSpPr>
        <p:spPr bwMode="auto">
          <a:xfrm>
            <a:off x="1438275" y="2276475"/>
            <a:ext cx="6410325" cy="1076325"/>
          </a:xfrm>
        </p:spPr>
        <p:txBody>
          <a:bodyPr anchor="t"/>
          <a:lstStyle>
            <a:lvl1pPr>
              <a:lnSpc>
                <a:spcPts val="3600"/>
              </a:lnSpc>
              <a:spcBef>
                <a:spcPts val="0"/>
              </a:spcBef>
              <a:defRPr sz="3200" baseline="0">
                <a:solidFill>
                  <a:schemeClr val="tx2"/>
                </a:solidFill>
              </a:defRPr>
            </a:lvl1pPr>
          </a:lstStyle>
          <a:p>
            <a:pPr lvl="0"/>
            <a:r>
              <a:rPr lang="en-US" noProof="0" smtClean="0"/>
              <a:t>Click to edit Master title style</a:t>
            </a:r>
            <a:endParaRPr lang="en-US" noProof="0" dirty="0" smtClean="0"/>
          </a:p>
        </p:txBody>
      </p:sp>
      <p:sp>
        <p:nvSpPr>
          <p:cNvPr id="3084" name="Rectangle 12"/>
          <p:cNvSpPr>
            <a:spLocks noGrp="1" noChangeArrowheads="1"/>
          </p:cNvSpPr>
          <p:nvPr>
            <p:ph type="subTitle" idx="1"/>
          </p:nvPr>
        </p:nvSpPr>
        <p:spPr bwMode="auto">
          <a:xfrm>
            <a:off x="1438275" y="3438525"/>
            <a:ext cx="6400800" cy="1524000"/>
          </a:xfrm>
        </p:spPr>
        <p:txBody>
          <a:bodyPr/>
          <a:lstStyle>
            <a:lvl1pPr marL="0" indent="0">
              <a:lnSpc>
                <a:spcPts val="2600"/>
              </a:lnSpc>
              <a:spcBef>
                <a:spcPts val="0"/>
              </a:spcBef>
              <a:buFontTx/>
              <a:buNone/>
              <a:defRPr sz="2200" baseline="0"/>
            </a:lvl1pPr>
          </a:lstStyle>
          <a:p>
            <a:pPr lvl="0"/>
            <a:r>
              <a:rPr lang="en-US" noProof="0" smtClean="0"/>
              <a:t>Click to edit Master subtitle style</a:t>
            </a:r>
            <a:endParaRPr lang="en-US" noProof="0" dirty="0" smtClean="0"/>
          </a:p>
        </p:txBody>
      </p:sp>
      <p:sp>
        <p:nvSpPr>
          <p:cNvPr id="10" name="TextBox 9"/>
          <p:cNvSpPr txBox="1"/>
          <p:nvPr userDrawn="1"/>
        </p:nvSpPr>
        <p:spPr>
          <a:xfrm>
            <a:off x="5715000" y="6400800"/>
            <a:ext cx="2514600" cy="188513"/>
          </a:xfrm>
          <a:prstGeom prst="rect">
            <a:avLst/>
          </a:prstGeom>
          <a:noFill/>
        </p:spPr>
        <p:txBody>
          <a:bodyPr wrap="square" tIns="0" rIns="0" bIns="0" rtlCol="0">
            <a:spAutoFit/>
          </a:bodyPr>
          <a:lstStyle/>
          <a:p>
            <a:pPr algn="r"/>
            <a:r>
              <a:rPr lang="en-US" sz="1050" b="1" i="0" dirty="0" smtClean="0">
                <a:solidFill>
                  <a:srgbClr val="58595B"/>
                </a:solidFill>
              </a:rPr>
              <a:t>Member of Walgreens Boots Alliance</a:t>
            </a:r>
          </a:p>
        </p:txBody>
      </p:sp>
      <p:pic>
        <p:nvPicPr>
          <p:cNvPr id="11" name="Picture 10" descr="WalgreensATCO2_HH-CMYK.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61355" y="5170688"/>
            <a:ext cx="2796845" cy="772912"/>
          </a:xfrm>
          <a:prstGeom prst="rect">
            <a:avLst/>
          </a:prstGeom>
        </p:spPr>
      </p:pic>
      <p:sp>
        <p:nvSpPr>
          <p:cNvPr id="12" name="TextBox 11"/>
          <p:cNvSpPr txBox="1"/>
          <p:nvPr userDrawn="1"/>
        </p:nvSpPr>
        <p:spPr>
          <a:xfrm>
            <a:off x="914400" y="6223084"/>
            <a:ext cx="3429000" cy="381000"/>
          </a:xfrm>
          <a:prstGeom prst="rect">
            <a:avLst/>
          </a:prstGeom>
          <a:noFill/>
        </p:spPr>
        <p:txBody>
          <a:bodyPr wrap="square" lIns="0" tIns="0" rIns="0" bIns="0" rtlCol="0">
            <a:noAutofit/>
          </a:bodyPr>
          <a:lstStyle/>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Arial" charset="0"/>
                <a:ea typeface="+mn-ea"/>
                <a:cs typeface="+mn-cs"/>
              </a:rPr>
              <a:t>©2016 Walgreen Co. All rights reserved. </a:t>
            </a: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Arial" charset="0"/>
                <a:ea typeface="+mn-ea"/>
                <a:cs typeface="+mn-cs"/>
              </a:rPr>
              <a:t>Confidential and proprietary information. </a:t>
            </a:r>
          </a:p>
        </p:txBody>
      </p:sp>
    </p:spTree>
    <p:extLst>
      <p:ext uri="{BB962C8B-B14F-4D97-AF65-F5344CB8AC3E}">
        <p14:creationId xmlns:p14="http://schemas.microsoft.com/office/powerpoint/2010/main" val="1699343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58328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84781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04800" y="1371600"/>
            <a:ext cx="8534400" cy="4648200"/>
          </a:xfrm>
        </p:spPr>
        <p:txBody>
          <a:bodyPr/>
          <a:lstStyle/>
          <a:p>
            <a:pPr lvl="0"/>
            <a:r>
              <a:rPr lang="en-US" noProof="0" smtClean="0"/>
              <a:t>Click icon to add chart</a:t>
            </a:r>
          </a:p>
        </p:txBody>
      </p:sp>
      <p:sp>
        <p:nvSpPr>
          <p:cNvPr id="4" name="Title 1"/>
          <p:cNvSpPr>
            <a:spLocks noGrp="1"/>
          </p:cNvSpPr>
          <p:nvPr>
            <p:ph type="title"/>
          </p:nvPr>
        </p:nvSpPr>
        <p:spPr>
          <a:xfrm>
            <a:off x="304800" y="220663"/>
            <a:ext cx="8534400" cy="7032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3469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smtClean="0"/>
              <a:t>Click to edit Master title style</a:t>
            </a:r>
            <a:endParaRPr lang="en-US" dirty="0"/>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0" defTabSz="457200">
              <a:buFont typeface="Arial"/>
            </a:pPr>
            <a:r>
              <a:rPr lang="en-US" smtClean="0"/>
              <a:t>Click to edit Master text styles</a:t>
            </a:r>
          </a:p>
          <a:p>
            <a:pPr lvl="1" defTabSz="457200">
              <a:buFont typeface="Arial"/>
            </a:pPr>
            <a:r>
              <a:rPr lang="en-US" smtClean="0"/>
              <a:t>Second level</a:t>
            </a:r>
          </a:p>
          <a:p>
            <a:pPr lvl="2" defTabSz="457200">
              <a:buFont typeface="Arial"/>
            </a:pPr>
            <a:r>
              <a:rPr lang="en-US" smtClean="0"/>
              <a:t>Third level</a:t>
            </a:r>
          </a:p>
          <a:p>
            <a:pPr lvl="3" defTabSz="457200">
              <a:buFont typeface="Arial"/>
            </a:pPr>
            <a:r>
              <a:rPr lang="en-US" smtClean="0"/>
              <a:t>Fourth level</a:t>
            </a:r>
          </a:p>
        </p:txBody>
      </p:sp>
      <p:sp>
        <p:nvSpPr>
          <p:cNvPr id="7"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smtClean="0">
              <a:solidFill>
                <a:srgbClr val="000000">
                  <a:tint val="75000"/>
                </a:srgbClr>
              </a:solidFill>
            </a:endParaRP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31116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bwMode="gray">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0"/>
            <a:ext cx="9144000" cy="1143000"/>
          </a:xfrm>
          <a:prstGeom prst="rect">
            <a:avLst/>
          </a:prstGeom>
          <a:solidFill>
            <a:srgbClr val="56A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13" name="Rectangle 12"/>
          <p:cNvSpPr/>
          <p:nvPr userDrawn="1"/>
        </p:nvSpPr>
        <p:spPr bwMode="auto">
          <a:xfrm>
            <a:off x="3629" y="1066800"/>
            <a:ext cx="9144000" cy="137160"/>
          </a:xfrm>
          <a:prstGeom prst="rect">
            <a:avLst/>
          </a:prstGeom>
          <a:solidFill>
            <a:srgbClr val="70CDE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14" name="TextBox 13"/>
          <p:cNvSpPr txBox="1"/>
          <p:nvPr userDrawn="1"/>
        </p:nvSpPr>
        <p:spPr>
          <a:xfrm>
            <a:off x="5715000" y="6400800"/>
            <a:ext cx="2514600" cy="188513"/>
          </a:xfrm>
          <a:prstGeom prst="rect">
            <a:avLst/>
          </a:prstGeom>
          <a:noFill/>
        </p:spPr>
        <p:txBody>
          <a:bodyPr wrap="square" tIns="0" rIns="0" bIns="0" rtlCol="0">
            <a:spAutoFit/>
          </a:bodyPr>
          <a:lstStyle/>
          <a:p>
            <a:pPr algn="r"/>
            <a:r>
              <a:rPr lang="en-US" sz="1050" b="1" i="0" dirty="0" smtClean="0">
                <a:solidFill>
                  <a:srgbClr val="58595B"/>
                </a:solidFill>
              </a:rPr>
              <a:t>Member of Walgreens Boots Alliance</a:t>
            </a:r>
          </a:p>
        </p:txBody>
      </p:sp>
      <p:pic>
        <p:nvPicPr>
          <p:cNvPr id="15" name="Picture 14" descr="Walgreens_CW.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6876" y="838200"/>
            <a:ext cx="811924" cy="838200"/>
          </a:xfrm>
          <a:prstGeom prst="rect">
            <a:avLst/>
          </a:prstGeom>
        </p:spPr>
      </p:pic>
      <p:sp>
        <p:nvSpPr>
          <p:cNvPr id="8" name="Rectangle 11"/>
          <p:cNvSpPr>
            <a:spLocks noGrp="1" noChangeArrowheads="1"/>
          </p:cNvSpPr>
          <p:nvPr>
            <p:ph type="ctrTitle"/>
          </p:nvPr>
        </p:nvSpPr>
        <p:spPr bwMode="auto">
          <a:xfrm>
            <a:off x="1438275" y="2276475"/>
            <a:ext cx="6410325" cy="1076325"/>
          </a:xfrm>
        </p:spPr>
        <p:txBody>
          <a:bodyPr anchor="t"/>
          <a:lstStyle>
            <a:lvl1pPr>
              <a:lnSpc>
                <a:spcPts val="3600"/>
              </a:lnSpc>
              <a:spcBef>
                <a:spcPts val="0"/>
              </a:spcBef>
              <a:defRPr sz="3200" baseline="0">
                <a:solidFill>
                  <a:schemeClr val="tx2"/>
                </a:solidFill>
              </a:defRPr>
            </a:lvl1pPr>
          </a:lstStyle>
          <a:p>
            <a:pPr lvl="0"/>
            <a:r>
              <a:rPr lang="en-US" noProof="0" smtClean="0"/>
              <a:t>Click to edit Master title style</a:t>
            </a:r>
            <a:endParaRPr lang="en-US" noProof="0" dirty="0" smtClean="0"/>
          </a:p>
        </p:txBody>
      </p:sp>
      <p:sp>
        <p:nvSpPr>
          <p:cNvPr id="9" name="Rectangle 12"/>
          <p:cNvSpPr>
            <a:spLocks noGrp="1" noChangeArrowheads="1"/>
          </p:cNvSpPr>
          <p:nvPr>
            <p:ph type="subTitle" idx="1"/>
          </p:nvPr>
        </p:nvSpPr>
        <p:spPr bwMode="auto">
          <a:xfrm>
            <a:off x="1438275" y="3438525"/>
            <a:ext cx="6400800" cy="1524000"/>
          </a:xfrm>
        </p:spPr>
        <p:txBody>
          <a:bodyPr/>
          <a:lstStyle>
            <a:lvl1pPr marL="0" indent="0">
              <a:lnSpc>
                <a:spcPts val="2600"/>
              </a:lnSpc>
              <a:spcBef>
                <a:spcPts val="0"/>
              </a:spcBef>
              <a:buFontTx/>
              <a:buNone/>
              <a:defRPr sz="2200" baseline="0"/>
            </a:lvl1pPr>
          </a:lstStyle>
          <a:p>
            <a:pPr lvl="0"/>
            <a:r>
              <a:rPr lang="en-US" noProof="0" smtClean="0"/>
              <a:t>Click to edit Master subtitle style</a:t>
            </a:r>
            <a:endParaRPr lang="en-US" noProof="0" dirty="0" smtClean="0"/>
          </a:p>
        </p:txBody>
      </p:sp>
      <p:sp>
        <p:nvSpPr>
          <p:cNvPr id="11" name="TextBox 10"/>
          <p:cNvSpPr txBox="1"/>
          <p:nvPr userDrawn="1"/>
        </p:nvSpPr>
        <p:spPr>
          <a:xfrm>
            <a:off x="914400" y="6223084"/>
            <a:ext cx="3429000" cy="381000"/>
          </a:xfrm>
          <a:prstGeom prst="rect">
            <a:avLst/>
          </a:prstGeom>
          <a:noFill/>
        </p:spPr>
        <p:txBody>
          <a:bodyPr wrap="square" lIns="0" tIns="0" rIns="0" bIns="0" rtlCol="0">
            <a:noAutofit/>
          </a:bodyPr>
          <a:lstStyle/>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Arial" charset="0"/>
                <a:ea typeface="+mn-ea"/>
                <a:cs typeface="+mn-cs"/>
              </a:rPr>
              <a:t>©2016 Walgreen Co. All rights reserved. </a:t>
            </a: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Arial" charset="0"/>
                <a:ea typeface="+mn-ea"/>
                <a:cs typeface="+mn-cs"/>
              </a:rPr>
              <a:t>Confidential and proprietary information. </a:t>
            </a:r>
          </a:p>
        </p:txBody>
      </p:sp>
    </p:spTree>
    <p:extLst>
      <p:ext uri="{BB962C8B-B14F-4D97-AF65-F5344CB8AC3E}">
        <p14:creationId xmlns:p14="http://schemas.microsoft.com/office/powerpoint/2010/main" val="176345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bg bwMode="gray">
      <p:bgPr>
        <a:solidFill>
          <a:schemeClr val="bg1"/>
        </a:solidFill>
        <a:effectLst/>
      </p:bgPr>
    </p:bg>
    <p:spTree>
      <p:nvGrpSpPr>
        <p:cNvPr id="1" name=""/>
        <p:cNvGrpSpPr/>
        <p:nvPr/>
      </p:nvGrpSpPr>
      <p:grpSpPr>
        <a:xfrm>
          <a:off x="0" y="0"/>
          <a:ext cx="0" cy="0"/>
          <a:chOff x="0" y="0"/>
          <a:chExt cx="0" cy="0"/>
        </a:xfrm>
      </p:grpSpPr>
      <p:sp>
        <p:nvSpPr>
          <p:cNvPr id="8" name="Rectangle 11"/>
          <p:cNvSpPr>
            <a:spLocks noGrp="1" noChangeArrowheads="1"/>
          </p:cNvSpPr>
          <p:nvPr>
            <p:ph type="ctrTitle"/>
          </p:nvPr>
        </p:nvSpPr>
        <p:spPr bwMode="auto">
          <a:xfrm>
            <a:off x="1438275" y="2276475"/>
            <a:ext cx="6410325" cy="1076325"/>
          </a:xfrm>
        </p:spPr>
        <p:txBody>
          <a:bodyPr anchor="t"/>
          <a:lstStyle>
            <a:lvl1pPr>
              <a:lnSpc>
                <a:spcPts val="3600"/>
              </a:lnSpc>
              <a:spcBef>
                <a:spcPts val="0"/>
              </a:spcBef>
              <a:defRPr sz="3200" baseline="0">
                <a:solidFill>
                  <a:schemeClr val="tx2"/>
                </a:solidFill>
              </a:defRPr>
            </a:lvl1pPr>
          </a:lstStyle>
          <a:p>
            <a:pPr lvl="0"/>
            <a:r>
              <a:rPr lang="en-US" noProof="0" smtClean="0"/>
              <a:t>Click to edit Master title style</a:t>
            </a:r>
            <a:endParaRPr lang="en-US" noProof="0" dirty="0" smtClean="0"/>
          </a:p>
        </p:txBody>
      </p:sp>
      <p:sp>
        <p:nvSpPr>
          <p:cNvPr id="9" name="Rectangle 12"/>
          <p:cNvSpPr>
            <a:spLocks noGrp="1" noChangeArrowheads="1"/>
          </p:cNvSpPr>
          <p:nvPr>
            <p:ph type="subTitle" idx="1"/>
          </p:nvPr>
        </p:nvSpPr>
        <p:spPr bwMode="auto">
          <a:xfrm>
            <a:off x="1438275" y="3438525"/>
            <a:ext cx="6400800" cy="1524000"/>
          </a:xfrm>
        </p:spPr>
        <p:txBody>
          <a:bodyPr/>
          <a:lstStyle>
            <a:lvl1pPr marL="0" indent="0">
              <a:lnSpc>
                <a:spcPts val="2600"/>
              </a:lnSpc>
              <a:spcBef>
                <a:spcPts val="0"/>
              </a:spcBef>
              <a:buFontTx/>
              <a:buNone/>
              <a:defRPr sz="2200" baseline="0"/>
            </a:lvl1pPr>
          </a:lstStyle>
          <a:p>
            <a:pPr lvl="0"/>
            <a:r>
              <a:rPr lang="en-US" noProof="0" smtClean="0"/>
              <a:t>Click to edit Master subtitle style</a:t>
            </a:r>
            <a:endParaRPr lang="en-US" noProof="0" dirty="0" smtClean="0"/>
          </a:p>
        </p:txBody>
      </p:sp>
      <p:pic>
        <p:nvPicPr>
          <p:cNvPr id="10" name="Picture 1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90600" y="5413161"/>
            <a:ext cx="20304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5681171" y="5251385"/>
            <a:ext cx="2656005" cy="768415"/>
          </a:xfrm>
          <a:prstGeom prst="rect">
            <a:avLst/>
          </a:prstGeom>
          <a:noFill/>
          <a:ln>
            <a:noFill/>
          </a:ln>
        </p:spPr>
        <p:txBody>
          <a:bodyPr wrap="square" lIns="0" tIns="0" rIns="0" bIns="0" rtlCol="0" anchor="ctr" anchorCtr="0">
            <a:spAutoFit/>
          </a:bodyPr>
          <a:lstStyle/>
          <a:p>
            <a:pPr algn="ctr">
              <a:buNone/>
            </a:pPr>
            <a:r>
              <a:rPr lang="en-US" sz="1400" dirty="0" smtClean="0">
                <a:solidFill>
                  <a:schemeClr val="tx2"/>
                </a:solidFill>
              </a:rPr>
              <a:t/>
            </a:r>
            <a:br>
              <a:rPr lang="en-US" sz="1400" dirty="0" smtClean="0">
                <a:solidFill>
                  <a:schemeClr val="tx2"/>
                </a:solidFill>
              </a:rPr>
            </a:br>
            <a:r>
              <a:rPr lang="en-US" sz="1400" dirty="0" smtClean="0">
                <a:solidFill>
                  <a:schemeClr val="tx2"/>
                </a:solidFill>
              </a:rPr>
              <a:t>Company logo</a:t>
            </a:r>
            <a:br>
              <a:rPr lang="en-US" sz="1400" dirty="0" smtClean="0">
                <a:solidFill>
                  <a:schemeClr val="tx2"/>
                </a:solidFill>
              </a:rPr>
            </a:br>
            <a:endParaRPr lang="en-US" sz="1400" dirty="0" smtClean="0">
              <a:solidFill>
                <a:schemeClr val="tx2"/>
              </a:solidFill>
            </a:endParaRPr>
          </a:p>
        </p:txBody>
      </p:sp>
      <p:cxnSp>
        <p:nvCxnSpPr>
          <p:cNvPr id="16" name="Straight Connector 15"/>
          <p:cNvCxnSpPr/>
          <p:nvPr userDrawn="1"/>
        </p:nvCxnSpPr>
        <p:spPr bwMode="auto">
          <a:xfrm>
            <a:off x="914400" y="6146884"/>
            <a:ext cx="731520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userDrawn="1"/>
        </p:nvSpPr>
        <p:spPr bwMode="auto">
          <a:xfrm>
            <a:off x="0" y="0"/>
            <a:ext cx="9144000" cy="1143000"/>
          </a:xfrm>
          <a:prstGeom prst="rect">
            <a:avLst/>
          </a:prstGeom>
          <a:solidFill>
            <a:srgbClr val="56A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18" name="Rectangle 17"/>
          <p:cNvSpPr/>
          <p:nvPr userDrawn="1"/>
        </p:nvSpPr>
        <p:spPr bwMode="auto">
          <a:xfrm>
            <a:off x="3629" y="1066800"/>
            <a:ext cx="9144000" cy="137160"/>
          </a:xfrm>
          <a:prstGeom prst="rect">
            <a:avLst/>
          </a:prstGeom>
          <a:solidFill>
            <a:srgbClr val="70CDE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pic>
        <p:nvPicPr>
          <p:cNvPr id="19" name="Picture 18" descr="Walgreens_CW.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6876" y="838200"/>
            <a:ext cx="811924" cy="838200"/>
          </a:xfrm>
          <a:prstGeom prst="rect">
            <a:avLst/>
          </a:prstGeom>
        </p:spPr>
      </p:pic>
      <p:sp>
        <p:nvSpPr>
          <p:cNvPr id="20" name="TextBox 19"/>
          <p:cNvSpPr txBox="1"/>
          <p:nvPr userDrawn="1"/>
        </p:nvSpPr>
        <p:spPr>
          <a:xfrm>
            <a:off x="5715000" y="6400800"/>
            <a:ext cx="2514600" cy="188513"/>
          </a:xfrm>
          <a:prstGeom prst="rect">
            <a:avLst/>
          </a:prstGeom>
          <a:noFill/>
        </p:spPr>
        <p:txBody>
          <a:bodyPr wrap="square" tIns="0" rIns="0" bIns="0" rtlCol="0">
            <a:spAutoFit/>
          </a:bodyPr>
          <a:lstStyle/>
          <a:p>
            <a:pPr algn="r"/>
            <a:r>
              <a:rPr lang="en-US" sz="1050" b="1" i="0" dirty="0" smtClean="0">
                <a:solidFill>
                  <a:srgbClr val="58595B"/>
                </a:solidFill>
              </a:rPr>
              <a:t>Member of Walgreens Boots Alliance</a:t>
            </a:r>
          </a:p>
        </p:txBody>
      </p:sp>
      <p:sp>
        <p:nvSpPr>
          <p:cNvPr id="13" name="TextBox 12"/>
          <p:cNvSpPr txBox="1"/>
          <p:nvPr userDrawn="1"/>
        </p:nvSpPr>
        <p:spPr>
          <a:xfrm>
            <a:off x="914400" y="6223084"/>
            <a:ext cx="3429000" cy="381000"/>
          </a:xfrm>
          <a:prstGeom prst="rect">
            <a:avLst/>
          </a:prstGeom>
          <a:noFill/>
        </p:spPr>
        <p:txBody>
          <a:bodyPr wrap="square" lIns="0" tIns="0" rIns="0" bIns="0" rtlCol="0">
            <a:noAutofit/>
          </a:bodyPr>
          <a:lstStyle/>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Arial" charset="0"/>
                <a:ea typeface="+mn-ea"/>
                <a:cs typeface="+mn-cs"/>
              </a:rPr>
              <a:t>©2016 Walgreen Co. All rights reserved. </a:t>
            </a: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Arial" charset="0"/>
                <a:ea typeface="+mn-ea"/>
                <a:cs typeface="+mn-cs"/>
              </a:rPr>
              <a:t>Confidential and proprietary information. </a:t>
            </a:r>
          </a:p>
        </p:txBody>
      </p:sp>
    </p:spTree>
    <p:extLst>
      <p:ext uri="{BB962C8B-B14F-4D97-AF65-F5344CB8AC3E}">
        <p14:creationId xmlns:p14="http://schemas.microsoft.com/office/powerpoint/2010/main" val="242902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bg bwMode="gray">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224118" y="2525414"/>
            <a:ext cx="8695764" cy="1024245"/>
          </a:xfrm>
        </p:spPr>
        <p:txBody>
          <a:bodyPr>
            <a:noAutofit/>
          </a:bodyPr>
          <a:lstStyle>
            <a:lvl1pPr algn="ctr">
              <a:lnSpc>
                <a:spcPct val="90000"/>
              </a:lnSpc>
              <a:defRPr sz="4000" b="1">
                <a:solidFill>
                  <a:schemeClr val="tx2"/>
                </a:solidFill>
              </a:defRPr>
            </a:lvl1pPr>
          </a:lstStyle>
          <a:p>
            <a:r>
              <a:rPr lang="en-US" smtClean="0"/>
              <a:t>Click to edit Master title style</a:t>
            </a:r>
            <a:endParaRPr lang="en-US" dirty="0"/>
          </a:p>
        </p:txBody>
      </p:sp>
      <p:sp>
        <p:nvSpPr>
          <p:cNvPr id="4" name="Rectangle 3"/>
          <p:cNvSpPr/>
          <p:nvPr userDrawn="1"/>
        </p:nvSpPr>
        <p:spPr bwMode="auto">
          <a:xfrm>
            <a:off x="0" y="0"/>
            <a:ext cx="9144000" cy="1143000"/>
          </a:xfrm>
          <a:prstGeom prst="rect">
            <a:avLst/>
          </a:prstGeom>
          <a:solidFill>
            <a:srgbClr val="70CDE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5" name="Rectangle 4"/>
          <p:cNvSpPr/>
          <p:nvPr userDrawn="1"/>
        </p:nvSpPr>
        <p:spPr bwMode="auto">
          <a:xfrm>
            <a:off x="3629" y="1066800"/>
            <a:ext cx="9144000" cy="13716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357643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p:bg bwMode="gray">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ctrTitle"/>
          </p:nvPr>
        </p:nvSpPr>
        <p:spPr>
          <a:xfrm>
            <a:off x="224118" y="2525414"/>
            <a:ext cx="8695764" cy="1024245"/>
          </a:xfrm>
        </p:spPr>
        <p:txBody>
          <a:bodyPr>
            <a:noAutofit/>
          </a:bodyPr>
          <a:lstStyle>
            <a:lvl1pPr algn="ctr">
              <a:lnSpc>
                <a:spcPct val="90000"/>
              </a:lnSpc>
              <a:defRPr sz="4000" b="1">
                <a:solidFill>
                  <a:schemeClr val="tx2"/>
                </a:solidFill>
              </a:defRPr>
            </a:lvl1pPr>
          </a:lstStyle>
          <a:p>
            <a:r>
              <a:rPr lang="en-US" smtClean="0"/>
              <a:t>Click to edit Master title style</a:t>
            </a:r>
            <a:endParaRPr lang="en-US" dirty="0"/>
          </a:p>
        </p:txBody>
      </p:sp>
      <p:sp>
        <p:nvSpPr>
          <p:cNvPr id="5" name="Rectangle 4"/>
          <p:cNvSpPr/>
          <p:nvPr userDrawn="1"/>
        </p:nvSpPr>
        <p:spPr bwMode="auto">
          <a:xfrm>
            <a:off x="0" y="0"/>
            <a:ext cx="9144000" cy="1143000"/>
          </a:xfrm>
          <a:prstGeom prst="rect">
            <a:avLst/>
          </a:prstGeom>
          <a:solidFill>
            <a:srgbClr val="BFDF2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6" name="Rectangle 5"/>
          <p:cNvSpPr/>
          <p:nvPr userDrawn="1"/>
        </p:nvSpPr>
        <p:spPr bwMode="auto">
          <a:xfrm>
            <a:off x="3629" y="1066800"/>
            <a:ext cx="9144000" cy="137160"/>
          </a:xfrm>
          <a:prstGeom prst="rect">
            <a:avLst/>
          </a:prstGeom>
          <a:solidFill>
            <a:srgbClr val="7AC04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70826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
    <p:bg bwMode="gray">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144000" cy="1143000"/>
          </a:xfrm>
          <a:prstGeom prst="rect">
            <a:avLst/>
          </a:prstGeom>
          <a:solidFill>
            <a:srgbClr val="FD9D3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5" name="Rectangle 4"/>
          <p:cNvSpPr/>
          <p:nvPr userDrawn="1"/>
        </p:nvSpPr>
        <p:spPr bwMode="auto">
          <a:xfrm>
            <a:off x="3629" y="1066800"/>
            <a:ext cx="9144000" cy="137160"/>
          </a:xfrm>
          <a:prstGeom prst="rect">
            <a:avLst/>
          </a:prstGeom>
          <a:solidFill>
            <a:schemeClr val="accent4">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14" name="Title 1"/>
          <p:cNvSpPr>
            <a:spLocks noGrp="1"/>
          </p:cNvSpPr>
          <p:nvPr>
            <p:ph type="ctrTitle"/>
          </p:nvPr>
        </p:nvSpPr>
        <p:spPr>
          <a:xfrm>
            <a:off x="224118" y="2525414"/>
            <a:ext cx="8695764" cy="1024245"/>
          </a:xfrm>
        </p:spPr>
        <p:txBody>
          <a:bodyPr>
            <a:noAutofit/>
          </a:bodyPr>
          <a:lstStyle>
            <a:lvl1pPr algn="ctr">
              <a:lnSpc>
                <a:spcPct val="90000"/>
              </a:lnSpc>
              <a:defRPr sz="4000" b="1">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5560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66150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371600"/>
            <a:ext cx="4191000" cy="4876800"/>
          </a:xfrm>
        </p:spPr>
        <p:txBody>
          <a:bodyPr/>
          <a:lstStyle>
            <a:lvl1pPr>
              <a:defRPr sz="2200">
                <a:solidFill>
                  <a:schemeClr val="tx2"/>
                </a:solidFill>
              </a:defRPr>
            </a:lvl1pPr>
            <a:lvl2pPr>
              <a:lnSpc>
                <a:spcPts val="2400"/>
              </a:lnSpc>
              <a:defRPr sz="2000">
                <a:solidFill>
                  <a:schemeClr val="tx2"/>
                </a:solidFill>
              </a:defRPr>
            </a:lvl2pPr>
            <a:lvl3pPr>
              <a:lnSpc>
                <a:spcPts val="2200"/>
              </a:lnSpc>
              <a:defRPr sz="1800">
                <a:solidFill>
                  <a:schemeClr val="tx2"/>
                </a:solidFill>
              </a:defRPr>
            </a:lvl3pPr>
            <a:lvl4pPr>
              <a:defRPr sz="1600">
                <a:solidFill>
                  <a:schemeClr val="tx2"/>
                </a:solidFill>
              </a:defRPr>
            </a:lvl4pPr>
            <a:lvl5pPr>
              <a:lnSpc>
                <a:spcPts val="1800"/>
              </a:lnSpc>
              <a:defRPr sz="1400">
                <a:solidFill>
                  <a:schemeClr val="tx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191000" cy="487680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71743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371600"/>
            <a:ext cx="4192588" cy="533400"/>
          </a:xfrm>
        </p:spPr>
        <p:txBody>
          <a:bodyPr anchor="ctr"/>
          <a:lstStyle>
            <a:lvl1pPr marL="0" indent="0">
              <a:lnSpc>
                <a:spcPts val="24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057400"/>
            <a:ext cx="4192588" cy="4191000"/>
          </a:xfrm>
        </p:spPr>
        <p:txBody>
          <a:bodyPr/>
          <a:lstStyle>
            <a:lvl1pPr>
              <a:spcBef>
                <a:spcPts val="0"/>
              </a:spcBef>
              <a:defRPr sz="2200"/>
            </a:lvl1pPr>
            <a:lvl2pPr>
              <a:lnSpc>
                <a:spcPts val="2400"/>
              </a:lnSpc>
              <a:spcBef>
                <a:spcPts val="600"/>
              </a:spcBef>
              <a:defRPr sz="2000"/>
            </a:lvl2pPr>
            <a:lvl3pPr>
              <a:lnSpc>
                <a:spcPts val="2200"/>
              </a:lnSpc>
              <a:spcBef>
                <a:spcPts val="600"/>
              </a:spcBef>
              <a:defRPr sz="1800"/>
            </a:lvl3pPr>
            <a:lvl4pPr>
              <a:lnSpc>
                <a:spcPts val="2000"/>
              </a:lnSpc>
              <a:spcBef>
                <a:spcPts val="600"/>
              </a:spcBef>
              <a:defRPr sz="1600"/>
            </a:lvl4pPr>
            <a:lvl5pPr>
              <a:lnSpc>
                <a:spcPts val="1800"/>
              </a:lnSpc>
              <a:spcBef>
                <a:spcPts val="600"/>
              </a:spcBef>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4194175" cy="533400"/>
          </a:xfrm>
        </p:spPr>
        <p:txBody>
          <a:bodyPr anchor="ct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7400"/>
            <a:ext cx="4194175" cy="4191000"/>
          </a:xfrm>
        </p:spPr>
        <p:txBody>
          <a:bodyPr/>
          <a:lstStyle>
            <a:lvl1pPr>
              <a:defRPr sz="2200"/>
            </a:lvl1pPr>
            <a:lvl2pPr>
              <a:lnSpc>
                <a:spcPts val="2400"/>
              </a:lnSpc>
              <a:defRPr sz="2000"/>
            </a:lvl2pPr>
            <a:lvl3pPr>
              <a:lnSpc>
                <a:spcPts val="2200"/>
              </a:lnSpc>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304800" y="219869"/>
            <a:ext cx="8534400" cy="703263"/>
          </a:xfrm>
        </p:spPr>
        <p:txBody>
          <a:bodyPr/>
          <a:lstStyle/>
          <a:p>
            <a:r>
              <a:rPr lang="en-US" smtClean="0"/>
              <a:t>Click to edit Master title style</a:t>
            </a:r>
            <a:endParaRPr lang="en-US" dirty="0"/>
          </a:p>
        </p:txBody>
      </p:sp>
      <p:sp>
        <p:nvSpPr>
          <p:cNvPr id="7" name="Footer Placeholder 1"/>
          <p:cNvSpPr>
            <a:spLocks noGrp="1"/>
          </p:cNvSpPr>
          <p:nvPr>
            <p:ph type="ftr" sz="quarter" idx="10"/>
          </p:nvPr>
        </p:nvSpPr>
        <p:spPr/>
        <p:txBody>
          <a:bodyPr/>
          <a:lstStyle>
            <a:lvl1pPr>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32157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content-header.png"/>
          <p:cNvPicPr>
            <a:picLocks noChangeAspect="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1066800"/>
            <a:ext cx="9144000" cy="137160"/>
          </a:xfrm>
          <a:prstGeom prst="rect">
            <a:avLst/>
          </a:prstGeom>
          <a:solidFill>
            <a:srgbClr val="70CDE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Arial" charset="0"/>
            </a:endParaRPr>
          </a:p>
        </p:txBody>
      </p:sp>
      <p:sp>
        <p:nvSpPr>
          <p:cNvPr id="3" name="Rectangle 9"/>
          <p:cNvSpPr>
            <a:spLocks noGrp="1" noChangeArrowheads="1"/>
          </p:cNvSpPr>
          <p:nvPr>
            <p:ph type="title"/>
          </p:nvPr>
        </p:nvSpPr>
        <p:spPr bwMode="gray">
          <a:xfrm>
            <a:off x="304800" y="220663"/>
            <a:ext cx="85344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027" name="Rectangle 10"/>
          <p:cNvSpPr>
            <a:spLocks noGrp="1" noChangeArrowheads="1"/>
          </p:cNvSpPr>
          <p:nvPr>
            <p:ph type="body" idx="1"/>
          </p:nvPr>
        </p:nvSpPr>
        <p:spPr bwMode="gray">
          <a:xfrm>
            <a:off x="304800" y="1371600"/>
            <a:ext cx="853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Text Box 11"/>
          <p:cNvSpPr txBox="1">
            <a:spLocks noChangeArrowheads="1"/>
          </p:cNvSpPr>
          <p:nvPr/>
        </p:nvSpPr>
        <p:spPr bwMode="gray">
          <a:xfrm>
            <a:off x="8424863" y="6491288"/>
            <a:ext cx="414337" cy="138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r">
              <a:lnSpc>
                <a:spcPct val="100000"/>
              </a:lnSpc>
              <a:spcBef>
                <a:spcPct val="0"/>
              </a:spcBef>
              <a:defRPr/>
            </a:pPr>
            <a:fld id="{5D723406-A4F8-654A-BC70-91BA88B60721}" type="slidenum">
              <a:rPr lang="en-US" sz="900" b="0" smtClean="0">
                <a:solidFill>
                  <a:schemeClr val="tx2"/>
                </a:solidFill>
                <a:cs typeface="+mn-cs"/>
              </a:rPr>
              <a:pPr algn="r">
                <a:lnSpc>
                  <a:spcPct val="100000"/>
                </a:lnSpc>
                <a:spcBef>
                  <a:spcPct val="0"/>
                </a:spcBef>
                <a:defRPr/>
              </a:pPr>
              <a:t>‹#›</a:t>
            </a:fld>
            <a:endParaRPr lang="en-US" sz="900" b="0" dirty="0" smtClean="0">
              <a:solidFill>
                <a:schemeClr val="tx2"/>
              </a:solidFill>
              <a:cs typeface="+mn-cs"/>
            </a:endParaRPr>
          </a:p>
        </p:txBody>
      </p:sp>
      <p:sp>
        <p:nvSpPr>
          <p:cNvPr id="2" name="Footer Placeholder 1"/>
          <p:cNvSpPr>
            <a:spLocks noGrp="1"/>
          </p:cNvSpPr>
          <p:nvPr>
            <p:ph type="ftr" sz="quarter" idx="3"/>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
        <p:nvSpPr>
          <p:cNvPr id="1031" name="TextBox 2"/>
          <p:cNvSpPr txBox="1">
            <a:spLocks noChangeArrowheads="1"/>
          </p:cNvSpPr>
          <p:nvPr/>
        </p:nvSpPr>
        <p:spPr bwMode="auto">
          <a:xfrm>
            <a:off x="-1143000" y="533400"/>
            <a:ext cx="184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endParaRPr lang="en-US" smtClean="0"/>
          </a:p>
        </p:txBody>
      </p:sp>
      <p:pic>
        <p:nvPicPr>
          <p:cNvPr id="11" name="Picture 10" descr="Walgreens_Corner_W_Flag_OneColor_4c_low.jpg"/>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311043" y="6417916"/>
            <a:ext cx="332069" cy="343161"/>
          </a:xfrm>
          <a:prstGeom prst="rect">
            <a:avLst/>
          </a:prstGeom>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95"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 id="2147483796" r:id="rId13"/>
  </p:sldLayoutIdLst>
  <p:timing>
    <p:tnLst>
      <p:par>
        <p:cTn id="1" dur="indefinite" restart="never" nodeType="tmRoot"/>
      </p:par>
    </p:tnLst>
  </p:timing>
  <p:hf sldNum="0" hdr="0" dt="0"/>
  <p:txStyles>
    <p:titleStyle>
      <a:lvl1pPr algn="l" rtl="0" eaLnBrk="1" fontAlgn="base" hangingPunct="1">
        <a:spcBef>
          <a:spcPct val="0"/>
        </a:spcBef>
        <a:spcAft>
          <a:spcPct val="0"/>
        </a:spcAft>
        <a:defRPr sz="26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6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6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6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p:titleStyle>
    <p:bodyStyle>
      <a:lvl1pPr marL="0" indent="0" algn="l" rtl="0" eaLnBrk="1" fontAlgn="base" hangingPunct="1">
        <a:lnSpc>
          <a:spcPct val="100000"/>
        </a:lnSpc>
        <a:spcBef>
          <a:spcPts val="600"/>
        </a:spcBef>
        <a:spcAft>
          <a:spcPct val="0"/>
        </a:spcAft>
        <a:buClr>
          <a:schemeClr val="tx2"/>
        </a:buClr>
        <a:buNone/>
        <a:defRPr sz="2200">
          <a:solidFill>
            <a:schemeClr val="tx2"/>
          </a:solidFill>
          <a:latin typeface="+mn-lt"/>
          <a:ea typeface="ＭＳ Ｐゴシック" charset="0"/>
          <a:cs typeface="ＭＳ Ｐゴシック" charset="0"/>
        </a:defRPr>
      </a:lvl1pPr>
      <a:lvl2pPr marL="223838" indent="-223838" algn="l" rtl="0" eaLnBrk="1" fontAlgn="base" hangingPunct="1">
        <a:lnSpc>
          <a:spcPct val="100000"/>
        </a:lnSpc>
        <a:spcBef>
          <a:spcPts val="600"/>
        </a:spcBef>
        <a:spcAft>
          <a:spcPct val="0"/>
        </a:spcAft>
        <a:buClr>
          <a:schemeClr val="tx2"/>
        </a:buClr>
        <a:buFont typeface="Arial"/>
        <a:buChar char="•"/>
        <a:defRPr sz="2000">
          <a:solidFill>
            <a:schemeClr val="tx2"/>
          </a:solidFill>
          <a:latin typeface="+mn-lt"/>
          <a:ea typeface="ＭＳ Ｐゴシック" charset="0"/>
        </a:defRPr>
      </a:lvl2pPr>
      <a:lvl3pPr marL="463550" indent="-239713" algn="l" rtl="0" eaLnBrk="1" fontAlgn="base" hangingPunct="1">
        <a:lnSpc>
          <a:spcPct val="100000"/>
        </a:lnSpc>
        <a:spcBef>
          <a:spcPts val="600"/>
        </a:spcBef>
        <a:spcAft>
          <a:spcPct val="0"/>
        </a:spcAft>
        <a:buClr>
          <a:schemeClr val="tx2"/>
        </a:buClr>
        <a:buFont typeface="Lucida Grande"/>
        <a:buChar char="–"/>
        <a:defRPr>
          <a:solidFill>
            <a:schemeClr val="tx2"/>
          </a:solidFill>
          <a:latin typeface="+mn-lt"/>
          <a:ea typeface="ＭＳ Ｐゴシック" charset="0"/>
        </a:defRPr>
      </a:lvl3pPr>
      <a:lvl4pPr marL="687388" indent="-223838" algn="l" rtl="0" eaLnBrk="1" fontAlgn="base" hangingPunct="1">
        <a:lnSpc>
          <a:spcPct val="100000"/>
        </a:lnSpc>
        <a:spcBef>
          <a:spcPts val="600"/>
        </a:spcBef>
        <a:spcAft>
          <a:spcPct val="0"/>
        </a:spcAft>
        <a:buClr>
          <a:schemeClr val="tx2"/>
        </a:buClr>
        <a:buFont typeface="Lucida Grande"/>
        <a:buChar char="»"/>
        <a:defRPr sz="1600">
          <a:solidFill>
            <a:schemeClr val="tx2"/>
          </a:solidFill>
          <a:latin typeface="+mn-lt"/>
          <a:ea typeface="ＭＳ Ｐゴシック" charset="0"/>
        </a:defRPr>
      </a:lvl4pPr>
      <a:lvl5pPr marL="911225" indent="-223838" algn="l" rtl="0" eaLnBrk="1" fontAlgn="base" hangingPunct="1">
        <a:lnSpc>
          <a:spcPct val="100000"/>
        </a:lnSpc>
        <a:spcBef>
          <a:spcPts val="600"/>
        </a:spcBef>
        <a:spcAft>
          <a:spcPct val="0"/>
        </a:spcAft>
        <a:buClr>
          <a:schemeClr val="tx2"/>
        </a:buClr>
        <a:buFont typeface="Arial"/>
        <a:buChar char="•"/>
        <a:defRPr sz="1400">
          <a:solidFill>
            <a:schemeClr val="tx2"/>
          </a:solidFill>
          <a:latin typeface="+mn-lt"/>
          <a:ea typeface="ＭＳ Ｐゴシック" charset="0"/>
        </a:defRPr>
      </a:lvl5pPr>
      <a:lvl6pPr marL="2070100" indent="-241300" algn="l" rtl="0" eaLnBrk="1" fontAlgn="base" hangingPunct="1">
        <a:lnSpc>
          <a:spcPct val="120000"/>
        </a:lnSpc>
        <a:spcBef>
          <a:spcPct val="20000"/>
        </a:spcBef>
        <a:spcAft>
          <a:spcPct val="0"/>
        </a:spcAft>
        <a:buChar char="•"/>
        <a:defRPr sz="1200">
          <a:solidFill>
            <a:schemeClr val="tx1"/>
          </a:solidFill>
          <a:latin typeface="+mn-lt"/>
        </a:defRPr>
      </a:lvl6pPr>
      <a:lvl7pPr marL="2527300" indent="-241300" algn="l" rtl="0" eaLnBrk="1" fontAlgn="base" hangingPunct="1">
        <a:lnSpc>
          <a:spcPct val="120000"/>
        </a:lnSpc>
        <a:spcBef>
          <a:spcPct val="20000"/>
        </a:spcBef>
        <a:spcAft>
          <a:spcPct val="0"/>
        </a:spcAft>
        <a:buChar char="•"/>
        <a:defRPr sz="1200">
          <a:solidFill>
            <a:schemeClr val="tx1"/>
          </a:solidFill>
          <a:latin typeface="+mn-lt"/>
        </a:defRPr>
      </a:lvl7pPr>
      <a:lvl8pPr marL="2984500" indent="-241300" algn="l" rtl="0" eaLnBrk="1" fontAlgn="base" hangingPunct="1">
        <a:lnSpc>
          <a:spcPct val="120000"/>
        </a:lnSpc>
        <a:spcBef>
          <a:spcPct val="20000"/>
        </a:spcBef>
        <a:spcAft>
          <a:spcPct val="0"/>
        </a:spcAft>
        <a:buChar char="•"/>
        <a:defRPr sz="1200">
          <a:solidFill>
            <a:schemeClr val="tx1"/>
          </a:solidFill>
          <a:latin typeface="+mn-lt"/>
        </a:defRPr>
      </a:lvl8pPr>
      <a:lvl9pPr marL="3441700" indent="-241300" algn="l" rtl="0" eaLnBrk="1" fontAlgn="base" hangingPunct="1">
        <a:lnSpc>
          <a:spcPct val="120000"/>
        </a:lnSpc>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wdp"/><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mokefree.gov/talk-to-an-expert" TargetMode="Externa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4.gif"/><Relationship Id="rId11" Type="http://schemas.openxmlformats.org/officeDocument/2006/relationships/image" Target="../media/image69.png"/><Relationship Id="rId5" Type="http://schemas.openxmlformats.org/officeDocument/2006/relationships/image" Target="../media/image63.gif"/><Relationship Id="rId10" Type="http://schemas.openxmlformats.org/officeDocument/2006/relationships/image" Target="../media/image68.png"/><Relationship Id="rId4" Type="http://schemas.openxmlformats.org/officeDocument/2006/relationships/image" Target="../media/image62.gif"/><Relationship Id="rId9" Type="http://schemas.openxmlformats.org/officeDocument/2006/relationships/image" Target="../media/image67.gif"/></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275" y="2276475"/>
            <a:ext cx="6486525" cy="1457325"/>
          </a:xfrm>
        </p:spPr>
        <p:txBody>
          <a:bodyPr/>
          <a:lstStyle/>
          <a:p>
            <a:r>
              <a:rPr lang="en-US" dirty="0"/>
              <a:t>Transforming the </a:t>
            </a:r>
            <a:r>
              <a:rPr lang="en-US" dirty="0" smtClean="0"/>
              <a:t/>
            </a:r>
            <a:br>
              <a:rPr lang="en-US" dirty="0" smtClean="0"/>
            </a:br>
            <a:r>
              <a:rPr lang="en-US" dirty="0" smtClean="0"/>
              <a:t>Digital </a:t>
            </a:r>
            <a:r>
              <a:rPr lang="en-US" dirty="0"/>
              <a:t>Health Experience </a:t>
            </a:r>
            <a:r>
              <a:rPr lang="en-US" dirty="0" smtClean="0"/>
              <a:t/>
            </a:r>
            <a:br>
              <a:rPr lang="en-US" dirty="0" smtClean="0"/>
            </a:br>
            <a:r>
              <a:rPr lang="en-US" dirty="0" smtClean="0"/>
              <a:t>to </a:t>
            </a:r>
            <a:r>
              <a:rPr lang="en-US" dirty="0"/>
              <a:t>Drive Engagement</a:t>
            </a:r>
          </a:p>
        </p:txBody>
      </p:sp>
      <p:sp>
        <p:nvSpPr>
          <p:cNvPr id="3" name="Subtitle 2"/>
          <p:cNvSpPr>
            <a:spLocks noGrp="1"/>
          </p:cNvSpPr>
          <p:nvPr>
            <p:ph type="subTitle" idx="1"/>
          </p:nvPr>
        </p:nvSpPr>
        <p:spPr>
          <a:xfrm>
            <a:off x="1438275" y="3962400"/>
            <a:ext cx="6400800" cy="1524000"/>
          </a:xfrm>
        </p:spPr>
        <p:txBody>
          <a:bodyPr/>
          <a:lstStyle/>
          <a:p>
            <a:pPr>
              <a:defRPr/>
            </a:pPr>
            <a:r>
              <a:rPr lang="en-US" dirty="0"/>
              <a:t>Presenter Name and Subtopic</a:t>
            </a:r>
          </a:p>
          <a:p>
            <a:pPr>
              <a:defRPr/>
            </a:pPr>
            <a:r>
              <a:rPr lang="en-US" dirty="0" smtClean="0"/>
              <a:t>Date</a:t>
            </a:r>
            <a:endParaRPr lang="en-US" dirty="0"/>
          </a:p>
        </p:txBody>
      </p:sp>
    </p:spTree>
    <p:extLst>
      <p:ext uri="{BB962C8B-B14F-4D97-AF65-F5344CB8AC3E}">
        <p14:creationId xmlns:p14="http://schemas.microsoft.com/office/powerpoint/2010/main" val="2598299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1364007_O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00" y="1402738"/>
            <a:ext cx="3543300" cy="2090506"/>
          </a:xfrm>
          <a:prstGeom prst="rect">
            <a:avLst/>
          </a:prstGeom>
          <a:effectLst>
            <a:outerShdw blurRad="76200" dir="13500000" sy="23000" kx="1200000" algn="br" rotWithShape="0">
              <a:prstClr val="black">
                <a:alpha val="20000"/>
              </a:prstClr>
            </a:outerShdw>
          </a:effectLst>
        </p:spPr>
      </p:pic>
      <p:pic>
        <p:nvPicPr>
          <p:cNvPr id="10" name="Picture 9"/>
          <p:cNvPicPr>
            <a:picLocks/>
          </p:cNvPicPr>
          <p:nvPr/>
        </p:nvPicPr>
        <p:blipFill>
          <a:blip r:embed="rId4"/>
          <a:stretch>
            <a:fillRect/>
          </a:stretch>
        </p:blipFill>
        <p:spPr>
          <a:xfrm rot="360286">
            <a:off x="1232752" y="2649683"/>
            <a:ext cx="6705600" cy="2560320"/>
          </a:xfrm>
          <a:prstGeom prst="rect">
            <a:avLst/>
          </a:prstGeom>
          <a:solidFill>
            <a:schemeClr val="bg1"/>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pPr>
              <a:defRPr/>
            </a:pPr>
            <a:r>
              <a:rPr lang="en-US" dirty="0" smtClean="0"/>
              <a:t>Email refill reminders improve adherence and persistence</a:t>
            </a:r>
            <a:endParaRPr lang="en-US" dirty="0"/>
          </a:p>
        </p:txBody>
      </p:sp>
      <p:sp>
        <p:nvSpPr>
          <p:cNvPr id="7" name="Text Box 12"/>
          <p:cNvSpPr txBox="1">
            <a:spLocks noChangeArrowheads="1"/>
          </p:cNvSpPr>
          <p:nvPr/>
        </p:nvSpPr>
        <p:spPr bwMode="auto">
          <a:xfrm>
            <a:off x="215399" y="5861256"/>
            <a:ext cx="850582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marL="0" indent="0" algn="l">
              <a:lnSpc>
                <a:spcPct val="100000"/>
              </a:lnSpc>
              <a:defRPr/>
            </a:pPr>
            <a:r>
              <a:rPr lang="en-US" sz="1000" b="0" dirty="0" smtClean="0">
                <a:solidFill>
                  <a:schemeClr val="tx2"/>
                </a:solidFill>
              </a:rPr>
              <a:t>Source: </a:t>
            </a:r>
            <a:r>
              <a:rPr lang="en-US" sz="1000" b="0" dirty="0">
                <a:solidFill>
                  <a:schemeClr val="tx2"/>
                </a:solidFill>
              </a:rPr>
              <a:t>Taitel M, Mu Y, Lou Y, Cannon A. Impact of Email Refill Reminders on Medication Adherence Among Patients with Chronic Diseases in a Retail Community Pharmacy. </a:t>
            </a:r>
            <a:r>
              <a:rPr lang="en-US" sz="1000" b="0" dirty="0" smtClean="0">
                <a:solidFill>
                  <a:schemeClr val="tx2"/>
                </a:solidFill>
              </a:rPr>
              <a:t>Poster presentation at </a:t>
            </a:r>
            <a:r>
              <a:rPr lang="en-US" sz="1000" b="0" dirty="0" err="1" smtClean="0">
                <a:solidFill>
                  <a:schemeClr val="tx2"/>
                </a:solidFill>
              </a:rPr>
              <a:t>Ispor</a:t>
            </a:r>
            <a:r>
              <a:rPr lang="en-US" sz="1000" b="0" dirty="0" smtClean="0">
                <a:solidFill>
                  <a:schemeClr val="tx2"/>
                </a:solidFill>
              </a:rPr>
              <a:t> 20th Annual International Meeting. May 20, 2015. Philadelphia, PA</a:t>
            </a:r>
            <a:endParaRPr lang="en-US" sz="1000" b="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1385002"/>
              </p:ext>
            </p:extLst>
          </p:nvPr>
        </p:nvGraphicFramePr>
        <p:xfrm>
          <a:off x="1295400" y="2734320"/>
          <a:ext cx="6553201" cy="2362201"/>
        </p:xfrm>
        <a:graphic>
          <a:graphicData uri="http://schemas.openxmlformats.org/drawingml/2006/table">
            <a:tbl>
              <a:tblPr firstRow="1" bandRow="1">
                <a:tableStyleId>{5C22544A-7EE6-4342-B048-85BDC9FD1C3A}</a:tableStyleId>
              </a:tblPr>
              <a:tblGrid>
                <a:gridCol w="1456267"/>
                <a:gridCol w="1456267"/>
                <a:gridCol w="1456267"/>
                <a:gridCol w="1132652"/>
                <a:gridCol w="1051748"/>
              </a:tblGrid>
              <a:tr h="1146917">
                <a:tc>
                  <a:txBody>
                    <a:bodyPr/>
                    <a:lstStyle/>
                    <a:p>
                      <a:pPr algn="l"/>
                      <a:r>
                        <a:rPr lang="en-US" sz="1400" b="0" dirty="0" smtClean="0"/>
                        <a:t>Group</a:t>
                      </a:r>
                      <a:endParaRPr lang="en-US" sz="1400" b="0" dirty="0"/>
                    </a:p>
                  </a:txBody>
                  <a:tcPr anchor="ctr">
                    <a:lnL w="12700" cmpd="sng">
                      <a:noFill/>
                    </a:lnL>
                    <a:lnT w="12700" cmpd="sng">
                      <a:noFill/>
                    </a:lnT>
                  </a:tcPr>
                </a:tc>
                <a:tc>
                  <a:txBody>
                    <a:bodyPr/>
                    <a:lstStyle/>
                    <a:p>
                      <a:r>
                        <a:rPr lang="en-US" sz="1400" b="0" dirty="0" smtClean="0"/>
                        <a:t>Patients who received refill</a:t>
                      </a:r>
                      <a:r>
                        <a:rPr lang="en-US" sz="1400" b="0" baseline="0" dirty="0" smtClean="0"/>
                        <a:t> </a:t>
                      </a:r>
                      <a:r>
                        <a:rPr lang="en-US" sz="1400" b="0" dirty="0" smtClean="0"/>
                        <a:t>reminders</a:t>
                      </a:r>
                      <a:endParaRPr lang="en-US" sz="1400" b="0" dirty="0"/>
                    </a:p>
                  </a:txBody>
                  <a:tcPr anchor="ctr">
                    <a:lnT w="12700" cmpd="sng">
                      <a:noFill/>
                    </a:lnT>
                  </a:tcPr>
                </a:tc>
                <a:tc>
                  <a:txBody>
                    <a:bodyPr/>
                    <a:lstStyle/>
                    <a:p>
                      <a:r>
                        <a:rPr lang="en-US" sz="1400" b="0" dirty="0" smtClean="0"/>
                        <a:t>Patients who did not receive refill</a:t>
                      </a:r>
                      <a:r>
                        <a:rPr lang="en-US" sz="1400" b="0" baseline="0" dirty="0" smtClean="0"/>
                        <a:t> </a:t>
                      </a:r>
                      <a:r>
                        <a:rPr lang="en-US" sz="1400" b="0" dirty="0" smtClean="0"/>
                        <a:t>reminders</a:t>
                      </a:r>
                      <a:endParaRPr lang="en-US" sz="1400" b="0" dirty="0"/>
                    </a:p>
                  </a:txBody>
                  <a:tcPr anchor="ctr">
                    <a:lnT w="12700" cmpd="sng">
                      <a:noFill/>
                    </a:lnT>
                  </a:tcPr>
                </a:tc>
                <a:tc>
                  <a:txBody>
                    <a:bodyPr/>
                    <a:lstStyle/>
                    <a:p>
                      <a:r>
                        <a:rPr lang="en-US" sz="1400" b="0" dirty="0" smtClean="0"/>
                        <a:t>Difference</a:t>
                      </a:r>
                      <a:endParaRPr lang="en-US" sz="1400" b="0" dirty="0"/>
                    </a:p>
                  </a:txBody>
                  <a:tcPr anchor="ctr">
                    <a:lnT w="12700" cmpd="sng">
                      <a:noFill/>
                    </a:lnT>
                  </a:tcPr>
                </a:tc>
                <a:tc>
                  <a:txBody>
                    <a:bodyPr/>
                    <a:lstStyle/>
                    <a:p>
                      <a:r>
                        <a:rPr lang="en-US" sz="1400" b="0" dirty="0" smtClean="0"/>
                        <a:t>P-value</a:t>
                      </a:r>
                      <a:endParaRPr lang="en-US" sz="1400" b="0" dirty="0"/>
                    </a:p>
                  </a:txBody>
                  <a:tcPr anchor="ctr">
                    <a:lnR w="12700" cmpd="sng">
                      <a:noFill/>
                    </a:lnR>
                    <a:lnT w="12700" cmpd="sng">
                      <a:noFill/>
                    </a:lnT>
                  </a:tcPr>
                </a:tc>
              </a:tr>
              <a:tr h="607642">
                <a:tc>
                  <a:txBody>
                    <a:bodyPr/>
                    <a:lstStyle/>
                    <a:p>
                      <a:r>
                        <a:rPr lang="en-US" sz="1400" b="1" dirty="0" smtClean="0">
                          <a:solidFill>
                            <a:schemeClr val="tx2"/>
                          </a:solidFill>
                        </a:rPr>
                        <a:t>Adherence (PDC)</a:t>
                      </a:r>
                      <a:endParaRPr lang="en-US" sz="1400" b="1" dirty="0">
                        <a:solidFill>
                          <a:schemeClr val="tx2"/>
                        </a:solidFill>
                      </a:endParaRPr>
                    </a:p>
                  </a:txBody>
                  <a:tcPr anchor="ctr">
                    <a:lnL w="12700" cmpd="sng">
                      <a:noFill/>
                    </a:lnL>
                  </a:tcPr>
                </a:tc>
                <a:tc>
                  <a:txBody>
                    <a:bodyPr/>
                    <a:lstStyle/>
                    <a:p>
                      <a:pPr algn="ctr"/>
                      <a:r>
                        <a:rPr lang="en-US" sz="1400" dirty="0" smtClean="0">
                          <a:solidFill>
                            <a:schemeClr val="tx2"/>
                          </a:solidFill>
                        </a:rPr>
                        <a:t>51.15%</a:t>
                      </a:r>
                      <a:endParaRPr lang="en-US" sz="1400" dirty="0">
                        <a:solidFill>
                          <a:schemeClr val="tx2"/>
                        </a:solidFill>
                      </a:endParaRPr>
                    </a:p>
                  </a:txBody>
                  <a:tcPr anchor="ctr"/>
                </a:tc>
                <a:tc>
                  <a:txBody>
                    <a:bodyPr/>
                    <a:lstStyle/>
                    <a:p>
                      <a:pPr algn="ctr"/>
                      <a:r>
                        <a:rPr lang="en-US" sz="1400" dirty="0" smtClean="0">
                          <a:solidFill>
                            <a:schemeClr val="tx2"/>
                          </a:solidFill>
                        </a:rPr>
                        <a:t>48.56%</a:t>
                      </a:r>
                      <a:endParaRPr lang="en-US" sz="1400" dirty="0">
                        <a:solidFill>
                          <a:schemeClr val="tx2"/>
                        </a:solidFill>
                      </a:endParaRPr>
                    </a:p>
                  </a:txBody>
                  <a:tcPr anchor="ctr"/>
                </a:tc>
                <a:tc>
                  <a:txBody>
                    <a:bodyPr/>
                    <a:lstStyle/>
                    <a:p>
                      <a:pPr algn="ctr"/>
                      <a:r>
                        <a:rPr lang="en-US" sz="1400" dirty="0" smtClean="0">
                          <a:solidFill>
                            <a:schemeClr val="tx2"/>
                          </a:solidFill>
                        </a:rPr>
                        <a:t>2.59%</a:t>
                      </a:r>
                      <a:endParaRPr lang="en-US" sz="1400" dirty="0">
                        <a:solidFill>
                          <a:schemeClr val="tx2"/>
                        </a:solidFill>
                      </a:endParaRPr>
                    </a:p>
                  </a:txBody>
                  <a:tcPr anchor="ctr"/>
                </a:tc>
                <a:tc>
                  <a:txBody>
                    <a:bodyPr/>
                    <a:lstStyle/>
                    <a:p>
                      <a:pPr algn="ctr"/>
                      <a:r>
                        <a:rPr lang="en-US" sz="1400" dirty="0" smtClean="0">
                          <a:solidFill>
                            <a:schemeClr val="tx2"/>
                          </a:solidFill>
                          <a:effectLst/>
                        </a:rPr>
                        <a:t>&lt;</a:t>
                      </a:r>
                      <a:r>
                        <a:rPr lang="en-US" sz="1400" dirty="0" smtClean="0">
                          <a:solidFill>
                            <a:schemeClr val="tx2"/>
                          </a:solidFill>
                        </a:rPr>
                        <a:t>.001</a:t>
                      </a:r>
                      <a:endParaRPr lang="en-US" sz="1400" dirty="0">
                        <a:solidFill>
                          <a:schemeClr val="tx2"/>
                        </a:solidFill>
                      </a:endParaRPr>
                    </a:p>
                  </a:txBody>
                  <a:tcPr anchor="ctr">
                    <a:lnR w="12700" cmpd="sng">
                      <a:noFill/>
                    </a:lnR>
                  </a:tcPr>
                </a:tc>
              </a:tr>
              <a:tr h="607642">
                <a:tc>
                  <a:txBody>
                    <a:bodyPr/>
                    <a:lstStyle/>
                    <a:p>
                      <a:r>
                        <a:rPr lang="en-US" sz="1400" b="1" dirty="0" smtClean="0">
                          <a:solidFill>
                            <a:schemeClr val="tx2"/>
                          </a:solidFill>
                        </a:rPr>
                        <a:t>Persistence (Days)</a:t>
                      </a:r>
                      <a:endParaRPr lang="en-US" sz="1400" b="1" dirty="0">
                        <a:solidFill>
                          <a:schemeClr val="tx2"/>
                        </a:solidFill>
                      </a:endParaRPr>
                    </a:p>
                  </a:txBody>
                  <a:tcPr anchor="ctr">
                    <a:lnL w="12700" cmpd="sng">
                      <a:noFill/>
                    </a:lnL>
                    <a:lnB w="12700" cmpd="sng">
                      <a:noFill/>
                    </a:lnB>
                  </a:tcPr>
                </a:tc>
                <a:tc>
                  <a:txBody>
                    <a:bodyPr/>
                    <a:lstStyle/>
                    <a:p>
                      <a:pPr algn="ctr"/>
                      <a:r>
                        <a:rPr lang="en-US" sz="1400" dirty="0" smtClean="0">
                          <a:solidFill>
                            <a:schemeClr val="tx2"/>
                          </a:solidFill>
                        </a:rPr>
                        <a:t>236.01</a:t>
                      </a:r>
                      <a:endParaRPr lang="en-US" sz="1400" dirty="0">
                        <a:solidFill>
                          <a:schemeClr val="tx2"/>
                        </a:solidFill>
                      </a:endParaRPr>
                    </a:p>
                  </a:txBody>
                  <a:tcPr anchor="ctr">
                    <a:lnB w="12700" cmpd="sng">
                      <a:noFill/>
                    </a:lnB>
                  </a:tcPr>
                </a:tc>
                <a:tc>
                  <a:txBody>
                    <a:bodyPr/>
                    <a:lstStyle/>
                    <a:p>
                      <a:pPr algn="ctr"/>
                      <a:r>
                        <a:rPr lang="en-US" sz="1400" dirty="0" smtClean="0">
                          <a:solidFill>
                            <a:schemeClr val="tx2"/>
                          </a:solidFill>
                        </a:rPr>
                        <a:t>228.11</a:t>
                      </a:r>
                      <a:endParaRPr lang="en-US" sz="1400" dirty="0">
                        <a:solidFill>
                          <a:schemeClr val="tx2"/>
                        </a:solidFill>
                      </a:endParaRPr>
                    </a:p>
                  </a:txBody>
                  <a:tcPr anchor="ctr">
                    <a:lnB w="12700" cmpd="sng">
                      <a:noFill/>
                    </a:lnB>
                  </a:tcPr>
                </a:tc>
                <a:tc>
                  <a:txBody>
                    <a:bodyPr/>
                    <a:lstStyle/>
                    <a:p>
                      <a:pPr algn="ctr"/>
                      <a:r>
                        <a:rPr lang="en-US" sz="1400" dirty="0" smtClean="0">
                          <a:solidFill>
                            <a:schemeClr val="tx2"/>
                          </a:solidFill>
                        </a:rPr>
                        <a:t>7.90</a:t>
                      </a:r>
                      <a:endParaRPr lang="en-US" sz="1400" dirty="0">
                        <a:solidFill>
                          <a:schemeClr val="tx2"/>
                        </a:solidFill>
                      </a:endParaRPr>
                    </a:p>
                  </a:txBody>
                  <a:tcPr anchor="ctr">
                    <a:lnB w="12700" cmpd="sng">
                      <a:noFill/>
                    </a:lnB>
                  </a:tcPr>
                </a:tc>
                <a:tc>
                  <a:txBody>
                    <a:bodyPr/>
                    <a:lstStyle/>
                    <a:p>
                      <a:pPr algn="ctr"/>
                      <a:r>
                        <a:rPr lang="en-US" sz="1400" dirty="0" smtClean="0">
                          <a:solidFill>
                            <a:schemeClr val="tx2"/>
                          </a:solidFill>
                          <a:effectLst/>
                        </a:rPr>
                        <a:t>&lt;</a:t>
                      </a:r>
                      <a:r>
                        <a:rPr lang="en-US" sz="1400" dirty="0" smtClean="0">
                          <a:solidFill>
                            <a:schemeClr val="tx2"/>
                          </a:solidFill>
                        </a:rPr>
                        <a:t>.001</a:t>
                      </a:r>
                      <a:endParaRPr lang="en-US" sz="1400" dirty="0">
                        <a:solidFill>
                          <a:schemeClr val="tx2"/>
                        </a:solidFill>
                      </a:endParaRPr>
                    </a:p>
                  </a:txBody>
                  <a:tcPr anchor="ctr">
                    <a:lnR w="12700" cmpd="sng">
                      <a:noFill/>
                    </a:lnR>
                    <a:lnB w="12700" cmpd="sng">
                      <a:noFill/>
                    </a:lnB>
                  </a:tcPr>
                </a:tc>
              </a:tr>
            </a:tbl>
          </a:graphicData>
        </a:graphic>
      </p:graphicFrame>
      <p:pic>
        <p:nvPicPr>
          <p:cNvPr id="12" name="Picture 11" descr="paperclip_98288155.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178384">
            <a:off x="2302627" y="2412760"/>
            <a:ext cx="254593" cy="917875"/>
          </a:xfrm>
          <a:prstGeom prst="rect">
            <a:avLst/>
          </a:prstGeom>
          <a:effectLst>
            <a:outerShdw blurRad="50800" dist="38100" dir="8100000" algn="tr" rotWithShape="0">
              <a:prstClr val="black">
                <a:alpha val="40000"/>
              </a:prstClr>
            </a:outerShdw>
          </a:effectLst>
        </p:spPr>
      </p:pic>
      <p:sp>
        <p:nvSpPr>
          <p:cNvPr id="13"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534711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Pharmacy Chat helps remove obstacles to adherence</a:t>
            </a:r>
            <a:endParaRPr lang="en-US" dirty="0"/>
          </a:p>
        </p:txBody>
      </p:sp>
      <p:sp>
        <p:nvSpPr>
          <p:cNvPr id="3" name="Content Placeholder 2"/>
          <p:cNvSpPr>
            <a:spLocks noGrp="1"/>
          </p:cNvSpPr>
          <p:nvPr>
            <p:ph idx="1"/>
          </p:nvPr>
        </p:nvSpPr>
        <p:spPr>
          <a:xfrm>
            <a:off x="304801" y="1371600"/>
            <a:ext cx="3290016" cy="4876800"/>
          </a:xfrm>
        </p:spPr>
        <p:txBody>
          <a:bodyPr/>
          <a:lstStyle/>
          <a:p>
            <a:pPr lvl="1">
              <a:defRPr/>
            </a:pPr>
            <a:r>
              <a:rPr lang="en-US" dirty="0" smtClean="0"/>
              <a:t>Pharmacy Chat available through Mobile App or Walgreens.com </a:t>
            </a:r>
          </a:p>
          <a:p>
            <a:pPr lvl="1">
              <a:defRPr/>
            </a:pPr>
            <a:r>
              <a:rPr lang="en-US" dirty="0" smtClean="0"/>
              <a:t>Gives members easy, 24/7 access to pharmacy professionals when they have questions about medications</a:t>
            </a:r>
            <a:endParaRPr lang="en-US" dirty="0"/>
          </a:p>
          <a:p>
            <a:pPr lvl="1">
              <a:defRPr/>
            </a:pPr>
            <a:endParaRPr lang="en-US" dirty="0"/>
          </a:p>
          <a:p>
            <a:pPr lvl="2">
              <a:defRPr/>
            </a:pPr>
            <a:endParaRPr lang="en-US" dirty="0" smtClean="0"/>
          </a:p>
          <a:p>
            <a:pPr lvl="1">
              <a:defRPr/>
            </a:pPr>
            <a:endParaRPr lang="en-US" dirty="0" smtClean="0"/>
          </a:p>
          <a:p>
            <a:pPr>
              <a:defRPr/>
            </a:pPr>
            <a:endParaRPr lang="en-US" dirty="0"/>
          </a:p>
        </p:txBody>
      </p:sp>
      <p:pic>
        <p:nvPicPr>
          <p:cNvPr id="4" name="Picture 3" descr="pharmacy_chat_dashboar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2950" y="1397568"/>
            <a:ext cx="3352800" cy="2438401"/>
          </a:xfrm>
          <a:prstGeom prst="rect">
            <a:avLst/>
          </a:prstGeom>
        </p:spPr>
      </p:pic>
      <p:pic>
        <p:nvPicPr>
          <p:cNvPr id="8" name="Picture 7" descr="Pharmacy Chat imag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29750" y="2464368"/>
            <a:ext cx="3810000" cy="4197338"/>
          </a:xfrm>
          <a:prstGeom prst="rect">
            <a:avLst/>
          </a:prstGeom>
        </p:spPr>
      </p:pic>
      <p:sp>
        <p:nvSpPr>
          <p:cNvPr id="6" name="TextBox 5"/>
          <p:cNvSpPr txBox="1"/>
          <p:nvPr/>
        </p:nvSpPr>
        <p:spPr>
          <a:xfrm>
            <a:off x="5310750" y="3759768"/>
            <a:ext cx="2286000" cy="2034403"/>
          </a:xfrm>
          <a:prstGeom prst="rect">
            <a:avLst/>
          </a:prstGeom>
          <a:solidFill>
            <a:schemeClr val="bg1"/>
          </a:solidFill>
          <a:ln>
            <a:noFill/>
          </a:ln>
        </p:spPr>
        <p:txBody>
          <a:bodyPr wrap="square" rtlCol="0">
            <a:spAutoFit/>
          </a:bodyPr>
          <a:lstStyle/>
          <a:p>
            <a:pPr algn="l">
              <a:lnSpc>
                <a:spcPct val="100000"/>
              </a:lnSpc>
              <a:spcAft>
                <a:spcPts val="200"/>
              </a:spcAft>
            </a:pPr>
            <a:r>
              <a:rPr lang="en-US" sz="1100" b="0" baseline="30000" dirty="0"/>
              <a:t>Hi! My name is Jane D. How may I help you?</a:t>
            </a:r>
          </a:p>
          <a:p>
            <a:pPr algn="l">
              <a:lnSpc>
                <a:spcPct val="100000"/>
              </a:lnSpc>
              <a:spcAft>
                <a:spcPts val="200"/>
              </a:spcAft>
            </a:pPr>
            <a:r>
              <a:rPr lang="en-US" sz="1100" baseline="30000" dirty="0"/>
              <a:t>Mary: </a:t>
            </a:r>
            <a:r>
              <a:rPr lang="en-US" sz="1100" b="0" baseline="30000" dirty="0"/>
              <a:t>I am taking tramadol for pain after an operation, but the full dose is making me nauseous. Can I split the pill in half?</a:t>
            </a:r>
          </a:p>
          <a:p>
            <a:pPr algn="l">
              <a:lnSpc>
                <a:spcPct val="100000"/>
              </a:lnSpc>
              <a:spcAft>
                <a:spcPts val="200"/>
              </a:spcAft>
            </a:pPr>
            <a:r>
              <a:rPr lang="en-US" sz="1100" baseline="30000" dirty="0"/>
              <a:t>Jane D., Pharmacist: </a:t>
            </a:r>
            <a:r>
              <a:rPr lang="en-US" sz="1100" b="0" baseline="30000" dirty="0"/>
              <a:t>I’m sorry to hear that. </a:t>
            </a:r>
            <a:br>
              <a:rPr lang="en-US" sz="1100" b="0" baseline="30000" dirty="0"/>
            </a:br>
            <a:r>
              <a:rPr lang="en-US" sz="1100" b="0" baseline="30000" dirty="0"/>
              <a:t>I hope you feel better soon. Splitting the pill in half might help lessen the nausea and would be a good thing to try. I would also recommend taking Emetrol syrup right before you take the tramadol. Emetrol is an over-the-counter medicine available at Walgreens.</a:t>
            </a:r>
          </a:p>
          <a:p>
            <a:pPr algn="l">
              <a:lnSpc>
                <a:spcPct val="100000"/>
              </a:lnSpc>
              <a:spcAft>
                <a:spcPts val="200"/>
              </a:spcAft>
            </a:pPr>
            <a:r>
              <a:rPr lang="en-US" sz="1100" baseline="30000" dirty="0"/>
              <a:t>Mary: </a:t>
            </a:r>
            <a:r>
              <a:rPr lang="en-US" sz="1100" b="0" baseline="30000" dirty="0"/>
              <a:t>Thank you so much for your help. </a:t>
            </a:r>
            <a:br>
              <a:rPr lang="en-US" sz="1100" b="0" baseline="30000" dirty="0"/>
            </a:br>
            <a:r>
              <a:rPr lang="en-US" sz="1100" b="0" baseline="30000" dirty="0"/>
              <a:t>I’ll try that.</a:t>
            </a:r>
          </a:p>
          <a:p>
            <a:pPr algn="l">
              <a:lnSpc>
                <a:spcPct val="100000"/>
              </a:lnSpc>
              <a:spcAft>
                <a:spcPts val="200"/>
              </a:spcAft>
            </a:pPr>
            <a:r>
              <a:rPr lang="en-US" sz="1100" baseline="30000" dirty="0"/>
              <a:t>Jane D., Pharmacist: </a:t>
            </a:r>
            <a:r>
              <a:rPr lang="en-US" sz="1100" b="0" baseline="30000" dirty="0"/>
              <a:t>Thank you for chatting, and Be Well.</a:t>
            </a:r>
            <a:endParaRPr lang="en-US" sz="1100" b="0" dirty="0" smtClean="0">
              <a:solidFill>
                <a:schemeClr val="tx2"/>
              </a:solidFill>
            </a:endParaRPr>
          </a:p>
        </p:txBody>
      </p:sp>
      <p:sp>
        <p:nvSpPr>
          <p:cNvPr id="9"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715707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_10_hcc.png"/>
          <p:cNvPicPr>
            <a:picLocks noChangeAspect="1"/>
          </p:cNvPicPr>
          <p:nvPr/>
        </p:nvPicPr>
        <p:blipFill rotWithShape="1">
          <a:blip r:embed="rId3" cstate="email">
            <a:extLst>
              <a:ext uri="{28A0092B-C50C-407E-A947-70E740481C1C}">
                <a14:useLocalDpi xmlns:a14="http://schemas.microsoft.com/office/drawing/2010/main" val="0"/>
              </a:ext>
            </a:extLst>
          </a:blip>
          <a:srcRect t="1094"/>
          <a:stretch/>
        </p:blipFill>
        <p:spPr>
          <a:xfrm>
            <a:off x="640316" y="1205487"/>
            <a:ext cx="8503684" cy="5650926"/>
          </a:xfrm>
          <a:prstGeom prst="rect">
            <a:avLst/>
          </a:prstGeom>
        </p:spPr>
      </p:pic>
      <p:sp>
        <p:nvSpPr>
          <p:cNvPr id="2" name="Title 1"/>
          <p:cNvSpPr>
            <a:spLocks noGrp="1"/>
          </p:cNvSpPr>
          <p:nvPr>
            <p:ph type="title"/>
          </p:nvPr>
        </p:nvSpPr>
        <p:spPr/>
        <p:txBody>
          <a:bodyPr/>
          <a:lstStyle/>
          <a:p>
            <a:pPr>
              <a:defRPr/>
            </a:pPr>
            <a:r>
              <a:rPr lang="en-US" dirty="0" smtClean="0"/>
              <a:t>Easy scheduling and prescription management</a:t>
            </a:r>
            <a:endParaRPr lang="en-US" dirty="0"/>
          </a:p>
        </p:txBody>
      </p:sp>
      <p:sp>
        <p:nvSpPr>
          <p:cNvPr id="10" name="Content Placeholder 2"/>
          <p:cNvSpPr>
            <a:spLocks noGrp="1"/>
          </p:cNvSpPr>
          <p:nvPr>
            <p:ph idx="1"/>
          </p:nvPr>
        </p:nvSpPr>
        <p:spPr>
          <a:xfrm>
            <a:off x="304800" y="1371600"/>
            <a:ext cx="4270375" cy="4876800"/>
          </a:xfrm>
        </p:spPr>
        <p:txBody>
          <a:bodyPr/>
          <a:lstStyle/>
          <a:p>
            <a:pPr lvl="1">
              <a:defRPr/>
            </a:pPr>
            <a:r>
              <a:rPr lang="en-US" dirty="0" smtClean="0"/>
              <a:t>Digital scheduling for Healthcare Clinic and immunizations so customers can choose a time that fits their schedules</a:t>
            </a:r>
          </a:p>
          <a:p>
            <a:pPr lvl="1">
              <a:defRPr/>
            </a:pPr>
            <a:r>
              <a:rPr lang="en-US" dirty="0" smtClean="0"/>
              <a:t>Family prescription management tool means information is always within reach</a:t>
            </a:r>
          </a:p>
        </p:txBody>
      </p:sp>
      <p:pic>
        <p:nvPicPr>
          <p:cNvPr id="6" name="Picture 5" descr="appointment_rx.png"/>
          <p:cNvPicPr>
            <a:picLocks noChangeAspect="1"/>
          </p:cNvPicPr>
          <p:nvPr/>
        </p:nvPicPr>
        <p:blipFill rotWithShape="1">
          <a:blip r:embed="rId4">
            <a:extLst>
              <a:ext uri="{28A0092B-C50C-407E-A947-70E740481C1C}">
                <a14:useLocalDpi xmlns:a14="http://schemas.microsoft.com/office/drawing/2010/main" val="0"/>
              </a:ext>
            </a:extLst>
          </a:blip>
          <a:srcRect l="39219" t="11160" r="7001" b="11177"/>
          <a:stretch/>
        </p:blipFill>
        <p:spPr>
          <a:xfrm>
            <a:off x="2898814" y="3795848"/>
            <a:ext cx="3975106" cy="2296166"/>
          </a:xfrm>
          <a:prstGeom prst="rect">
            <a:avLst/>
          </a:prstGeom>
          <a:ln>
            <a:solidFill>
              <a:schemeClr val="bg2"/>
            </a:solidFill>
          </a:ln>
          <a:effectLst/>
        </p:spPr>
      </p:pic>
      <p:sp>
        <p:nvSpPr>
          <p:cNvPr id="7"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pic>
        <p:nvPicPr>
          <p:cNvPr id="8" name="Picture 7" descr="appointment_rx.png"/>
          <p:cNvPicPr>
            <a:picLocks noChangeAspect="1"/>
          </p:cNvPicPr>
          <p:nvPr/>
        </p:nvPicPr>
        <p:blipFill rotWithShape="1">
          <a:blip r:embed="rId4">
            <a:extLst>
              <a:ext uri="{28A0092B-C50C-407E-A947-70E740481C1C}">
                <a14:useLocalDpi xmlns:a14="http://schemas.microsoft.com/office/drawing/2010/main" val="0"/>
              </a:ext>
            </a:extLst>
          </a:blip>
          <a:srcRect l="6892" t="11402" r="66994" b="11176"/>
          <a:stretch/>
        </p:blipFill>
        <p:spPr>
          <a:xfrm>
            <a:off x="509445" y="3803025"/>
            <a:ext cx="1930152" cy="2288989"/>
          </a:xfrm>
          <a:prstGeom prst="rect">
            <a:avLst/>
          </a:prstGeom>
          <a:ln>
            <a:solidFill>
              <a:schemeClr val="bg2"/>
            </a:solidFill>
          </a:ln>
          <a:effectLst/>
        </p:spPr>
      </p:pic>
    </p:spTree>
    <p:extLst>
      <p:ext uri="{BB962C8B-B14F-4D97-AF65-F5344CB8AC3E}">
        <p14:creationId xmlns:p14="http://schemas.microsoft.com/office/powerpoint/2010/main" val="69826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Engaging members with </a:t>
            </a:r>
            <a:br>
              <a:rPr lang="en-US" dirty="0" smtClean="0"/>
            </a:br>
            <a:r>
              <a:rPr lang="en-US" dirty="0" smtClean="0"/>
              <a:t>accessible health information </a:t>
            </a:r>
            <a:endParaRPr lang="en-US" dirty="0"/>
          </a:p>
        </p:txBody>
      </p:sp>
    </p:spTree>
    <p:extLst>
      <p:ext uri="{BB962C8B-B14F-4D97-AF65-F5344CB8AC3E}">
        <p14:creationId xmlns:p14="http://schemas.microsoft.com/office/powerpoint/2010/main" val="329623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personalized, adaptable health dashboard accessible across multiple platforms</a:t>
            </a:r>
            <a:endParaRPr lang="en-US" dirty="0"/>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1215" y="1600200"/>
            <a:ext cx="7034166" cy="512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775519" y="1854609"/>
            <a:ext cx="2120081" cy="446999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7156655" y="1854609"/>
            <a:ext cx="1356852" cy="440976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914401" y="4839929"/>
            <a:ext cx="6324599" cy="186567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pic>
        <p:nvPicPr>
          <p:cNvPr id="4" name="Picture 3" descr="Walgreens_UCE-iPad.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0037" y="2278625"/>
            <a:ext cx="1966457" cy="2798507"/>
          </a:xfrm>
          <a:prstGeom prst="rect">
            <a:avLst/>
          </a:prstGeom>
        </p:spPr>
      </p:pic>
      <p:pic>
        <p:nvPicPr>
          <p:cNvPr id="3" name="Picture 2" descr="Walgreens_UCE-iPhone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56655" y="3297936"/>
            <a:ext cx="700905" cy="1439983"/>
          </a:xfrm>
          <a:prstGeom prst="rect">
            <a:avLst/>
          </a:prstGeom>
        </p:spPr>
      </p:pic>
      <p:pic>
        <p:nvPicPr>
          <p:cNvPr id="11"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86100" y="1769806"/>
            <a:ext cx="3928312" cy="398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3245295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access to prescription history, including </a:t>
            </a:r>
            <a:br>
              <a:rPr lang="en-US" dirty="0" smtClean="0"/>
            </a:br>
            <a:r>
              <a:rPr lang="en-US" dirty="0" smtClean="0"/>
              <a:t>specialty medications</a:t>
            </a:r>
            <a:endParaRPr lang="en-US" dirty="0"/>
          </a:p>
        </p:txBody>
      </p:sp>
      <p:sp>
        <p:nvSpPr>
          <p:cNvPr id="3" name="Content Placeholder 2"/>
          <p:cNvSpPr>
            <a:spLocks noGrp="1"/>
          </p:cNvSpPr>
          <p:nvPr>
            <p:ph idx="1"/>
          </p:nvPr>
        </p:nvSpPr>
        <p:spPr>
          <a:xfrm>
            <a:off x="304800" y="1371600"/>
            <a:ext cx="2500735" cy="4876800"/>
          </a:xfrm>
        </p:spPr>
        <p:txBody>
          <a:bodyPr/>
          <a:lstStyle/>
          <a:p>
            <a:pPr lvl="1">
              <a:spcBef>
                <a:spcPts val="1200"/>
              </a:spcBef>
            </a:pPr>
            <a:r>
              <a:rPr lang="en-US" dirty="0" smtClean="0"/>
              <a:t>Specialty medications </a:t>
            </a:r>
            <a:br>
              <a:rPr lang="en-US" dirty="0" smtClean="0"/>
            </a:br>
            <a:r>
              <a:rPr lang="en-US" dirty="0" smtClean="0"/>
              <a:t>allow for a </a:t>
            </a:r>
            <a:br>
              <a:rPr lang="en-US" dirty="0" smtClean="0"/>
            </a:br>
            <a:r>
              <a:rPr lang="en-US" dirty="0" smtClean="0"/>
              <a:t>more complete prescription history</a:t>
            </a:r>
          </a:p>
          <a:p>
            <a:pPr lvl="1">
              <a:spcBef>
                <a:spcPts val="1200"/>
              </a:spcBef>
            </a:pPr>
            <a:r>
              <a:rPr lang="en-US" dirty="0" smtClean="0"/>
              <a:t>Can add prescriptions for family members</a:t>
            </a:r>
          </a:p>
          <a:p>
            <a:pPr lvl="1">
              <a:spcBef>
                <a:spcPts val="1200"/>
              </a:spcBef>
            </a:pPr>
            <a:r>
              <a:rPr lang="en-US" dirty="0" smtClean="0"/>
              <a:t>Printable for doctor visits or for caregiver</a:t>
            </a:r>
            <a:endParaRPr lang="en-US" dirty="0"/>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0213" y="1668829"/>
            <a:ext cx="5867400" cy="3893771"/>
          </a:xfrm>
          <a:prstGeom prst="rect">
            <a:avLst/>
          </a:prstGeom>
          <a:noFill/>
          <a:ln w="9525">
            <a:solidFill>
              <a:srgbClr val="E1E5E8"/>
            </a:solidFill>
            <a:miter lim="800000"/>
            <a:headEnd/>
            <a:tailEnd/>
          </a:ln>
          <a:extLst>
            <a:ext uri="{909E8E84-426E-40DD-AFC4-6F175D3DCCD1}">
              <a14:hiddenFill xmlns:a14="http://schemas.microsoft.com/office/drawing/2010/main">
                <a:solidFill>
                  <a:schemeClr val="accent1"/>
                </a:solidFill>
              </a14:hiddenFill>
            </a:ext>
          </a:extLst>
        </p:spPr>
      </p:pic>
      <p:sp>
        <p:nvSpPr>
          <p:cNvPr id="7"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809513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Proven benefits of online access to health information</a:t>
            </a:r>
            <a:endParaRPr lang="en-US" dirty="0"/>
          </a:p>
        </p:txBody>
      </p:sp>
      <p:sp>
        <p:nvSpPr>
          <p:cNvPr id="3" name="Content Placeholder 2"/>
          <p:cNvSpPr>
            <a:spLocks noGrp="1"/>
          </p:cNvSpPr>
          <p:nvPr>
            <p:ph idx="1"/>
          </p:nvPr>
        </p:nvSpPr>
        <p:spPr>
          <a:xfrm>
            <a:off x="304800" y="1371600"/>
            <a:ext cx="3577028" cy="4876800"/>
          </a:xfrm>
        </p:spPr>
        <p:txBody>
          <a:bodyPr/>
          <a:lstStyle/>
          <a:p>
            <a:pPr lvl="1">
              <a:defRPr/>
            </a:pPr>
            <a:r>
              <a:rPr lang="en-US" dirty="0"/>
              <a:t>Patients who had an online account had a significantly higher </a:t>
            </a:r>
            <a:r>
              <a:rPr lang="en-US" dirty="0" err="1" smtClean="0"/>
              <a:t>adherence</a:t>
            </a:r>
            <a:r>
              <a:rPr lang="en-US" baseline="30000" dirty="0" err="1" smtClean="0"/>
              <a:t>1</a:t>
            </a:r>
            <a:endParaRPr lang="en-US" baseline="30000" dirty="0"/>
          </a:p>
          <a:p>
            <a:pPr lvl="1">
              <a:defRPr/>
            </a:pPr>
            <a:r>
              <a:rPr lang="en-US" dirty="0" smtClean="0"/>
              <a:t>Also, the </a:t>
            </a:r>
            <a:r>
              <a:rPr lang="en-US" dirty="0"/>
              <a:t>percentage of online account patients </a:t>
            </a:r>
            <a:r>
              <a:rPr lang="en-US" dirty="0" smtClean="0"/>
              <a:t>with adherence </a:t>
            </a:r>
            <a:r>
              <a:rPr lang="en-US" dirty="0"/>
              <a:t>&gt;80% was </a:t>
            </a:r>
            <a:r>
              <a:rPr lang="en-US" dirty="0" smtClean="0"/>
              <a:t>higher overall</a:t>
            </a:r>
            <a:r>
              <a:rPr lang="en-US" dirty="0"/>
              <a:t>, nearly 13% higher than those without </a:t>
            </a:r>
            <a:r>
              <a:rPr lang="en-US" dirty="0" smtClean="0"/>
              <a:t>an online </a:t>
            </a:r>
            <a:r>
              <a:rPr lang="en-US" dirty="0"/>
              <a:t>management </a:t>
            </a:r>
            <a:r>
              <a:rPr lang="en-US" dirty="0" err="1" smtClean="0"/>
              <a:t>account</a:t>
            </a:r>
            <a:r>
              <a:rPr lang="en-US" baseline="30000" dirty="0" err="1"/>
              <a:t>1</a:t>
            </a:r>
            <a:r>
              <a:rPr lang="en-US" dirty="0" smtClean="0"/>
              <a:t>. </a:t>
            </a:r>
            <a:endParaRPr lang="en-US" dirty="0"/>
          </a:p>
          <a:p>
            <a:pPr marL="0" lvl="1" indent="0">
              <a:buNone/>
              <a:defRPr/>
            </a:pPr>
            <a:endParaRPr lang="en-US" dirty="0" smtClean="0"/>
          </a:p>
          <a:p>
            <a:pPr lvl="1">
              <a:defRPr/>
            </a:pPr>
            <a:endParaRPr lang="en-US" dirty="0" smtClean="0"/>
          </a:p>
          <a:p>
            <a:pPr lvl="1">
              <a:defRPr/>
            </a:pPr>
            <a:endParaRPr lang="en-US" dirty="0" smtClean="0"/>
          </a:p>
          <a:p>
            <a:pPr>
              <a:defRPr/>
            </a:pPr>
            <a:endParaRPr lang="en-US" dirty="0"/>
          </a:p>
        </p:txBody>
      </p:sp>
      <p:sp>
        <p:nvSpPr>
          <p:cNvPr id="7" name="Text Box 12"/>
          <p:cNvSpPr txBox="1">
            <a:spLocks noChangeArrowheads="1"/>
          </p:cNvSpPr>
          <p:nvPr/>
        </p:nvSpPr>
        <p:spPr bwMode="auto">
          <a:xfrm>
            <a:off x="215399" y="5686296"/>
            <a:ext cx="8622213"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l">
              <a:lnSpc>
                <a:spcPct val="100000"/>
              </a:lnSpc>
              <a:defRPr/>
            </a:pPr>
            <a:r>
              <a:rPr lang="en-US" sz="1000" b="0" dirty="0">
                <a:solidFill>
                  <a:schemeClr val="tx2"/>
                </a:solidFill>
              </a:rPr>
              <a:t>*Adherence measured as proportion of days covered (PDC)</a:t>
            </a:r>
          </a:p>
          <a:p>
            <a:pPr marL="0" indent="0" algn="l">
              <a:lnSpc>
                <a:spcPct val="100000"/>
              </a:lnSpc>
              <a:defRPr/>
            </a:pPr>
            <a:r>
              <a:rPr lang="en-US" sz="1000" b="0" dirty="0" smtClean="0">
                <a:solidFill>
                  <a:schemeClr val="tx2"/>
                </a:solidFill>
              </a:rPr>
              <a:t>1. Hou </a:t>
            </a:r>
            <a:r>
              <a:rPr lang="en-US" sz="1000" b="0" dirty="0">
                <a:solidFill>
                  <a:schemeClr val="tx2"/>
                </a:solidFill>
              </a:rPr>
              <a:t>JG, Murphy P, Tang AW, Khandelwal N, Duncan I, Pegus C. Impact of an online prescription management account on </a:t>
            </a:r>
            <a:r>
              <a:rPr lang="en-US" sz="1000" b="0" dirty="0" smtClean="0">
                <a:solidFill>
                  <a:schemeClr val="tx2"/>
                </a:solidFill>
              </a:rPr>
              <a:t>medication adherence</a:t>
            </a:r>
            <a:r>
              <a:rPr lang="en-US" sz="1000" b="0" dirty="0">
                <a:solidFill>
                  <a:schemeClr val="tx2"/>
                </a:solidFill>
              </a:rPr>
              <a:t>. </a:t>
            </a:r>
            <a:r>
              <a:rPr lang="en-US" sz="1000" b="0" i="1" dirty="0">
                <a:solidFill>
                  <a:schemeClr val="tx2"/>
                </a:solidFill>
              </a:rPr>
              <a:t>Am J Manag Care</a:t>
            </a:r>
            <a:r>
              <a:rPr lang="en-US" sz="1000" b="0" dirty="0">
                <a:solidFill>
                  <a:schemeClr val="tx2"/>
                </a:solidFill>
              </a:rPr>
              <a:t>. 2012;18(3):</a:t>
            </a:r>
            <a:r>
              <a:rPr lang="en-US" sz="1000" b="0" dirty="0" smtClean="0">
                <a:solidFill>
                  <a:schemeClr val="tx2"/>
                </a:solidFill>
              </a:rPr>
              <a:t>e86-e90</a:t>
            </a:r>
            <a:endParaRPr lang="en-US" sz="1000" b="0" dirty="0">
              <a:solidFill>
                <a:schemeClr val="tx2"/>
              </a:solidFill>
            </a:endParaRPr>
          </a:p>
        </p:txBody>
      </p:sp>
      <p:graphicFrame>
        <p:nvGraphicFramePr>
          <p:cNvPr id="18" name="Content Placeholder 5" title="Proportion of Days Covered (%)"/>
          <p:cNvGraphicFramePr>
            <a:graphicFrameLocks/>
          </p:cNvGraphicFramePr>
          <p:nvPr>
            <p:extLst>
              <p:ext uri="{D42A27DB-BD31-4B8C-83A1-F6EECF244321}">
                <p14:modId xmlns:p14="http://schemas.microsoft.com/office/powerpoint/2010/main" val="2185374"/>
              </p:ext>
            </p:extLst>
          </p:nvPr>
        </p:nvGraphicFramePr>
        <p:xfrm>
          <a:off x="4114800" y="2133600"/>
          <a:ext cx="4649201" cy="317031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4305800" y="1460053"/>
            <a:ext cx="4267200" cy="492443"/>
          </a:xfrm>
          <a:prstGeom prst="rect">
            <a:avLst/>
          </a:prstGeom>
          <a:noFill/>
        </p:spPr>
        <p:txBody>
          <a:bodyPr wrap="square" lIns="0" tIns="0" rIns="0" bIns="0" rtlCol="0">
            <a:spAutoFit/>
          </a:bodyPr>
          <a:lstStyle/>
          <a:p>
            <a:pPr>
              <a:lnSpc>
                <a:spcPct val="100000"/>
              </a:lnSpc>
              <a:buNone/>
            </a:pPr>
            <a:r>
              <a:rPr lang="en-US" sz="1600" dirty="0" smtClean="0">
                <a:solidFill>
                  <a:schemeClr val="tx2"/>
                </a:solidFill>
              </a:rPr>
              <a:t>Adherence rates of patients with and without an online management account*</a:t>
            </a:r>
            <a:r>
              <a:rPr lang="en-US" sz="1600" baseline="30000" dirty="0" smtClean="0">
                <a:solidFill>
                  <a:schemeClr val="tx2"/>
                </a:solidFill>
              </a:rPr>
              <a:t>,</a:t>
            </a:r>
            <a:endParaRPr lang="en-US" sz="1600" baseline="30000" dirty="0">
              <a:solidFill>
                <a:schemeClr val="tx2"/>
              </a:solidFill>
            </a:endParaRPr>
          </a:p>
        </p:txBody>
      </p:sp>
      <p:sp>
        <p:nvSpPr>
          <p:cNvPr id="8"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791644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Immunization information all in one place</a:t>
            </a:r>
            <a:endParaRPr lang="en-US" dirty="0"/>
          </a:p>
        </p:txBody>
      </p:sp>
      <p:sp>
        <p:nvSpPr>
          <p:cNvPr id="3" name="Content Placeholder 2"/>
          <p:cNvSpPr>
            <a:spLocks noGrp="1"/>
          </p:cNvSpPr>
          <p:nvPr>
            <p:ph idx="1"/>
          </p:nvPr>
        </p:nvSpPr>
        <p:spPr>
          <a:xfrm>
            <a:off x="304800" y="1371600"/>
            <a:ext cx="4270375" cy="4876800"/>
          </a:xfrm>
        </p:spPr>
        <p:txBody>
          <a:bodyPr/>
          <a:lstStyle/>
          <a:p>
            <a:pPr lvl="1">
              <a:spcBef>
                <a:spcPts val="1200"/>
              </a:spcBef>
              <a:defRPr/>
            </a:pPr>
            <a:r>
              <a:rPr lang="en-US" dirty="0" smtClean="0"/>
              <a:t>Shows immunizations received and even gives recommendations based on patient data</a:t>
            </a:r>
          </a:p>
          <a:p>
            <a:pPr lvl="1">
              <a:spcBef>
                <a:spcPts val="1200"/>
              </a:spcBef>
              <a:defRPr/>
            </a:pPr>
            <a:r>
              <a:rPr lang="en-US" dirty="0" smtClean="0"/>
              <a:t>Will interface with the scheduling tool to make it easier to get a recommended immunization</a:t>
            </a:r>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1219200"/>
            <a:ext cx="1876424" cy="504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4092184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_15_webM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07583"/>
            <a:ext cx="8066847" cy="5041779"/>
          </a:xfrm>
          <a:prstGeom prst="rect">
            <a:avLst/>
          </a:prstGeom>
        </p:spPr>
      </p:pic>
      <p:sp>
        <p:nvSpPr>
          <p:cNvPr id="2" name="Title 1"/>
          <p:cNvSpPr>
            <a:spLocks noGrp="1"/>
          </p:cNvSpPr>
          <p:nvPr>
            <p:ph type="title"/>
          </p:nvPr>
        </p:nvSpPr>
        <p:spPr/>
        <p:txBody>
          <a:bodyPr/>
          <a:lstStyle/>
          <a:p>
            <a:pPr>
              <a:defRPr/>
            </a:pPr>
            <a:r>
              <a:rPr lang="en-US" dirty="0" smtClean="0"/>
              <a:t>WebMD information for an enhanced experience</a:t>
            </a:r>
            <a:endParaRPr lang="en-US" dirty="0"/>
          </a:p>
        </p:txBody>
      </p:sp>
      <p:sp>
        <p:nvSpPr>
          <p:cNvPr id="3" name="Content Placeholder 2"/>
          <p:cNvSpPr>
            <a:spLocks noGrp="1"/>
          </p:cNvSpPr>
          <p:nvPr>
            <p:ph idx="1"/>
          </p:nvPr>
        </p:nvSpPr>
        <p:spPr>
          <a:xfrm>
            <a:off x="304800" y="1371600"/>
            <a:ext cx="4516990" cy="4876800"/>
          </a:xfrm>
        </p:spPr>
        <p:txBody>
          <a:bodyPr/>
          <a:lstStyle/>
          <a:p>
            <a:pPr lvl="1">
              <a:defRPr/>
            </a:pPr>
            <a:r>
              <a:rPr lang="en-US" dirty="0" smtClean="0"/>
              <a:t>WebMD is the leading provider of health information services</a:t>
            </a:r>
          </a:p>
          <a:p>
            <a:pPr lvl="1">
              <a:spcBef>
                <a:spcPts val="1200"/>
              </a:spcBef>
              <a:defRPr/>
            </a:pPr>
            <a:r>
              <a:rPr lang="en-US" dirty="0" smtClean="0"/>
              <a:t>Walgreens Web customers will have easy access to WebMD info</a:t>
            </a:r>
          </a:p>
          <a:p>
            <a:pPr lvl="1">
              <a:spcBef>
                <a:spcPts val="1200"/>
              </a:spcBef>
              <a:defRPr/>
            </a:pPr>
            <a:r>
              <a:rPr lang="en-US" dirty="0" smtClean="0"/>
              <a:t>Topics include:</a:t>
            </a:r>
          </a:p>
          <a:p>
            <a:pPr lvl="2">
              <a:defRPr/>
            </a:pPr>
            <a:r>
              <a:rPr lang="en-US" dirty="0" smtClean="0"/>
              <a:t>Allergy</a:t>
            </a:r>
          </a:p>
          <a:p>
            <a:pPr lvl="2">
              <a:defRPr/>
            </a:pPr>
            <a:r>
              <a:rPr lang="en-US" dirty="0"/>
              <a:t>Emotional </a:t>
            </a:r>
            <a:r>
              <a:rPr lang="en-US" dirty="0" smtClean="0"/>
              <a:t>help</a:t>
            </a:r>
          </a:p>
          <a:p>
            <a:pPr lvl="2">
              <a:defRPr/>
            </a:pPr>
            <a:r>
              <a:rPr lang="en-US" dirty="0" smtClean="0"/>
              <a:t>Fitness</a:t>
            </a:r>
          </a:p>
          <a:p>
            <a:pPr lvl="2">
              <a:defRPr/>
            </a:pPr>
            <a:r>
              <a:rPr lang="en-US" dirty="0" smtClean="0"/>
              <a:t>Healthy aging</a:t>
            </a:r>
          </a:p>
          <a:p>
            <a:pPr lvl="2">
              <a:defRPr/>
            </a:pPr>
            <a:r>
              <a:rPr lang="en-US" dirty="0" smtClean="0"/>
              <a:t>Healthy eating</a:t>
            </a:r>
          </a:p>
          <a:p>
            <a:pPr lvl="2">
              <a:defRPr/>
            </a:pPr>
            <a:r>
              <a:rPr lang="en-US" dirty="0" smtClean="0"/>
              <a:t>Heart health</a:t>
            </a:r>
          </a:p>
          <a:p>
            <a:pPr lvl="2">
              <a:defRPr/>
            </a:pPr>
            <a:r>
              <a:rPr lang="en-US" dirty="0" smtClean="0"/>
              <a:t>Skin care</a:t>
            </a:r>
          </a:p>
          <a:p>
            <a:pPr lvl="2">
              <a:defRPr/>
            </a:pPr>
            <a:r>
              <a:rPr lang="en-US" dirty="0" smtClean="0"/>
              <a:t>Much more</a:t>
            </a:r>
          </a:p>
        </p:txBody>
      </p:sp>
      <p:sp>
        <p:nvSpPr>
          <p:cNvPr id="6"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2790758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Your Digital Health Advisor helps with goal achievement </a:t>
            </a:r>
            <a:endParaRPr lang="en-US" dirty="0"/>
          </a:p>
        </p:txBody>
      </p:sp>
      <p:sp>
        <p:nvSpPr>
          <p:cNvPr id="3" name="Content Placeholder 2"/>
          <p:cNvSpPr>
            <a:spLocks noGrp="1"/>
          </p:cNvSpPr>
          <p:nvPr>
            <p:ph idx="1"/>
          </p:nvPr>
        </p:nvSpPr>
        <p:spPr/>
        <p:txBody>
          <a:bodyPr/>
          <a:lstStyle/>
          <a:p>
            <a:pPr lvl="1">
              <a:defRPr/>
            </a:pPr>
            <a:r>
              <a:rPr lang="en-US" dirty="0" smtClean="0"/>
              <a:t>Powered by WebMD</a:t>
            </a:r>
          </a:p>
          <a:p>
            <a:pPr lvl="1">
              <a:spcBef>
                <a:spcPts val="1200"/>
              </a:spcBef>
              <a:defRPr/>
            </a:pPr>
            <a:r>
              <a:rPr lang="en-US" dirty="0" smtClean="0"/>
              <a:t>Customized goals and action plans that support lasting </a:t>
            </a:r>
            <a:br>
              <a:rPr lang="en-US" dirty="0" smtClean="0"/>
            </a:br>
            <a:r>
              <a:rPr lang="en-US" dirty="0" smtClean="0"/>
              <a:t>lifestyle changes</a:t>
            </a:r>
          </a:p>
          <a:p>
            <a:pPr lvl="1">
              <a:spcBef>
                <a:spcPts val="1200"/>
              </a:spcBef>
              <a:defRPr/>
            </a:pPr>
            <a:r>
              <a:rPr lang="en-US" dirty="0" smtClean="0"/>
              <a:t>Interactive programs that </a:t>
            </a:r>
            <a:br>
              <a:rPr lang="en-US" dirty="0" smtClean="0"/>
            </a:br>
            <a:r>
              <a:rPr lang="en-US" dirty="0" smtClean="0"/>
              <a:t>can help with:</a:t>
            </a:r>
          </a:p>
          <a:p>
            <a:pPr lvl="2">
              <a:defRPr/>
            </a:pPr>
            <a:r>
              <a:rPr lang="en-US" dirty="0" smtClean="0"/>
              <a:t>Emotional health</a:t>
            </a:r>
          </a:p>
          <a:p>
            <a:pPr lvl="2">
              <a:defRPr/>
            </a:pPr>
            <a:r>
              <a:rPr lang="en-US" dirty="0" smtClean="0"/>
              <a:t>Exercise</a:t>
            </a:r>
          </a:p>
          <a:p>
            <a:pPr lvl="2">
              <a:defRPr/>
            </a:pPr>
            <a:r>
              <a:rPr lang="en-US" dirty="0" smtClean="0"/>
              <a:t>Nutrition</a:t>
            </a:r>
            <a:endParaRPr lang="en-US" dirty="0"/>
          </a:p>
          <a:p>
            <a:pPr lvl="2">
              <a:defRPr/>
            </a:pPr>
            <a:r>
              <a:rPr lang="en-US" dirty="0" smtClean="0"/>
              <a:t>Smoking cessation</a:t>
            </a:r>
          </a:p>
          <a:p>
            <a:pPr lvl="2">
              <a:defRPr/>
            </a:pPr>
            <a:r>
              <a:rPr lang="en-US" dirty="0" smtClean="0"/>
              <a:t>Weight management</a:t>
            </a:r>
          </a:p>
          <a:p>
            <a:pPr lvl="1">
              <a:spcBef>
                <a:spcPts val="1200"/>
              </a:spcBef>
              <a:defRPr/>
            </a:pPr>
            <a:r>
              <a:rPr lang="en-US" dirty="0" smtClean="0"/>
              <a:t>Participants will earn </a:t>
            </a:r>
            <a:br>
              <a:rPr lang="en-US" dirty="0" smtClean="0"/>
            </a:br>
            <a:r>
              <a:rPr lang="en-US" dirty="0" smtClean="0"/>
              <a:t>Balance</a:t>
            </a:r>
            <a:r>
              <a:rPr lang="en-US" baseline="30000" dirty="0" smtClean="0"/>
              <a:t>®</a:t>
            </a:r>
            <a:r>
              <a:rPr lang="en-US" dirty="0" smtClean="0"/>
              <a:t> Rewards points </a:t>
            </a:r>
            <a:br>
              <a:rPr lang="en-US" dirty="0" smtClean="0"/>
            </a:br>
            <a:r>
              <a:rPr lang="en-US" dirty="0" smtClean="0"/>
              <a:t>for making progress</a:t>
            </a:r>
          </a:p>
          <a:p>
            <a:pPr>
              <a:defRPr/>
            </a:pPr>
            <a:endParaRPr lang="en-US" dirty="0" smtClean="0"/>
          </a:p>
          <a:p>
            <a:pPr>
              <a:defRPr/>
            </a:pPr>
            <a:endParaRPr lang="en-US" dirty="0"/>
          </a:p>
        </p:txBody>
      </p:sp>
      <p:pic>
        <p:nvPicPr>
          <p:cNvPr id="6" name="Picture 5" descr="digital health adviso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84026" y="2493073"/>
            <a:ext cx="4872297" cy="2819400"/>
          </a:xfrm>
          <a:prstGeom prst="rect">
            <a:avLst/>
          </a:prstGeom>
          <a:ln>
            <a:solidFill>
              <a:srgbClr val="E1E5E8"/>
            </a:solidFill>
          </a:ln>
          <a:effectLst/>
        </p:spPr>
      </p:pic>
      <p:sp>
        <p:nvSpPr>
          <p:cNvPr id="7"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357675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ag_chicago_0375_lighte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40052"/>
            <a:ext cx="9144000" cy="4384548"/>
          </a:xfrm>
          <a:prstGeom prst="rect">
            <a:avLst/>
          </a:prstGeom>
        </p:spPr>
      </p:pic>
      <p:sp>
        <p:nvSpPr>
          <p:cNvPr id="2" name="Title 1"/>
          <p:cNvSpPr>
            <a:spLocks noGrp="1"/>
          </p:cNvSpPr>
          <p:nvPr>
            <p:ph type="title"/>
          </p:nvPr>
        </p:nvSpPr>
        <p:spPr/>
        <p:txBody>
          <a:bodyPr>
            <a:normAutofit fontScale="90000"/>
          </a:bodyPr>
          <a:lstStyle/>
          <a:p>
            <a:r>
              <a:rPr lang="en-US" dirty="0" smtClean="0"/>
              <a:t>A digital health ecosystem that enhances and builds upon a solid foundation of face-to-face customer care</a:t>
            </a:r>
            <a:endParaRPr lang="en-US" dirty="0"/>
          </a:p>
        </p:txBody>
      </p:sp>
      <p:pic>
        <p:nvPicPr>
          <p:cNvPr id="33" name="Picture 32"/>
          <p:cNvPicPr>
            <a:picLocks noChangeAspect="1"/>
          </p:cNvPicPr>
          <p:nvPr/>
        </p:nvPicPr>
        <p:blipFill>
          <a:blip r:embed="rId4"/>
          <a:stretch>
            <a:fillRect/>
          </a:stretch>
        </p:blipFill>
        <p:spPr>
          <a:xfrm>
            <a:off x="6934200" y="2209800"/>
            <a:ext cx="914400" cy="914400"/>
          </a:xfrm>
          <a:prstGeom prst="rect">
            <a:avLst/>
          </a:prstGeom>
        </p:spPr>
      </p:pic>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2057400"/>
            <a:ext cx="685800" cy="685800"/>
          </a:xfrm>
          <a:prstGeom prst="rect">
            <a:avLst/>
          </a:prstGeom>
        </p:spPr>
      </p:pic>
      <p:pic>
        <p:nvPicPr>
          <p:cNvPr id="35" name="Pictur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00" y="2743200"/>
            <a:ext cx="609600" cy="609600"/>
          </a:xfrm>
          <a:prstGeom prst="rect">
            <a:avLst/>
          </a:prstGeom>
        </p:spPr>
      </p:pic>
      <p:pic>
        <p:nvPicPr>
          <p:cNvPr id="36" name="Picture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6200" y="2819400"/>
            <a:ext cx="762000" cy="762000"/>
          </a:xfrm>
          <a:prstGeom prst="rect">
            <a:avLst/>
          </a:prstGeom>
        </p:spPr>
      </p:pic>
      <p:pic>
        <p:nvPicPr>
          <p:cNvPr id="37" name="Picture 3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4800" y="2286000"/>
            <a:ext cx="609600" cy="609600"/>
          </a:xfrm>
          <a:prstGeom prst="rect">
            <a:avLst/>
          </a:prstGeom>
        </p:spPr>
      </p:pic>
      <p:pic>
        <p:nvPicPr>
          <p:cNvPr id="38" name="Picture 3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28661" y="2971800"/>
            <a:ext cx="1443139" cy="685800"/>
          </a:xfrm>
          <a:prstGeom prst="rect">
            <a:avLst/>
          </a:prstGeom>
        </p:spPr>
      </p:pic>
      <p:pic>
        <p:nvPicPr>
          <p:cNvPr id="39" name="Pictur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52600" y="1752600"/>
            <a:ext cx="1447800" cy="1447800"/>
          </a:xfrm>
          <a:prstGeom prst="rect">
            <a:avLst/>
          </a:prstGeom>
        </p:spPr>
      </p:pic>
      <p:pic>
        <p:nvPicPr>
          <p:cNvPr id="40" name="Picture 3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10600" y="2743200"/>
            <a:ext cx="381000" cy="381000"/>
          </a:xfrm>
          <a:prstGeom prst="rect">
            <a:avLst/>
          </a:prstGeom>
        </p:spPr>
      </p:pic>
      <p:pic>
        <p:nvPicPr>
          <p:cNvPr id="43" name="Picture 42"/>
          <p:cNvPicPr>
            <a:picLocks noChangeAspect="1"/>
          </p:cNvPicPr>
          <p:nvPr/>
        </p:nvPicPr>
        <p:blipFill>
          <a:blip r:embed="rId12" cstate="screen">
            <a:extLst>
              <a:ext uri="{BEBA8EAE-BF5A-486C-A8C5-ECC9F3942E4B}">
                <a14:imgProps xmlns:a14="http://schemas.microsoft.com/office/drawing/2010/main">
                  <a14:imgLayer r:embed="rId13">
                    <a14:imgEffect>
                      <a14:backgroundRemoval t="0" b="100000" l="0" r="100000">
                        <a14:foregroundMark x1="49160" y1="55932" x2="49160" y2="55932"/>
                        <a14:foregroundMark x1="58824" y1="50847" x2="58824" y2="50847"/>
                        <a14:foregroundMark x1="68908" y1="55085" x2="68908" y2="55085"/>
                        <a14:foregroundMark x1="79412" y1="49576" x2="79412" y2="49576"/>
                        <a14:foregroundMark x1="79412" y1="52542" x2="79412" y2="52542"/>
                        <a14:foregroundMark x1="79832" y1="43220" x2="79832" y2="43220"/>
                      </a14:backgroundRemoval>
                    </a14:imgEffect>
                  </a14:imgLayer>
                </a14:imgProps>
              </a:ext>
              <a:ext uri="{28A0092B-C50C-407E-A947-70E740481C1C}">
                <a14:useLocalDpi xmlns:a14="http://schemas.microsoft.com/office/drawing/2010/main"/>
              </a:ext>
            </a:extLst>
          </a:blip>
          <a:stretch>
            <a:fillRect/>
          </a:stretch>
        </p:blipFill>
        <p:spPr>
          <a:xfrm>
            <a:off x="6010113" y="1752600"/>
            <a:ext cx="1152687" cy="1143000"/>
          </a:xfrm>
          <a:prstGeom prst="rect">
            <a:avLst/>
          </a:prstGeom>
        </p:spPr>
      </p:pic>
      <p:pic>
        <p:nvPicPr>
          <p:cNvPr id="44" name="Picture 43"/>
          <p:cNvPicPr>
            <a:picLocks noChangeAspect="1"/>
          </p:cNvPicPr>
          <p:nvPr/>
        </p:nvPicPr>
        <p:blipFill>
          <a:blip r:embed="rId14" cstate="screen">
            <a:extLst>
              <a:ext uri="{BEBA8EAE-BF5A-486C-A8C5-ECC9F3942E4B}">
                <a14:imgProps xmlns:a14="http://schemas.microsoft.com/office/drawing/2010/main">
                  <a14:imgLayer r:embed="rId15">
                    <a14:imgEffect>
                      <a14:backgroundRemoval t="0" b="100000" l="0" r="97976"/>
                    </a14:imgEffect>
                  </a14:imgLayer>
                </a14:imgProps>
              </a:ext>
              <a:ext uri="{28A0092B-C50C-407E-A947-70E740481C1C}">
                <a14:useLocalDpi xmlns:a14="http://schemas.microsoft.com/office/drawing/2010/main"/>
              </a:ext>
            </a:extLst>
          </a:blip>
          <a:stretch>
            <a:fillRect/>
          </a:stretch>
        </p:blipFill>
        <p:spPr>
          <a:xfrm>
            <a:off x="6477000" y="2819400"/>
            <a:ext cx="914400" cy="906995"/>
          </a:xfrm>
          <a:prstGeom prst="rect">
            <a:avLst/>
          </a:prstGeom>
        </p:spPr>
      </p:pic>
      <p:pic>
        <p:nvPicPr>
          <p:cNvPr id="46" name="Picture 4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8600" y="2667000"/>
            <a:ext cx="457200" cy="457200"/>
          </a:xfrm>
          <a:prstGeom prst="rect">
            <a:avLst/>
          </a:prstGeom>
        </p:spPr>
      </p:pic>
      <p:pic>
        <p:nvPicPr>
          <p:cNvPr id="47" name="Picture 4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3400" y="2209800"/>
            <a:ext cx="533400" cy="533400"/>
          </a:xfrm>
          <a:prstGeom prst="rect">
            <a:avLst/>
          </a:prstGeom>
        </p:spPr>
      </p:pic>
      <p:grpSp>
        <p:nvGrpSpPr>
          <p:cNvPr id="11" name="Group 10"/>
          <p:cNvGrpSpPr/>
          <p:nvPr/>
        </p:nvGrpSpPr>
        <p:grpSpPr>
          <a:xfrm>
            <a:off x="3340100" y="1524000"/>
            <a:ext cx="2679700" cy="2830068"/>
            <a:chOff x="3340100" y="1524000"/>
            <a:chExt cx="2679700" cy="2830068"/>
          </a:xfrm>
        </p:grpSpPr>
        <p:pic>
          <p:nvPicPr>
            <p:cNvPr id="8" name="Picture 7" descr="corner_W.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3340100" y="1524000"/>
              <a:ext cx="2446020" cy="2830068"/>
            </a:xfrm>
            <a:prstGeom prst="rect">
              <a:avLst/>
            </a:prstGeom>
          </p:spPr>
        </p:pic>
        <p:sp>
          <p:nvSpPr>
            <p:cNvPr id="9" name="TextBox 8"/>
            <p:cNvSpPr txBox="1"/>
            <p:nvPr/>
          </p:nvSpPr>
          <p:spPr>
            <a:xfrm>
              <a:off x="5740645" y="3233331"/>
              <a:ext cx="279155" cy="271869"/>
            </a:xfrm>
            <a:prstGeom prst="rect">
              <a:avLst/>
            </a:prstGeom>
            <a:noFill/>
          </p:spPr>
          <p:txBody>
            <a:bodyPr wrap="none" rtlCol="0">
              <a:spAutoFit/>
            </a:bodyPr>
            <a:lstStyle/>
            <a:p>
              <a:pPr algn="l"/>
              <a:r>
                <a:rPr lang="en-US" sz="1000" b="0" dirty="0" smtClean="0">
                  <a:solidFill>
                    <a:schemeClr val="tx2">
                      <a:lumMod val="60000"/>
                      <a:lumOff val="40000"/>
                    </a:schemeClr>
                  </a:solidFill>
                </a:rPr>
                <a:t>©</a:t>
              </a:r>
            </a:p>
          </p:txBody>
        </p:sp>
      </p:grpSp>
      <p:sp>
        <p:nvSpPr>
          <p:cNvPr id="21"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87404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_guy_102481572_7.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2724206"/>
            <a:ext cx="3886200" cy="3644033"/>
          </a:xfrm>
          <a:prstGeom prst="rect">
            <a:avLst/>
          </a:prstGeom>
          <a:effectLst/>
        </p:spPr>
      </p:pic>
      <p:sp>
        <p:nvSpPr>
          <p:cNvPr id="2" name="Title 1"/>
          <p:cNvSpPr>
            <a:spLocks noGrp="1"/>
          </p:cNvSpPr>
          <p:nvPr>
            <p:ph type="title"/>
          </p:nvPr>
        </p:nvSpPr>
        <p:spPr/>
        <p:txBody>
          <a:bodyPr/>
          <a:lstStyle/>
          <a:p>
            <a:pPr>
              <a:defRPr/>
            </a:pPr>
            <a:r>
              <a:rPr lang="en-US" dirty="0" smtClean="0"/>
              <a:t>Pharmacy Chat team trained to coach members to engage in healthier lifestyle choices</a:t>
            </a:r>
            <a:endParaRPr lang="en-US" dirty="0"/>
          </a:p>
        </p:txBody>
      </p:sp>
      <p:sp>
        <p:nvSpPr>
          <p:cNvPr id="3" name="Content Placeholder 2"/>
          <p:cNvSpPr>
            <a:spLocks noGrp="1"/>
          </p:cNvSpPr>
          <p:nvPr>
            <p:ph idx="1"/>
          </p:nvPr>
        </p:nvSpPr>
        <p:spPr>
          <a:xfrm>
            <a:off x="304800" y="1371600"/>
            <a:ext cx="3770760" cy="4876800"/>
          </a:xfrm>
        </p:spPr>
        <p:txBody>
          <a:bodyPr/>
          <a:lstStyle/>
          <a:p>
            <a:pPr lvl="1">
              <a:defRPr/>
            </a:pPr>
            <a:r>
              <a:rPr lang="en-US" dirty="0" smtClean="0"/>
              <a:t>Pharmacy Chat team trained </a:t>
            </a:r>
            <a:br>
              <a:rPr lang="en-US" dirty="0" smtClean="0"/>
            </a:br>
            <a:r>
              <a:rPr lang="en-US" dirty="0" smtClean="0"/>
              <a:t>in </a:t>
            </a:r>
            <a:r>
              <a:rPr lang="en-US" dirty="0"/>
              <a:t>health coaching </a:t>
            </a:r>
            <a:r>
              <a:rPr lang="en-US" dirty="0" smtClean="0"/>
              <a:t>using a leading “small steps” method</a:t>
            </a:r>
          </a:p>
          <a:p>
            <a:pPr lvl="1">
              <a:spcBef>
                <a:spcPts val="1200"/>
              </a:spcBef>
              <a:defRPr/>
            </a:pPr>
            <a:r>
              <a:rPr lang="en-US" dirty="0" smtClean="0"/>
              <a:t>Participants are given </a:t>
            </a:r>
            <a:br>
              <a:rPr lang="en-US" dirty="0" smtClean="0"/>
            </a:br>
            <a:r>
              <a:rPr lang="en-US" dirty="0" smtClean="0"/>
              <a:t>support resources and encouraged to start </a:t>
            </a:r>
            <a:br>
              <a:rPr lang="en-US" dirty="0" smtClean="0"/>
            </a:br>
            <a:r>
              <a:rPr lang="en-US" dirty="0" smtClean="0"/>
              <a:t>slow and steady</a:t>
            </a:r>
          </a:p>
          <a:p>
            <a:pPr lvl="1">
              <a:spcBef>
                <a:spcPts val="1200"/>
              </a:spcBef>
              <a:defRPr/>
            </a:pPr>
            <a:r>
              <a:rPr lang="en-US" dirty="0" smtClean="0"/>
              <a:t>Helps with:</a:t>
            </a:r>
          </a:p>
          <a:p>
            <a:pPr lvl="2">
              <a:defRPr/>
            </a:pPr>
            <a:r>
              <a:rPr lang="en-US" dirty="0" smtClean="0"/>
              <a:t>Fitness</a:t>
            </a:r>
          </a:p>
          <a:p>
            <a:pPr lvl="2">
              <a:defRPr/>
            </a:pPr>
            <a:r>
              <a:rPr lang="en-US" dirty="0" smtClean="0"/>
              <a:t>Nutrition</a:t>
            </a:r>
          </a:p>
          <a:p>
            <a:pPr lvl="2">
              <a:defRPr/>
            </a:pPr>
            <a:r>
              <a:rPr lang="en-US" dirty="0" smtClean="0"/>
              <a:t>Smoking </a:t>
            </a:r>
            <a:br>
              <a:rPr lang="en-US" dirty="0" smtClean="0"/>
            </a:br>
            <a:r>
              <a:rPr lang="en-US" dirty="0" smtClean="0"/>
              <a:t>cessation</a:t>
            </a:r>
            <a:endParaRPr lang="en-US" dirty="0"/>
          </a:p>
          <a:p>
            <a:pPr lvl="2">
              <a:defRPr/>
            </a:pPr>
            <a:r>
              <a:rPr lang="en-US" dirty="0" smtClean="0"/>
              <a:t>Weight </a:t>
            </a:r>
            <a:br>
              <a:rPr lang="en-US" dirty="0" smtClean="0"/>
            </a:br>
            <a:r>
              <a:rPr lang="en-US" dirty="0" smtClean="0"/>
              <a:t>management</a:t>
            </a:r>
          </a:p>
        </p:txBody>
      </p:sp>
      <p:pic>
        <p:nvPicPr>
          <p:cNvPr id="11" name="Picture 10" descr="Pharmacy Chat dialog box xtnd.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67200" y="1219200"/>
            <a:ext cx="4804848" cy="5257800"/>
          </a:xfrm>
          <a:prstGeom prst="rect">
            <a:avLst/>
          </a:prstGeom>
        </p:spPr>
      </p:pic>
      <p:sp>
        <p:nvSpPr>
          <p:cNvPr id="6" name="TextBox 5"/>
          <p:cNvSpPr txBox="1"/>
          <p:nvPr/>
        </p:nvSpPr>
        <p:spPr>
          <a:xfrm>
            <a:off x="4800600" y="2894379"/>
            <a:ext cx="2743200" cy="3277821"/>
          </a:xfrm>
          <a:prstGeom prst="rect">
            <a:avLst/>
          </a:prstGeom>
          <a:solidFill>
            <a:schemeClr val="bg1"/>
          </a:solidFill>
          <a:ln>
            <a:noFill/>
          </a:ln>
        </p:spPr>
        <p:txBody>
          <a:bodyPr wrap="square" rtlCol="0">
            <a:spAutoFit/>
          </a:bodyPr>
          <a:lstStyle/>
          <a:p>
            <a:pPr algn="l">
              <a:lnSpc>
                <a:spcPct val="100000"/>
              </a:lnSpc>
              <a:spcBef>
                <a:spcPts val="0"/>
              </a:spcBef>
              <a:spcAft>
                <a:spcPts val="0"/>
              </a:spcAft>
            </a:pPr>
            <a:r>
              <a:rPr lang="en-US" sz="900" b="0" dirty="0"/>
              <a:t>Hi! My name is </a:t>
            </a:r>
            <a:r>
              <a:rPr lang="en-US" sz="900" b="0" dirty="0" smtClean="0"/>
              <a:t>Mary S., Pharmacist. </a:t>
            </a:r>
            <a:r>
              <a:rPr lang="en-US" sz="900" b="0" dirty="0"/>
              <a:t>How may I help you?</a:t>
            </a:r>
          </a:p>
          <a:p>
            <a:pPr algn="l">
              <a:lnSpc>
                <a:spcPct val="100000"/>
              </a:lnSpc>
              <a:spcBef>
                <a:spcPts val="0"/>
              </a:spcBef>
              <a:spcAft>
                <a:spcPts val="0"/>
              </a:spcAft>
            </a:pPr>
            <a:r>
              <a:rPr lang="en-US" sz="900" dirty="0" smtClean="0"/>
              <a:t>Tom: </a:t>
            </a:r>
            <a:r>
              <a:rPr lang="en-US" sz="900" b="0" dirty="0" smtClean="0"/>
              <a:t>Are there any medications that can help me quit smoking?</a:t>
            </a:r>
            <a:endParaRPr lang="en-US" sz="900" b="0" dirty="0"/>
          </a:p>
          <a:p>
            <a:pPr algn="l">
              <a:lnSpc>
                <a:spcPct val="100000"/>
              </a:lnSpc>
              <a:spcBef>
                <a:spcPts val="0"/>
              </a:spcBef>
              <a:spcAft>
                <a:spcPts val="0"/>
              </a:spcAft>
            </a:pPr>
            <a:r>
              <a:rPr lang="en-US" sz="900" dirty="0" smtClean="0"/>
              <a:t>Mary S., </a:t>
            </a:r>
            <a:r>
              <a:rPr lang="en-US" sz="900" dirty="0"/>
              <a:t>Pharmacist</a:t>
            </a:r>
            <a:r>
              <a:rPr lang="en-US" sz="900" dirty="0" smtClean="0"/>
              <a:t>: </a:t>
            </a:r>
            <a:r>
              <a:rPr lang="en-US" sz="900" b="0" dirty="0" smtClean="0"/>
              <a:t>Congratulations on your decision to make healthy choices. Walgreens has a wide range of nicotine replacement products over the counter from patches to gum. There are also inhalers, which are prescription items. </a:t>
            </a:r>
            <a:endParaRPr lang="en-US" sz="900" b="0" dirty="0"/>
          </a:p>
          <a:p>
            <a:pPr algn="l">
              <a:lnSpc>
                <a:spcPct val="100000"/>
              </a:lnSpc>
              <a:spcBef>
                <a:spcPts val="0"/>
              </a:spcBef>
              <a:spcAft>
                <a:spcPts val="0"/>
              </a:spcAft>
            </a:pPr>
            <a:r>
              <a:rPr lang="en-US" sz="900" dirty="0"/>
              <a:t>Tom: </a:t>
            </a:r>
            <a:r>
              <a:rPr lang="en-US" sz="900" b="0" dirty="0" smtClean="0"/>
              <a:t>Any other information that would be helpful for me?</a:t>
            </a:r>
            <a:endParaRPr lang="en-US" sz="900" b="0" dirty="0"/>
          </a:p>
          <a:p>
            <a:pPr algn="l">
              <a:lnSpc>
                <a:spcPct val="100000"/>
              </a:lnSpc>
              <a:spcBef>
                <a:spcPts val="0"/>
              </a:spcBef>
              <a:spcAft>
                <a:spcPts val="0"/>
              </a:spcAft>
            </a:pPr>
            <a:r>
              <a:rPr lang="en-US" sz="900" dirty="0" smtClean="0"/>
              <a:t>Mary S. Pharmacist: </a:t>
            </a:r>
            <a:r>
              <a:rPr lang="en-US" sz="900" b="0" dirty="0"/>
              <a:t>There are Government Quit Lines available to help with individual coaching and medication help at: </a:t>
            </a:r>
            <a:r>
              <a:rPr lang="en-US" sz="900" b="0" u="sng" dirty="0" smtClean="0">
                <a:hlinkClick r:id="rId5"/>
              </a:rPr>
              <a:t>http</a:t>
            </a:r>
            <a:r>
              <a:rPr lang="en-US" sz="900" b="0" u="sng" dirty="0">
                <a:hlinkClick r:id="rId5"/>
              </a:rPr>
              <a:t>://smokefree.gov/talk-to-an-expert</a:t>
            </a:r>
            <a:r>
              <a:rPr lang="en-US" sz="900" b="0" dirty="0"/>
              <a:t>. </a:t>
            </a:r>
          </a:p>
          <a:p>
            <a:pPr algn="l">
              <a:lnSpc>
                <a:spcPct val="100000"/>
              </a:lnSpc>
              <a:spcBef>
                <a:spcPts val="0"/>
              </a:spcBef>
              <a:spcAft>
                <a:spcPts val="0"/>
              </a:spcAft>
            </a:pPr>
            <a:r>
              <a:rPr lang="en-US" sz="900" b="0" dirty="0" smtClean="0"/>
              <a:t>or you </a:t>
            </a:r>
            <a:r>
              <a:rPr lang="en-US" sz="900" b="0" dirty="0"/>
              <a:t>can call 1-800-784-8669. </a:t>
            </a:r>
          </a:p>
          <a:p>
            <a:pPr algn="l">
              <a:lnSpc>
                <a:spcPct val="100000"/>
              </a:lnSpc>
              <a:spcBef>
                <a:spcPts val="0"/>
              </a:spcBef>
              <a:spcAft>
                <a:spcPts val="0"/>
              </a:spcAft>
            </a:pPr>
            <a:r>
              <a:rPr lang="en-US" sz="900" dirty="0" smtClean="0"/>
              <a:t>Tom: </a:t>
            </a:r>
            <a:r>
              <a:rPr lang="en-US" sz="900" b="0" dirty="0" smtClean="0"/>
              <a:t>Any other advice? </a:t>
            </a:r>
            <a:endParaRPr lang="en-US" sz="900" b="0" dirty="0"/>
          </a:p>
          <a:p>
            <a:pPr algn="l">
              <a:lnSpc>
                <a:spcPct val="100000"/>
              </a:lnSpc>
              <a:spcBef>
                <a:spcPts val="0"/>
              </a:spcBef>
              <a:spcAft>
                <a:spcPts val="0"/>
              </a:spcAft>
            </a:pPr>
            <a:r>
              <a:rPr lang="en-US" sz="900" dirty="0" smtClean="0"/>
              <a:t>Mary S., </a:t>
            </a:r>
            <a:r>
              <a:rPr lang="en-US" sz="900" dirty="0"/>
              <a:t>Pharmacist: </a:t>
            </a:r>
            <a:r>
              <a:rPr lang="en-US" sz="900" b="0" dirty="0" smtClean="0"/>
              <a:t>In the beginning it will be difficult so start slow and small and try to solidify a good habit. This will form a good foundation for additional progress. Do not be discouraged by initial failures or hiccups, this is expected. I wish you much success on making healthy choices.</a:t>
            </a:r>
            <a:endParaRPr lang="en-US" sz="900" b="0" dirty="0" smtClean="0">
              <a:solidFill>
                <a:schemeClr val="tx2"/>
              </a:solidFill>
            </a:endParaRPr>
          </a:p>
        </p:txBody>
      </p:sp>
      <p:sp>
        <p:nvSpPr>
          <p:cNvPr id="8"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2727110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pPr marL="0" lvl="1" indent="0">
              <a:buNone/>
              <a:defRPr/>
            </a:pPr>
            <a:r>
              <a:rPr lang="en-US" dirty="0" smtClean="0"/>
              <a:t>After Pharmacy Chat, the “next generation” in virtual healthcare</a:t>
            </a:r>
          </a:p>
          <a:p>
            <a:pPr lvl="1">
              <a:defRPr/>
            </a:pPr>
            <a:r>
              <a:rPr lang="en-US" dirty="0" smtClean="0"/>
              <a:t>Virtual doctor consultation via </a:t>
            </a:r>
            <a:br>
              <a:rPr lang="en-US" dirty="0" smtClean="0"/>
            </a:br>
            <a:r>
              <a:rPr lang="en-US" dirty="0" smtClean="0"/>
              <a:t>partnership with MDLIVE</a:t>
            </a:r>
          </a:p>
          <a:p>
            <a:pPr lvl="2">
              <a:defRPr/>
            </a:pPr>
            <a:r>
              <a:rPr lang="en-US" dirty="0" smtClean="0"/>
              <a:t>Walgreens website customers will </a:t>
            </a:r>
            <a:br>
              <a:rPr lang="en-US" dirty="0" smtClean="0"/>
            </a:br>
            <a:r>
              <a:rPr lang="en-US" dirty="0" smtClean="0"/>
              <a:t>have </a:t>
            </a:r>
            <a:r>
              <a:rPr lang="en-US" dirty="0"/>
              <a:t>access to </a:t>
            </a:r>
            <a:r>
              <a:rPr lang="en-US" dirty="0" smtClean="0"/>
              <a:t>U.S</a:t>
            </a:r>
            <a:r>
              <a:rPr lang="en-US" dirty="0"/>
              <a:t>. board-certified </a:t>
            </a:r>
            <a:r>
              <a:rPr lang="en-US" dirty="0" smtClean="0"/>
              <a:t/>
            </a:r>
            <a:br>
              <a:rPr lang="en-US" dirty="0" smtClean="0"/>
            </a:br>
            <a:r>
              <a:rPr lang="en-US" dirty="0" smtClean="0"/>
              <a:t>doctors through our Mobile App in </a:t>
            </a:r>
            <a:br>
              <a:rPr lang="en-US" dirty="0" smtClean="0"/>
            </a:br>
            <a:r>
              <a:rPr lang="en-US" dirty="0" smtClean="0"/>
              <a:t>more than 20 states</a:t>
            </a:r>
            <a:endParaRPr lang="en-US" dirty="0"/>
          </a:p>
          <a:p>
            <a:pPr lvl="2">
              <a:defRPr/>
            </a:pPr>
            <a:r>
              <a:rPr lang="en-US" dirty="0" smtClean="0"/>
              <a:t>64% of Americans are willing to see</a:t>
            </a:r>
            <a:br>
              <a:rPr lang="en-US" dirty="0" smtClean="0"/>
            </a:br>
            <a:r>
              <a:rPr lang="en-US" dirty="0" smtClean="0"/>
              <a:t>a doctor via video telehealth</a:t>
            </a:r>
            <a:r>
              <a:rPr lang="en-US" baseline="30000" dirty="0" smtClean="0"/>
              <a:t>1</a:t>
            </a:r>
            <a:endParaRPr lang="en-US" baseline="30000" dirty="0"/>
          </a:p>
          <a:p>
            <a:pPr lvl="1">
              <a:defRPr/>
            </a:pPr>
            <a:endParaRPr lang="en-US" dirty="0" smtClean="0"/>
          </a:p>
          <a:p>
            <a:pPr>
              <a:defRPr/>
            </a:pPr>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1846" y="3538330"/>
            <a:ext cx="3890929" cy="285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defRPr/>
            </a:pPr>
            <a:r>
              <a:rPr lang="en-US" dirty="0" smtClean="0"/>
              <a:t>Virtual doctor consultations provide valuable options</a:t>
            </a:r>
            <a:endParaRPr lang="en-US" dirty="0"/>
          </a:p>
        </p:txBody>
      </p:sp>
      <p:pic>
        <p:nvPicPr>
          <p:cNvPr id="7" name="Picture 6"/>
          <p:cNvPicPr>
            <a:picLocks noChangeAspect="1"/>
          </p:cNvPicPr>
          <p:nvPr/>
        </p:nvPicPr>
        <p:blipFill rotWithShape="1">
          <a:blip r:embed="rId4"/>
          <a:srcRect l="51197"/>
          <a:stretch/>
        </p:blipFill>
        <p:spPr>
          <a:xfrm>
            <a:off x="5918085" y="1782937"/>
            <a:ext cx="1947559" cy="1771570"/>
          </a:xfrm>
          <a:prstGeom prst="rect">
            <a:avLst/>
          </a:prstGeom>
        </p:spPr>
      </p:pic>
      <p:sp>
        <p:nvSpPr>
          <p:cNvPr id="6" name="Text Box 12"/>
          <p:cNvSpPr txBox="1">
            <a:spLocks noChangeArrowheads="1"/>
          </p:cNvSpPr>
          <p:nvPr/>
        </p:nvSpPr>
        <p:spPr bwMode="auto">
          <a:xfrm>
            <a:off x="208225" y="5992309"/>
            <a:ext cx="8464550"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l">
              <a:defRPr/>
            </a:pPr>
            <a:r>
              <a:rPr lang="en-US" sz="1000" b="0" dirty="0" smtClean="0">
                <a:solidFill>
                  <a:srgbClr val="58595B"/>
                </a:solidFill>
              </a:rPr>
              <a:t>1. Harris Poll survey</a:t>
            </a:r>
            <a:endParaRPr lang="en-US" sz="1000" b="0" dirty="0">
              <a:solidFill>
                <a:srgbClr val="58595B"/>
              </a:solidFill>
            </a:endParaRPr>
          </a:p>
        </p:txBody>
      </p:sp>
      <p:sp>
        <p:nvSpPr>
          <p:cNvPr id="8"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757166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Like Me” uses the power of crowdsourcing to enable patient engagement</a:t>
            </a:r>
          </a:p>
        </p:txBody>
      </p:sp>
      <p:sp>
        <p:nvSpPr>
          <p:cNvPr id="3" name="Content Placeholder 2"/>
          <p:cNvSpPr>
            <a:spLocks noGrp="1"/>
          </p:cNvSpPr>
          <p:nvPr>
            <p:ph idx="1"/>
          </p:nvPr>
        </p:nvSpPr>
        <p:spPr>
          <a:xfrm>
            <a:off x="304800" y="1371600"/>
            <a:ext cx="3957318" cy="4876800"/>
          </a:xfrm>
        </p:spPr>
        <p:txBody>
          <a:bodyPr/>
          <a:lstStyle/>
          <a:p>
            <a:pPr lvl="1"/>
            <a:r>
              <a:rPr lang="en-US" dirty="0"/>
              <a:t>External content provider offers insights provided by actual patients</a:t>
            </a:r>
          </a:p>
          <a:p>
            <a:pPr lvl="1">
              <a:spcBef>
                <a:spcPts val="1200"/>
              </a:spcBef>
            </a:pPr>
            <a:r>
              <a:rPr lang="en-US" dirty="0" smtClean="0"/>
              <a:t>Makes it easy for people to compare treatments, symptoms and experiences</a:t>
            </a:r>
          </a:p>
          <a:p>
            <a:pPr lvl="1">
              <a:spcBef>
                <a:spcPts val="1200"/>
              </a:spcBef>
            </a:pPr>
            <a:r>
              <a:rPr lang="en-US" dirty="0" smtClean="0"/>
              <a:t>Patients Like Me has:</a:t>
            </a:r>
          </a:p>
          <a:p>
            <a:pPr lvl="2"/>
            <a:r>
              <a:rPr lang="en-US" dirty="0" smtClean="0"/>
              <a:t>300,000 members</a:t>
            </a:r>
          </a:p>
          <a:p>
            <a:pPr lvl="2"/>
            <a:r>
              <a:rPr lang="en-US" dirty="0" smtClean="0"/>
              <a:t>2,300+ health conditions</a:t>
            </a:r>
          </a:p>
          <a:p>
            <a:pPr lvl="2"/>
            <a:r>
              <a:rPr lang="en-US" dirty="0" smtClean="0"/>
              <a:t>50+ published research studies</a:t>
            </a:r>
          </a:p>
          <a:p>
            <a:pPr lvl="2"/>
            <a:r>
              <a:rPr lang="en-US" dirty="0" smtClean="0"/>
              <a:t>25 million disease data points</a:t>
            </a:r>
          </a:p>
          <a:p>
            <a:endParaRPr lang="en-US" dirty="0"/>
          </a:p>
          <a:p>
            <a:endParaRPr lang="en-US" dirty="0"/>
          </a:p>
        </p:txBody>
      </p:sp>
      <p:pic>
        <p:nvPicPr>
          <p:cNvPr id="1026" name="Picture 2" descr="image007"/>
          <p:cNvPicPr>
            <a:picLocks noChangeAspect="1" noChangeArrowheads="1"/>
          </p:cNvPicPr>
          <p:nvPr/>
        </p:nvPicPr>
        <p:blipFill rotWithShape="1">
          <a:blip r:embed="rId3">
            <a:extLst>
              <a:ext uri="{28A0092B-C50C-407E-A947-70E740481C1C}">
                <a14:useLocalDpi xmlns:a14="http://schemas.microsoft.com/office/drawing/2010/main" val="0"/>
              </a:ext>
            </a:extLst>
          </a:blip>
          <a:srcRect l="2886" t="1524" r="2691" b="2987"/>
          <a:stretch/>
        </p:blipFill>
        <p:spPr bwMode="auto">
          <a:xfrm>
            <a:off x="4771563" y="1521211"/>
            <a:ext cx="3881827" cy="414744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305186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Driving better health by </a:t>
            </a:r>
            <a:br>
              <a:rPr lang="en-US" dirty="0" smtClean="0"/>
            </a:br>
            <a:r>
              <a:rPr lang="en-US" dirty="0" smtClean="0"/>
              <a:t>rewarding healthy choices</a:t>
            </a:r>
            <a:endParaRPr lang="en-US" dirty="0"/>
          </a:p>
        </p:txBody>
      </p:sp>
    </p:spTree>
    <p:extLst>
      <p:ext uri="{BB962C8B-B14F-4D97-AF65-F5344CB8AC3E}">
        <p14:creationId xmlns:p14="http://schemas.microsoft.com/office/powerpoint/2010/main" val="950620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Balance Rewards for healthy choices</a:t>
            </a:r>
            <a:r>
              <a:rPr lang="en-US" baseline="30000" dirty="0" smtClean="0"/>
              <a:t>®</a:t>
            </a:r>
            <a:r>
              <a:rPr lang="en-US" dirty="0" smtClean="0"/>
              <a:t> program</a:t>
            </a:r>
            <a:endParaRPr lang="en-US" dirty="0"/>
          </a:p>
        </p:txBody>
      </p:sp>
      <p:sp>
        <p:nvSpPr>
          <p:cNvPr id="7" name="TextBox 6"/>
          <p:cNvSpPr txBox="1"/>
          <p:nvPr/>
        </p:nvSpPr>
        <p:spPr>
          <a:xfrm>
            <a:off x="304800" y="1397844"/>
            <a:ext cx="8077200" cy="643253"/>
          </a:xfrm>
          <a:prstGeom prst="rect">
            <a:avLst/>
          </a:prstGeom>
          <a:noFill/>
        </p:spPr>
        <p:txBody>
          <a:bodyPr wrap="square" lIns="0" tIns="0" rIns="0" bIns="0" rtlCol="0">
            <a:spAutoFit/>
          </a:bodyPr>
          <a:lstStyle/>
          <a:p>
            <a:pPr algn="l">
              <a:lnSpc>
                <a:spcPct val="95000"/>
              </a:lnSpc>
              <a:spcBef>
                <a:spcPts val="1728"/>
              </a:spcBef>
              <a:buNone/>
            </a:pPr>
            <a:r>
              <a:rPr lang="en-US" sz="2200" dirty="0" smtClean="0">
                <a:solidFill>
                  <a:srgbClr val="58595B"/>
                </a:solidFill>
              </a:rPr>
              <a:t>Points act as incentives for setting goals, completing daily activities that help toward goals and achieving goals.</a:t>
            </a:r>
            <a:endParaRPr lang="en-US" sz="2200" dirty="0">
              <a:solidFill>
                <a:srgbClr val="58595B"/>
              </a:solidFill>
            </a:endParaRPr>
          </a:p>
        </p:txBody>
      </p:sp>
      <p:sp>
        <p:nvSpPr>
          <p:cNvPr id="22" name="Footer Placeholder 2"/>
          <p:cNvSpPr txBox="1">
            <a:spLocks/>
          </p:cNvSpPr>
          <p:nvPr/>
        </p:nvSpPr>
        <p:spPr>
          <a:xfrm>
            <a:off x="317962" y="5230461"/>
            <a:ext cx="8457407" cy="981098"/>
          </a:xfrm>
          <a:prstGeom prst="rect">
            <a:avLst/>
          </a:prstGeom>
        </p:spPr>
        <p:txBody>
          <a:bodyPr vert="horz" lIns="0" tIns="0" rIns="91440" bIns="0" rtlCol="0" anchor="b"/>
          <a:lstStyle>
            <a:defPPr>
              <a:defRPr lang="en-US"/>
            </a:defPPr>
            <a:lvl1pPr algn="l" defTabSz="457200" rtl="0" eaLnBrk="0" fontAlgn="base" hangingPunct="0">
              <a:lnSpc>
                <a:spcPct val="95000"/>
              </a:lnSpc>
              <a:spcBef>
                <a:spcPct val="60000"/>
              </a:spcBef>
              <a:spcAft>
                <a:spcPct val="0"/>
              </a:spcAft>
              <a:buClr>
                <a:srgbClr val="004C84"/>
              </a:buClr>
              <a:buFont typeface="Arial" charset="0"/>
              <a:buNone/>
              <a:defRPr sz="800" kern="1200">
                <a:solidFill>
                  <a:srgbClr val="58595B"/>
                </a:solidFill>
                <a:latin typeface="Arial" charset="0"/>
                <a:ea typeface="ＭＳ Ｐゴシック" charset="0"/>
                <a:cs typeface="Arial" charset="0"/>
              </a:defRPr>
            </a:lvl1pPr>
            <a:lvl2pPr marL="4572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2pPr>
            <a:lvl3pPr marL="9144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3pPr>
            <a:lvl4pPr marL="13716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4pPr>
            <a:lvl5pPr marL="18288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a:lstStyle>
          <a:p>
            <a:pPr>
              <a:lnSpc>
                <a:spcPct val="100000"/>
              </a:lnSpc>
            </a:pPr>
            <a:r>
              <a:rPr lang="en-US" sz="1000" b="0" dirty="0"/>
              <a:t>Points may be limited per the terms and conditions of the program. Information provided to Walgreens online is covered by the terms of our Online Privacy and Security Policy and the terms and conditions of </a:t>
            </a:r>
            <a:r>
              <a:rPr lang="en-US" sz="1000" b="0" dirty="0" smtClean="0"/>
              <a:t>Balance</a:t>
            </a:r>
            <a:r>
              <a:rPr lang="en-US" sz="1000" b="0" baseline="30000" dirty="0" smtClean="0"/>
              <a:t>®</a:t>
            </a:r>
            <a:r>
              <a:rPr lang="en-US" sz="1000" b="0" dirty="0" smtClean="0"/>
              <a:t> </a:t>
            </a:r>
            <a:r>
              <a:rPr lang="en-US" sz="1000" b="0" dirty="0"/>
              <a:t>Rewards. Personally identifiable information is not covered under HIPAA or the Walgreens Notice of Privacy Practices. For full program terms and conditions, visit Walgreens.com/healthychoices.</a:t>
            </a:r>
            <a:endParaRPr lang="en-US" sz="1000" b="0" dirty="0" smtClean="0"/>
          </a:p>
        </p:txBody>
      </p:sp>
      <p:sp>
        <p:nvSpPr>
          <p:cNvPr id="23"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pic>
        <p:nvPicPr>
          <p:cNvPr id="24" name="Picture 23" descr="28789_Icon_Rewards_1stGoal_48x4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316" y="2388024"/>
            <a:ext cx="609600" cy="609600"/>
          </a:xfrm>
          <a:prstGeom prst="rect">
            <a:avLst/>
          </a:prstGeom>
        </p:spPr>
      </p:pic>
      <p:pic>
        <p:nvPicPr>
          <p:cNvPr id="25" name="Picture 24" descr="49454_Link_Icon_48x48.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294" y="4597208"/>
            <a:ext cx="609600" cy="609600"/>
          </a:xfrm>
          <a:prstGeom prst="rect">
            <a:avLst/>
          </a:prstGeom>
        </p:spPr>
      </p:pic>
      <p:pic>
        <p:nvPicPr>
          <p:cNvPr id="26" name="Picture 25" descr="49454_Walk_Run_Cycle_Icon_48x48.gi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67339" y="2373404"/>
            <a:ext cx="609600" cy="609600"/>
          </a:xfrm>
          <a:prstGeom prst="rect">
            <a:avLst/>
          </a:prstGeom>
        </p:spPr>
      </p:pic>
      <p:pic>
        <p:nvPicPr>
          <p:cNvPr id="27" name="Picture 26" descr="49454_Frequent_Activities_Icon_48x48.gi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67339" y="3452013"/>
            <a:ext cx="609600" cy="609600"/>
          </a:xfrm>
          <a:prstGeom prst="rect">
            <a:avLst/>
          </a:prstGeom>
        </p:spPr>
      </p:pic>
      <p:sp>
        <p:nvSpPr>
          <p:cNvPr id="28" name="TextBox 27"/>
          <p:cNvSpPr txBox="1"/>
          <p:nvPr/>
        </p:nvSpPr>
        <p:spPr>
          <a:xfrm>
            <a:off x="930739" y="2429675"/>
            <a:ext cx="2593279"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Set a healthy goal</a:t>
            </a:r>
            <a:br>
              <a:rPr lang="en-US" sz="1800" b="0" dirty="0" smtClean="0">
                <a:solidFill>
                  <a:srgbClr val="58595B"/>
                </a:solidFill>
                <a:cs typeface="Arial" charset="0"/>
              </a:rPr>
            </a:br>
            <a:r>
              <a:rPr lang="en-US" sz="1600" b="0" dirty="0" smtClean="0">
                <a:solidFill>
                  <a:srgbClr val="58595B"/>
                </a:solidFill>
                <a:cs typeface="Arial" charset="0"/>
              </a:rPr>
              <a:t>250 points/set goal</a:t>
            </a:r>
          </a:p>
        </p:txBody>
      </p:sp>
      <p:sp>
        <p:nvSpPr>
          <p:cNvPr id="29" name="TextBox 28"/>
          <p:cNvSpPr txBox="1"/>
          <p:nvPr/>
        </p:nvSpPr>
        <p:spPr>
          <a:xfrm>
            <a:off x="930739" y="4653479"/>
            <a:ext cx="2234134"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Link an app or device</a:t>
            </a:r>
            <a:br>
              <a:rPr lang="en-US" sz="1800" b="0" dirty="0" smtClean="0">
                <a:solidFill>
                  <a:srgbClr val="58595B"/>
                </a:solidFill>
                <a:cs typeface="Arial" charset="0"/>
              </a:rPr>
            </a:br>
            <a:r>
              <a:rPr lang="en-US" sz="1600" b="0" dirty="0" smtClean="0">
                <a:solidFill>
                  <a:srgbClr val="58595B"/>
                </a:solidFill>
                <a:cs typeface="Arial" charset="0"/>
              </a:rPr>
              <a:t>250 points/device or app</a:t>
            </a:r>
          </a:p>
        </p:txBody>
      </p:sp>
      <p:sp>
        <p:nvSpPr>
          <p:cNvPr id="30" name="TextBox 29"/>
          <p:cNvSpPr txBox="1"/>
          <p:nvPr/>
        </p:nvSpPr>
        <p:spPr>
          <a:xfrm>
            <a:off x="4068555" y="2412747"/>
            <a:ext cx="2593279"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Walk, run or cycle</a:t>
            </a:r>
            <a:br>
              <a:rPr lang="en-US" sz="1800" b="0" dirty="0" smtClean="0">
                <a:solidFill>
                  <a:srgbClr val="58595B"/>
                </a:solidFill>
                <a:cs typeface="Arial" charset="0"/>
              </a:rPr>
            </a:br>
            <a:r>
              <a:rPr lang="en-US" sz="1600" b="0" dirty="0" smtClean="0">
                <a:solidFill>
                  <a:srgbClr val="58595B"/>
                </a:solidFill>
                <a:cs typeface="Arial" charset="0"/>
              </a:rPr>
              <a:t>20 points/mile</a:t>
            </a:r>
          </a:p>
        </p:txBody>
      </p:sp>
      <p:sp>
        <p:nvSpPr>
          <p:cNvPr id="31" name="TextBox 30"/>
          <p:cNvSpPr txBox="1"/>
          <p:nvPr/>
        </p:nvSpPr>
        <p:spPr>
          <a:xfrm>
            <a:off x="4068556" y="3500348"/>
            <a:ext cx="2593279"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Exercise activities</a:t>
            </a:r>
            <a:br>
              <a:rPr lang="en-US" sz="1800" b="0" dirty="0" smtClean="0">
                <a:solidFill>
                  <a:srgbClr val="58595B"/>
                </a:solidFill>
                <a:cs typeface="Arial" charset="0"/>
              </a:rPr>
            </a:br>
            <a:r>
              <a:rPr lang="en-US" sz="1600" b="0" dirty="0" smtClean="0">
                <a:solidFill>
                  <a:srgbClr val="58595B"/>
                </a:solidFill>
                <a:cs typeface="Arial" charset="0"/>
              </a:rPr>
              <a:t>20 points/daily log</a:t>
            </a:r>
          </a:p>
        </p:txBody>
      </p:sp>
      <p:sp>
        <p:nvSpPr>
          <p:cNvPr id="32" name="TextBox 31"/>
          <p:cNvSpPr txBox="1"/>
          <p:nvPr/>
        </p:nvSpPr>
        <p:spPr>
          <a:xfrm>
            <a:off x="4068556" y="4653479"/>
            <a:ext cx="2154401"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Weigh-ins</a:t>
            </a:r>
            <a:br>
              <a:rPr lang="en-US" sz="1800" b="0" dirty="0" smtClean="0">
                <a:solidFill>
                  <a:srgbClr val="58595B"/>
                </a:solidFill>
                <a:cs typeface="Arial" charset="0"/>
              </a:rPr>
            </a:br>
            <a:r>
              <a:rPr lang="en-US" sz="1600" b="0" dirty="0" smtClean="0">
                <a:solidFill>
                  <a:srgbClr val="58595B"/>
                </a:solidFill>
                <a:cs typeface="Arial" charset="0"/>
              </a:rPr>
              <a:t>20 points/daily log</a:t>
            </a:r>
          </a:p>
        </p:txBody>
      </p:sp>
      <p:sp>
        <p:nvSpPr>
          <p:cNvPr id="33" name="TextBox 32"/>
          <p:cNvSpPr txBox="1"/>
          <p:nvPr/>
        </p:nvSpPr>
        <p:spPr>
          <a:xfrm>
            <a:off x="6739079" y="2409495"/>
            <a:ext cx="2154401"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Test blood pressure</a:t>
            </a:r>
            <a:br>
              <a:rPr lang="en-US" sz="1800" b="0" dirty="0" smtClean="0">
                <a:solidFill>
                  <a:srgbClr val="58595B"/>
                </a:solidFill>
                <a:cs typeface="Arial" charset="0"/>
              </a:rPr>
            </a:br>
            <a:r>
              <a:rPr lang="en-US" sz="1600" b="0" dirty="0" smtClean="0">
                <a:solidFill>
                  <a:srgbClr val="58595B"/>
                </a:solidFill>
                <a:cs typeface="Arial" charset="0"/>
              </a:rPr>
              <a:t>20 points/daily log</a:t>
            </a:r>
          </a:p>
        </p:txBody>
      </p:sp>
      <p:sp>
        <p:nvSpPr>
          <p:cNvPr id="34" name="TextBox 33"/>
          <p:cNvSpPr txBox="1"/>
          <p:nvPr/>
        </p:nvSpPr>
        <p:spPr>
          <a:xfrm>
            <a:off x="6739078" y="3489021"/>
            <a:ext cx="2267135"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Monitor blood glucose</a:t>
            </a:r>
            <a:br>
              <a:rPr lang="en-US" sz="1800" b="0" dirty="0" smtClean="0">
                <a:solidFill>
                  <a:srgbClr val="58595B"/>
                </a:solidFill>
                <a:cs typeface="Arial" charset="0"/>
              </a:rPr>
            </a:br>
            <a:r>
              <a:rPr lang="en-US" sz="1600" b="0" dirty="0" smtClean="0">
                <a:solidFill>
                  <a:srgbClr val="58595B"/>
                </a:solidFill>
                <a:cs typeface="Arial" charset="0"/>
              </a:rPr>
              <a:t>20 points/daily log</a:t>
            </a:r>
          </a:p>
        </p:txBody>
      </p:sp>
      <p:pic>
        <p:nvPicPr>
          <p:cNvPr id="35" name="Picture 34" descr="28789_Icon_Rewards_Weight_48x48.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67339" y="4597208"/>
            <a:ext cx="609600" cy="609600"/>
          </a:xfrm>
          <a:prstGeom prst="rect">
            <a:avLst/>
          </a:prstGeom>
        </p:spPr>
      </p:pic>
      <p:pic>
        <p:nvPicPr>
          <p:cNvPr id="36" name="Picture 35" descr="49454_Blood_Pressure_Icon_48x48.gif"/>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39709" y="2356476"/>
            <a:ext cx="609600" cy="609600"/>
          </a:xfrm>
          <a:prstGeom prst="rect">
            <a:avLst/>
          </a:prstGeom>
        </p:spPr>
      </p:pic>
      <p:pic>
        <p:nvPicPr>
          <p:cNvPr id="37" name="Picture 36" descr="49454_Blood_Glucose_Icon_48x48.gif"/>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39709" y="3438917"/>
            <a:ext cx="609600" cy="609600"/>
          </a:xfrm>
          <a:prstGeom prst="rect">
            <a:avLst/>
          </a:prstGeom>
        </p:spPr>
      </p:pic>
      <p:pic>
        <p:nvPicPr>
          <p:cNvPr id="38" name="Picture 3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07781" y="3452013"/>
            <a:ext cx="612648" cy="612648"/>
          </a:xfrm>
          <a:prstGeom prst="rect">
            <a:avLst/>
          </a:prstGeom>
        </p:spPr>
      </p:pic>
      <p:sp>
        <p:nvSpPr>
          <p:cNvPr id="39" name="TextBox 38"/>
          <p:cNvSpPr txBox="1"/>
          <p:nvPr/>
        </p:nvSpPr>
        <p:spPr>
          <a:xfrm>
            <a:off x="930739" y="3495188"/>
            <a:ext cx="2593279"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Achieve a healthy goal</a:t>
            </a:r>
            <a:br>
              <a:rPr lang="en-US" sz="1800" b="0" dirty="0" smtClean="0">
                <a:solidFill>
                  <a:srgbClr val="58595B"/>
                </a:solidFill>
                <a:cs typeface="Arial" charset="0"/>
              </a:rPr>
            </a:br>
            <a:r>
              <a:rPr lang="en-US" sz="1600" b="0" dirty="0" smtClean="0">
                <a:solidFill>
                  <a:srgbClr val="58595B"/>
                </a:solidFill>
                <a:cs typeface="Arial" charset="0"/>
              </a:rPr>
              <a:t>250 points/set goal</a:t>
            </a:r>
          </a:p>
        </p:txBody>
      </p:sp>
      <p:pic>
        <p:nvPicPr>
          <p:cNvPr id="40" name="Picture 3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036660" y="4597208"/>
            <a:ext cx="612648" cy="612648"/>
          </a:xfrm>
          <a:prstGeom prst="rect">
            <a:avLst/>
          </a:prstGeom>
        </p:spPr>
      </p:pic>
      <p:sp>
        <p:nvSpPr>
          <p:cNvPr id="41" name="TextBox 40"/>
          <p:cNvSpPr txBox="1"/>
          <p:nvPr/>
        </p:nvSpPr>
        <p:spPr>
          <a:xfrm>
            <a:off x="6768845" y="4653478"/>
            <a:ext cx="2450312" cy="497059"/>
          </a:xfrm>
          <a:prstGeom prst="rect">
            <a:avLst/>
          </a:prstGeom>
          <a:noFill/>
        </p:spPr>
        <p:txBody>
          <a:bodyPr wrap="square" lIns="0" tIns="0" rIns="0" bIns="0" rtlCol="0">
            <a:spAutoFit/>
          </a:bodyPr>
          <a:lstStyle/>
          <a:p>
            <a:pPr algn="l" defTabSz="457200" eaLnBrk="0" hangingPunct="0">
              <a:lnSpc>
                <a:spcPct val="95000"/>
              </a:lnSpc>
              <a:spcBef>
                <a:spcPct val="60000"/>
              </a:spcBef>
              <a:buClr>
                <a:srgbClr val="004C84"/>
              </a:buClr>
              <a:buFont typeface="Arial" charset="0"/>
              <a:buNone/>
            </a:pPr>
            <a:r>
              <a:rPr lang="en-US" sz="1800" b="0" dirty="0" smtClean="0">
                <a:solidFill>
                  <a:srgbClr val="58595B"/>
                </a:solidFill>
                <a:cs typeface="Arial" charset="0"/>
              </a:rPr>
              <a:t>Quit tobacco with NRT</a:t>
            </a:r>
            <a:br>
              <a:rPr lang="en-US" sz="1800" b="0" dirty="0" smtClean="0">
                <a:solidFill>
                  <a:srgbClr val="58595B"/>
                </a:solidFill>
                <a:cs typeface="Arial" charset="0"/>
              </a:rPr>
            </a:br>
            <a:r>
              <a:rPr lang="en-US" sz="1600" b="0" dirty="0" smtClean="0">
                <a:solidFill>
                  <a:srgbClr val="58595B"/>
                </a:solidFill>
                <a:cs typeface="Arial" charset="0"/>
              </a:rPr>
              <a:t>20 points/daily log</a:t>
            </a:r>
          </a:p>
        </p:txBody>
      </p:sp>
    </p:spTree>
    <p:extLst>
      <p:ext uri="{BB962C8B-B14F-4D97-AF65-F5344CB8AC3E}">
        <p14:creationId xmlns:p14="http://schemas.microsoft.com/office/powerpoint/2010/main" val="2308104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uple_running_93909010.png"/>
          <p:cNvPicPr>
            <a:picLocks noChangeAspect="1"/>
          </p:cNvPicPr>
          <p:nvPr/>
        </p:nvPicPr>
        <p:blipFill rotWithShape="1">
          <a:blip r:embed="rId3" cstate="email">
            <a:extLst>
              <a:ext uri="{28A0092B-C50C-407E-A947-70E740481C1C}">
                <a14:useLocalDpi xmlns:a14="http://schemas.microsoft.com/office/drawing/2010/main" val="0"/>
              </a:ext>
            </a:extLst>
          </a:blip>
          <a:srcRect b="1004"/>
          <a:stretch/>
        </p:blipFill>
        <p:spPr>
          <a:xfrm>
            <a:off x="0" y="1200408"/>
            <a:ext cx="9144000" cy="5657592"/>
          </a:xfrm>
          <a:prstGeom prst="rect">
            <a:avLst/>
          </a:prstGeom>
        </p:spPr>
      </p:pic>
      <p:pic>
        <p:nvPicPr>
          <p:cNvPr id="7" name="Picture 6" descr="shoe print.png"/>
          <p:cNvPicPr>
            <a:picLocks noChangeAspect="1"/>
          </p:cNvPicPr>
          <p:nvPr/>
        </p:nvPicPr>
        <p:blipFill>
          <a:blip r:embed="rId4" cstate="email">
            <a:alphaModFix amt="26000"/>
            <a:extLst>
              <a:ext uri="{28A0092B-C50C-407E-A947-70E740481C1C}">
                <a14:useLocalDpi xmlns:a14="http://schemas.microsoft.com/office/drawing/2010/main" val="0"/>
              </a:ext>
            </a:extLst>
          </a:blip>
          <a:stretch>
            <a:fillRect/>
          </a:stretch>
        </p:blipFill>
        <p:spPr>
          <a:xfrm rot="1223441">
            <a:off x="1512273" y="5460046"/>
            <a:ext cx="1349817" cy="1050258"/>
          </a:xfrm>
          <a:prstGeom prst="rect">
            <a:avLst/>
          </a:prstGeom>
        </p:spPr>
      </p:pic>
      <p:pic>
        <p:nvPicPr>
          <p:cNvPr id="8" name="Picture 7" descr="shoe print.png"/>
          <p:cNvPicPr>
            <a:picLocks noChangeAspect="1"/>
          </p:cNvPicPr>
          <p:nvPr/>
        </p:nvPicPr>
        <p:blipFill>
          <a:blip r:embed="rId5" cstate="email">
            <a:alphaModFix amt="14000"/>
            <a:extLst>
              <a:ext uri="{28A0092B-C50C-407E-A947-70E740481C1C}">
                <a14:useLocalDpi xmlns:a14="http://schemas.microsoft.com/office/drawing/2010/main" val="0"/>
              </a:ext>
            </a:extLst>
          </a:blip>
          <a:stretch>
            <a:fillRect/>
          </a:stretch>
        </p:blipFill>
        <p:spPr>
          <a:xfrm rot="1223441">
            <a:off x="2980308" y="4355338"/>
            <a:ext cx="1543981" cy="1201332"/>
          </a:xfrm>
          <a:prstGeom prst="rect">
            <a:avLst/>
          </a:prstGeom>
        </p:spPr>
      </p:pic>
      <p:sp>
        <p:nvSpPr>
          <p:cNvPr id="2" name="Title 1"/>
          <p:cNvSpPr>
            <a:spLocks noGrp="1"/>
          </p:cNvSpPr>
          <p:nvPr>
            <p:ph type="title"/>
          </p:nvPr>
        </p:nvSpPr>
        <p:spPr/>
        <p:txBody>
          <a:bodyPr/>
          <a:lstStyle/>
          <a:p>
            <a:r>
              <a:rPr lang="en-US" dirty="0" smtClean="0"/>
              <a:t>Built on small-step methodology</a:t>
            </a:r>
            <a:endParaRPr lang="en-US" dirty="0"/>
          </a:p>
        </p:txBody>
      </p:sp>
      <p:sp>
        <p:nvSpPr>
          <p:cNvPr id="23" name="Content Placeholder 2"/>
          <p:cNvSpPr>
            <a:spLocks noGrp="1"/>
          </p:cNvSpPr>
          <p:nvPr>
            <p:ph idx="1"/>
          </p:nvPr>
        </p:nvSpPr>
        <p:spPr/>
        <p:txBody>
          <a:bodyPr/>
          <a:lstStyle/>
          <a:p>
            <a:pPr lvl="1"/>
            <a:r>
              <a:rPr lang="en-US" dirty="0" smtClean="0"/>
              <a:t>Based on a program developed by a leader</a:t>
            </a:r>
            <a:br>
              <a:rPr lang="en-US" dirty="0" smtClean="0"/>
            </a:br>
            <a:r>
              <a:rPr lang="en-US" dirty="0" smtClean="0"/>
              <a:t>in behavior change methodology</a:t>
            </a:r>
          </a:p>
          <a:p>
            <a:pPr lvl="1"/>
            <a:r>
              <a:rPr lang="en-US" dirty="0" smtClean="0"/>
              <a:t>Large goals are achievable by starting </a:t>
            </a:r>
            <a:br>
              <a:rPr lang="en-US" dirty="0" smtClean="0"/>
            </a:br>
            <a:r>
              <a:rPr lang="en-US" dirty="0" smtClean="0"/>
              <a:t>with small steps</a:t>
            </a:r>
          </a:p>
          <a:p>
            <a:pPr lvl="1"/>
            <a:r>
              <a:rPr lang="en-US" dirty="0" smtClean="0"/>
              <a:t>Points build up through routine </a:t>
            </a:r>
            <a:br>
              <a:rPr lang="en-US" dirty="0" smtClean="0"/>
            </a:br>
            <a:r>
              <a:rPr lang="en-US" dirty="0" smtClean="0"/>
              <a:t>healthy activities</a:t>
            </a:r>
          </a:p>
          <a:p>
            <a:endParaRPr lang="en-US" dirty="0"/>
          </a:p>
        </p:txBody>
      </p:sp>
      <p:sp>
        <p:nvSpPr>
          <p:cNvPr id="9" name="Footer Placeholder 1"/>
          <p:cNvSpPr>
            <a:spLocks noGrp="1"/>
          </p:cNvSpPr>
          <p:nvPr>
            <p:ph type="ftr" sz="quarter" idx="10"/>
          </p:nvPr>
        </p:nvSpPr>
        <p:spPr>
          <a:xfrm>
            <a:off x="685800" y="6400800"/>
            <a:ext cx="4297363" cy="228600"/>
          </a:xfrm>
        </p:spPr>
        <p:txBody>
          <a:bodyP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349241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1200408"/>
            <a:ext cx="9144000" cy="5486400"/>
          </a:xfrm>
          <a:prstGeom prst="rect">
            <a:avLst/>
          </a:prstGeom>
        </p:spPr>
      </p:pic>
      <p:sp>
        <p:nvSpPr>
          <p:cNvPr id="2" name="Title 1"/>
          <p:cNvSpPr>
            <a:spLocks noGrp="1"/>
          </p:cNvSpPr>
          <p:nvPr>
            <p:ph type="title"/>
          </p:nvPr>
        </p:nvSpPr>
        <p:spPr/>
        <p:txBody>
          <a:bodyPr/>
          <a:lstStyle/>
          <a:p>
            <a:pPr>
              <a:defRPr/>
            </a:pPr>
            <a:r>
              <a:rPr lang="en-US" dirty="0" smtClean="0"/>
              <a:t>Seeing healthy engagement</a:t>
            </a:r>
            <a:endParaRPr lang="en-US" dirty="0"/>
          </a:p>
        </p:txBody>
      </p:sp>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1676400"/>
            <a:ext cx="1634546" cy="2943942"/>
          </a:xfrm>
          <a:prstGeom prst="rect">
            <a:avLst/>
          </a:prstGeom>
        </p:spPr>
      </p:pic>
      <p:sp>
        <p:nvSpPr>
          <p:cNvPr id="16" name="Rectangle 15"/>
          <p:cNvSpPr/>
          <p:nvPr/>
        </p:nvSpPr>
        <p:spPr>
          <a:xfrm>
            <a:off x="381000" y="5013748"/>
            <a:ext cx="1754342" cy="650178"/>
          </a:xfrm>
          <a:prstGeom prst="rect">
            <a:avLst/>
          </a:prstGeom>
        </p:spPr>
        <p:txBody>
          <a:bodyPr wrap="square">
            <a:spAutoFit/>
          </a:bodyPr>
          <a:lstStyle/>
          <a:p>
            <a:pPr algn="l">
              <a:lnSpc>
                <a:spcPct val="95000"/>
              </a:lnSpc>
              <a:spcBef>
                <a:spcPts val="1440"/>
              </a:spcBef>
              <a:buNone/>
            </a:pPr>
            <a:r>
              <a:rPr lang="en-US" sz="2000" dirty="0" smtClean="0">
                <a:solidFill>
                  <a:schemeClr val="accent1"/>
                </a:solidFill>
                <a:latin typeface="Arial"/>
                <a:cs typeface="Arial"/>
              </a:rPr>
              <a:t>800,000</a:t>
            </a:r>
            <a:r>
              <a:rPr lang="en-US" sz="2000" dirty="0" smtClean="0">
                <a:solidFill>
                  <a:schemeClr val="accent1"/>
                </a:solidFill>
              </a:rPr>
              <a:t> </a:t>
            </a:r>
            <a:br>
              <a:rPr lang="en-US" sz="2000" dirty="0" smtClean="0">
                <a:solidFill>
                  <a:schemeClr val="accent1"/>
                </a:solidFill>
              </a:rPr>
            </a:br>
            <a:r>
              <a:rPr lang="en-US" sz="1800" b="0" dirty="0" smtClean="0">
                <a:solidFill>
                  <a:schemeClr val="tx2"/>
                </a:solidFill>
              </a:rPr>
              <a:t>active users</a:t>
            </a:r>
            <a:endParaRPr lang="en-US" sz="1800" b="0" dirty="0">
              <a:solidFill>
                <a:schemeClr val="tx2"/>
              </a:solidFill>
            </a:endParaRPr>
          </a:p>
        </p:txBody>
      </p:sp>
      <p:sp>
        <p:nvSpPr>
          <p:cNvPr id="17" name="Rectangle 16"/>
          <p:cNvSpPr/>
          <p:nvPr/>
        </p:nvSpPr>
        <p:spPr>
          <a:xfrm>
            <a:off x="2209800" y="5013748"/>
            <a:ext cx="1643098" cy="650178"/>
          </a:xfrm>
          <a:prstGeom prst="rect">
            <a:avLst/>
          </a:prstGeom>
        </p:spPr>
        <p:txBody>
          <a:bodyPr wrap="square">
            <a:spAutoFit/>
          </a:bodyPr>
          <a:lstStyle/>
          <a:p>
            <a:pPr algn="l">
              <a:lnSpc>
                <a:spcPct val="95000"/>
              </a:lnSpc>
              <a:spcBef>
                <a:spcPts val="1440"/>
              </a:spcBef>
              <a:buNone/>
            </a:pPr>
            <a:r>
              <a:rPr lang="en-US" sz="2000" dirty="0" smtClean="0">
                <a:solidFill>
                  <a:srgbClr val="56A0D3"/>
                </a:solidFill>
                <a:latin typeface="Arial"/>
                <a:cs typeface="Arial"/>
              </a:rPr>
              <a:t>1.5 million</a:t>
            </a:r>
            <a:r>
              <a:rPr lang="en-US" sz="2000" dirty="0">
                <a:solidFill>
                  <a:schemeClr val="tx2"/>
                </a:solidFill>
                <a:cs typeface="Arial"/>
              </a:rPr>
              <a:t> </a:t>
            </a:r>
            <a:r>
              <a:rPr lang="en-US" sz="1800" b="0" dirty="0" smtClean="0">
                <a:solidFill>
                  <a:schemeClr val="tx2"/>
                </a:solidFill>
                <a:cs typeface="Arial"/>
              </a:rPr>
              <a:t>goals set</a:t>
            </a:r>
            <a:endParaRPr lang="en-US" sz="1800" b="0" dirty="0" smtClean="0">
              <a:solidFill>
                <a:srgbClr val="56A0D3"/>
              </a:solidFill>
              <a:latin typeface="Arial"/>
              <a:cs typeface="Arial"/>
            </a:endParaRPr>
          </a:p>
        </p:txBody>
      </p:sp>
      <p:sp>
        <p:nvSpPr>
          <p:cNvPr id="18" name="Rectangle 17"/>
          <p:cNvSpPr/>
          <p:nvPr/>
        </p:nvSpPr>
        <p:spPr>
          <a:xfrm>
            <a:off x="4012745" y="5013748"/>
            <a:ext cx="1526928" cy="913327"/>
          </a:xfrm>
          <a:prstGeom prst="rect">
            <a:avLst/>
          </a:prstGeom>
        </p:spPr>
        <p:txBody>
          <a:bodyPr wrap="square">
            <a:spAutoFit/>
          </a:bodyPr>
          <a:lstStyle/>
          <a:p>
            <a:pPr algn="l">
              <a:lnSpc>
                <a:spcPct val="95000"/>
              </a:lnSpc>
              <a:spcBef>
                <a:spcPts val="1440"/>
              </a:spcBef>
              <a:buNone/>
            </a:pPr>
            <a:r>
              <a:rPr lang="en-US" sz="2000" dirty="0" smtClean="0">
                <a:solidFill>
                  <a:srgbClr val="56A0D3"/>
                </a:solidFill>
                <a:latin typeface="Arial"/>
                <a:cs typeface="Arial"/>
              </a:rPr>
              <a:t>73 million</a:t>
            </a:r>
            <a:r>
              <a:rPr lang="en-US" sz="2000" dirty="0" smtClean="0">
                <a:solidFill>
                  <a:schemeClr val="tx2"/>
                </a:solidFill>
              </a:rPr>
              <a:t> </a:t>
            </a:r>
            <a:r>
              <a:rPr lang="en-US" sz="1800" b="0" dirty="0" smtClean="0">
                <a:solidFill>
                  <a:schemeClr val="tx2"/>
                </a:solidFill>
              </a:rPr>
              <a:t>miles </a:t>
            </a:r>
            <a:br>
              <a:rPr lang="en-US" sz="1800" b="0" dirty="0" smtClean="0">
                <a:solidFill>
                  <a:schemeClr val="tx2"/>
                </a:solidFill>
              </a:rPr>
            </a:br>
            <a:r>
              <a:rPr lang="en-US" sz="1800" b="0" dirty="0" smtClean="0">
                <a:solidFill>
                  <a:schemeClr val="tx2"/>
                </a:solidFill>
              </a:rPr>
              <a:t>logged</a:t>
            </a:r>
            <a:endParaRPr lang="en-US" sz="1800" b="0" dirty="0">
              <a:solidFill>
                <a:schemeClr val="tx2"/>
              </a:solidFill>
            </a:endParaRPr>
          </a:p>
        </p:txBody>
      </p:sp>
      <p:sp>
        <p:nvSpPr>
          <p:cNvPr id="19" name="Rectangle 18"/>
          <p:cNvSpPr/>
          <p:nvPr/>
        </p:nvSpPr>
        <p:spPr>
          <a:xfrm>
            <a:off x="5819187" y="5013748"/>
            <a:ext cx="1572213" cy="911019"/>
          </a:xfrm>
          <a:prstGeom prst="rect">
            <a:avLst/>
          </a:prstGeom>
        </p:spPr>
        <p:txBody>
          <a:bodyPr wrap="square">
            <a:spAutoFit/>
          </a:bodyPr>
          <a:lstStyle/>
          <a:p>
            <a:pPr algn="l">
              <a:lnSpc>
                <a:spcPct val="95000"/>
              </a:lnSpc>
              <a:spcBef>
                <a:spcPts val="1440"/>
              </a:spcBef>
              <a:buNone/>
            </a:pPr>
            <a:r>
              <a:rPr lang="en-US" sz="2000" dirty="0" smtClean="0">
                <a:solidFill>
                  <a:srgbClr val="56A0D3"/>
                </a:solidFill>
                <a:latin typeface="Arial"/>
                <a:cs typeface="Arial"/>
              </a:rPr>
              <a:t>250,000</a:t>
            </a:r>
            <a:r>
              <a:rPr lang="en-US" sz="2000" dirty="0" smtClean="0">
                <a:solidFill>
                  <a:schemeClr val="tx2"/>
                </a:solidFill>
              </a:rPr>
              <a:t> </a:t>
            </a:r>
            <a:r>
              <a:rPr lang="en-US" sz="2000" dirty="0">
                <a:solidFill>
                  <a:schemeClr val="tx2"/>
                </a:solidFill>
              </a:rPr>
              <a:t/>
            </a:r>
            <a:br>
              <a:rPr lang="en-US" sz="2000" dirty="0">
                <a:solidFill>
                  <a:schemeClr val="tx2"/>
                </a:solidFill>
              </a:rPr>
            </a:br>
            <a:r>
              <a:rPr lang="en-US" sz="1800" b="0" dirty="0" smtClean="0">
                <a:solidFill>
                  <a:schemeClr val="tx2"/>
                </a:solidFill>
              </a:rPr>
              <a:t>connected devices</a:t>
            </a:r>
            <a:endParaRPr lang="en-US" sz="1800" b="0" dirty="0">
              <a:solidFill>
                <a:schemeClr val="tx2"/>
              </a:solidFill>
            </a:endParaRPr>
          </a:p>
        </p:txBody>
      </p:sp>
      <p:sp>
        <p:nvSpPr>
          <p:cNvPr id="20" name="Rectangle 19"/>
          <p:cNvSpPr/>
          <p:nvPr/>
        </p:nvSpPr>
        <p:spPr>
          <a:xfrm>
            <a:off x="7419781" y="5013748"/>
            <a:ext cx="1648019" cy="913327"/>
          </a:xfrm>
          <a:prstGeom prst="rect">
            <a:avLst/>
          </a:prstGeom>
        </p:spPr>
        <p:txBody>
          <a:bodyPr wrap="square">
            <a:spAutoFit/>
          </a:bodyPr>
          <a:lstStyle/>
          <a:p>
            <a:pPr algn="l">
              <a:lnSpc>
                <a:spcPct val="95000"/>
              </a:lnSpc>
              <a:spcBef>
                <a:spcPts val="1440"/>
              </a:spcBef>
              <a:buNone/>
            </a:pPr>
            <a:r>
              <a:rPr lang="en-US" sz="2000" dirty="0" smtClean="0">
                <a:solidFill>
                  <a:srgbClr val="56A0D3"/>
                </a:solidFill>
                <a:latin typeface="Arial"/>
                <a:cs typeface="Arial"/>
              </a:rPr>
              <a:t>1.9 billion </a:t>
            </a:r>
            <a:r>
              <a:rPr lang="en-US" sz="1800" b="0" dirty="0" smtClean="0">
                <a:solidFill>
                  <a:schemeClr val="tx2"/>
                </a:solidFill>
              </a:rPr>
              <a:t>points awarded</a:t>
            </a:r>
            <a:endParaRPr lang="en-US" sz="1800" b="0" dirty="0">
              <a:solidFill>
                <a:schemeClr val="tx2"/>
              </a:solidFill>
            </a:endParaRPr>
          </a:p>
        </p:txBody>
      </p:sp>
      <p:cxnSp>
        <p:nvCxnSpPr>
          <p:cNvPr id="21" name="Straight Connector 20"/>
          <p:cNvCxnSpPr/>
          <p:nvPr/>
        </p:nvCxnSpPr>
        <p:spPr>
          <a:xfrm>
            <a:off x="503075" y="4926715"/>
            <a:ext cx="1173325"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40921" y="4926715"/>
            <a:ext cx="1158001"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63443" y="4926715"/>
            <a:ext cx="1102305"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30268" y="4926715"/>
            <a:ext cx="952976"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47764" y="4926715"/>
            <a:ext cx="1112992"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4"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3192121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itbit_STK_135537927_5_sm.png"/>
          <p:cNvPicPr>
            <a:picLocks noChangeAspect="1"/>
          </p:cNvPicPr>
          <p:nvPr/>
        </p:nvPicPr>
        <p:blipFill rotWithShape="1">
          <a:blip r:embed="rId3" cstate="email">
            <a:extLst>
              <a:ext uri="{28A0092B-C50C-407E-A947-70E740481C1C}">
                <a14:useLocalDpi xmlns:a14="http://schemas.microsoft.com/office/drawing/2010/main" val="0"/>
              </a:ext>
            </a:extLst>
          </a:blip>
          <a:srcRect b="3913"/>
          <a:stretch/>
        </p:blipFill>
        <p:spPr>
          <a:xfrm>
            <a:off x="0" y="1207583"/>
            <a:ext cx="7391400" cy="4983667"/>
          </a:xfrm>
          <a:prstGeom prst="rect">
            <a:avLst/>
          </a:prstGeom>
        </p:spPr>
      </p:pic>
      <p:sp>
        <p:nvSpPr>
          <p:cNvPr id="19" name="TextBox 18"/>
          <p:cNvSpPr txBox="1"/>
          <p:nvPr/>
        </p:nvSpPr>
        <p:spPr>
          <a:xfrm>
            <a:off x="5175434" y="4684156"/>
            <a:ext cx="1600200" cy="515206"/>
          </a:xfrm>
          <a:prstGeom prst="rect">
            <a:avLst/>
          </a:prstGeom>
          <a:noFill/>
        </p:spPr>
        <p:txBody>
          <a:bodyPr wrap="square" rtlCol="0">
            <a:spAutoFit/>
          </a:bodyPr>
          <a:lstStyle/>
          <a:p>
            <a:pPr algn="l"/>
            <a:r>
              <a:rPr lang="en-US" sz="1200" b="0" dirty="0" smtClean="0">
                <a:solidFill>
                  <a:schemeClr val="tx2"/>
                </a:solidFill>
              </a:rPr>
              <a:t>Walgreens Activity Trackers</a:t>
            </a:r>
          </a:p>
        </p:txBody>
      </p:sp>
      <p:pic>
        <p:nvPicPr>
          <p:cNvPr id="20" name="Picture 19" descr="Walgreens Activity Tracker Swappable Ban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431" y="3940810"/>
            <a:ext cx="2032000" cy="2032000"/>
          </a:xfrm>
          <a:prstGeom prst="rect">
            <a:avLst/>
          </a:prstGeom>
        </p:spPr>
      </p:pic>
      <p:sp>
        <p:nvSpPr>
          <p:cNvPr id="2" name="Title 1"/>
          <p:cNvSpPr>
            <a:spLocks noGrp="1"/>
          </p:cNvSpPr>
          <p:nvPr>
            <p:ph type="title"/>
          </p:nvPr>
        </p:nvSpPr>
        <p:spPr/>
        <p:txBody>
          <a:bodyPr/>
          <a:lstStyle/>
          <a:p>
            <a:pPr>
              <a:defRPr/>
            </a:pPr>
            <a:r>
              <a:rPr lang="en-US" dirty="0" smtClean="0"/>
              <a:t>Capitalizing on digital health tracking trend</a:t>
            </a:r>
            <a:endParaRPr lang="en-US" dirty="0"/>
          </a:p>
        </p:txBody>
      </p:sp>
      <p:sp>
        <p:nvSpPr>
          <p:cNvPr id="4" name="Content Placeholder 3"/>
          <p:cNvSpPr>
            <a:spLocks noGrp="1"/>
          </p:cNvSpPr>
          <p:nvPr>
            <p:ph idx="1"/>
          </p:nvPr>
        </p:nvSpPr>
        <p:spPr>
          <a:xfrm>
            <a:off x="4714160" y="1371600"/>
            <a:ext cx="4125040" cy="4876800"/>
          </a:xfrm>
        </p:spPr>
        <p:txBody>
          <a:bodyPr/>
          <a:lstStyle/>
          <a:p>
            <a:pPr marL="342900" indent="-342900">
              <a:buFont typeface="Arial"/>
              <a:buChar char="•"/>
            </a:pPr>
            <a:r>
              <a:rPr lang="en-US" sz="2000" dirty="0">
                <a:solidFill>
                  <a:srgbClr val="58595B"/>
                </a:solidFill>
              </a:rPr>
              <a:t>21% of Americans use some form of technology to track their health </a:t>
            </a:r>
            <a:r>
              <a:rPr lang="en-US" sz="2000" dirty="0" smtClean="0">
                <a:solidFill>
                  <a:srgbClr val="58595B"/>
                </a:solidFill>
              </a:rPr>
              <a:t>data</a:t>
            </a:r>
            <a:r>
              <a:rPr lang="en-US" sz="2000" baseline="30000" dirty="0">
                <a:solidFill>
                  <a:srgbClr val="58595B"/>
                </a:solidFill>
              </a:rPr>
              <a:t>1</a:t>
            </a:r>
            <a:endParaRPr lang="en-US" sz="2000" dirty="0">
              <a:solidFill>
                <a:srgbClr val="58595B"/>
              </a:solidFill>
            </a:endParaRPr>
          </a:p>
          <a:p>
            <a:pPr marL="342900" indent="-342900">
              <a:buFont typeface="Arial"/>
              <a:buChar char="•"/>
            </a:pPr>
            <a:r>
              <a:rPr lang="en-US" sz="2000" dirty="0">
                <a:solidFill>
                  <a:srgbClr val="58595B"/>
                </a:solidFill>
              </a:rPr>
              <a:t>W</a:t>
            </a:r>
            <a:r>
              <a:rPr lang="en-US" sz="2000" dirty="0" smtClean="0">
                <a:solidFill>
                  <a:srgbClr val="58595B"/>
                </a:solidFill>
              </a:rPr>
              <a:t>e’re </a:t>
            </a:r>
            <a:r>
              <a:rPr lang="en-US" sz="2000" dirty="0">
                <a:solidFill>
                  <a:srgbClr val="58595B"/>
                </a:solidFill>
              </a:rPr>
              <a:t>compatible with their </a:t>
            </a:r>
            <a:r>
              <a:rPr lang="en-US" sz="2000" dirty="0" smtClean="0">
                <a:solidFill>
                  <a:srgbClr val="58595B"/>
                </a:solidFill>
              </a:rPr>
              <a:t>favorites</a:t>
            </a:r>
            <a:endParaRPr lang="en-US" sz="2000" dirty="0">
              <a:solidFill>
                <a:srgbClr val="58595B"/>
              </a:solidFill>
            </a:endParaRPr>
          </a:p>
          <a:p>
            <a:pPr marL="342900" indent="-342900">
              <a:buFont typeface="Arial"/>
              <a:buChar char="•"/>
            </a:pPr>
            <a:r>
              <a:rPr lang="en-US" sz="2000" dirty="0" smtClean="0">
                <a:solidFill>
                  <a:srgbClr val="58595B"/>
                </a:solidFill>
              </a:rPr>
              <a:t>Members </a:t>
            </a:r>
            <a:r>
              <a:rPr lang="en-US" sz="2000" dirty="0">
                <a:solidFill>
                  <a:srgbClr val="58595B"/>
                </a:solidFill>
              </a:rPr>
              <a:t>have connected </a:t>
            </a:r>
            <a:r>
              <a:rPr lang="en-US" sz="2000" dirty="0" smtClean="0">
                <a:solidFill>
                  <a:srgbClr val="58595B"/>
                </a:solidFill>
              </a:rPr>
              <a:t>more than </a:t>
            </a:r>
            <a:r>
              <a:rPr lang="en-US" sz="2000" smtClean="0">
                <a:solidFill>
                  <a:srgbClr val="58595B"/>
                </a:solidFill>
              </a:rPr>
              <a:t>250,000 devices</a:t>
            </a:r>
            <a:endParaRPr lang="en-US" sz="2000" dirty="0" smtClean="0">
              <a:solidFill>
                <a:srgbClr val="58595B"/>
              </a:solidFill>
            </a:endParaRPr>
          </a:p>
          <a:p>
            <a:pPr marL="342900" indent="-342900">
              <a:buFont typeface="Arial"/>
              <a:buChar char="•"/>
            </a:pPr>
            <a:r>
              <a:rPr lang="en-US" sz="2000" dirty="0" smtClean="0">
                <a:solidFill>
                  <a:srgbClr val="58595B"/>
                </a:solidFill>
              </a:rPr>
              <a:t>And more </a:t>
            </a:r>
            <a:endParaRPr lang="en-US" sz="2000" dirty="0">
              <a:solidFill>
                <a:srgbClr val="58595B"/>
              </a:solidFill>
            </a:endParaRPr>
          </a:p>
          <a:p>
            <a:endParaRPr lang="en-US" sz="2000" dirty="0"/>
          </a:p>
        </p:txBody>
      </p:sp>
      <p:sp>
        <p:nvSpPr>
          <p:cNvPr id="14" name="Footer Placeholder 2"/>
          <p:cNvSpPr txBox="1">
            <a:spLocks/>
          </p:cNvSpPr>
          <p:nvPr/>
        </p:nvSpPr>
        <p:spPr>
          <a:xfrm>
            <a:off x="146124" y="5725597"/>
            <a:ext cx="8526463" cy="487652"/>
          </a:xfrm>
          <a:prstGeom prst="rect">
            <a:avLst/>
          </a:prstGeom>
        </p:spPr>
        <p:txBody>
          <a:bodyPr vert="horz" lIns="0" tIns="0" rIns="91440" bIns="0" rtlCol="0" anchor="b"/>
          <a:lstStyle>
            <a:defPPr>
              <a:defRPr lang="en-US"/>
            </a:defPPr>
            <a:lvl1pPr algn="l" defTabSz="457200" rtl="0" eaLnBrk="0" fontAlgn="base" hangingPunct="0">
              <a:lnSpc>
                <a:spcPct val="95000"/>
              </a:lnSpc>
              <a:spcBef>
                <a:spcPct val="60000"/>
              </a:spcBef>
              <a:spcAft>
                <a:spcPct val="0"/>
              </a:spcAft>
              <a:buClr>
                <a:srgbClr val="004C84"/>
              </a:buClr>
              <a:buFont typeface="Arial" charset="0"/>
              <a:buNone/>
              <a:defRPr sz="800" kern="1200">
                <a:solidFill>
                  <a:srgbClr val="58595B"/>
                </a:solidFill>
                <a:latin typeface="Arial" charset="0"/>
                <a:ea typeface="ＭＳ Ｐゴシック" charset="0"/>
                <a:cs typeface="Arial" charset="0"/>
              </a:defRPr>
            </a:lvl1pPr>
            <a:lvl2pPr marL="4572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2pPr>
            <a:lvl3pPr marL="9144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3pPr>
            <a:lvl4pPr marL="13716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4pPr>
            <a:lvl5pPr marL="18288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a:lstStyle>
          <a:p>
            <a:pPr marL="284163" indent="-114300">
              <a:lnSpc>
                <a:spcPct val="100000"/>
              </a:lnSpc>
            </a:pPr>
            <a:r>
              <a:rPr lang="en-US" sz="1000" b="0" dirty="0" smtClean="0">
                <a:solidFill>
                  <a:schemeClr val="tx2"/>
                </a:solidFill>
              </a:rPr>
              <a:t>1. Pew Research Internet Project, Health Fact Sheet</a:t>
            </a:r>
            <a:r>
              <a:rPr lang="en-US" sz="1000" b="0" dirty="0">
                <a:solidFill>
                  <a:schemeClr val="tx2"/>
                </a:solidFill>
              </a:rPr>
              <a:t>. http://www.pewinternet.org/fact-sheets/health-fact-sheet</a:t>
            </a:r>
            <a:r>
              <a:rPr lang="en-US" sz="1000" b="0" dirty="0" smtClean="0">
                <a:solidFill>
                  <a:schemeClr val="tx2"/>
                </a:solidFill>
              </a:rPr>
              <a:t>/. Accessed December 30, 2014.</a:t>
            </a:r>
            <a:endParaRPr lang="en-US" sz="1000" b="0" dirty="0">
              <a:solidFill>
                <a:schemeClr val="tx2"/>
              </a:solidFill>
            </a:endParaRPr>
          </a:p>
        </p:txBody>
      </p:sp>
      <p:sp>
        <p:nvSpPr>
          <p:cNvPr id="9"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281522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_24_weight.png"/>
          <p:cNvPicPr>
            <a:picLocks noChangeAspect="1"/>
          </p:cNvPicPr>
          <p:nvPr/>
        </p:nvPicPr>
        <p:blipFill rotWithShape="1">
          <a:blip r:embed="rId3">
            <a:extLst>
              <a:ext uri="{28A0092B-C50C-407E-A947-70E740481C1C}">
                <a14:useLocalDpi xmlns:a14="http://schemas.microsoft.com/office/drawing/2010/main" val="0"/>
              </a:ext>
            </a:extLst>
          </a:blip>
          <a:srcRect b="1004"/>
          <a:stretch/>
        </p:blipFill>
        <p:spPr>
          <a:xfrm>
            <a:off x="0" y="1200408"/>
            <a:ext cx="9144000" cy="5657592"/>
          </a:xfrm>
          <a:prstGeom prst="rect">
            <a:avLst/>
          </a:prstGeom>
        </p:spPr>
      </p:pic>
      <p:sp>
        <p:nvSpPr>
          <p:cNvPr id="2" name="Title 1"/>
          <p:cNvSpPr>
            <a:spLocks noGrp="1"/>
          </p:cNvSpPr>
          <p:nvPr>
            <p:ph type="title"/>
          </p:nvPr>
        </p:nvSpPr>
        <p:spPr/>
        <p:txBody>
          <a:bodyPr/>
          <a:lstStyle/>
          <a:p>
            <a:pPr>
              <a:defRPr/>
            </a:pPr>
            <a:r>
              <a:rPr lang="en-US" dirty="0" smtClean="0"/>
              <a:t>Participants are achieving weight goals</a:t>
            </a:r>
            <a:endParaRPr lang="en-US" dirty="0"/>
          </a:p>
        </p:txBody>
      </p:sp>
      <p:sp>
        <p:nvSpPr>
          <p:cNvPr id="3" name="Content Placeholder 2"/>
          <p:cNvSpPr>
            <a:spLocks noGrp="1"/>
          </p:cNvSpPr>
          <p:nvPr>
            <p:ph idx="1"/>
          </p:nvPr>
        </p:nvSpPr>
        <p:spPr>
          <a:xfrm>
            <a:off x="304800" y="1371600"/>
            <a:ext cx="4215628" cy="4876800"/>
          </a:xfrm>
        </p:spPr>
        <p:txBody>
          <a:bodyPr/>
          <a:lstStyle/>
          <a:p>
            <a:pPr marL="0" lvl="1" indent="0">
              <a:buNone/>
              <a:defRPr/>
            </a:pPr>
            <a:r>
              <a:rPr lang="en-US" dirty="0" smtClean="0"/>
              <a:t>During a six-month study of 6,196 participants who tracked their weight through Balance Rewards for healthy choices™:</a:t>
            </a:r>
          </a:p>
        </p:txBody>
      </p:sp>
      <p:sp>
        <p:nvSpPr>
          <p:cNvPr id="6" name="Text Box 12"/>
          <p:cNvSpPr txBox="1">
            <a:spLocks noChangeArrowheads="1"/>
          </p:cNvSpPr>
          <p:nvPr/>
        </p:nvSpPr>
        <p:spPr bwMode="auto">
          <a:xfrm>
            <a:off x="215400" y="5987869"/>
            <a:ext cx="8464550"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l">
              <a:defRPr/>
            </a:pPr>
            <a:r>
              <a:rPr lang="en-US" sz="1000" b="0" dirty="0" smtClean="0">
                <a:solidFill>
                  <a:srgbClr val="58595B"/>
                </a:solidFill>
              </a:rPr>
              <a:t>Walgreens data on file.</a:t>
            </a:r>
            <a:endParaRPr lang="en-US" sz="1000" b="0" dirty="0">
              <a:solidFill>
                <a:srgbClr val="58595B"/>
              </a:solidFill>
            </a:endParaRPr>
          </a:p>
        </p:txBody>
      </p:sp>
      <p:sp>
        <p:nvSpPr>
          <p:cNvPr id="9" name="TextBox 8"/>
          <p:cNvSpPr txBox="1"/>
          <p:nvPr/>
        </p:nvSpPr>
        <p:spPr>
          <a:xfrm>
            <a:off x="3292675" y="3564020"/>
            <a:ext cx="1828800" cy="1680460"/>
          </a:xfrm>
          <a:prstGeom prst="rect">
            <a:avLst/>
          </a:prstGeom>
          <a:noFill/>
        </p:spPr>
        <p:txBody>
          <a:bodyPr wrap="square" rtlCol="0">
            <a:spAutoFit/>
          </a:bodyPr>
          <a:lstStyle/>
          <a:p>
            <a:pPr marL="0" lvl="1" algn="l"/>
            <a:r>
              <a:rPr lang="en-US" sz="1800" dirty="0" smtClean="0">
                <a:solidFill>
                  <a:schemeClr val="accent4"/>
                </a:solidFill>
                <a:latin typeface="Arial"/>
                <a:cs typeface="Arial"/>
              </a:rPr>
              <a:t>27% </a:t>
            </a:r>
            <a:r>
              <a:rPr lang="en-US" sz="1800" dirty="0">
                <a:solidFill>
                  <a:schemeClr val="accent4"/>
                </a:solidFill>
                <a:latin typeface="Arial"/>
                <a:cs typeface="Arial"/>
              </a:rPr>
              <a:t>of participants lost more than </a:t>
            </a:r>
            <a:r>
              <a:rPr lang="en-US" sz="3200" dirty="0" smtClean="0">
                <a:solidFill>
                  <a:schemeClr val="accent4"/>
                </a:solidFill>
                <a:latin typeface="Arial"/>
                <a:cs typeface="Arial"/>
              </a:rPr>
              <a:t>6 lb.</a:t>
            </a:r>
            <a:endParaRPr lang="en-US" sz="3200" dirty="0">
              <a:solidFill>
                <a:schemeClr val="accent4"/>
              </a:solidFill>
              <a:latin typeface="Arial"/>
              <a:cs typeface="Arial"/>
            </a:endParaRPr>
          </a:p>
        </p:txBody>
      </p:sp>
      <p:sp>
        <p:nvSpPr>
          <p:cNvPr id="10" name="TextBox 9"/>
          <p:cNvSpPr txBox="1"/>
          <p:nvPr/>
        </p:nvSpPr>
        <p:spPr>
          <a:xfrm>
            <a:off x="320875" y="3564020"/>
            <a:ext cx="1905000" cy="1680460"/>
          </a:xfrm>
          <a:prstGeom prst="rect">
            <a:avLst/>
          </a:prstGeom>
          <a:noFill/>
        </p:spPr>
        <p:txBody>
          <a:bodyPr wrap="square" rtlCol="0">
            <a:spAutoFit/>
          </a:bodyPr>
          <a:lstStyle/>
          <a:p>
            <a:pPr marL="0" lvl="1" algn="l"/>
            <a:r>
              <a:rPr lang="en-US" sz="1800" dirty="0" smtClean="0">
                <a:solidFill>
                  <a:schemeClr val="accent2"/>
                </a:solidFill>
              </a:rPr>
              <a:t>All participants </a:t>
            </a:r>
            <a:r>
              <a:rPr lang="en-US" sz="1800" dirty="0">
                <a:solidFill>
                  <a:schemeClr val="accent2"/>
                </a:solidFill>
              </a:rPr>
              <a:t/>
            </a:r>
            <a:br>
              <a:rPr lang="en-US" sz="1800" dirty="0">
                <a:solidFill>
                  <a:schemeClr val="accent2"/>
                </a:solidFill>
              </a:rPr>
            </a:br>
            <a:r>
              <a:rPr lang="en-US" sz="1800" dirty="0" smtClean="0">
                <a:solidFill>
                  <a:schemeClr val="accent2"/>
                </a:solidFill>
              </a:rPr>
              <a:t>lost an </a:t>
            </a:r>
            <a:br>
              <a:rPr lang="en-US" sz="1800" dirty="0" smtClean="0">
                <a:solidFill>
                  <a:schemeClr val="accent2"/>
                </a:solidFill>
              </a:rPr>
            </a:br>
            <a:r>
              <a:rPr lang="en-US" sz="1800" dirty="0" smtClean="0">
                <a:solidFill>
                  <a:schemeClr val="accent2"/>
                </a:solidFill>
              </a:rPr>
              <a:t>average of</a:t>
            </a:r>
            <a:r>
              <a:rPr lang="en-US" sz="1800" dirty="0" smtClean="0">
                <a:solidFill>
                  <a:schemeClr val="accent2"/>
                </a:solidFill>
                <a:latin typeface="Arial"/>
                <a:cs typeface="Arial"/>
              </a:rPr>
              <a:t> </a:t>
            </a:r>
            <a:br>
              <a:rPr lang="en-US" sz="1800" dirty="0" smtClean="0">
                <a:solidFill>
                  <a:schemeClr val="accent2"/>
                </a:solidFill>
                <a:latin typeface="Arial"/>
                <a:cs typeface="Arial"/>
              </a:rPr>
            </a:br>
            <a:r>
              <a:rPr lang="en-US" sz="3200" dirty="0" smtClean="0">
                <a:solidFill>
                  <a:schemeClr val="accent2"/>
                </a:solidFill>
                <a:latin typeface="Arial"/>
                <a:cs typeface="Arial"/>
              </a:rPr>
              <a:t>3.3 lb.</a:t>
            </a:r>
            <a:endParaRPr lang="en-US" sz="3200" dirty="0">
              <a:solidFill>
                <a:schemeClr val="accent2"/>
              </a:solidFill>
              <a:latin typeface="Arial"/>
              <a:cs typeface="Arial"/>
            </a:endParaRPr>
          </a:p>
        </p:txBody>
      </p:sp>
      <p:sp>
        <p:nvSpPr>
          <p:cNvPr id="13" name="Rectangle 12"/>
          <p:cNvSpPr/>
          <p:nvPr/>
        </p:nvSpPr>
        <p:spPr bwMode="auto">
          <a:xfrm>
            <a:off x="3368875" y="3259220"/>
            <a:ext cx="914400" cy="228600"/>
          </a:xfrm>
          <a:prstGeom prst="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4" name="Rectangle 13"/>
          <p:cNvSpPr/>
          <p:nvPr/>
        </p:nvSpPr>
        <p:spPr bwMode="auto">
          <a:xfrm>
            <a:off x="397075" y="2954420"/>
            <a:ext cx="3886200" cy="2286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1"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618168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Greater medication adherence for members who tracked healthy behaviors—high blood pressure</a:t>
            </a:r>
            <a:endParaRPr lang="en-US" dirty="0"/>
          </a:p>
        </p:txBody>
      </p:sp>
      <p:graphicFrame>
        <p:nvGraphicFramePr>
          <p:cNvPr id="22" name="Content Placeholder 5"/>
          <p:cNvGraphicFramePr>
            <a:graphicFrameLocks noGrp="1"/>
          </p:cNvGraphicFramePr>
          <p:nvPr>
            <p:ph idx="1"/>
            <p:extLst>
              <p:ext uri="{D42A27DB-BD31-4B8C-83A1-F6EECF244321}">
                <p14:modId xmlns:p14="http://schemas.microsoft.com/office/powerpoint/2010/main" val="3328624449"/>
              </p:ext>
            </p:extLst>
          </p:nvPr>
        </p:nvGraphicFramePr>
        <p:xfrm>
          <a:off x="4183190" y="1371600"/>
          <a:ext cx="4656010" cy="4103319"/>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1"/>
          <p:cNvSpPr>
            <a:spLocks noGrp="1"/>
          </p:cNvSpPr>
          <p:nvPr>
            <p:ph type="ftr" sz="quarter" idx="10"/>
          </p:nvPr>
        </p:nvSpPr>
        <p:spPr/>
        <p:txBody>
          <a:bodyP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r>
              <a:rPr lang="en-US" dirty="0" smtClean="0"/>
              <a:t>©2016 Walgreen Co. All rights reserved. Confidential and proprietary information.</a:t>
            </a:r>
            <a:endParaRPr lang="en-US" dirty="0"/>
          </a:p>
        </p:txBody>
      </p:sp>
      <p:sp>
        <p:nvSpPr>
          <p:cNvPr id="11" name="TextBox 10"/>
          <p:cNvSpPr txBox="1"/>
          <p:nvPr/>
        </p:nvSpPr>
        <p:spPr>
          <a:xfrm>
            <a:off x="4587229" y="1460054"/>
            <a:ext cx="4267200" cy="492443"/>
          </a:xfrm>
          <a:prstGeom prst="rect">
            <a:avLst/>
          </a:prstGeom>
          <a:noFill/>
        </p:spPr>
        <p:txBody>
          <a:bodyPr wrap="square" lIns="0" tIns="0" rIns="0" bIns="0" rtlCol="0">
            <a:spAutoFit/>
          </a:bodyPr>
          <a:lstStyle/>
          <a:p>
            <a:pPr>
              <a:lnSpc>
                <a:spcPct val="100000"/>
              </a:lnSpc>
              <a:buNone/>
            </a:pPr>
            <a:r>
              <a:rPr lang="en-US" sz="1600" dirty="0" smtClean="0">
                <a:solidFill>
                  <a:srgbClr val="58595B"/>
                </a:solidFill>
              </a:rPr>
              <a:t>Mean adherence by blood pressure tracking status and total miles logged*</a:t>
            </a:r>
            <a:r>
              <a:rPr lang="en-US" sz="1600" baseline="30000" dirty="0" smtClean="0">
                <a:solidFill>
                  <a:srgbClr val="58595B"/>
                </a:solidFill>
              </a:rPr>
              <a:t>1</a:t>
            </a:r>
            <a:endParaRPr lang="en-US" sz="1600" baseline="30000" dirty="0">
              <a:solidFill>
                <a:srgbClr val="58595B"/>
              </a:solidFill>
            </a:endParaRPr>
          </a:p>
        </p:txBody>
      </p:sp>
      <p:sp>
        <p:nvSpPr>
          <p:cNvPr id="12" name="Text Box 12"/>
          <p:cNvSpPr txBox="1">
            <a:spLocks noChangeArrowheads="1"/>
          </p:cNvSpPr>
          <p:nvPr/>
        </p:nvSpPr>
        <p:spPr bwMode="auto">
          <a:xfrm>
            <a:off x="222575" y="5352792"/>
            <a:ext cx="8615038" cy="762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l">
              <a:lnSpc>
                <a:spcPct val="100000"/>
              </a:lnSpc>
              <a:defRPr/>
            </a:pPr>
            <a:r>
              <a:rPr lang="en-US" sz="1000" b="0" kern="0" baseline="30000" dirty="0">
                <a:solidFill>
                  <a:schemeClr val="tx2"/>
                </a:solidFill>
                <a:latin typeface="Arial"/>
                <a:cs typeface="Arial"/>
              </a:rPr>
              <a:t>† </a:t>
            </a:r>
            <a:r>
              <a:rPr lang="en-US" sz="1000" b="0" kern="0" dirty="0" smtClean="0">
                <a:solidFill>
                  <a:schemeClr val="tx2"/>
                </a:solidFill>
                <a:latin typeface="Arial"/>
                <a:cs typeface="Arial"/>
              </a:rPr>
              <a:t>P &lt; 0.05   </a:t>
            </a:r>
          </a:p>
          <a:p>
            <a:pPr algn="l">
              <a:lnSpc>
                <a:spcPct val="100000"/>
              </a:lnSpc>
              <a:defRPr/>
            </a:pPr>
            <a:r>
              <a:rPr lang="en-US" sz="1000" b="0" dirty="0" smtClean="0">
                <a:solidFill>
                  <a:schemeClr val="tx2"/>
                </a:solidFill>
              </a:rPr>
              <a:t>*Adherence measured as proportion of days covered (PDC)</a:t>
            </a:r>
          </a:p>
          <a:p>
            <a:pPr marL="0" indent="0" algn="l">
              <a:lnSpc>
                <a:spcPct val="100000"/>
              </a:lnSpc>
              <a:defRPr/>
            </a:pPr>
            <a:r>
              <a:rPr lang="en-US" sz="1000" b="0" dirty="0" smtClean="0">
                <a:solidFill>
                  <a:schemeClr val="tx2"/>
                </a:solidFill>
              </a:rPr>
              <a:t>1. Taitel M, Jiang J, Akinbosoye O, Orr G. Assessing the Relationship </a:t>
            </a:r>
            <a:r>
              <a:rPr lang="en-US" sz="1000" b="0" dirty="0">
                <a:solidFill>
                  <a:schemeClr val="tx2"/>
                </a:solidFill>
              </a:rPr>
              <a:t>between Online Activity &amp; Biometric Tracking and Medication Adherence among Members with </a:t>
            </a:r>
            <a:r>
              <a:rPr lang="en-US" sz="1000" b="0" dirty="0" smtClean="0">
                <a:solidFill>
                  <a:schemeClr val="tx2"/>
                </a:solidFill>
              </a:rPr>
              <a:t>Hypertension. Poster Presentation at Society for Behavioral Medicine  36</a:t>
            </a:r>
            <a:r>
              <a:rPr lang="en-US" sz="1000" b="0" baseline="30000" dirty="0" smtClean="0">
                <a:solidFill>
                  <a:schemeClr val="tx2"/>
                </a:solidFill>
              </a:rPr>
              <a:t>th</a:t>
            </a:r>
            <a:r>
              <a:rPr lang="en-US" sz="1000" b="0" dirty="0" smtClean="0">
                <a:solidFill>
                  <a:schemeClr val="tx2"/>
                </a:solidFill>
              </a:rPr>
              <a:t> Annual Meeting and Scientific Sessions. </a:t>
            </a:r>
            <a:br>
              <a:rPr lang="en-US" sz="1000" b="0" dirty="0" smtClean="0">
                <a:solidFill>
                  <a:schemeClr val="tx2"/>
                </a:solidFill>
              </a:rPr>
            </a:br>
            <a:r>
              <a:rPr lang="en-US" sz="1000" b="0" dirty="0" smtClean="0">
                <a:solidFill>
                  <a:schemeClr val="tx2"/>
                </a:solidFill>
              </a:rPr>
              <a:t>April, 22 – 25, 2015. San Antonio, TX.</a:t>
            </a:r>
            <a:endParaRPr lang="en-US" sz="1000" b="0" dirty="0">
              <a:solidFill>
                <a:schemeClr val="tx2"/>
              </a:solidFill>
            </a:endParaRPr>
          </a:p>
        </p:txBody>
      </p:sp>
      <p:sp>
        <p:nvSpPr>
          <p:cNvPr id="21" name="Content Placeholder 2"/>
          <p:cNvSpPr txBox="1">
            <a:spLocks/>
          </p:cNvSpPr>
          <p:nvPr/>
        </p:nvSpPr>
        <p:spPr bwMode="gray">
          <a:xfrm>
            <a:off x="296624" y="1394832"/>
            <a:ext cx="401571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rmAutofit/>
          </a:bodyPr>
          <a:lstStyle>
            <a:lvl1pPr marL="0" indent="0" algn="l" rtl="0" eaLnBrk="1" fontAlgn="base" hangingPunct="1">
              <a:lnSpc>
                <a:spcPts val="2400"/>
              </a:lnSpc>
              <a:spcBef>
                <a:spcPts val="600"/>
              </a:spcBef>
              <a:spcAft>
                <a:spcPct val="0"/>
              </a:spcAft>
              <a:buClr>
                <a:schemeClr val="tx2"/>
              </a:buClr>
              <a:buFontTx/>
              <a:buNone/>
              <a:defRPr sz="2200">
                <a:solidFill>
                  <a:schemeClr val="tx2"/>
                </a:solidFill>
                <a:latin typeface="+mn-lt"/>
                <a:ea typeface="ＭＳ Ｐゴシック" charset="0"/>
                <a:cs typeface="ＭＳ Ｐゴシック" charset="0"/>
              </a:defRPr>
            </a:lvl1pPr>
            <a:lvl2pPr marL="223838" indent="-223838" algn="l" rtl="0" eaLnBrk="1" fontAlgn="base" hangingPunct="1">
              <a:lnSpc>
                <a:spcPts val="2200"/>
              </a:lnSpc>
              <a:spcBef>
                <a:spcPts val="600"/>
              </a:spcBef>
              <a:spcAft>
                <a:spcPct val="0"/>
              </a:spcAft>
              <a:buClr>
                <a:schemeClr val="tx2"/>
              </a:buClr>
              <a:buFont typeface="Arial"/>
              <a:buChar char="•"/>
              <a:defRPr sz="2000">
                <a:solidFill>
                  <a:srgbClr val="6A737B"/>
                </a:solidFill>
                <a:latin typeface="+mn-lt"/>
                <a:ea typeface="ＭＳ Ｐゴシック" charset="0"/>
              </a:defRPr>
            </a:lvl2pPr>
            <a:lvl3pPr marL="463550" indent="-239713" algn="l" rtl="0" eaLnBrk="1" fontAlgn="base" hangingPunct="1">
              <a:lnSpc>
                <a:spcPts val="2000"/>
              </a:lnSpc>
              <a:spcBef>
                <a:spcPts val="600"/>
              </a:spcBef>
              <a:spcAft>
                <a:spcPct val="0"/>
              </a:spcAft>
              <a:buClr>
                <a:schemeClr val="tx2"/>
              </a:buClr>
              <a:buFont typeface="Lucida Grande"/>
              <a:buChar char="–"/>
              <a:defRPr>
                <a:solidFill>
                  <a:srgbClr val="6A737B"/>
                </a:solidFill>
                <a:latin typeface="+mn-lt"/>
                <a:ea typeface="ＭＳ Ｐゴシック" charset="0"/>
              </a:defRPr>
            </a:lvl3pPr>
            <a:lvl4pPr marL="687388" indent="-223838" algn="l" rtl="0" eaLnBrk="1" fontAlgn="base" hangingPunct="1">
              <a:lnSpc>
                <a:spcPts val="1800"/>
              </a:lnSpc>
              <a:spcBef>
                <a:spcPts val="600"/>
              </a:spcBef>
              <a:spcAft>
                <a:spcPct val="0"/>
              </a:spcAft>
              <a:buClr>
                <a:schemeClr val="tx2"/>
              </a:buClr>
              <a:buFont typeface="Lucida Grande"/>
              <a:buChar char="»"/>
              <a:defRPr sz="1600">
                <a:solidFill>
                  <a:srgbClr val="6A737B"/>
                </a:solidFill>
                <a:latin typeface="+mn-lt"/>
                <a:ea typeface="ＭＳ Ｐゴシック" charset="0"/>
              </a:defRPr>
            </a:lvl4pPr>
            <a:lvl5pPr marL="911225" indent="-223838" algn="l" rtl="0" eaLnBrk="1" fontAlgn="base" hangingPunct="1">
              <a:lnSpc>
                <a:spcPts val="1600"/>
              </a:lnSpc>
              <a:spcBef>
                <a:spcPts val="600"/>
              </a:spcBef>
              <a:spcAft>
                <a:spcPct val="0"/>
              </a:spcAft>
              <a:buClr>
                <a:schemeClr val="tx2"/>
              </a:buClr>
              <a:buChar char="•"/>
              <a:defRPr sz="1400">
                <a:solidFill>
                  <a:srgbClr val="6A737B"/>
                </a:solidFill>
                <a:latin typeface="+mn-lt"/>
                <a:ea typeface="ＭＳ Ｐゴシック" charset="0"/>
              </a:defRPr>
            </a:lvl5pPr>
            <a:lvl6pPr marL="2070100" indent="-241300" algn="l" rtl="0" eaLnBrk="1" fontAlgn="base" hangingPunct="1">
              <a:lnSpc>
                <a:spcPct val="120000"/>
              </a:lnSpc>
              <a:spcBef>
                <a:spcPct val="20000"/>
              </a:spcBef>
              <a:spcAft>
                <a:spcPct val="0"/>
              </a:spcAft>
              <a:buChar char="•"/>
              <a:defRPr sz="1200">
                <a:solidFill>
                  <a:schemeClr val="tx1"/>
                </a:solidFill>
                <a:latin typeface="+mn-lt"/>
              </a:defRPr>
            </a:lvl6pPr>
            <a:lvl7pPr marL="2527300" indent="-241300" algn="l" rtl="0" eaLnBrk="1" fontAlgn="base" hangingPunct="1">
              <a:lnSpc>
                <a:spcPct val="120000"/>
              </a:lnSpc>
              <a:spcBef>
                <a:spcPct val="20000"/>
              </a:spcBef>
              <a:spcAft>
                <a:spcPct val="0"/>
              </a:spcAft>
              <a:buChar char="•"/>
              <a:defRPr sz="1200">
                <a:solidFill>
                  <a:schemeClr val="tx1"/>
                </a:solidFill>
                <a:latin typeface="+mn-lt"/>
              </a:defRPr>
            </a:lvl7pPr>
            <a:lvl8pPr marL="2984500" indent="-241300" algn="l" rtl="0" eaLnBrk="1" fontAlgn="base" hangingPunct="1">
              <a:lnSpc>
                <a:spcPct val="120000"/>
              </a:lnSpc>
              <a:spcBef>
                <a:spcPct val="20000"/>
              </a:spcBef>
              <a:spcAft>
                <a:spcPct val="0"/>
              </a:spcAft>
              <a:buChar char="•"/>
              <a:defRPr sz="1200">
                <a:solidFill>
                  <a:schemeClr val="tx1"/>
                </a:solidFill>
                <a:latin typeface="+mn-lt"/>
              </a:defRPr>
            </a:lvl8pPr>
            <a:lvl9pPr marL="3441700" indent="-241300" algn="l" rtl="0" eaLnBrk="1" fontAlgn="base" hangingPunct="1">
              <a:lnSpc>
                <a:spcPct val="120000"/>
              </a:lnSpc>
              <a:spcBef>
                <a:spcPct val="20000"/>
              </a:spcBef>
              <a:spcAft>
                <a:spcPct val="0"/>
              </a:spcAft>
              <a:buChar char="•"/>
              <a:defRPr sz="1200">
                <a:solidFill>
                  <a:schemeClr val="tx1"/>
                </a:solidFill>
                <a:latin typeface="+mn-lt"/>
              </a:defRPr>
            </a:lvl9pPr>
          </a:lstStyle>
          <a:p>
            <a:pPr lvl="1">
              <a:defRPr/>
            </a:pPr>
            <a:r>
              <a:rPr lang="en-US" b="0" kern="0" dirty="0" smtClean="0">
                <a:solidFill>
                  <a:srgbClr val="58595B"/>
                </a:solidFill>
              </a:rPr>
              <a:t>Significantly greater</a:t>
            </a:r>
            <a:r>
              <a:rPr lang="en-US" b="0" kern="0" baseline="30000" dirty="0" smtClean="0">
                <a:solidFill>
                  <a:srgbClr val="58595B"/>
                </a:solidFill>
                <a:latin typeface="Arial"/>
                <a:cs typeface="Arial"/>
              </a:rPr>
              <a:t>†</a:t>
            </a:r>
            <a:r>
              <a:rPr lang="en-US" b="0" kern="0" dirty="0" smtClean="0">
                <a:solidFill>
                  <a:srgbClr val="58595B"/>
                </a:solidFill>
              </a:rPr>
              <a:t> medication adherence was noted in </a:t>
            </a:r>
            <a:br>
              <a:rPr lang="en-US" b="0" kern="0" dirty="0" smtClean="0">
                <a:solidFill>
                  <a:srgbClr val="58595B"/>
                </a:solidFill>
              </a:rPr>
            </a:br>
            <a:r>
              <a:rPr lang="en-US" b="0" kern="0" dirty="0" smtClean="0">
                <a:solidFill>
                  <a:srgbClr val="58595B"/>
                </a:solidFill>
              </a:rPr>
              <a:t>participants who:</a:t>
            </a:r>
          </a:p>
          <a:p>
            <a:pPr lvl="2">
              <a:defRPr/>
            </a:pPr>
            <a:r>
              <a:rPr lang="en-US" sz="1800" b="0" kern="0" dirty="0" smtClean="0">
                <a:solidFill>
                  <a:srgbClr val="58595B"/>
                </a:solidFill>
              </a:rPr>
              <a:t>Tracked their blood pressure</a:t>
            </a:r>
          </a:p>
          <a:p>
            <a:pPr lvl="2">
              <a:defRPr/>
            </a:pPr>
            <a:r>
              <a:rPr lang="en-US" sz="1800" b="0" kern="0" dirty="0" smtClean="0">
                <a:solidFill>
                  <a:srgbClr val="58595B"/>
                </a:solidFill>
              </a:rPr>
              <a:t>Tracked their activity and logged an average of one mile per day</a:t>
            </a:r>
          </a:p>
          <a:p>
            <a:pPr>
              <a:defRPr/>
            </a:pPr>
            <a:endParaRPr lang="en-US" b="0" kern="0" dirty="0">
              <a:solidFill>
                <a:srgbClr val="58595B"/>
              </a:solidFill>
            </a:endParaRPr>
          </a:p>
        </p:txBody>
      </p:sp>
    </p:spTree>
    <p:extLst>
      <p:ext uri="{BB962C8B-B14F-4D97-AF65-F5344CB8AC3E}">
        <p14:creationId xmlns:p14="http://schemas.microsoft.com/office/powerpoint/2010/main" val="717207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Home and virtual reach enables hundreds of interactions per customer, per year</a:t>
            </a:r>
            <a:endParaRPr lang="en-US" dirty="0"/>
          </a:p>
        </p:txBody>
      </p:sp>
      <p:pic>
        <p:nvPicPr>
          <p:cNvPr id="8" name="Picture 7" descr="connectivity.jpg"/>
          <p:cNvPicPr>
            <a:picLocks noChangeAspect="1"/>
          </p:cNvPicPr>
          <p:nvPr/>
        </p:nvPicPr>
        <p:blipFill rotWithShape="1">
          <a:blip r:embed="rId3" cstate="email">
            <a:extLst>
              <a:ext uri="{28A0092B-C50C-407E-A947-70E740481C1C}">
                <a14:useLocalDpi xmlns:a14="http://schemas.microsoft.com/office/drawing/2010/main" val="0"/>
              </a:ext>
            </a:extLst>
          </a:blip>
          <a:srcRect t="10200" b="10983"/>
          <a:stretch/>
        </p:blipFill>
        <p:spPr>
          <a:xfrm>
            <a:off x="155575" y="1662113"/>
            <a:ext cx="8839200" cy="3831726"/>
          </a:xfrm>
          <a:prstGeom prst="rect">
            <a:avLst/>
          </a:prstGeom>
        </p:spPr>
      </p:pic>
      <p:sp>
        <p:nvSpPr>
          <p:cNvPr id="6"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151779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Greater </a:t>
            </a:r>
            <a:r>
              <a:rPr lang="en-US" dirty="0" smtClean="0"/>
              <a:t>medication adherence </a:t>
            </a:r>
            <a:r>
              <a:rPr lang="en-US" dirty="0"/>
              <a:t>for members who tracked healthy </a:t>
            </a:r>
            <a:r>
              <a:rPr lang="en-US" dirty="0" smtClean="0"/>
              <a:t>behaviors—diabetes</a:t>
            </a:r>
            <a:endParaRPr lang="en-US" dirty="0"/>
          </a:p>
        </p:txBody>
      </p:sp>
      <p:graphicFrame>
        <p:nvGraphicFramePr>
          <p:cNvPr id="22" name="Content Placeholder 5"/>
          <p:cNvGraphicFramePr>
            <a:graphicFrameLocks noGrp="1"/>
          </p:cNvGraphicFramePr>
          <p:nvPr>
            <p:ph idx="1"/>
            <p:extLst>
              <p:ext uri="{D42A27DB-BD31-4B8C-83A1-F6EECF244321}">
                <p14:modId xmlns:p14="http://schemas.microsoft.com/office/powerpoint/2010/main" val="1867342794"/>
              </p:ext>
            </p:extLst>
          </p:nvPr>
        </p:nvGraphicFramePr>
        <p:xfrm>
          <a:off x="4384096" y="1371600"/>
          <a:ext cx="4455103"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2"/>
          <p:cNvSpPr txBox="1">
            <a:spLocks noChangeArrowheads="1"/>
          </p:cNvSpPr>
          <p:nvPr/>
        </p:nvSpPr>
        <p:spPr bwMode="auto">
          <a:xfrm>
            <a:off x="222575" y="5507928"/>
            <a:ext cx="8585200" cy="762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l">
              <a:lnSpc>
                <a:spcPct val="100000"/>
              </a:lnSpc>
              <a:defRPr/>
            </a:pPr>
            <a:r>
              <a:rPr lang="en-US" sz="1000" b="0" kern="0" baseline="30000" dirty="0">
                <a:solidFill>
                  <a:schemeClr val="tx2"/>
                </a:solidFill>
                <a:latin typeface="Arial"/>
                <a:cs typeface="Arial"/>
              </a:rPr>
              <a:t>† </a:t>
            </a:r>
            <a:r>
              <a:rPr lang="en-US" sz="1000" b="0" kern="0" dirty="0">
                <a:solidFill>
                  <a:schemeClr val="tx2"/>
                </a:solidFill>
                <a:latin typeface="Arial"/>
                <a:cs typeface="Arial"/>
              </a:rPr>
              <a:t>P &lt; 0.05 </a:t>
            </a:r>
            <a:endParaRPr lang="en-US" sz="1000" b="0" kern="0" dirty="0" smtClean="0">
              <a:solidFill>
                <a:schemeClr val="tx2"/>
              </a:solidFill>
              <a:latin typeface="Arial"/>
              <a:cs typeface="Arial"/>
            </a:endParaRPr>
          </a:p>
          <a:p>
            <a:pPr algn="l">
              <a:lnSpc>
                <a:spcPct val="100000"/>
              </a:lnSpc>
              <a:defRPr/>
            </a:pPr>
            <a:r>
              <a:rPr lang="en-US" sz="1000" b="0" dirty="0" smtClean="0">
                <a:solidFill>
                  <a:schemeClr val="tx2"/>
                </a:solidFill>
              </a:rPr>
              <a:t>*Adherence measure as proportion of days covered (PDC)</a:t>
            </a:r>
          </a:p>
          <a:p>
            <a:pPr marL="0" indent="0" algn="l">
              <a:lnSpc>
                <a:spcPct val="100000"/>
              </a:lnSpc>
              <a:defRPr/>
            </a:pPr>
            <a:r>
              <a:rPr lang="en-US" sz="1000" b="0" dirty="0" smtClean="0">
                <a:solidFill>
                  <a:schemeClr val="tx2"/>
                </a:solidFill>
              </a:rPr>
              <a:t>1. </a:t>
            </a:r>
            <a:r>
              <a:rPr lang="en-US" sz="1000" b="0" dirty="0">
                <a:solidFill>
                  <a:schemeClr val="tx2"/>
                </a:solidFill>
              </a:rPr>
              <a:t>Taitel M, Jiang J, Akinbosoye O, Orr G. The relationship between online activity and biometric tracking and medication adherence among members with diabetes. Poster presented at: 75th Scientific Sessions (2015) of the American Diabetes Association; June 5-9, 2015; Boston, MA.</a:t>
            </a:r>
          </a:p>
        </p:txBody>
      </p:sp>
      <p:sp>
        <p:nvSpPr>
          <p:cNvPr id="11"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
        <p:nvSpPr>
          <p:cNvPr id="13" name="TextBox 12"/>
          <p:cNvSpPr txBox="1"/>
          <p:nvPr/>
        </p:nvSpPr>
        <p:spPr>
          <a:xfrm>
            <a:off x="4587229" y="1460054"/>
            <a:ext cx="4267200" cy="492443"/>
          </a:xfrm>
          <a:prstGeom prst="rect">
            <a:avLst/>
          </a:prstGeom>
          <a:noFill/>
        </p:spPr>
        <p:txBody>
          <a:bodyPr wrap="square" lIns="0" tIns="0" rIns="0" bIns="0" rtlCol="0">
            <a:spAutoFit/>
          </a:bodyPr>
          <a:lstStyle/>
          <a:p>
            <a:pPr>
              <a:lnSpc>
                <a:spcPct val="100000"/>
              </a:lnSpc>
              <a:buNone/>
            </a:pPr>
            <a:r>
              <a:rPr lang="en-US" sz="1600" dirty="0" smtClean="0">
                <a:solidFill>
                  <a:srgbClr val="58595B"/>
                </a:solidFill>
              </a:rPr>
              <a:t>Mean adherence by blood glucose tracking status and total miles logged*</a:t>
            </a:r>
            <a:r>
              <a:rPr lang="en-US" sz="1600" baseline="30000" dirty="0" smtClean="0">
                <a:solidFill>
                  <a:srgbClr val="58595B"/>
                </a:solidFill>
              </a:rPr>
              <a:t>1</a:t>
            </a:r>
            <a:endParaRPr lang="en-US" sz="1600" baseline="30000" dirty="0">
              <a:solidFill>
                <a:srgbClr val="58595B"/>
              </a:solidFill>
            </a:endParaRPr>
          </a:p>
        </p:txBody>
      </p:sp>
      <p:sp>
        <p:nvSpPr>
          <p:cNvPr id="16" name="Content Placeholder 2"/>
          <p:cNvSpPr txBox="1">
            <a:spLocks/>
          </p:cNvSpPr>
          <p:nvPr/>
        </p:nvSpPr>
        <p:spPr bwMode="gray">
          <a:xfrm>
            <a:off x="296624" y="1394832"/>
            <a:ext cx="401571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rmAutofit/>
          </a:bodyPr>
          <a:lstStyle>
            <a:lvl1pPr marL="0" indent="0" algn="l" rtl="0" eaLnBrk="1" fontAlgn="base" hangingPunct="1">
              <a:lnSpc>
                <a:spcPts val="2400"/>
              </a:lnSpc>
              <a:spcBef>
                <a:spcPts val="600"/>
              </a:spcBef>
              <a:spcAft>
                <a:spcPct val="0"/>
              </a:spcAft>
              <a:buClr>
                <a:schemeClr val="tx2"/>
              </a:buClr>
              <a:buFontTx/>
              <a:buNone/>
              <a:defRPr sz="2200">
                <a:solidFill>
                  <a:schemeClr val="tx2"/>
                </a:solidFill>
                <a:latin typeface="+mn-lt"/>
                <a:ea typeface="ＭＳ Ｐゴシック" charset="0"/>
                <a:cs typeface="ＭＳ Ｐゴシック" charset="0"/>
              </a:defRPr>
            </a:lvl1pPr>
            <a:lvl2pPr marL="223838" indent="-223838" algn="l" rtl="0" eaLnBrk="1" fontAlgn="base" hangingPunct="1">
              <a:lnSpc>
                <a:spcPts val="2200"/>
              </a:lnSpc>
              <a:spcBef>
                <a:spcPts val="600"/>
              </a:spcBef>
              <a:spcAft>
                <a:spcPct val="0"/>
              </a:spcAft>
              <a:buClr>
                <a:schemeClr val="tx2"/>
              </a:buClr>
              <a:buFont typeface="Arial"/>
              <a:buChar char="•"/>
              <a:defRPr sz="2000">
                <a:solidFill>
                  <a:srgbClr val="6A737B"/>
                </a:solidFill>
                <a:latin typeface="+mn-lt"/>
                <a:ea typeface="ＭＳ Ｐゴシック" charset="0"/>
              </a:defRPr>
            </a:lvl2pPr>
            <a:lvl3pPr marL="463550" indent="-239713" algn="l" rtl="0" eaLnBrk="1" fontAlgn="base" hangingPunct="1">
              <a:lnSpc>
                <a:spcPts val="2000"/>
              </a:lnSpc>
              <a:spcBef>
                <a:spcPts val="600"/>
              </a:spcBef>
              <a:spcAft>
                <a:spcPct val="0"/>
              </a:spcAft>
              <a:buClr>
                <a:schemeClr val="tx2"/>
              </a:buClr>
              <a:buFont typeface="Lucida Grande"/>
              <a:buChar char="–"/>
              <a:defRPr>
                <a:solidFill>
                  <a:srgbClr val="6A737B"/>
                </a:solidFill>
                <a:latin typeface="+mn-lt"/>
                <a:ea typeface="ＭＳ Ｐゴシック" charset="0"/>
              </a:defRPr>
            </a:lvl3pPr>
            <a:lvl4pPr marL="687388" indent="-223838" algn="l" rtl="0" eaLnBrk="1" fontAlgn="base" hangingPunct="1">
              <a:lnSpc>
                <a:spcPts val="1800"/>
              </a:lnSpc>
              <a:spcBef>
                <a:spcPts val="600"/>
              </a:spcBef>
              <a:spcAft>
                <a:spcPct val="0"/>
              </a:spcAft>
              <a:buClr>
                <a:schemeClr val="tx2"/>
              </a:buClr>
              <a:buFont typeface="Lucida Grande"/>
              <a:buChar char="»"/>
              <a:defRPr sz="1600">
                <a:solidFill>
                  <a:srgbClr val="6A737B"/>
                </a:solidFill>
                <a:latin typeface="+mn-lt"/>
                <a:ea typeface="ＭＳ Ｐゴシック" charset="0"/>
              </a:defRPr>
            </a:lvl4pPr>
            <a:lvl5pPr marL="911225" indent="-223838" algn="l" rtl="0" eaLnBrk="1" fontAlgn="base" hangingPunct="1">
              <a:lnSpc>
                <a:spcPts val="1600"/>
              </a:lnSpc>
              <a:spcBef>
                <a:spcPts val="600"/>
              </a:spcBef>
              <a:spcAft>
                <a:spcPct val="0"/>
              </a:spcAft>
              <a:buClr>
                <a:schemeClr val="tx2"/>
              </a:buClr>
              <a:buChar char="•"/>
              <a:defRPr sz="1400">
                <a:solidFill>
                  <a:srgbClr val="6A737B"/>
                </a:solidFill>
                <a:latin typeface="+mn-lt"/>
                <a:ea typeface="ＭＳ Ｐゴシック" charset="0"/>
              </a:defRPr>
            </a:lvl5pPr>
            <a:lvl6pPr marL="2070100" indent="-241300" algn="l" rtl="0" eaLnBrk="1" fontAlgn="base" hangingPunct="1">
              <a:lnSpc>
                <a:spcPct val="120000"/>
              </a:lnSpc>
              <a:spcBef>
                <a:spcPct val="20000"/>
              </a:spcBef>
              <a:spcAft>
                <a:spcPct val="0"/>
              </a:spcAft>
              <a:buChar char="•"/>
              <a:defRPr sz="1200">
                <a:solidFill>
                  <a:schemeClr val="tx1"/>
                </a:solidFill>
                <a:latin typeface="+mn-lt"/>
              </a:defRPr>
            </a:lvl6pPr>
            <a:lvl7pPr marL="2527300" indent="-241300" algn="l" rtl="0" eaLnBrk="1" fontAlgn="base" hangingPunct="1">
              <a:lnSpc>
                <a:spcPct val="120000"/>
              </a:lnSpc>
              <a:spcBef>
                <a:spcPct val="20000"/>
              </a:spcBef>
              <a:spcAft>
                <a:spcPct val="0"/>
              </a:spcAft>
              <a:buChar char="•"/>
              <a:defRPr sz="1200">
                <a:solidFill>
                  <a:schemeClr val="tx1"/>
                </a:solidFill>
                <a:latin typeface="+mn-lt"/>
              </a:defRPr>
            </a:lvl7pPr>
            <a:lvl8pPr marL="2984500" indent="-241300" algn="l" rtl="0" eaLnBrk="1" fontAlgn="base" hangingPunct="1">
              <a:lnSpc>
                <a:spcPct val="120000"/>
              </a:lnSpc>
              <a:spcBef>
                <a:spcPct val="20000"/>
              </a:spcBef>
              <a:spcAft>
                <a:spcPct val="0"/>
              </a:spcAft>
              <a:buChar char="•"/>
              <a:defRPr sz="1200">
                <a:solidFill>
                  <a:schemeClr val="tx1"/>
                </a:solidFill>
                <a:latin typeface="+mn-lt"/>
              </a:defRPr>
            </a:lvl8pPr>
            <a:lvl9pPr marL="3441700" indent="-241300" algn="l" rtl="0" eaLnBrk="1" fontAlgn="base" hangingPunct="1">
              <a:lnSpc>
                <a:spcPct val="120000"/>
              </a:lnSpc>
              <a:spcBef>
                <a:spcPct val="20000"/>
              </a:spcBef>
              <a:spcAft>
                <a:spcPct val="0"/>
              </a:spcAft>
              <a:buChar char="•"/>
              <a:defRPr sz="1200">
                <a:solidFill>
                  <a:schemeClr val="tx1"/>
                </a:solidFill>
                <a:latin typeface="+mn-lt"/>
              </a:defRPr>
            </a:lvl9pPr>
          </a:lstStyle>
          <a:p>
            <a:pPr lvl="1">
              <a:defRPr/>
            </a:pPr>
            <a:r>
              <a:rPr lang="en-US" b="0" kern="0" dirty="0" smtClean="0">
                <a:solidFill>
                  <a:srgbClr val="58595B"/>
                </a:solidFill>
              </a:rPr>
              <a:t>Significantly greater</a:t>
            </a:r>
            <a:r>
              <a:rPr lang="en-US" b="0" kern="0" baseline="30000" dirty="0" smtClean="0">
                <a:solidFill>
                  <a:srgbClr val="58595B"/>
                </a:solidFill>
                <a:latin typeface="Arial"/>
                <a:cs typeface="Arial"/>
              </a:rPr>
              <a:t>†</a:t>
            </a:r>
            <a:r>
              <a:rPr lang="en-US" b="0" kern="0" dirty="0" smtClean="0">
                <a:solidFill>
                  <a:srgbClr val="58595B"/>
                </a:solidFill>
              </a:rPr>
              <a:t> medication adherence was noted in </a:t>
            </a:r>
            <a:br>
              <a:rPr lang="en-US" b="0" kern="0" dirty="0" smtClean="0">
                <a:solidFill>
                  <a:srgbClr val="58595B"/>
                </a:solidFill>
              </a:rPr>
            </a:br>
            <a:r>
              <a:rPr lang="en-US" b="0" kern="0" dirty="0" smtClean="0">
                <a:solidFill>
                  <a:srgbClr val="58595B"/>
                </a:solidFill>
              </a:rPr>
              <a:t>participants who:</a:t>
            </a:r>
          </a:p>
          <a:p>
            <a:pPr lvl="2">
              <a:defRPr/>
            </a:pPr>
            <a:r>
              <a:rPr lang="en-US" sz="1800" b="0" kern="0" dirty="0" smtClean="0">
                <a:solidFill>
                  <a:srgbClr val="58595B"/>
                </a:solidFill>
              </a:rPr>
              <a:t>Tracked their blood glucose</a:t>
            </a:r>
          </a:p>
          <a:p>
            <a:pPr lvl="2">
              <a:defRPr/>
            </a:pPr>
            <a:r>
              <a:rPr lang="en-US" sz="1800" b="0" kern="0" dirty="0" smtClean="0">
                <a:solidFill>
                  <a:srgbClr val="58595B"/>
                </a:solidFill>
              </a:rPr>
              <a:t>Tracked their activity and logged an average of one mile per day</a:t>
            </a:r>
          </a:p>
          <a:p>
            <a:pPr>
              <a:defRPr/>
            </a:pPr>
            <a:endParaRPr lang="en-US" b="0" kern="0" dirty="0">
              <a:solidFill>
                <a:srgbClr val="58595B"/>
              </a:solidFill>
            </a:endParaRPr>
          </a:p>
        </p:txBody>
      </p:sp>
    </p:spTree>
    <p:extLst>
      <p:ext uri="{BB962C8B-B14F-4D97-AF65-F5344CB8AC3E}">
        <p14:creationId xmlns:p14="http://schemas.microsoft.com/office/powerpoint/2010/main" val="255109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Greater </a:t>
            </a:r>
            <a:r>
              <a:rPr lang="en-US" dirty="0" smtClean="0"/>
              <a:t>medication adherence </a:t>
            </a:r>
            <a:r>
              <a:rPr lang="en-US" dirty="0"/>
              <a:t>for members who tracked healthy </a:t>
            </a:r>
            <a:r>
              <a:rPr lang="en-US" dirty="0" smtClean="0"/>
              <a:t>behaviors—high cholesterol</a:t>
            </a:r>
            <a:endParaRPr lang="en-US" dirty="0"/>
          </a:p>
        </p:txBody>
      </p:sp>
      <p:graphicFrame>
        <p:nvGraphicFramePr>
          <p:cNvPr id="22" name="Content Placeholder 5"/>
          <p:cNvGraphicFramePr>
            <a:graphicFrameLocks noGrp="1"/>
          </p:cNvGraphicFramePr>
          <p:nvPr>
            <p:ph idx="1"/>
            <p:extLst>
              <p:ext uri="{D42A27DB-BD31-4B8C-83A1-F6EECF244321}">
                <p14:modId xmlns:p14="http://schemas.microsoft.com/office/powerpoint/2010/main" val="3991058607"/>
              </p:ext>
            </p:extLst>
          </p:nvPr>
        </p:nvGraphicFramePr>
        <p:xfrm>
          <a:off x="4575174" y="1371600"/>
          <a:ext cx="4264025" cy="405309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2"/>
          <p:cNvSpPr txBox="1">
            <a:spLocks noChangeArrowheads="1"/>
          </p:cNvSpPr>
          <p:nvPr/>
        </p:nvSpPr>
        <p:spPr bwMode="auto">
          <a:xfrm>
            <a:off x="330200" y="5638800"/>
            <a:ext cx="8464550" cy="762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l">
              <a:lnSpc>
                <a:spcPct val="100000"/>
              </a:lnSpc>
              <a:defRPr/>
            </a:pPr>
            <a:r>
              <a:rPr lang="en-US" sz="1000" b="0" kern="0" baseline="30000" dirty="0">
                <a:solidFill>
                  <a:schemeClr val="tx2"/>
                </a:solidFill>
                <a:latin typeface="Arial"/>
                <a:cs typeface="Arial"/>
              </a:rPr>
              <a:t>† </a:t>
            </a:r>
            <a:r>
              <a:rPr lang="en-US" sz="1000" b="0" kern="0" dirty="0">
                <a:solidFill>
                  <a:schemeClr val="tx2"/>
                </a:solidFill>
                <a:latin typeface="Arial"/>
                <a:cs typeface="Arial"/>
              </a:rPr>
              <a:t>P &lt; 0.05 </a:t>
            </a:r>
            <a:endParaRPr lang="en-US" sz="1000" b="0" kern="0" dirty="0" smtClean="0">
              <a:solidFill>
                <a:schemeClr val="tx2"/>
              </a:solidFill>
              <a:latin typeface="Arial"/>
              <a:cs typeface="Arial"/>
            </a:endParaRPr>
          </a:p>
          <a:p>
            <a:pPr algn="l">
              <a:lnSpc>
                <a:spcPct val="100000"/>
              </a:lnSpc>
              <a:defRPr/>
            </a:pPr>
            <a:r>
              <a:rPr lang="en-US" sz="1000" b="0" dirty="0" smtClean="0">
                <a:solidFill>
                  <a:schemeClr val="tx2"/>
                </a:solidFill>
              </a:rPr>
              <a:t>*Adherence measure as proportion of days covered (PDC)</a:t>
            </a:r>
          </a:p>
          <a:p>
            <a:pPr algn="l">
              <a:lnSpc>
                <a:spcPct val="100000"/>
              </a:lnSpc>
              <a:defRPr/>
            </a:pPr>
            <a:r>
              <a:rPr lang="en-US" sz="1000" b="0" dirty="0" smtClean="0">
                <a:solidFill>
                  <a:schemeClr val="tx2"/>
                </a:solidFill>
              </a:rPr>
              <a:t>1. Walgreens data on file.</a:t>
            </a:r>
            <a:endParaRPr lang="en-US" sz="1000" b="0" dirty="0">
              <a:solidFill>
                <a:schemeClr val="tx2"/>
              </a:solidFill>
            </a:endParaRPr>
          </a:p>
        </p:txBody>
      </p:sp>
      <p:sp>
        <p:nvSpPr>
          <p:cNvPr id="9"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
        <p:nvSpPr>
          <p:cNvPr id="11" name="TextBox 10"/>
          <p:cNvSpPr txBox="1"/>
          <p:nvPr/>
        </p:nvSpPr>
        <p:spPr>
          <a:xfrm>
            <a:off x="4587229" y="1460054"/>
            <a:ext cx="4267200" cy="246221"/>
          </a:xfrm>
          <a:prstGeom prst="rect">
            <a:avLst/>
          </a:prstGeom>
          <a:noFill/>
        </p:spPr>
        <p:txBody>
          <a:bodyPr wrap="square" lIns="0" tIns="0" rIns="0" bIns="0" rtlCol="0">
            <a:spAutoFit/>
          </a:bodyPr>
          <a:lstStyle/>
          <a:p>
            <a:pPr>
              <a:lnSpc>
                <a:spcPct val="100000"/>
              </a:lnSpc>
              <a:buNone/>
            </a:pPr>
            <a:r>
              <a:rPr lang="en-US" sz="1600" dirty="0" smtClean="0">
                <a:solidFill>
                  <a:srgbClr val="58595B"/>
                </a:solidFill>
              </a:rPr>
              <a:t>Mean adherence by total miles logged*</a:t>
            </a:r>
            <a:r>
              <a:rPr lang="en-US" sz="1600" baseline="30000" dirty="0" smtClean="0">
                <a:solidFill>
                  <a:srgbClr val="58595B"/>
                </a:solidFill>
              </a:rPr>
              <a:t>1</a:t>
            </a:r>
            <a:endParaRPr lang="en-US" sz="1600" baseline="30000" dirty="0">
              <a:solidFill>
                <a:srgbClr val="58595B"/>
              </a:solidFill>
            </a:endParaRPr>
          </a:p>
        </p:txBody>
      </p:sp>
      <p:sp>
        <p:nvSpPr>
          <p:cNvPr id="13" name="Content Placeholder 2"/>
          <p:cNvSpPr txBox="1">
            <a:spLocks/>
          </p:cNvSpPr>
          <p:nvPr/>
        </p:nvSpPr>
        <p:spPr bwMode="gray">
          <a:xfrm>
            <a:off x="296624" y="1394832"/>
            <a:ext cx="401571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rmAutofit/>
          </a:bodyPr>
          <a:lstStyle>
            <a:lvl1pPr marL="0" indent="0" algn="l" rtl="0" eaLnBrk="1" fontAlgn="base" hangingPunct="1">
              <a:lnSpc>
                <a:spcPts val="2400"/>
              </a:lnSpc>
              <a:spcBef>
                <a:spcPts val="600"/>
              </a:spcBef>
              <a:spcAft>
                <a:spcPct val="0"/>
              </a:spcAft>
              <a:buClr>
                <a:schemeClr val="tx2"/>
              </a:buClr>
              <a:buFontTx/>
              <a:buNone/>
              <a:defRPr sz="2200">
                <a:solidFill>
                  <a:schemeClr val="tx2"/>
                </a:solidFill>
                <a:latin typeface="+mn-lt"/>
                <a:ea typeface="ＭＳ Ｐゴシック" charset="0"/>
                <a:cs typeface="ＭＳ Ｐゴシック" charset="0"/>
              </a:defRPr>
            </a:lvl1pPr>
            <a:lvl2pPr marL="223838" indent="-223838" algn="l" rtl="0" eaLnBrk="1" fontAlgn="base" hangingPunct="1">
              <a:lnSpc>
                <a:spcPts val="2200"/>
              </a:lnSpc>
              <a:spcBef>
                <a:spcPts val="600"/>
              </a:spcBef>
              <a:spcAft>
                <a:spcPct val="0"/>
              </a:spcAft>
              <a:buClr>
                <a:schemeClr val="tx2"/>
              </a:buClr>
              <a:buFont typeface="Arial"/>
              <a:buChar char="•"/>
              <a:defRPr sz="2000">
                <a:solidFill>
                  <a:srgbClr val="6A737B"/>
                </a:solidFill>
                <a:latin typeface="+mn-lt"/>
                <a:ea typeface="ＭＳ Ｐゴシック" charset="0"/>
              </a:defRPr>
            </a:lvl2pPr>
            <a:lvl3pPr marL="463550" indent="-239713" algn="l" rtl="0" eaLnBrk="1" fontAlgn="base" hangingPunct="1">
              <a:lnSpc>
                <a:spcPts val="2000"/>
              </a:lnSpc>
              <a:spcBef>
                <a:spcPts val="600"/>
              </a:spcBef>
              <a:spcAft>
                <a:spcPct val="0"/>
              </a:spcAft>
              <a:buClr>
                <a:schemeClr val="tx2"/>
              </a:buClr>
              <a:buFont typeface="Lucida Grande"/>
              <a:buChar char="–"/>
              <a:defRPr>
                <a:solidFill>
                  <a:srgbClr val="6A737B"/>
                </a:solidFill>
                <a:latin typeface="+mn-lt"/>
                <a:ea typeface="ＭＳ Ｐゴシック" charset="0"/>
              </a:defRPr>
            </a:lvl3pPr>
            <a:lvl4pPr marL="687388" indent="-223838" algn="l" rtl="0" eaLnBrk="1" fontAlgn="base" hangingPunct="1">
              <a:lnSpc>
                <a:spcPts val="1800"/>
              </a:lnSpc>
              <a:spcBef>
                <a:spcPts val="600"/>
              </a:spcBef>
              <a:spcAft>
                <a:spcPct val="0"/>
              </a:spcAft>
              <a:buClr>
                <a:schemeClr val="tx2"/>
              </a:buClr>
              <a:buFont typeface="Lucida Grande"/>
              <a:buChar char="»"/>
              <a:defRPr sz="1600">
                <a:solidFill>
                  <a:srgbClr val="6A737B"/>
                </a:solidFill>
                <a:latin typeface="+mn-lt"/>
                <a:ea typeface="ＭＳ Ｐゴシック" charset="0"/>
              </a:defRPr>
            </a:lvl4pPr>
            <a:lvl5pPr marL="911225" indent="-223838" algn="l" rtl="0" eaLnBrk="1" fontAlgn="base" hangingPunct="1">
              <a:lnSpc>
                <a:spcPts val="1600"/>
              </a:lnSpc>
              <a:spcBef>
                <a:spcPts val="600"/>
              </a:spcBef>
              <a:spcAft>
                <a:spcPct val="0"/>
              </a:spcAft>
              <a:buClr>
                <a:schemeClr val="tx2"/>
              </a:buClr>
              <a:buChar char="•"/>
              <a:defRPr sz="1400">
                <a:solidFill>
                  <a:srgbClr val="6A737B"/>
                </a:solidFill>
                <a:latin typeface="+mn-lt"/>
                <a:ea typeface="ＭＳ Ｐゴシック" charset="0"/>
              </a:defRPr>
            </a:lvl5pPr>
            <a:lvl6pPr marL="2070100" indent="-241300" algn="l" rtl="0" eaLnBrk="1" fontAlgn="base" hangingPunct="1">
              <a:lnSpc>
                <a:spcPct val="120000"/>
              </a:lnSpc>
              <a:spcBef>
                <a:spcPct val="20000"/>
              </a:spcBef>
              <a:spcAft>
                <a:spcPct val="0"/>
              </a:spcAft>
              <a:buChar char="•"/>
              <a:defRPr sz="1200">
                <a:solidFill>
                  <a:schemeClr val="tx1"/>
                </a:solidFill>
                <a:latin typeface="+mn-lt"/>
              </a:defRPr>
            </a:lvl6pPr>
            <a:lvl7pPr marL="2527300" indent="-241300" algn="l" rtl="0" eaLnBrk="1" fontAlgn="base" hangingPunct="1">
              <a:lnSpc>
                <a:spcPct val="120000"/>
              </a:lnSpc>
              <a:spcBef>
                <a:spcPct val="20000"/>
              </a:spcBef>
              <a:spcAft>
                <a:spcPct val="0"/>
              </a:spcAft>
              <a:buChar char="•"/>
              <a:defRPr sz="1200">
                <a:solidFill>
                  <a:schemeClr val="tx1"/>
                </a:solidFill>
                <a:latin typeface="+mn-lt"/>
              </a:defRPr>
            </a:lvl7pPr>
            <a:lvl8pPr marL="2984500" indent="-241300" algn="l" rtl="0" eaLnBrk="1" fontAlgn="base" hangingPunct="1">
              <a:lnSpc>
                <a:spcPct val="120000"/>
              </a:lnSpc>
              <a:spcBef>
                <a:spcPct val="20000"/>
              </a:spcBef>
              <a:spcAft>
                <a:spcPct val="0"/>
              </a:spcAft>
              <a:buChar char="•"/>
              <a:defRPr sz="1200">
                <a:solidFill>
                  <a:schemeClr val="tx1"/>
                </a:solidFill>
                <a:latin typeface="+mn-lt"/>
              </a:defRPr>
            </a:lvl8pPr>
            <a:lvl9pPr marL="3441700" indent="-241300" algn="l" rtl="0" eaLnBrk="1" fontAlgn="base" hangingPunct="1">
              <a:lnSpc>
                <a:spcPct val="120000"/>
              </a:lnSpc>
              <a:spcBef>
                <a:spcPct val="20000"/>
              </a:spcBef>
              <a:spcAft>
                <a:spcPct val="0"/>
              </a:spcAft>
              <a:buChar char="•"/>
              <a:defRPr sz="1200">
                <a:solidFill>
                  <a:schemeClr val="tx1"/>
                </a:solidFill>
                <a:latin typeface="+mn-lt"/>
              </a:defRPr>
            </a:lvl9pPr>
          </a:lstStyle>
          <a:p>
            <a:pPr lvl="1">
              <a:defRPr/>
            </a:pPr>
            <a:r>
              <a:rPr lang="en-US" b="0" kern="0" dirty="0" smtClean="0">
                <a:solidFill>
                  <a:srgbClr val="58595B"/>
                </a:solidFill>
              </a:rPr>
              <a:t>Significantly greater</a:t>
            </a:r>
            <a:r>
              <a:rPr lang="en-US" b="0" kern="0" baseline="30000" dirty="0" smtClean="0">
                <a:solidFill>
                  <a:srgbClr val="58595B"/>
                </a:solidFill>
                <a:latin typeface="Arial"/>
                <a:cs typeface="Arial"/>
              </a:rPr>
              <a:t>†</a:t>
            </a:r>
            <a:r>
              <a:rPr lang="en-US" b="0" kern="0" dirty="0" smtClean="0">
                <a:solidFill>
                  <a:srgbClr val="58595B"/>
                </a:solidFill>
              </a:rPr>
              <a:t> medication adherence was noted in </a:t>
            </a:r>
            <a:br>
              <a:rPr lang="en-US" b="0" kern="0" dirty="0" smtClean="0">
                <a:solidFill>
                  <a:srgbClr val="58595B"/>
                </a:solidFill>
              </a:rPr>
            </a:br>
            <a:r>
              <a:rPr lang="en-US" b="0" kern="0" dirty="0" smtClean="0">
                <a:solidFill>
                  <a:srgbClr val="58595B"/>
                </a:solidFill>
              </a:rPr>
              <a:t>participants who:</a:t>
            </a:r>
          </a:p>
          <a:p>
            <a:pPr lvl="2">
              <a:defRPr/>
            </a:pPr>
            <a:r>
              <a:rPr lang="en-US" sz="1800" b="0" kern="0" dirty="0" smtClean="0">
                <a:solidFill>
                  <a:srgbClr val="58595B"/>
                </a:solidFill>
              </a:rPr>
              <a:t>Tracked their activity and logged an average of one mile per day</a:t>
            </a:r>
          </a:p>
          <a:p>
            <a:pPr>
              <a:defRPr/>
            </a:pPr>
            <a:endParaRPr lang="en-US" b="0" kern="0" dirty="0">
              <a:solidFill>
                <a:srgbClr val="58595B"/>
              </a:solidFill>
            </a:endParaRPr>
          </a:p>
        </p:txBody>
      </p:sp>
    </p:spTree>
    <p:extLst>
      <p:ext uri="{BB962C8B-B14F-4D97-AF65-F5344CB8AC3E}">
        <p14:creationId xmlns:p14="http://schemas.microsoft.com/office/powerpoint/2010/main" val="3702443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Once signed up, people stay with the program</a:t>
            </a:r>
            <a:endParaRPr lang="en-US" dirty="0"/>
          </a:p>
        </p:txBody>
      </p:sp>
      <p:sp>
        <p:nvSpPr>
          <p:cNvPr id="6" name="Text Box 12"/>
          <p:cNvSpPr txBox="1">
            <a:spLocks noChangeArrowheads="1"/>
          </p:cNvSpPr>
          <p:nvPr/>
        </p:nvSpPr>
        <p:spPr bwMode="auto">
          <a:xfrm>
            <a:off x="222150" y="5831520"/>
            <a:ext cx="4038600" cy="228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28600" indent="-228600" eaLnBrk="0" hangingPunct="0">
              <a:defRPr sz="1400" b="1">
                <a:solidFill>
                  <a:schemeClr val="tx1"/>
                </a:solidFill>
                <a:latin typeface="Arial" charset="0"/>
                <a:ea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718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290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886200" indent="-228600"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algn="l">
              <a:lnSpc>
                <a:spcPct val="100000"/>
              </a:lnSpc>
              <a:buNone/>
            </a:pPr>
            <a:r>
              <a:rPr lang="en-US" sz="1000" b="0" dirty="0">
                <a:solidFill>
                  <a:srgbClr val="58595B"/>
                </a:solidFill>
              </a:rPr>
              <a:t>*Active </a:t>
            </a:r>
            <a:r>
              <a:rPr lang="en-US" sz="1000" b="0" dirty="0" smtClean="0">
                <a:solidFill>
                  <a:srgbClr val="58595B"/>
                </a:solidFill>
              </a:rPr>
              <a:t>defined </a:t>
            </a:r>
            <a:r>
              <a:rPr lang="en-US" sz="1000" b="0" dirty="0">
                <a:solidFill>
                  <a:srgbClr val="58595B"/>
                </a:solidFill>
              </a:rPr>
              <a:t>as having logged an activity in the past 30 </a:t>
            </a:r>
            <a:r>
              <a:rPr lang="en-US" sz="1000" b="0" dirty="0" smtClean="0">
                <a:solidFill>
                  <a:srgbClr val="58595B"/>
                </a:solidFill>
              </a:rPr>
              <a:t>days</a:t>
            </a:r>
          </a:p>
          <a:p>
            <a:pPr algn="l">
              <a:lnSpc>
                <a:spcPct val="100000"/>
              </a:lnSpc>
              <a:defRPr/>
            </a:pPr>
            <a:r>
              <a:rPr lang="en-US" sz="1000" b="0" dirty="0">
                <a:solidFill>
                  <a:schemeClr val="tx2"/>
                </a:solidFill>
              </a:rPr>
              <a:t>1. Walgreens data on file</a:t>
            </a:r>
            <a:r>
              <a:rPr lang="en-US" sz="1000" b="0" dirty="0" smtClean="0">
                <a:solidFill>
                  <a:schemeClr val="tx2"/>
                </a:solidFill>
              </a:rPr>
              <a:t>. Data collected September 2014.</a:t>
            </a:r>
            <a:endParaRPr lang="en-US" sz="1000" b="0" dirty="0">
              <a:solidFill>
                <a:schemeClr val="tx2"/>
              </a:solidFill>
            </a:endParaRPr>
          </a:p>
        </p:txBody>
      </p:sp>
      <p:sp>
        <p:nvSpPr>
          <p:cNvPr id="8" name="TextBox 7"/>
          <p:cNvSpPr txBox="1"/>
          <p:nvPr/>
        </p:nvSpPr>
        <p:spPr>
          <a:xfrm>
            <a:off x="306524" y="1381512"/>
            <a:ext cx="8060499" cy="677108"/>
          </a:xfrm>
          <a:prstGeom prst="rect">
            <a:avLst/>
          </a:prstGeom>
          <a:noFill/>
        </p:spPr>
        <p:txBody>
          <a:bodyPr wrap="square" lIns="0" tIns="0" rIns="0" bIns="0" rtlCol="0">
            <a:spAutoFit/>
          </a:bodyPr>
          <a:lstStyle/>
          <a:p>
            <a:pPr algn="l">
              <a:lnSpc>
                <a:spcPct val="100000"/>
              </a:lnSpc>
              <a:buNone/>
            </a:pPr>
            <a:r>
              <a:rPr lang="en-US" sz="2200" dirty="0">
                <a:solidFill>
                  <a:schemeClr val="tx2"/>
                </a:solidFill>
              </a:rPr>
              <a:t>Retention of active </a:t>
            </a:r>
            <a:r>
              <a:rPr lang="en-US" sz="2200" dirty="0" smtClean="0">
                <a:solidFill>
                  <a:schemeClr val="tx2"/>
                </a:solidFill>
              </a:rPr>
              <a:t>Balance Rewards for healthy choices™ members with connected device*</a:t>
            </a:r>
            <a:r>
              <a:rPr lang="en-US" sz="2200" baseline="30000" dirty="0" smtClean="0">
                <a:solidFill>
                  <a:schemeClr val="tx2"/>
                </a:solidFill>
              </a:rPr>
              <a:t>1</a:t>
            </a:r>
            <a:endParaRPr lang="en-US" sz="2200" baseline="30000" dirty="0">
              <a:solidFill>
                <a:schemeClr val="tx2"/>
              </a:solidFill>
            </a:endParaRPr>
          </a:p>
        </p:txBody>
      </p:sp>
      <p:graphicFrame>
        <p:nvGraphicFramePr>
          <p:cNvPr id="9" name="Chart 8"/>
          <p:cNvGraphicFramePr/>
          <p:nvPr>
            <p:extLst>
              <p:ext uri="{D42A27DB-BD31-4B8C-83A1-F6EECF244321}">
                <p14:modId xmlns:p14="http://schemas.microsoft.com/office/powerpoint/2010/main" val="1238310980"/>
              </p:ext>
            </p:extLst>
          </p:nvPr>
        </p:nvGraphicFramePr>
        <p:xfrm>
          <a:off x="533400" y="2133600"/>
          <a:ext cx="79248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609847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Integrating with </a:t>
            </a:r>
            <a:br>
              <a:rPr lang="en-US" dirty="0" smtClean="0"/>
            </a:br>
            <a:r>
              <a:rPr lang="en-US" dirty="0" smtClean="0"/>
              <a:t>your programs</a:t>
            </a:r>
            <a:endParaRPr lang="en-US" dirty="0"/>
          </a:p>
        </p:txBody>
      </p:sp>
    </p:spTree>
    <p:extLst>
      <p:ext uri="{BB962C8B-B14F-4D97-AF65-F5344CB8AC3E}">
        <p14:creationId xmlns:p14="http://schemas.microsoft.com/office/powerpoint/2010/main" val="1967794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_27_STK_149263681_5.png"/>
          <p:cNvPicPr>
            <a:picLocks noChangeAspect="1"/>
          </p:cNvPicPr>
          <p:nvPr/>
        </p:nvPicPr>
        <p:blipFill rotWithShape="1">
          <a:blip r:embed="rId3" cstate="email">
            <a:extLst>
              <a:ext uri="{28A0092B-C50C-407E-A947-70E740481C1C}">
                <a14:useLocalDpi xmlns:a14="http://schemas.microsoft.com/office/drawing/2010/main" val="0"/>
              </a:ext>
            </a:extLst>
          </a:blip>
          <a:srcRect r="2500"/>
          <a:stretch/>
        </p:blipFill>
        <p:spPr>
          <a:xfrm>
            <a:off x="228600" y="1200408"/>
            <a:ext cx="8915400" cy="4872492"/>
          </a:xfrm>
          <a:prstGeom prst="rect">
            <a:avLst/>
          </a:prstGeom>
        </p:spPr>
      </p:pic>
      <p:sp>
        <p:nvSpPr>
          <p:cNvPr id="2" name="Title 1"/>
          <p:cNvSpPr>
            <a:spLocks noGrp="1"/>
          </p:cNvSpPr>
          <p:nvPr>
            <p:ph type="title"/>
          </p:nvPr>
        </p:nvSpPr>
        <p:spPr/>
        <p:txBody>
          <a:bodyPr/>
          <a:lstStyle/>
          <a:p>
            <a:pPr>
              <a:defRPr/>
            </a:pPr>
            <a:r>
              <a:rPr lang="en-US" dirty="0" smtClean="0"/>
              <a:t>Interfacing with your programs to help members </a:t>
            </a:r>
            <a:br>
              <a:rPr lang="en-US" dirty="0" smtClean="0"/>
            </a:br>
            <a:r>
              <a:rPr lang="en-US" dirty="0" smtClean="0"/>
              <a:t>reach health goals</a:t>
            </a:r>
            <a:endParaRPr lang="en-US" dirty="0"/>
          </a:p>
        </p:txBody>
      </p:sp>
      <p:sp>
        <p:nvSpPr>
          <p:cNvPr id="3" name="Content Placeholder 2"/>
          <p:cNvSpPr>
            <a:spLocks noGrp="1"/>
          </p:cNvSpPr>
          <p:nvPr>
            <p:ph idx="1"/>
          </p:nvPr>
        </p:nvSpPr>
        <p:spPr>
          <a:xfrm>
            <a:off x="304800" y="1371600"/>
            <a:ext cx="2787747" cy="4876800"/>
          </a:xfrm>
        </p:spPr>
        <p:txBody>
          <a:bodyPr/>
          <a:lstStyle/>
          <a:p>
            <a:pPr lvl="1">
              <a:defRPr/>
            </a:pPr>
            <a:r>
              <a:rPr lang="en-US" dirty="0" smtClean="0"/>
              <a:t>The health dashboard can offer information from third parties—such as plan information</a:t>
            </a:r>
          </a:p>
          <a:p>
            <a:pPr lvl="1">
              <a:spcBef>
                <a:spcPts val="1200"/>
              </a:spcBef>
              <a:defRPr/>
            </a:pPr>
            <a:r>
              <a:rPr lang="en-US" dirty="0" smtClean="0"/>
              <a:t>Balance</a:t>
            </a:r>
            <a:r>
              <a:rPr lang="en-US" baseline="30000" dirty="0" smtClean="0"/>
              <a:t>®</a:t>
            </a:r>
            <a:r>
              <a:rPr lang="en-US" dirty="0" smtClean="0"/>
              <a:t> Rewards </a:t>
            </a:r>
            <a:br>
              <a:rPr lang="en-US" dirty="0" smtClean="0"/>
            </a:br>
            <a:r>
              <a:rPr lang="en-US" dirty="0" smtClean="0"/>
              <a:t>can offer points as incentives to specific populations</a:t>
            </a:r>
          </a:p>
          <a:p>
            <a:pPr lvl="1">
              <a:spcBef>
                <a:spcPts val="1200"/>
              </a:spcBef>
              <a:defRPr/>
            </a:pPr>
            <a:r>
              <a:rPr lang="en-US" dirty="0" smtClean="0"/>
              <a:t>Walgreens APIs</a:t>
            </a:r>
          </a:p>
          <a:p>
            <a:pPr lvl="2">
              <a:defRPr/>
            </a:pPr>
            <a:r>
              <a:rPr lang="en-US" dirty="0" smtClean="0"/>
              <a:t>Rx transfer and refill</a:t>
            </a:r>
          </a:p>
          <a:p>
            <a:pPr lvl="2">
              <a:defRPr/>
            </a:pPr>
            <a:r>
              <a:rPr lang="en-US" dirty="0" smtClean="0"/>
              <a:t>Healthcare Clinic scheduler</a:t>
            </a:r>
          </a:p>
          <a:p>
            <a:pPr lvl="2">
              <a:defRPr/>
            </a:pPr>
            <a:r>
              <a:rPr lang="en-US" dirty="0" smtClean="0"/>
              <a:t>Balance</a:t>
            </a:r>
            <a:r>
              <a:rPr lang="en-US" baseline="30000" dirty="0" smtClean="0"/>
              <a:t>®</a:t>
            </a:r>
            <a:r>
              <a:rPr lang="en-US" dirty="0" smtClean="0"/>
              <a:t> Rewards</a:t>
            </a:r>
          </a:p>
          <a:p>
            <a:pPr>
              <a:defRPr/>
            </a:pPr>
            <a:endParaRPr lang="en-US" dirty="0"/>
          </a:p>
        </p:txBody>
      </p:sp>
      <p:sp>
        <p:nvSpPr>
          <p:cNvPr id="7"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3712949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ad_digital_reach.jpg"/>
          <p:cNvPicPr>
            <a:picLocks noChangeAspect="1"/>
          </p:cNvPicPr>
          <p:nvPr/>
        </p:nvPicPr>
        <p:blipFill rotWithShape="1">
          <a:blip r:embed="rId3" cstate="email">
            <a:extLst>
              <a:ext uri="{28A0092B-C50C-407E-A947-70E740481C1C}">
                <a14:useLocalDpi xmlns:a14="http://schemas.microsoft.com/office/drawing/2010/main" val="0"/>
              </a:ext>
            </a:extLst>
          </a:blip>
          <a:srcRect t="3645"/>
          <a:stretch/>
        </p:blipFill>
        <p:spPr>
          <a:xfrm>
            <a:off x="304800" y="1341822"/>
            <a:ext cx="8763000" cy="5066154"/>
          </a:xfrm>
          <a:prstGeom prst="rect">
            <a:avLst/>
          </a:prstGeom>
        </p:spPr>
      </p:pic>
      <p:sp>
        <p:nvSpPr>
          <p:cNvPr id="2" name="Title 1"/>
          <p:cNvSpPr>
            <a:spLocks noGrp="1"/>
          </p:cNvSpPr>
          <p:nvPr>
            <p:ph type="title"/>
          </p:nvPr>
        </p:nvSpPr>
        <p:spPr/>
        <p:txBody>
          <a:bodyPr/>
          <a:lstStyle/>
          <a:p>
            <a:pPr>
              <a:defRPr/>
            </a:pPr>
            <a:r>
              <a:rPr lang="en-US" dirty="0" smtClean="0"/>
              <a:t>A broad digital reach enables programs that can </a:t>
            </a:r>
            <a:br>
              <a:rPr lang="en-US" dirty="0" smtClean="0"/>
            </a:br>
            <a:r>
              <a:rPr lang="en-US" dirty="0" smtClean="0"/>
              <a:t>transform health choices and actions</a:t>
            </a:r>
            <a:endParaRPr lang="en-US" dirty="0"/>
          </a:p>
        </p:txBody>
      </p:sp>
      <p:sp>
        <p:nvSpPr>
          <p:cNvPr id="6"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4208796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33452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digital health connections with the continuum </a:t>
            </a:r>
            <a:br>
              <a:rPr lang="en-US" dirty="0" smtClean="0"/>
            </a:br>
            <a:r>
              <a:rPr lang="en-US" dirty="0" smtClean="0"/>
              <a:t>of healthcare </a:t>
            </a:r>
            <a:endParaRPr lang="en-US" dirty="0"/>
          </a:p>
        </p:txBody>
      </p:sp>
      <p:grpSp>
        <p:nvGrpSpPr>
          <p:cNvPr id="4" name="Group 3"/>
          <p:cNvGrpSpPr/>
          <p:nvPr/>
        </p:nvGrpSpPr>
        <p:grpSpPr>
          <a:xfrm>
            <a:off x="107625" y="1331280"/>
            <a:ext cx="8933226" cy="5027851"/>
            <a:chOff x="0" y="1295400"/>
            <a:chExt cx="9144000" cy="5146480"/>
          </a:xfrm>
        </p:grpSpPr>
        <p:pic>
          <p:nvPicPr>
            <p:cNvPr id="6" name="Picture 5" descr="sliddde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71600"/>
              <a:ext cx="9144000" cy="5029200"/>
            </a:xfrm>
            <a:prstGeom prst="rect">
              <a:avLst/>
            </a:prstGeom>
          </p:spPr>
        </p:pic>
        <p:pic>
          <p:nvPicPr>
            <p:cNvPr id="53" name="Picture 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2049" y="2514600"/>
              <a:ext cx="1066800" cy="1066800"/>
            </a:xfrm>
            <a:prstGeom prst="rect">
              <a:avLst/>
            </a:prstGeom>
          </p:spPr>
        </p:pic>
        <p:pic>
          <p:nvPicPr>
            <p:cNvPr id="50" name="Picture 49" descr="Withings-WirelessBPM-90w.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02561" y="1981200"/>
              <a:ext cx="959839" cy="1023828"/>
            </a:xfrm>
            <a:prstGeom prst="rect">
              <a:avLst/>
            </a:prstGeom>
          </p:spPr>
        </p:pic>
        <p:pic>
          <p:nvPicPr>
            <p:cNvPr id="51" name="Picture 5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1429" y="1295400"/>
              <a:ext cx="1839420" cy="1219200"/>
            </a:xfrm>
            <a:prstGeom prst="rect">
              <a:avLst/>
            </a:prstGeom>
          </p:spPr>
        </p:pic>
        <p:grpSp>
          <p:nvGrpSpPr>
            <p:cNvPr id="59" name="Group 58"/>
            <p:cNvGrpSpPr/>
            <p:nvPr/>
          </p:nvGrpSpPr>
          <p:grpSpPr>
            <a:xfrm>
              <a:off x="3871049" y="1600200"/>
              <a:ext cx="762000" cy="1295400"/>
              <a:chOff x="4267200" y="1143000"/>
              <a:chExt cx="1295400" cy="2362200"/>
            </a:xfrm>
          </p:grpSpPr>
          <p:grpSp>
            <p:nvGrpSpPr>
              <p:cNvPr id="56" name="Group 55"/>
              <p:cNvGrpSpPr/>
              <p:nvPr/>
            </p:nvGrpSpPr>
            <p:grpSpPr>
              <a:xfrm>
                <a:off x="4267200" y="1143000"/>
                <a:ext cx="1295400" cy="2362200"/>
                <a:chOff x="6720809" y="1409736"/>
                <a:chExt cx="2477928" cy="4435112"/>
              </a:xfrm>
            </p:grpSpPr>
            <p:pic>
              <p:nvPicPr>
                <p:cNvPr id="57" name="Picture 5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20809" y="1409736"/>
                  <a:ext cx="2477928" cy="4435112"/>
                </a:xfrm>
                <a:prstGeom prst="rect">
                  <a:avLst/>
                </a:prstGeom>
              </p:spPr>
            </p:pic>
            <p:pic>
              <p:nvPicPr>
                <p:cNvPr id="58" name="Picture 5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92137" y="2375870"/>
                  <a:ext cx="1794545" cy="2563362"/>
                </a:xfrm>
                <a:prstGeom prst="rect">
                  <a:avLst/>
                </a:prstGeom>
              </p:spPr>
            </p:pic>
          </p:grpSp>
          <p:pic>
            <p:nvPicPr>
              <p:cNvPr id="55" name="Picture 5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19599" y="1523999"/>
                <a:ext cx="1006137" cy="1524001"/>
              </a:xfrm>
              <a:prstGeom prst="rect">
                <a:avLst/>
              </a:prstGeom>
            </p:spPr>
          </p:pic>
        </p:grpSp>
        <p:sp>
          <p:nvSpPr>
            <p:cNvPr id="33" name="TextBox 32"/>
            <p:cNvSpPr txBox="1"/>
            <p:nvPr/>
          </p:nvSpPr>
          <p:spPr>
            <a:xfrm>
              <a:off x="914400" y="4299072"/>
              <a:ext cx="1167337" cy="206467"/>
            </a:xfrm>
            <a:prstGeom prst="rect">
              <a:avLst/>
            </a:prstGeom>
            <a:noFill/>
          </p:spPr>
          <p:txBody>
            <a:bodyPr wrap="none" lIns="0" tIns="0" rIns="0" bIns="0" rtlCol="0">
              <a:spAutoFit/>
            </a:bodyPr>
            <a:lstStyle/>
            <a:p>
              <a:pPr eaLnBrk="0" fontAlgn="base" hangingPunct="0">
                <a:lnSpc>
                  <a:spcPct val="95000"/>
                </a:lnSpc>
                <a:spcBef>
                  <a:spcPct val="60000"/>
                </a:spcBef>
                <a:spcAft>
                  <a:spcPct val="0"/>
                </a:spcAft>
                <a:buClr>
                  <a:srgbClr val="004C84"/>
                </a:buClr>
                <a:buFont typeface="Arial" charset="0"/>
                <a:buNone/>
              </a:pPr>
              <a:r>
                <a:rPr lang="en-US" sz="1400" b="1" dirty="0">
                  <a:solidFill>
                    <a:schemeClr val="bg1"/>
                  </a:solidFill>
                  <a:latin typeface="Arial" charset="0"/>
                  <a:ea typeface="ＭＳ Ｐゴシック" charset="0"/>
                  <a:cs typeface="Arial" charset="0"/>
                </a:rPr>
                <a:t>Self managed</a:t>
              </a:r>
            </a:p>
          </p:txBody>
        </p:sp>
        <p:sp>
          <p:nvSpPr>
            <p:cNvPr id="37" name="TextBox 36"/>
            <p:cNvSpPr txBox="1"/>
            <p:nvPr/>
          </p:nvSpPr>
          <p:spPr>
            <a:xfrm>
              <a:off x="1942328" y="6098196"/>
              <a:ext cx="5261262" cy="343684"/>
            </a:xfrm>
            <a:prstGeom prst="rect">
              <a:avLst/>
            </a:prstGeom>
            <a:noFill/>
          </p:spPr>
          <p:txBody>
            <a:bodyPr wrap="square" rtlCol="0">
              <a:spAutoFit/>
            </a:bodyPr>
            <a:lstStyle>
              <a:defPPr>
                <a:defRPr lang="en-US"/>
              </a:defPPr>
              <a:lvl1pPr algn="ctr"/>
            </a:lstStyle>
            <a:p>
              <a:r>
                <a:rPr lang="en-US" b="1" dirty="0" smtClean="0">
                  <a:solidFill>
                    <a:schemeClr val="tx2"/>
                  </a:solidFill>
                </a:rPr>
                <a:t>Continuum Of Care</a:t>
              </a:r>
              <a:endParaRPr lang="en-US" b="1" dirty="0">
                <a:solidFill>
                  <a:schemeClr val="tx2"/>
                </a:solidFill>
              </a:endParaRPr>
            </a:p>
          </p:txBody>
        </p:sp>
        <p:sp>
          <p:nvSpPr>
            <p:cNvPr id="39" name="TextBox 38"/>
            <p:cNvSpPr txBox="1"/>
            <p:nvPr/>
          </p:nvSpPr>
          <p:spPr>
            <a:xfrm>
              <a:off x="3657600" y="5849429"/>
              <a:ext cx="4638752" cy="206467"/>
            </a:xfrm>
            <a:prstGeom prst="rect">
              <a:avLst/>
            </a:prstGeom>
            <a:noFill/>
            <a:ln>
              <a:noFill/>
            </a:ln>
          </p:spPr>
          <p:txBody>
            <a:bodyPr wrap="none" lIns="0" tIns="0" rIns="0" bIns="0" rtlCol="0">
              <a:spAutoFit/>
            </a:bodyPr>
            <a:lstStyle/>
            <a:p>
              <a:pPr eaLnBrk="0" fontAlgn="base" hangingPunct="0">
                <a:lnSpc>
                  <a:spcPct val="95000"/>
                </a:lnSpc>
                <a:spcBef>
                  <a:spcPct val="60000"/>
                </a:spcBef>
                <a:spcAft>
                  <a:spcPct val="0"/>
                </a:spcAft>
                <a:buClr>
                  <a:srgbClr val="004C84"/>
                </a:buClr>
                <a:buFont typeface="Arial" charset="0"/>
                <a:buNone/>
              </a:pPr>
              <a:r>
                <a:rPr lang="en-US" sz="1400" b="1" dirty="0" smtClean="0">
                  <a:solidFill>
                    <a:schemeClr val="bg1"/>
                  </a:solidFill>
                  <a:latin typeface="Arial" charset="0"/>
                  <a:ea typeface="ＭＳ Ｐゴシック" charset="0"/>
                  <a:cs typeface="Arial" charset="0"/>
                </a:rPr>
                <a:t>                                Coached</a:t>
              </a:r>
              <a:r>
                <a:rPr lang="en-US" sz="1400" b="1" dirty="0">
                  <a:solidFill>
                    <a:schemeClr val="bg1"/>
                  </a:solidFill>
                  <a:latin typeface="Arial" charset="0"/>
                  <a:ea typeface="ＭＳ Ｐゴシック" charset="0"/>
                  <a:cs typeface="Arial" charset="0"/>
                </a:rPr>
                <a:t>, </a:t>
              </a:r>
              <a:r>
                <a:rPr lang="en-US" sz="1400" b="1" dirty="0" smtClean="0">
                  <a:solidFill>
                    <a:schemeClr val="bg1"/>
                  </a:solidFill>
                  <a:latin typeface="Arial" charset="0"/>
                  <a:ea typeface="ＭＳ Ｐゴシック" charset="0"/>
                  <a:cs typeface="Arial" charset="0"/>
                </a:rPr>
                <a:t>monitored</a:t>
              </a:r>
              <a:r>
                <a:rPr lang="en-US" sz="1400" b="1" dirty="0">
                  <a:solidFill>
                    <a:schemeClr val="bg1"/>
                  </a:solidFill>
                  <a:latin typeface="Arial" charset="0"/>
                  <a:ea typeface="ＭＳ Ｐゴシック" charset="0"/>
                  <a:cs typeface="Arial" charset="0"/>
                </a:rPr>
                <a:t> </a:t>
              </a:r>
              <a:r>
                <a:rPr lang="en-US" sz="1400" b="1" dirty="0" smtClean="0">
                  <a:solidFill>
                    <a:schemeClr val="bg1"/>
                  </a:solidFill>
                  <a:latin typeface="Arial" charset="0"/>
                  <a:ea typeface="ＭＳ Ｐゴシック" charset="0"/>
                  <a:cs typeface="Arial" charset="0"/>
                </a:rPr>
                <a:t>and managed </a:t>
              </a:r>
              <a:endParaRPr lang="en-US" sz="1400" b="1" dirty="0">
                <a:solidFill>
                  <a:schemeClr val="bg1"/>
                </a:solidFill>
                <a:latin typeface="Arial" charset="0"/>
                <a:ea typeface="ＭＳ Ｐゴシック" charset="0"/>
                <a:cs typeface="Arial" charset="0"/>
              </a:endParaRPr>
            </a:p>
          </p:txBody>
        </p:sp>
        <p:sp>
          <p:nvSpPr>
            <p:cNvPr id="40" name="TextBox 39"/>
            <p:cNvSpPr txBox="1"/>
            <p:nvPr/>
          </p:nvSpPr>
          <p:spPr>
            <a:xfrm>
              <a:off x="1259808" y="5849429"/>
              <a:ext cx="1167337" cy="206467"/>
            </a:xfrm>
            <a:prstGeom prst="rect">
              <a:avLst/>
            </a:prstGeom>
            <a:noFill/>
            <a:ln>
              <a:noFill/>
            </a:ln>
          </p:spPr>
          <p:txBody>
            <a:bodyPr wrap="none" lIns="0" tIns="0" rIns="0" bIns="0" rtlCol="0">
              <a:spAutoFit/>
            </a:bodyPr>
            <a:lstStyle/>
            <a:p>
              <a:pPr eaLnBrk="0" fontAlgn="base" hangingPunct="0">
                <a:lnSpc>
                  <a:spcPct val="95000"/>
                </a:lnSpc>
                <a:spcBef>
                  <a:spcPct val="60000"/>
                </a:spcBef>
                <a:spcAft>
                  <a:spcPct val="0"/>
                </a:spcAft>
                <a:buClr>
                  <a:srgbClr val="004C84"/>
                </a:buClr>
                <a:buFont typeface="Arial" charset="0"/>
                <a:buNone/>
              </a:pPr>
              <a:r>
                <a:rPr lang="en-US" sz="1400" b="1" dirty="0">
                  <a:solidFill>
                    <a:schemeClr val="bg1"/>
                  </a:solidFill>
                  <a:latin typeface="Arial" charset="0"/>
                  <a:ea typeface="ＭＳ Ｐゴシック" charset="0"/>
                  <a:cs typeface="Arial" charset="0"/>
                </a:rPr>
                <a:t>Self managed</a:t>
              </a:r>
            </a:p>
          </p:txBody>
        </p:sp>
        <p:cxnSp>
          <p:nvCxnSpPr>
            <p:cNvPr id="38" name="Straight Connector 37"/>
            <p:cNvCxnSpPr/>
            <p:nvPr/>
          </p:nvCxnSpPr>
          <p:spPr>
            <a:xfrm>
              <a:off x="4897287" y="5802190"/>
              <a:ext cx="0" cy="322203"/>
            </a:xfrm>
            <a:prstGeom prst="line">
              <a:avLst/>
            </a:prstGeom>
            <a:solidFill>
              <a:schemeClr val="accent4">
                <a:lumMod val="20000"/>
                <a:lumOff val="80000"/>
              </a:schemeClr>
            </a:solidFill>
            <a:ln w="381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8837" y="5029200"/>
              <a:ext cx="1646071" cy="411138"/>
            </a:xfrm>
            <a:prstGeom prst="rect">
              <a:avLst/>
            </a:prstGeom>
            <a:noFill/>
          </p:spPr>
          <p:txBody>
            <a:bodyPr wrap="none" lIns="0" tIns="0" rIns="0" bIns="0" rtlCol="0">
              <a:spAutoFit/>
            </a:bodyPr>
            <a:lstStyle/>
            <a:p>
              <a:pPr eaLnBrk="0" fontAlgn="base" hangingPunct="0">
                <a:lnSpc>
                  <a:spcPct val="95000"/>
                </a:lnSpc>
                <a:spcBef>
                  <a:spcPct val="60000"/>
                </a:spcBef>
                <a:spcAft>
                  <a:spcPct val="0"/>
                </a:spcAft>
                <a:buClr>
                  <a:srgbClr val="004C84"/>
                </a:buClr>
                <a:buFont typeface="Arial" charset="0"/>
                <a:buNone/>
              </a:pPr>
              <a:r>
                <a:rPr lang="en-US" sz="1400" b="1" dirty="0" smtClean="0">
                  <a:solidFill>
                    <a:schemeClr val="bg1"/>
                  </a:solidFill>
                  <a:latin typeface="Arial" charset="0"/>
                  <a:ea typeface="ＭＳ Ｐゴシック" charset="0"/>
                  <a:cs typeface="Arial" charset="0"/>
                </a:rPr>
                <a:t>Health, Fitness and</a:t>
              </a:r>
              <a:br>
                <a:rPr lang="en-US" sz="1400" b="1" dirty="0" smtClean="0">
                  <a:solidFill>
                    <a:schemeClr val="bg1"/>
                  </a:solidFill>
                  <a:latin typeface="Arial" charset="0"/>
                  <a:ea typeface="ＭＳ Ｐゴシック" charset="0"/>
                  <a:cs typeface="Arial" charset="0"/>
                </a:rPr>
              </a:br>
              <a:r>
                <a:rPr lang="en-US" sz="1400" b="1" dirty="0" smtClean="0">
                  <a:solidFill>
                    <a:schemeClr val="bg1"/>
                  </a:solidFill>
                  <a:latin typeface="Arial" charset="0"/>
                  <a:ea typeface="ＭＳ Ｐゴシック" charset="0"/>
                  <a:cs typeface="Arial" charset="0"/>
                </a:rPr>
                <a:t>Wellbeing</a:t>
              </a:r>
              <a:endParaRPr lang="en-US" sz="1400" b="1" dirty="0">
                <a:solidFill>
                  <a:schemeClr val="bg1"/>
                </a:solidFill>
                <a:latin typeface="Arial" charset="0"/>
                <a:ea typeface="ＭＳ Ｐゴシック" charset="0"/>
                <a:cs typeface="Arial" charset="0"/>
              </a:endParaRPr>
            </a:p>
          </p:txBody>
        </p:sp>
        <p:sp>
          <p:nvSpPr>
            <p:cNvPr id="41" name="TextBox 40"/>
            <p:cNvSpPr txBox="1"/>
            <p:nvPr/>
          </p:nvSpPr>
          <p:spPr>
            <a:xfrm>
              <a:off x="3140533" y="5029200"/>
              <a:ext cx="1765820" cy="411138"/>
            </a:xfrm>
            <a:prstGeom prst="rect">
              <a:avLst/>
            </a:prstGeom>
            <a:noFill/>
          </p:spPr>
          <p:txBody>
            <a:bodyPr wrap="none" lIns="0" tIns="0" rIns="0" bIns="0" rtlCol="0">
              <a:spAutoFit/>
            </a:bodyPr>
            <a:lstStyle/>
            <a:p>
              <a:pPr eaLnBrk="0" fontAlgn="base" hangingPunct="0">
                <a:lnSpc>
                  <a:spcPct val="95000"/>
                </a:lnSpc>
                <a:spcBef>
                  <a:spcPct val="60000"/>
                </a:spcBef>
                <a:spcAft>
                  <a:spcPct val="0"/>
                </a:spcAft>
                <a:buClr>
                  <a:srgbClr val="004C84"/>
                </a:buClr>
                <a:buFont typeface="Arial" charset="0"/>
                <a:buNone/>
              </a:pPr>
              <a:r>
                <a:rPr lang="en-US" sz="1400" b="1" dirty="0" smtClean="0">
                  <a:solidFill>
                    <a:schemeClr val="bg1"/>
                  </a:solidFill>
                  <a:latin typeface="Arial" charset="0"/>
                  <a:ea typeface="ＭＳ Ｐゴシック" charset="0"/>
                  <a:cs typeface="Arial" charset="0"/>
                </a:rPr>
                <a:t>Self Diagnostics and </a:t>
              </a:r>
              <a:br>
                <a:rPr lang="en-US" sz="1400" b="1" dirty="0" smtClean="0">
                  <a:solidFill>
                    <a:schemeClr val="bg1"/>
                  </a:solidFill>
                  <a:latin typeface="Arial" charset="0"/>
                  <a:ea typeface="ＭＳ Ｐゴシック" charset="0"/>
                  <a:cs typeface="Arial" charset="0"/>
                </a:rPr>
              </a:br>
              <a:r>
                <a:rPr lang="en-US" sz="1400" b="1" dirty="0" smtClean="0">
                  <a:solidFill>
                    <a:schemeClr val="bg1"/>
                  </a:solidFill>
                  <a:latin typeface="Arial" charset="0"/>
                  <a:ea typeface="ＭＳ Ｐゴシック" charset="0"/>
                  <a:cs typeface="Arial" charset="0"/>
                </a:rPr>
                <a:t>Health Testing</a:t>
              </a:r>
              <a:endParaRPr lang="en-US" sz="1400" b="1" dirty="0">
                <a:solidFill>
                  <a:schemeClr val="bg1"/>
                </a:solidFill>
                <a:latin typeface="Arial" charset="0"/>
                <a:ea typeface="ＭＳ Ｐゴシック" charset="0"/>
                <a:cs typeface="Arial" charset="0"/>
              </a:endParaRPr>
            </a:p>
          </p:txBody>
        </p:sp>
        <p:sp>
          <p:nvSpPr>
            <p:cNvPr id="42" name="TextBox 41"/>
            <p:cNvSpPr txBox="1"/>
            <p:nvPr/>
          </p:nvSpPr>
          <p:spPr>
            <a:xfrm>
              <a:off x="5805403" y="5127533"/>
              <a:ext cx="948978" cy="206467"/>
            </a:xfrm>
            <a:prstGeom prst="rect">
              <a:avLst/>
            </a:prstGeom>
            <a:noFill/>
          </p:spPr>
          <p:txBody>
            <a:bodyPr wrap="none" lIns="0" tIns="0" rIns="0" bIns="0" rtlCol="0">
              <a:spAutoFit/>
            </a:bodyPr>
            <a:lstStyle/>
            <a:p>
              <a:pPr eaLnBrk="0" fontAlgn="base" hangingPunct="0">
                <a:lnSpc>
                  <a:spcPct val="95000"/>
                </a:lnSpc>
                <a:spcBef>
                  <a:spcPct val="60000"/>
                </a:spcBef>
                <a:spcAft>
                  <a:spcPct val="0"/>
                </a:spcAft>
                <a:buClr>
                  <a:srgbClr val="004C84"/>
                </a:buClr>
                <a:buFont typeface="Arial" charset="0"/>
                <a:buNone/>
              </a:pPr>
              <a:r>
                <a:rPr lang="en-US" sz="1400" b="1" dirty="0" smtClean="0">
                  <a:solidFill>
                    <a:schemeClr val="bg1"/>
                  </a:solidFill>
                  <a:latin typeface="Arial" charset="0"/>
                  <a:ea typeface="ＭＳ Ｐゴシック" charset="0"/>
                  <a:cs typeface="Arial" charset="0"/>
                </a:rPr>
                <a:t>Acute Care</a:t>
              </a:r>
              <a:endParaRPr lang="en-US" sz="1400" b="1" dirty="0">
                <a:solidFill>
                  <a:schemeClr val="bg1"/>
                </a:solidFill>
                <a:latin typeface="Arial" charset="0"/>
                <a:ea typeface="ＭＳ Ｐゴシック" charset="0"/>
                <a:cs typeface="Arial" charset="0"/>
              </a:endParaRPr>
            </a:p>
          </p:txBody>
        </p:sp>
        <p:sp>
          <p:nvSpPr>
            <p:cNvPr id="43" name="TextBox 42"/>
            <p:cNvSpPr txBox="1"/>
            <p:nvPr/>
          </p:nvSpPr>
          <p:spPr>
            <a:xfrm>
              <a:off x="7339676" y="5029200"/>
              <a:ext cx="1128514" cy="411138"/>
            </a:xfrm>
            <a:prstGeom prst="rect">
              <a:avLst/>
            </a:prstGeom>
            <a:noFill/>
          </p:spPr>
          <p:txBody>
            <a:bodyPr wrap="none" lIns="0" tIns="0" rIns="0" bIns="0" rtlCol="0">
              <a:spAutoFit/>
            </a:bodyPr>
            <a:lstStyle/>
            <a:p>
              <a:pPr eaLnBrk="0" fontAlgn="base" hangingPunct="0">
                <a:lnSpc>
                  <a:spcPct val="95000"/>
                </a:lnSpc>
                <a:spcBef>
                  <a:spcPct val="60000"/>
                </a:spcBef>
                <a:spcAft>
                  <a:spcPct val="0"/>
                </a:spcAft>
                <a:buClr>
                  <a:srgbClr val="004C84"/>
                </a:buClr>
                <a:buFont typeface="Arial" charset="0"/>
                <a:buNone/>
              </a:pPr>
              <a:r>
                <a:rPr lang="en-US" sz="1400" b="1" dirty="0" smtClean="0">
                  <a:solidFill>
                    <a:schemeClr val="bg1"/>
                  </a:solidFill>
                  <a:latin typeface="Arial" charset="0"/>
                  <a:ea typeface="ＭＳ Ｐゴシック" charset="0"/>
                  <a:cs typeface="Arial" charset="0"/>
                </a:rPr>
                <a:t>Chronic Care </a:t>
              </a:r>
              <a:br>
                <a:rPr lang="en-US" sz="1400" b="1" dirty="0" smtClean="0">
                  <a:solidFill>
                    <a:schemeClr val="bg1"/>
                  </a:solidFill>
                  <a:latin typeface="Arial" charset="0"/>
                  <a:ea typeface="ＭＳ Ｐゴシック" charset="0"/>
                  <a:cs typeface="Arial" charset="0"/>
                </a:rPr>
              </a:br>
              <a:r>
                <a:rPr lang="en-US" sz="1400" b="1" dirty="0" smtClean="0">
                  <a:solidFill>
                    <a:schemeClr val="bg1"/>
                  </a:solidFill>
                  <a:latin typeface="Arial" charset="0"/>
                  <a:ea typeface="ＭＳ Ｐゴシック" charset="0"/>
                  <a:cs typeface="Arial" charset="0"/>
                </a:rPr>
                <a:t>and Aging</a:t>
              </a:r>
              <a:endParaRPr lang="en-US" sz="1400" b="1" dirty="0">
                <a:solidFill>
                  <a:schemeClr val="bg1"/>
                </a:solidFill>
                <a:latin typeface="Arial" charset="0"/>
                <a:ea typeface="ＭＳ Ｐゴシック" charset="0"/>
                <a:cs typeface="Arial" charset="0"/>
              </a:endParaRPr>
            </a:p>
          </p:txBody>
        </p:sp>
        <p:grpSp>
          <p:nvGrpSpPr>
            <p:cNvPr id="27" name="Group 26"/>
            <p:cNvGrpSpPr/>
            <p:nvPr/>
          </p:nvGrpSpPr>
          <p:grpSpPr>
            <a:xfrm>
              <a:off x="5776049" y="1981200"/>
              <a:ext cx="2694851" cy="2421105"/>
              <a:chOff x="5776049" y="1981200"/>
              <a:chExt cx="2694851" cy="2421105"/>
            </a:xfrm>
          </p:grpSpPr>
          <p:pic>
            <p:nvPicPr>
              <p:cNvPr id="28" name="Picture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43600" y="1981200"/>
                <a:ext cx="2527300" cy="2061856"/>
              </a:xfrm>
              <a:prstGeom prst="rect">
                <a:avLst/>
              </a:prstGeom>
            </p:spPr>
          </p:pic>
          <p:pic>
            <p:nvPicPr>
              <p:cNvPr id="29" name="Picture 2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324600" y="2290724"/>
                <a:ext cx="1611131" cy="909675"/>
              </a:xfrm>
              <a:prstGeom prst="rect">
                <a:avLst/>
              </a:prstGeom>
            </p:spPr>
          </p:pic>
          <p:grpSp>
            <p:nvGrpSpPr>
              <p:cNvPr id="30" name="Group 29"/>
              <p:cNvGrpSpPr/>
              <p:nvPr/>
            </p:nvGrpSpPr>
            <p:grpSpPr>
              <a:xfrm>
                <a:off x="5776049" y="3048000"/>
                <a:ext cx="685800" cy="1066800"/>
                <a:chOff x="6720811" y="1409736"/>
                <a:chExt cx="2477929" cy="4435111"/>
              </a:xfrm>
            </p:grpSpPr>
            <p:pic>
              <p:nvPicPr>
                <p:cNvPr id="32" name="Picture 3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20811" y="1409736"/>
                  <a:ext cx="2477929" cy="4435111"/>
                </a:xfrm>
                <a:prstGeom prst="rect">
                  <a:avLst/>
                </a:prstGeom>
              </p:spPr>
            </p:pic>
            <p:pic>
              <p:nvPicPr>
                <p:cNvPr id="36" name="Picture 3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092137" y="2375870"/>
                  <a:ext cx="1794545" cy="2563361"/>
                </a:xfrm>
                <a:prstGeom prst="rect">
                  <a:avLst/>
                </a:prstGeom>
              </p:spPr>
            </p:pic>
          </p:grpSp>
          <p:pic>
            <p:nvPicPr>
              <p:cNvPr id="31" name="Picture 30" descr="_0000_Dashboard.png"/>
              <p:cNvPicPr>
                <a:picLocks noChangeAspect="1"/>
              </p:cNvPicPr>
              <p:nvPr/>
            </p:nvPicPr>
            <p:blipFill rotWithShape="1">
              <a:blip r:embed="rId14" cstate="print">
                <a:extLst>
                  <a:ext uri="{28A0092B-C50C-407E-A947-70E740481C1C}">
                    <a14:useLocalDpi xmlns:a14="http://schemas.microsoft.com/office/drawing/2010/main"/>
                  </a:ext>
                </a:extLst>
              </a:blip>
              <a:srcRect l="25025" r="22749"/>
              <a:stretch/>
            </p:blipFill>
            <p:spPr>
              <a:xfrm>
                <a:off x="7760002" y="3507806"/>
                <a:ext cx="621998" cy="894499"/>
              </a:xfrm>
              <a:prstGeom prst="rect">
                <a:avLst/>
              </a:prstGeom>
            </p:spPr>
          </p:pic>
        </p:grpSp>
      </p:grpSp>
      <p:sp>
        <p:nvSpPr>
          <p:cNvPr id="44"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4175360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king_sr_couple.jpg"/>
          <p:cNvPicPr>
            <a:picLocks noChangeAspect="1"/>
          </p:cNvPicPr>
          <p:nvPr/>
        </p:nvPicPr>
        <p:blipFill rotWithShape="1">
          <a:blip r:embed="rId3" cstate="email">
            <a:extLst>
              <a:ext uri="{28A0092B-C50C-407E-A947-70E740481C1C}">
                <a14:useLocalDpi xmlns:a14="http://schemas.microsoft.com/office/drawing/2010/main" val="0"/>
              </a:ext>
            </a:extLst>
          </a:blip>
          <a:srcRect b="2734"/>
          <a:stretch/>
        </p:blipFill>
        <p:spPr>
          <a:xfrm>
            <a:off x="228600" y="1229112"/>
            <a:ext cx="8763000" cy="5114045"/>
          </a:xfrm>
          <a:prstGeom prst="rect">
            <a:avLst/>
          </a:prstGeom>
        </p:spPr>
      </p:pic>
      <p:sp>
        <p:nvSpPr>
          <p:cNvPr id="2" name="Title 1"/>
          <p:cNvSpPr>
            <a:spLocks noGrp="1"/>
          </p:cNvSpPr>
          <p:nvPr>
            <p:ph type="title"/>
          </p:nvPr>
        </p:nvSpPr>
        <p:spPr/>
        <p:txBody>
          <a:bodyPr/>
          <a:lstStyle/>
          <a:p>
            <a:pPr>
              <a:defRPr/>
            </a:pPr>
            <a:r>
              <a:rPr lang="en-US" dirty="0" smtClean="0"/>
              <a:t>A digital ecosystem built on connectivity and convenience</a:t>
            </a:r>
            <a:endParaRPr lang="en-US" dirty="0"/>
          </a:p>
        </p:txBody>
      </p:sp>
      <p:sp>
        <p:nvSpPr>
          <p:cNvPr id="7" name="TextBox 6"/>
          <p:cNvSpPr txBox="1"/>
          <p:nvPr/>
        </p:nvSpPr>
        <p:spPr>
          <a:xfrm>
            <a:off x="3505200" y="1381512"/>
            <a:ext cx="2286000" cy="923330"/>
          </a:xfrm>
          <a:prstGeom prst="rect">
            <a:avLst/>
          </a:prstGeom>
          <a:noFill/>
        </p:spPr>
        <p:txBody>
          <a:bodyPr wrap="square" rtlCol="0">
            <a:spAutoFit/>
          </a:bodyPr>
          <a:lstStyle/>
          <a:p>
            <a:pPr>
              <a:lnSpc>
                <a:spcPct val="100000"/>
              </a:lnSpc>
            </a:pPr>
            <a:r>
              <a:rPr lang="en-US" sz="1800" dirty="0" smtClean="0">
                <a:solidFill>
                  <a:srgbClr val="58595B"/>
                </a:solidFill>
                <a:latin typeface="Arial"/>
                <a:cs typeface="Arial"/>
              </a:rPr>
              <a:t>81 million active</a:t>
            </a:r>
            <a:br>
              <a:rPr lang="en-US" sz="1800" dirty="0" smtClean="0">
                <a:solidFill>
                  <a:srgbClr val="58595B"/>
                </a:solidFill>
                <a:latin typeface="Arial"/>
                <a:cs typeface="Arial"/>
              </a:rPr>
            </a:br>
            <a:r>
              <a:rPr lang="en-US" sz="1800" dirty="0" smtClean="0">
                <a:solidFill>
                  <a:srgbClr val="58595B"/>
                </a:solidFill>
                <a:latin typeface="Arial"/>
                <a:cs typeface="Arial"/>
              </a:rPr>
              <a:t>Balance</a:t>
            </a:r>
            <a:r>
              <a:rPr lang="en-US" sz="1800" baseline="30000" dirty="0" smtClean="0">
                <a:solidFill>
                  <a:srgbClr val="58595B"/>
                </a:solidFill>
                <a:latin typeface="Arial"/>
                <a:cs typeface="Arial"/>
              </a:rPr>
              <a:t>®</a:t>
            </a:r>
            <a:r>
              <a:rPr lang="en-US" sz="1800" dirty="0" smtClean="0">
                <a:solidFill>
                  <a:srgbClr val="58595B"/>
                </a:solidFill>
                <a:latin typeface="Arial"/>
                <a:cs typeface="Arial"/>
              </a:rPr>
              <a:t> Rewards</a:t>
            </a:r>
            <a:br>
              <a:rPr lang="en-US" sz="1800" dirty="0" smtClean="0">
                <a:solidFill>
                  <a:srgbClr val="58595B"/>
                </a:solidFill>
                <a:latin typeface="Arial"/>
                <a:cs typeface="Arial"/>
              </a:rPr>
            </a:br>
            <a:r>
              <a:rPr lang="en-US" sz="1800" dirty="0" smtClean="0">
                <a:solidFill>
                  <a:srgbClr val="58595B"/>
                </a:solidFill>
                <a:latin typeface="Arial"/>
                <a:cs typeface="Arial"/>
              </a:rPr>
              <a:t>members</a:t>
            </a:r>
          </a:p>
        </p:txBody>
      </p:sp>
      <p:sp>
        <p:nvSpPr>
          <p:cNvPr id="8" name="TextBox 7"/>
          <p:cNvSpPr txBox="1"/>
          <p:nvPr/>
        </p:nvSpPr>
        <p:spPr>
          <a:xfrm>
            <a:off x="6096000" y="2981712"/>
            <a:ext cx="2667000" cy="923330"/>
          </a:xfrm>
          <a:prstGeom prst="rect">
            <a:avLst/>
          </a:prstGeom>
          <a:noFill/>
        </p:spPr>
        <p:txBody>
          <a:bodyPr wrap="square" rtlCol="0">
            <a:spAutoFit/>
          </a:bodyPr>
          <a:lstStyle/>
          <a:p>
            <a:pPr algn="l">
              <a:lnSpc>
                <a:spcPct val="100000"/>
              </a:lnSpc>
            </a:pPr>
            <a:r>
              <a:rPr lang="en-US" sz="1800" dirty="0" smtClean="0">
                <a:solidFill>
                  <a:srgbClr val="58595B"/>
                </a:solidFill>
                <a:latin typeface="Arial"/>
                <a:cs typeface="Arial"/>
              </a:rPr>
              <a:t>Largest pharmacy</a:t>
            </a:r>
            <a:br>
              <a:rPr lang="en-US" sz="1800" dirty="0" smtClean="0">
                <a:solidFill>
                  <a:srgbClr val="58595B"/>
                </a:solidFill>
                <a:latin typeface="Arial"/>
                <a:cs typeface="Arial"/>
              </a:rPr>
            </a:br>
            <a:r>
              <a:rPr lang="en-US" sz="1800" dirty="0" smtClean="0">
                <a:solidFill>
                  <a:srgbClr val="58595B"/>
                </a:solidFill>
                <a:latin typeface="Arial"/>
                <a:cs typeface="Arial"/>
              </a:rPr>
              <a:t>EHR connects</a:t>
            </a:r>
            <a:br>
              <a:rPr lang="en-US" sz="1800" dirty="0" smtClean="0">
                <a:solidFill>
                  <a:srgbClr val="58595B"/>
                </a:solidFill>
                <a:latin typeface="Arial"/>
                <a:cs typeface="Arial"/>
              </a:rPr>
            </a:br>
            <a:r>
              <a:rPr lang="en-US" sz="1800" dirty="0" smtClean="0">
                <a:solidFill>
                  <a:srgbClr val="58595B"/>
                </a:solidFill>
                <a:latin typeface="Arial"/>
                <a:cs typeface="Arial"/>
              </a:rPr>
              <a:t>27,000+ pharmacists</a:t>
            </a:r>
          </a:p>
        </p:txBody>
      </p:sp>
      <p:sp>
        <p:nvSpPr>
          <p:cNvPr id="9" name="TextBox 8"/>
          <p:cNvSpPr txBox="1"/>
          <p:nvPr/>
        </p:nvSpPr>
        <p:spPr>
          <a:xfrm>
            <a:off x="5334000" y="4962912"/>
            <a:ext cx="2667000" cy="646331"/>
          </a:xfrm>
          <a:prstGeom prst="rect">
            <a:avLst/>
          </a:prstGeom>
          <a:noFill/>
        </p:spPr>
        <p:txBody>
          <a:bodyPr wrap="square" rtlCol="0">
            <a:spAutoFit/>
          </a:bodyPr>
          <a:lstStyle/>
          <a:p>
            <a:pPr algn="l">
              <a:lnSpc>
                <a:spcPct val="100000"/>
              </a:lnSpc>
            </a:pPr>
            <a:r>
              <a:rPr lang="en-US" sz="1800" dirty="0" smtClean="0">
                <a:solidFill>
                  <a:srgbClr val="58595B"/>
                </a:solidFill>
                <a:latin typeface="Arial"/>
                <a:cs typeface="Arial"/>
              </a:rPr>
              <a:t>250,000+ connected</a:t>
            </a:r>
            <a:br>
              <a:rPr lang="en-US" sz="1800" dirty="0" smtClean="0">
                <a:solidFill>
                  <a:srgbClr val="58595B"/>
                </a:solidFill>
                <a:latin typeface="Arial"/>
                <a:cs typeface="Arial"/>
              </a:rPr>
            </a:br>
            <a:r>
              <a:rPr lang="en-US" sz="1800" dirty="0" smtClean="0">
                <a:solidFill>
                  <a:srgbClr val="58595B"/>
                </a:solidFill>
                <a:latin typeface="Arial"/>
                <a:cs typeface="Arial"/>
              </a:rPr>
              <a:t>devices</a:t>
            </a:r>
          </a:p>
        </p:txBody>
      </p:sp>
      <p:sp>
        <p:nvSpPr>
          <p:cNvPr id="10" name="TextBox 9"/>
          <p:cNvSpPr txBox="1"/>
          <p:nvPr/>
        </p:nvSpPr>
        <p:spPr>
          <a:xfrm>
            <a:off x="1219200" y="4886712"/>
            <a:ext cx="2667000" cy="369332"/>
          </a:xfrm>
          <a:prstGeom prst="rect">
            <a:avLst/>
          </a:prstGeom>
          <a:noFill/>
        </p:spPr>
        <p:txBody>
          <a:bodyPr wrap="square" rtlCol="0">
            <a:spAutoFit/>
          </a:bodyPr>
          <a:lstStyle/>
          <a:p>
            <a:pPr algn="r">
              <a:lnSpc>
                <a:spcPct val="100000"/>
              </a:lnSpc>
            </a:pPr>
            <a:r>
              <a:rPr lang="en-US" sz="1800" dirty="0" smtClean="0">
                <a:solidFill>
                  <a:srgbClr val="58595B"/>
                </a:solidFill>
                <a:latin typeface="Arial"/>
                <a:cs typeface="Arial"/>
              </a:rPr>
              <a:t>200+ API partners</a:t>
            </a:r>
          </a:p>
        </p:txBody>
      </p:sp>
      <p:sp>
        <p:nvSpPr>
          <p:cNvPr id="11" name="TextBox 10"/>
          <p:cNvSpPr txBox="1"/>
          <p:nvPr/>
        </p:nvSpPr>
        <p:spPr>
          <a:xfrm>
            <a:off x="457200" y="3097381"/>
            <a:ext cx="2667000" cy="646331"/>
          </a:xfrm>
          <a:prstGeom prst="rect">
            <a:avLst/>
          </a:prstGeom>
          <a:noFill/>
        </p:spPr>
        <p:txBody>
          <a:bodyPr wrap="square" rtlCol="0">
            <a:spAutoFit/>
          </a:bodyPr>
          <a:lstStyle/>
          <a:p>
            <a:pPr algn="r">
              <a:lnSpc>
                <a:spcPct val="100000"/>
              </a:lnSpc>
            </a:pPr>
            <a:r>
              <a:rPr lang="en-US" sz="1800" dirty="0" smtClean="0">
                <a:solidFill>
                  <a:srgbClr val="58595B"/>
                </a:solidFill>
                <a:latin typeface="Arial"/>
                <a:cs typeface="Arial"/>
              </a:rPr>
              <a:t>8,000+ connected</a:t>
            </a:r>
            <a:br>
              <a:rPr lang="en-US" sz="1800" dirty="0" smtClean="0">
                <a:solidFill>
                  <a:srgbClr val="58595B"/>
                </a:solidFill>
                <a:latin typeface="Arial"/>
                <a:cs typeface="Arial"/>
              </a:rPr>
            </a:br>
            <a:r>
              <a:rPr lang="en-US" sz="1800" dirty="0" smtClean="0">
                <a:solidFill>
                  <a:srgbClr val="58595B"/>
                </a:solidFill>
                <a:latin typeface="Arial"/>
                <a:cs typeface="Arial"/>
              </a:rPr>
              <a:t>retail locations</a:t>
            </a:r>
          </a:p>
        </p:txBody>
      </p:sp>
      <p:sp>
        <p:nvSpPr>
          <p:cNvPr id="12"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1284402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dirty="0" smtClean="0">
                <a:latin typeface="Arial" charset="0"/>
                <a:cs typeface="+mj-cs"/>
              </a:rPr>
              <a:t>Industry-leading access and connectivity to help you achieve your population health management goals</a:t>
            </a:r>
            <a:endParaRPr lang="en-US" dirty="0">
              <a:latin typeface="Arial" charset="0"/>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703984"/>
              </p:ext>
            </p:extLst>
          </p:nvPr>
        </p:nvGraphicFramePr>
        <p:xfrm>
          <a:off x="304800" y="13716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2719977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Improving adherence with </a:t>
            </a:r>
            <a:br>
              <a:rPr lang="en-US" dirty="0" smtClean="0"/>
            </a:br>
            <a:r>
              <a:rPr lang="en-US" dirty="0" smtClean="0"/>
              <a:t>digital tools and easy access</a:t>
            </a:r>
            <a:endParaRPr lang="en-US" dirty="0"/>
          </a:p>
        </p:txBody>
      </p:sp>
    </p:spTree>
    <p:extLst>
      <p:ext uri="{BB962C8B-B14F-4D97-AF65-F5344CB8AC3E}">
        <p14:creationId xmlns:p14="http://schemas.microsoft.com/office/powerpoint/2010/main" val="2069827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05000" y="1619670"/>
            <a:ext cx="5105400" cy="4267200"/>
            <a:chOff x="-762000" y="1631262"/>
            <a:chExt cx="5105400" cy="4267200"/>
          </a:xfrm>
        </p:grpSpPr>
        <p:grpSp>
          <p:nvGrpSpPr>
            <p:cNvPr id="3" name="Group 2"/>
            <p:cNvGrpSpPr/>
            <p:nvPr/>
          </p:nvGrpSpPr>
          <p:grpSpPr>
            <a:xfrm>
              <a:off x="-762000" y="1631262"/>
              <a:ext cx="5105400" cy="4267200"/>
              <a:chOff x="-762000" y="1631262"/>
              <a:chExt cx="5105400" cy="4267200"/>
            </a:xfrm>
          </p:grpSpPr>
          <p:sp>
            <p:nvSpPr>
              <p:cNvPr id="24" name="TextBox 23"/>
              <p:cNvSpPr txBox="1"/>
              <p:nvPr/>
            </p:nvSpPr>
            <p:spPr>
              <a:xfrm>
                <a:off x="-681792" y="1631262"/>
                <a:ext cx="4800600" cy="369332"/>
              </a:xfrm>
              <a:prstGeom prst="rect">
                <a:avLst/>
              </a:prstGeom>
              <a:noFill/>
            </p:spPr>
            <p:txBody>
              <a:bodyPr wrap="square" lIns="0" tIns="0" rIns="0" bIns="0" rtlCol="0">
                <a:spAutoFit/>
              </a:bodyPr>
              <a:lstStyle/>
              <a:p>
                <a:r>
                  <a:rPr lang="en-US" sz="2400" b="1" dirty="0" smtClean="0">
                    <a:solidFill>
                      <a:schemeClr val="accent1"/>
                    </a:solidFill>
                  </a:rPr>
                  <a:t>Transfer by Scan</a:t>
                </a:r>
              </a:p>
            </p:txBody>
          </p:sp>
          <p:sp>
            <p:nvSpPr>
              <p:cNvPr id="26" name="TextBox 25"/>
              <p:cNvSpPr txBox="1"/>
              <p:nvPr/>
            </p:nvSpPr>
            <p:spPr>
              <a:xfrm>
                <a:off x="-762000" y="2012262"/>
                <a:ext cx="5105400" cy="287258"/>
              </a:xfrm>
              <a:prstGeom prst="rect">
                <a:avLst/>
              </a:prstGeom>
              <a:noFill/>
            </p:spPr>
            <p:txBody>
              <a:bodyPr wrap="square" lIns="0" tIns="0" rIns="0" bIns="0" rtlCol="0">
                <a:spAutoFit/>
              </a:bodyPr>
              <a:lstStyle/>
              <a:p>
                <a:r>
                  <a:rPr lang="en-US" sz="1600" dirty="0" smtClean="0">
                    <a:solidFill>
                      <a:srgbClr val="58595B"/>
                    </a:solidFill>
                  </a:rPr>
                  <a:t>No-hassle Rx switch</a:t>
                </a:r>
              </a:p>
            </p:txBody>
          </p:sp>
          <p:pic>
            <p:nvPicPr>
              <p:cNvPr id="28" name="Picture 27"/>
              <p:cNvPicPr>
                <a:picLocks noChangeAspect="1"/>
              </p:cNvPicPr>
              <p:nvPr/>
            </p:nvPicPr>
            <p:blipFill>
              <a:blip r:embed="rId3"/>
              <a:stretch>
                <a:fillRect/>
              </a:stretch>
            </p:blipFill>
            <p:spPr>
              <a:xfrm>
                <a:off x="585169" y="2329762"/>
                <a:ext cx="2615231" cy="3568700"/>
              </a:xfrm>
              <a:prstGeom prst="rect">
                <a:avLst/>
              </a:prstGeom>
            </p:spPr>
          </p:pic>
        </p:gr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1401" y="2926662"/>
              <a:ext cx="1219200" cy="1806092"/>
            </a:xfrm>
            <a:prstGeom prst="rect">
              <a:avLst/>
            </a:prstGeom>
          </p:spPr>
        </p:pic>
      </p:grpSp>
      <p:pic>
        <p:nvPicPr>
          <p:cNvPr id="33" name="Picture 32" descr="iPhone-_0011_Refill_by_Scan_s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7074" y="2426808"/>
            <a:ext cx="1394333" cy="3446920"/>
          </a:xfrm>
          <a:prstGeom prst="rect">
            <a:avLst/>
          </a:prstGeom>
        </p:spPr>
      </p:pic>
      <p:sp>
        <p:nvSpPr>
          <p:cNvPr id="2" name="Title 1"/>
          <p:cNvSpPr>
            <a:spLocks noGrp="1"/>
          </p:cNvSpPr>
          <p:nvPr>
            <p:ph type="title"/>
          </p:nvPr>
        </p:nvSpPr>
        <p:spPr/>
        <p:txBody>
          <a:bodyPr/>
          <a:lstStyle/>
          <a:p>
            <a:pPr>
              <a:defRPr/>
            </a:pPr>
            <a:r>
              <a:rPr lang="en-US" dirty="0" smtClean="0"/>
              <a:t>State-of-the-art digital tools help make it easy to stay on medication therapy</a:t>
            </a:r>
            <a:endParaRPr lang="en-US" dirty="0"/>
          </a:p>
        </p:txBody>
      </p:sp>
      <p:pic>
        <p:nvPicPr>
          <p:cNvPr id="22" name="Picture 21"/>
          <p:cNvPicPr>
            <a:picLocks noChangeAspect="1"/>
          </p:cNvPicPr>
          <p:nvPr/>
        </p:nvPicPr>
        <p:blipFill>
          <a:blip r:embed="rId3"/>
          <a:stretch>
            <a:fillRect/>
          </a:stretch>
        </p:blipFill>
        <p:spPr>
          <a:xfrm>
            <a:off x="6082632" y="2317062"/>
            <a:ext cx="2527968" cy="3556666"/>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15049" y="2880288"/>
            <a:ext cx="1274641" cy="1971290"/>
          </a:xfrm>
          <a:prstGeom prst="rect">
            <a:avLst/>
          </a:prstGeom>
        </p:spPr>
      </p:pic>
      <p:sp>
        <p:nvSpPr>
          <p:cNvPr id="25" name="TextBox 24"/>
          <p:cNvSpPr txBox="1"/>
          <p:nvPr/>
        </p:nvSpPr>
        <p:spPr>
          <a:xfrm>
            <a:off x="4876800" y="1631262"/>
            <a:ext cx="4800600" cy="402418"/>
          </a:xfrm>
          <a:prstGeom prst="rect">
            <a:avLst/>
          </a:prstGeom>
          <a:noFill/>
        </p:spPr>
        <p:txBody>
          <a:bodyPr wrap="square" lIns="0" tIns="0" rIns="0" bIns="0" rtlCol="0">
            <a:spAutoFit/>
          </a:bodyPr>
          <a:lstStyle/>
          <a:p>
            <a:r>
              <a:rPr lang="en-US" sz="2400" b="1" dirty="0" smtClean="0">
                <a:solidFill>
                  <a:schemeClr val="accent1"/>
                </a:solidFill>
              </a:rPr>
              <a:t>Pill Reminder</a:t>
            </a:r>
          </a:p>
        </p:txBody>
      </p:sp>
      <p:sp>
        <p:nvSpPr>
          <p:cNvPr id="27" name="TextBox 26"/>
          <p:cNvSpPr txBox="1"/>
          <p:nvPr/>
        </p:nvSpPr>
        <p:spPr>
          <a:xfrm>
            <a:off x="4724400" y="1962798"/>
            <a:ext cx="5105400" cy="287258"/>
          </a:xfrm>
          <a:prstGeom prst="rect">
            <a:avLst/>
          </a:prstGeom>
          <a:noFill/>
        </p:spPr>
        <p:txBody>
          <a:bodyPr wrap="square" lIns="0" tIns="0" rIns="0" bIns="0" rtlCol="0">
            <a:spAutoFit/>
          </a:bodyPr>
          <a:lstStyle/>
          <a:p>
            <a:r>
              <a:rPr lang="en-US" sz="1600" dirty="0" smtClean="0">
                <a:solidFill>
                  <a:srgbClr val="58595B"/>
                </a:solidFill>
              </a:rPr>
              <a:t>Quick and easy</a:t>
            </a:r>
          </a:p>
        </p:txBody>
      </p:sp>
      <p:sp>
        <p:nvSpPr>
          <p:cNvPr id="30" name="TextBox 29"/>
          <p:cNvSpPr txBox="1"/>
          <p:nvPr/>
        </p:nvSpPr>
        <p:spPr>
          <a:xfrm>
            <a:off x="-882312" y="1619670"/>
            <a:ext cx="4800600" cy="369332"/>
          </a:xfrm>
          <a:prstGeom prst="rect">
            <a:avLst/>
          </a:prstGeom>
          <a:noFill/>
        </p:spPr>
        <p:txBody>
          <a:bodyPr wrap="square" lIns="0" tIns="0" rIns="0" bIns="0" rtlCol="0">
            <a:spAutoFit/>
          </a:bodyPr>
          <a:lstStyle/>
          <a:p>
            <a:r>
              <a:rPr lang="en-US" sz="2400" b="1" dirty="0" smtClean="0">
                <a:solidFill>
                  <a:schemeClr val="accent1"/>
                </a:solidFill>
              </a:rPr>
              <a:t>Refill by Scan</a:t>
            </a:r>
          </a:p>
        </p:txBody>
      </p:sp>
      <p:sp>
        <p:nvSpPr>
          <p:cNvPr id="31" name="TextBox 30"/>
          <p:cNvSpPr txBox="1"/>
          <p:nvPr/>
        </p:nvSpPr>
        <p:spPr>
          <a:xfrm>
            <a:off x="311150" y="1983049"/>
            <a:ext cx="2515911" cy="295466"/>
          </a:xfrm>
          <a:prstGeom prst="rect">
            <a:avLst/>
          </a:prstGeom>
          <a:noFill/>
        </p:spPr>
        <p:txBody>
          <a:bodyPr wrap="square" lIns="0" tIns="0" rIns="0" bIns="0" rtlCol="0">
            <a:spAutoFit/>
          </a:bodyPr>
          <a:lstStyle/>
          <a:p>
            <a:r>
              <a:rPr lang="en-US" sz="1600" dirty="0" smtClean="0">
                <a:solidFill>
                  <a:srgbClr val="58595B"/>
                </a:solidFill>
              </a:rPr>
              <a:t>The fastest way to refill</a:t>
            </a:r>
          </a:p>
        </p:txBody>
      </p:sp>
      <p:sp>
        <p:nvSpPr>
          <p:cNvPr id="18"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4229022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_9_a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58" y="1203146"/>
            <a:ext cx="8304765" cy="5190478"/>
          </a:xfrm>
          <a:prstGeom prst="rect">
            <a:avLst/>
          </a:prstGeom>
        </p:spPr>
      </p:pic>
      <p:sp>
        <p:nvSpPr>
          <p:cNvPr id="2" name="Title 1"/>
          <p:cNvSpPr>
            <a:spLocks noGrp="1"/>
          </p:cNvSpPr>
          <p:nvPr>
            <p:ph type="title"/>
          </p:nvPr>
        </p:nvSpPr>
        <p:spPr/>
        <p:txBody>
          <a:bodyPr/>
          <a:lstStyle/>
          <a:p>
            <a:pPr>
              <a:defRPr/>
            </a:pPr>
            <a:r>
              <a:rPr lang="en-US" dirty="0" smtClean="0"/>
              <a:t>Refill reminders keep medication adherence top of mind</a:t>
            </a:r>
            <a:endParaRPr lang="en-US" dirty="0"/>
          </a:p>
        </p:txBody>
      </p:sp>
      <p:sp>
        <p:nvSpPr>
          <p:cNvPr id="10" name="Content Placeholder 2"/>
          <p:cNvSpPr>
            <a:spLocks noGrp="1"/>
          </p:cNvSpPr>
          <p:nvPr>
            <p:ph idx="1"/>
          </p:nvPr>
        </p:nvSpPr>
        <p:spPr/>
        <p:txBody>
          <a:bodyPr/>
          <a:lstStyle/>
          <a:p>
            <a:pPr lvl="1">
              <a:spcBef>
                <a:spcPts val="1200"/>
              </a:spcBef>
              <a:defRPr/>
            </a:pPr>
            <a:r>
              <a:rPr lang="en-US" dirty="0" smtClean="0"/>
              <a:t>Delivered via </a:t>
            </a:r>
            <a:br>
              <a:rPr lang="en-US" dirty="0" smtClean="0"/>
            </a:br>
            <a:r>
              <a:rPr lang="en-US" dirty="0" smtClean="0"/>
              <a:t>text or email</a:t>
            </a:r>
          </a:p>
          <a:p>
            <a:pPr lvl="1">
              <a:spcBef>
                <a:spcPts val="1200"/>
              </a:spcBef>
              <a:defRPr/>
            </a:pPr>
            <a:r>
              <a:rPr lang="en-US" dirty="0" smtClean="0"/>
              <a:t>A simple reply</a:t>
            </a:r>
            <a:br>
              <a:rPr lang="en-US" dirty="0" smtClean="0"/>
            </a:br>
            <a:r>
              <a:rPr lang="en-US" dirty="0" smtClean="0"/>
              <a:t>starts the refill</a:t>
            </a:r>
            <a:br>
              <a:rPr lang="en-US" dirty="0" smtClean="0"/>
            </a:br>
            <a:r>
              <a:rPr lang="en-US" dirty="0" smtClean="0"/>
              <a:t>process</a:t>
            </a:r>
          </a:p>
          <a:p>
            <a:pPr lvl="1">
              <a:spcBef>
                <a:spcPts val="1200"/>
              </a:spcBef>
              <a:defRPr/>
            </a:pPr>
            <a:r>
              <a:rPr lang="en-US" dirty="0" smtClean="0"/>
              <a:t>Make it easy </a:t>
            </a:r>
            <a:br>
              <a:rPr lang="en-US" dirty="0" smtClean="0"/>
            </a:br>
            <a:r>
              <a:rPr lang="en-US" dirty="0" smtClean="0"/>
              <a:t>to select pickup </a:t>
            </a:r>
            <a:br>
              <a:rPr lang="en-US" dirty="0" smtClean="0"/>
            </a:br>
            <a:r>
              <a:rPr lang="en-US" dirty="0" smtClean="0"/>
              <a:t>location </a:t>
            </a:r>
            <a:br>
              <a:rPr lang="en-US" dirty="0" smtClean="0"/>
            </a:br>
            <a:r>
              <a:rPr lang="en-US" dirty="0" smtClean="0"/>
              <a:t>and time</a:t>
            </a:r>
          </a:p>
        </p:txBody>
      </p:sp>
      <p:grpSp>
        <p:nvGrpSpPr>
          <p:cNvPr id="3" name="Group 2"/>
          <p:cNvGrpSpPr/>
          <p:nvPr/>
        </p:nvGrpSpPr>
        <p:grpSpPr>
          <a:xfrm>
            <a:off x="2795800" y="1981200"/>
            <a:ext cx="2362200" cy="3352800"/>
            <a:chOff x="2819400" y="2667000"/>
            <a:chExt cx="2362200" cy="3352800"/>
          </a:xfrm>
        </p:grpSpPr>
        <p:pic>
          <p:nvPicPr>
            <p:cNvPr id="9" name="Picture 8" descr="non adherent patien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5600" y="2667000"/>
              <a:ext cx="2274200" cy="3352800"/>
            </a:xfrm>
            <a:prstGeom prst="rect">
              <a:avLst/>
            </a:prstGeom>
          </p:spPr>
        </p:pic>
        <p:sp>
          <p:nvSpPr>
            <p:cNvPr id="20" name="Rectangle 19"/>
            <p:cNvSpPr/>
            <p:nvPr/>
          </p:nvSpPr>
          <p:spPr bwMode="auto">
            <a:xfrm>
              <a:off x="2819400" y="3200400"/>
              <a:ext cx="2362200" cy="762000"/>
            </a:xfrm>
            <a:prstGeom prst="rect">
              <a:avLst/>
            </a:prstGeom>
            <a:noFill/>
            <a:ln w="19050" cap="flat" cmpd="sng" algn="ctr">
              <a:solidFill>
                <a:schemeClr val="accent4"/>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grpSp>
      <p:pic>
        <p:nvPicPr>
          <p:cNvPr id="7" name="Picture 6" descr="adherent patient copy.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46404" y="4419600"/>
            <a:ext cx="3385463" cy="1600200"/>
          </a:xfrm>
          <a:prstGeom prst="rect">
            <a:avLst/>
          </a:prstGeom>
          <a:solidFill>
            <a:schemeClr val="tx2">
              <a:lumMod val="40000"/>
              <a:lumOff val="60000"/>
              <a:alpha val="0"/>
            </a:schemeClr>
          </a:solidFill>
          <a:ln w="28575" cmpd="sng">
            <a:solidFill>
              <a:schemeClr val="accent4"/>
            </a:solidFill>
            <a:prstDash val="solid"/>
          </a:ln>
          <a:effectLst/>
        </p:spPr>
      </p:pic>
      <p:sp>
        <p:nvSpPr>
          <p:cNvPr id="11" name="Footer Placeholder 1"/>
          <p:cNvSpPr>
            <a:spLocks noGrp="1"/>
          </p:cNvSpPr>
          <p:nvPr>
            <p:ph type="ftr" sz="quarter" idx="4294967295"/>
          </p:nvPr>
        </p:nvSpPr>
        <p:spPr>
          <a:xfrm>
            <a:off x="685800" y="6400800"/>
            <a:ext cx="4297680" cy="228600"/>
          </a:xfrm>
          <a:prstGeom prst="rect">
            <a:avLst/>
          </a:prstGeom>
        </p:spPr>
        <p:txBody>
          <a:bodyPr vert="horz" lIns="0" tIns="0" rIns="0" bIns="0" rtlCol="0" anchor="ctr"/>
          <a:lstStyle>
            <a:lvl1pPr marL="0" marR="0" indent="0" algn="l" defTabSz="914400" rtl="0" eaLnBrk="1" fontAlgn="base" latinLnBrk="0" hangingPunct="1">
              <a:lnSpc>
                <a:spcPct val="120000"/>
              </a:lnSpc>
              <a:spcBef>
                <a:spcPct val="20000"/>
              </a:spcBef>
              <a:spcAft>
                <a:spcPct val="0"/>
              </a:spcAft>
              <a:buClrTx/>
              <a:buSzTx/>
              <a:buFontTx/>
              <a:buNone/>
              <a:tabLst/>
              <a:defRPr sz="900" b="0">
                <a:solidFill>
                  <a:schemeClr val="tx2"/>
                </a:solidFill>
                <a:ea typeface="+mn-ea"/>
                <a:cs typeface="+mn-cs"/>
              </a:defRPr>
            </a:lvl1pPr>
          </a:lstStyle>
          <a:p>
            <a:pPr>
              <a:defRPr/>
            </a:pPr>
            <a:r>
              <a:rPr lang="en-US" dirty="0" smtClean="0"/>
              <a:t>©2016 Walgreen Co. All rights reserved. Confidential and proprietary information.</a:t>
            </a:r>
            <a:endParaRPr lang="en-US" dirty="0"/>
          </a:p>
        </p:txBody>
      </p:sp>
    </p:spTree>
    <p:extLst>
      <p:ext uri="{BB962C8B-B14F-4D97-AF65-F5344CB8AC3E}">
        <p14:creationId xmlns:p14="http://schemas.microsoft.com/office/powerpoint/2010/main" val="4266815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Walgreens H&amp;H Theme">
      <a:dk1>
        <a:srgbClr val="000000"/>
      </a:dk1>
      <a:lt1>
        <a:srgbClr val="FFFFFF"/>
      </a:lt1>
      <a:dk2>
        <a:srgbClr val="58595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20000"/>
          </a:lnSpc>
          <a:spcBef>
            <a:spcPct val="2000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2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defRPr b="0" dirty="0" err="1" smtClean="0">
            <a:solidFill>
              <a:schemeClr val="tx2"/>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00AB39"/>
        </a:accent1>
        <a:accent2>
          <a:srgbClr val="FFCE00"/>
        </a:accent2>
        <a:accent3>
          <a:srgbClr val="FFFFFF"/>
        </a:accent3>
        <a:accent4>
          <a:srgbClr val="000000"/>
        </a:accent4>
        <a:accent5>
          <a:srgbClr val="AAD2AE"/>
        </a:accent5>
        <a:accent6>
          <a:srgbClr val="E7BA00"/>
        </a:accent6>
        <a:hlink>
          <a:srgbClr val="003A6F"/>
        </a:hlink>
        <a:folHlink>
          <a:srgbClr val="A1283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808080"/>
        </a:lt2>
        <a:accent1>
          <a:srgbClr val="00AB39"/>
        </a:accent1>
        <a:accent2>
          <a:srgbClr val="FFE512"/>
        </a:accent2>
        <a:accent3>
          <a:srgbClr val="FFFFFF"/>
        </a:accent3>
        <a:accent4>
          <a:srgbClr val="000000"/>
        </a:accent4>
        <a:accent5>
          <a:srgbClr val="AAD2AE"/>
        </a:accent5>
        <a:accent6>
          <a:srgbClr val="E7CF0F"/>
        </a:accent6>
        <a:hlink>
          <a:srgbClr val="003A6F"/>
        </a:hlink>
        <a:folHlink>
          <a:srgbClr val="A128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0</TotalTime>
  <Words>6056</Words>
  <Application>Microsoft Office PowerPoint</Application>
  <PresentationFormat>On-screen Show (4:3)</PresentationFormat>
  <Paragraphs>536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Theme</vt:lpstr>
      <vt:lpstr>Transforming the  Digital Health Experience  to Drive Engagement</vt:lpstr>
      <vt:lpstr>A digital health ecosystem that enhances and builds upon a solid foundation of face-to-face customer care</vt:lpstr>
      <vt:lpstr>Home and virtual reach enables hundreds of interactions per customer, per year</vt:lpstr>
      <vt:lpstr>Aligning digital health connections with the continuum  of healthcare </vt:lpstr>
      <vt:lpstr>A digital ecosystem built on connectivity and convenience</vt:lpstr>
      <vt:lpstr>Industry-leading access and connectivity to help you achieve your population health management goals</vt:lpstr>
      <vt:lpstr>Improving adherence with  digital tools and easy access</vt:lpstr>
      <vt:lpstr>State-of-the-art digital tools help make it easy to stay on medication therapy</vt:lpstr>
      <vt:lpstr>Refill reminders keep medication adherence top of mind</vt:lpstr>
      <vt:lpstr>Email refill reminders improve adherence and persistence</vt:lpstr>
      <vt:lpstr>Pharmacy Chat helps remove obstacles to adherence</vt:lpstr>
      <vt:lpstr>Easy scheduling and prescription management</vt:lpstr>
      <vt:lpstr>Engaging members with  accessible health information </vt:lpstr>
      <vt:lpstr>A personalized, adaptable health dashboard accessible across multiple platforms</vt:lpstr>
      <vt:lpstr>Easy access to prescription history, including  specialty medications</vt:lpstr>
      <vt:lpstr>Proven benefits of online access to health information</vt:lpstr>
      <vt:lpstr>Immunization information all in one place</vt:lpstr>
      <vt:lpstr>WebMD information for an enhanced experience</vt:lpstr>
      <vt:lpstr>Your Digital Health Advisor helps with goal achievement </vt:lpstr>
      <vt:lpstr>Pharmacy Chat team trained to coach members to engage in healthier lifestyle choices</vt:lpstr>
      <vt:lpstr>Virtual doctor consultations provide valuable options</vt:lpstr>
      <vt:lpstr>“Patients Like Me” uses the power of crowdsourcing to enable patient engagement</vt:lpstr>
      <vt:lpstr>Driving better health by  rewarding healthy choices</vt:lpstr>
      <vt:lpstr>Balance Rewards for healthy choices® program</vt:lpstr>
      <vt:lpstr>Built on small-step methodology</vt:lpstr>
      <vt:lpstr>Seeing healthy engagement</vt:lpstr>
      <vt:lpstr>Capitalizing on digital health tracking trend</vt:lpstr>
      <vt:lpstr>Participants are achieving weight goals</vt:lpstr>
      <vt:lpstr>Greater medication adherence for members who tracked healthy behaviors—high blood pressure</vt:lpstr>
      <vt:lpstr>Greater medication adherence for members who tracked healthy behaviors—diabetes</vt:lpstr>
      <vt:lpstr>Greater medication adherence for members who tracked healthy behaviors—high cholesterol</vt:lpstr>
      <vt:lpstr>Once signed up, people stay with the program</vt:lpstr>
      <vt:lpstr>Integrating with  your programs</vt:lpstr>
      <vt:lpstr>Interfacing with your programs to help members  reach health goals</vt:lpstr>
      <vt:lpstr>A broad digital reach enables programs that can  transform health choices and actions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2015-12-02T21:38:28Z</dcterms:created>
  <dcterms:modified xsi:type="dcterms:W3CDTF">2016-06-07T15:54:22Z</dcterms:modified>
</cp:coreProperties>
</file>