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8" r:id="rId1"/>
  </p:sldMasterIdLst>
  <p:notesMasterIdLst>
    <p:notesMasterId r:id="rId12"/>
  </p:notesMasterIdLst>
  <p:handoutMasterIdLst>
    <p:handoutMasterId r:id="rId13"/>
  </p:handoutMasterIdLst>
  <p:sldIdLst>
    <p:sldId id="430" r:id="rId2"/>
    <p:sldId id="448" r:id="rId3"/>
    <p:sldId id="381" r:id="rId4"/>
    <p:sldId id="476" r:id="rId5"/>
    <p:sldId id="445" r:id="rId6"/>
    <p:sldId id="446" r:id="rId7"/>
    <p:sldId id="447" r:id="rId8"/>
    <p:sldId id="451" r:id="rId9"/>
    <p:sldId id="453" r:id="rId10"/>
    <p:sldId id="472" r:id="rId1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521415D9-36F7-43E2-AB2F-B90AF26B5E84}">
      <p14:sectionLst xmlns:p14="http://schemas.microsoft.com/office/powerpoint/2010/main">
        <p14:section name="Default Section" id="{880CED7B-95A0-4F8F-A8BD-7FE4C7B4337C}">
          <p14:sldIdLst>
            <p14:sldId id="430"/>
            <p14:sldId id="448"/>
            <p14:sldId id="381"/>
            <p14:sldId id="476"/>
            <p14:sldId id="445"/>
            <p14:sldId id="446"/>
            <p14:sldId id="447"/>
            <p14:sldId id="451"/>
            <p14:sldId id="453"/>
            <p14:sldId id="47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Riley"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6A0D3"/>
    <a:srgbClr val="0D0D0D"/>
    <a:srgbClr val="FFFF00"/>
    <a:srgbClr val="7A82AA"/>
    <a:srgbClr val="EDFE0A"/>
    <a:srgbClr val="F4F68E"/>
    <a:srgbClr val="F1F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8" autoAdjust="0"/>
    <p:restoredTop sz="95701" autoAdjust="0"/>
  </p:normalViewPr>
  <p:slideViewPr>
    <p:cSldViewPr>
      <p:cViewPr>
        <p:scale>
          <a:sx n="70" d="100"/>
          <a:sy n="70" d="100"/>
        </p:scale>
        <p:origin x="-155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88"/>
    </p:cViewPr>
  </p:sorterViewPr>
  <p:notesViewPr>
    <p:cSldViewPr>
      <p:cViewPr>
        <p:scale>
          <a:sx n="100" d="100"/>
          <a:sy n="100" d="100"/>
        </p:scale>
        <p:origin x="-78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4030" tIns="47015" rIns="94030" bIns="470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4030" tIns="47015" rIns="94030" bIns="47015" rtlCol="0"/>
          <a:lstStyle>
            <a:lvl1pPr algn="r">
              <a:defRPr sz="1200"/>
            </a:lvl1pPr>
          </a:lstStyle>
          <a:p>
            <a:fld id="{A0F42787-DC9E-4A86-9EFA-C5D21B37352B}" type="datetimeFigureOut">
              <a:rPr lang="en-US" smtClean="0"/>
              <a:t>6/4/2016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4030" tIns="47015" rIns="94030" bIns="470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4030" tIns="47015" rIns="94030" bIns="47015" rtlCol="0" anchor="b"/>
          <a:lstStyle>
            <a:lvl1pPr algn="r">
              <a:defRPr sz="1200"/>
            </a:lvl1pPr>
          </a:lstStyle>
          <a:p>
            <a:fld id="{B8F4EC30-49E0-4CC0-9933-4E9E953600B9}" type="slidenum">
              <a:rPr lang="en-US" smtClean="0"/>
              <a:t>‹#›</a:t>
            </a:fld>
            <a:endParaRPr lang="en-US"/>
          </a:p>
        </p:txBody>
      </p:sp>
    </p:spTree>
    <p:extLst>
      <p:ext uri="{BB962C8B-B14F-4D97-AF65-F5344CB8AC3E}">
        <p14:creationId xmlns:p14="http://schemas.microsoft.com/office/powerpoint/2010/main" val="190577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30" tIns="47015" rIns="94030" bIns="47015"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2"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30" tIns="47015" rIns="94030" bIns="47015"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1" y="4415791"/>
            <a:ext cx="50292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30" tIns="47015" rIns="94030" bIns="470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30" tIns="47015" rIns="94030" bIns="47015"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2"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30" tIns="47015" rIns="94030" bIns="47015" numCol="1" anchor="b" anchorCtr="0" compatLnSpc="1">
            <a:prstTxWarp prst="textNoShape">
              <a:avLst/>
            </a:prstTxWarp>
          </a:bodyPr>
          <a:lstStyle>
            <a:lvl1pPr algn="r">
              <a:defRPr sz="1200"/>
            </a:lvl1pPr>
          </a:lstStyle>
          <a:p>
            <a:pPr>
              <a:defRPr/>
            </a:pPr>
            <a:fld id="{6EA2A291-3FD7-4F92-9310-5E44637F5F9A}" type="slidenum">
              <a:rPr lang="en-US"/>
              <a:pPr>
                <a:defRPr/>
              </a:pPr>
              <a:t>‹#›</a:t>
            </a:fld>
            <a:endParaRPr lang="en-US"/>
          </a:p>
        </p:txBody>
      </p:sp>
    </p:spTree>
    <p:extLst>
      <p:ext uri="{BB962C8B-B14F-4D97-AF65-F5344CB8AC3E}">
        <p14:creationId xmlns:p14="http://schemas.microsoft.com/office/powerpoint/2010/main" val="1082357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background. Pharmacist practiced in field at </a:t>
            </a:r>
            <a:r>
              <a:rPr lang="en-US" baseline="0" dirty="0" err="1" smtClean="0"/>
              <a:t>walgreens</a:t>
            </a:r>
            <a:r>
              <a:rPr lang="en-US" baseline="0" dirty="0" smtClean="0"/>
              <a:t>. Previous role Pharmacy Operations SME when designing enhancements for our fulfillment system. Focus on efficiency and clinical informatics. </a:t>
            </a:r>
            <a:endParaRPr lang="en-US" dirty="0"/>
          </a:p>
        </p:txBody>
      </p:sp>
      <p:sp>
        <p:nvSpPr>
          <p:cNvPr id="4" name="Slide Number Placeholder 3"/>
          <p:cNvSpPr>
            <a:spLocks noGrp="1"/>
          </p:cNvSpPr>
          <p:nvPr>
            <p:ph type="sldNum" sz="quarter" idx="10"/>
          </p:nvPr>
        </p:nvSpPr>
        <p:spPr/>
        <p:txBody>
          <a:bodyPr/>
          <a:lstStyle/>
          <a:p>
            <a:pPr>
              <a:defRPr/>
            </a:pPr>
            <a:fld id="{6EA2A291-3FD7-4F92-9310-5E44637F5F9A}" type="slidenum">
              <a:rPr lang="en-US" smtClean="0"/>
              <a:pPr>
                <a:defRPr/>
              </a:pPr>
              <a:t>1</a:t>
            </a:fld>
            <a:endParaRPr lang="en-US"/>
          </a:p>
        </p:txBody>
      </p:sp>
    </p:spTree>
    <p:extLst>
      <p:ext uri="{BB962C8B-B14F-4D97-AF65-F5344CB8AC3E}">
        <p14:creationId xmlns:p14="http://schemas.microsoft.com/office/powerpoint/2010/main" val="279666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it takes 1-2 minutes to get to the store. However, our system</a:t>
            </a:r>
            <a:r>
              <a:rPr lang="en-US" baseline="0" dirty="0" smtClean="0"/>
              <a:t> is optimized for guaranteed delivery, not speed. </a:t>
            </a:r>
          </a:p>
          <a:p>
            <a:endParaRPr lang="en-US" baseline="0" dirty="0" smtClean="0"/>
          </a:p>
          <a:p>
            <a:r>
              <a:rPr lang="en-US" baseline="0" dirty="0" smtClean="0"/>
              <a:t>Image transcription is high priority task in the workflow – however many cases are opened against </a:t>
            </a:r>
            <a:r>
              <a:rPr lang="en-US" baseline="0" dirty="0" err="1" smtClean="0"/>
              <a:t>walgreens</a:t>
            </a:r>
            <a:r>
              <a:rPr lang="en-US" baseline="0" dirty="0" smtClean="0"/>
              <a:t> for not receiving prescription. When we investigate using the provided message ID, the prescription has almost always been dispensed. Need more time before contacting us to check on Rx. Often, we may say not yet, or not ready and that gets misinterpreted to didn’t get at all driving a case.  Its in both best interests to limit the number of unnecessary cases opened. </a:t>
            </a:r>
            <a:endParaRPr lang="en-US" dirty="0"/>
          </a:p>
        </p:txBody>
      </p:sp>
      <p:sp>
        <p:nvSpPr>
          <p:cNvPr id="4" name="Slide Number Placeholder 3"/>
          <p:cNvSpPr>
            <a:spLocks noGrp="1"/>
          </p:cNvSpPr>
          <p:nvPr>
            <p:ph type="sldNum" sz="quarter" idx="10"/>
          </p:nvPr>
        </p:nvSpPr>
        <p:spPr/>
        <p:txBody>
          <a:bodyPr/>
          <a:lstStyle/>
          <a:p>
            <a:pPr>
              <a:defRPr/>
            </a:pPr>
            <a:fld id="{6EA2A291-3FD7-4F92-9310-5E44637F5F9A}" type="slidenum">
              <a:rPr lang="en-US" smtClean="0"/>
              <a:pPr>
                <a:defRPr/>
              </a:pPr>
              <a:t>2</a:t>
            </a:fld>
            <a:endParaRPr lang="en-US"/>
          </a:p>
        </p:txBody>
      </p:sp>
    </p:spTree>
    <p:extLst>
      <p:ext uri="{BB962C8B-B14F-4D97-AF65-F5344CB8AC3E}">
        <p14:creationId xmlns:p14="http://schemas.microsoft.com/office/powerpoint/2010/main" val="270528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500">
                <a:solidFill>
                  <a:schemeClr val="tx1"/>
                </a:solidFill>
                <a:latin typeface="Times New Roman" charset="0"/>
              </a:defRPr>
            </a:lvl1pPr>
            <a:lvl2pPr marL="764001" indent="-293846">
              <a:defRPr sz="2500">
                <a:solidFill>
                  <a:schemeClr val="tx1"/>
                </a:solidFill>
                <a:latin typeface="Times New Roman" charset="0"/>
              </a:defRPr>
            </a:lvl2pPr>
            <a:lvl3pPr marL="1175386" indent="-235077">
              <a:defRPr sz="2500">
                <a:solidFill>
                  <a:schemeClr val="tx1"/>
                </a:solidFill>
                <a:latin typeface="Times New Roman" charset="0"/>
              </a:defRPr>
            </a:lvl3pPr>
            <a:lvl4pPr marL="1645540" indent="-235077">
              <a:defRPr sz="2500">
                <a:solidFill>
                  <a:schemeClr val="tx1"/>
                </a:solidFill>
                <a:latin typeface="Times New Roman" charset="0"/>
              </a:defRPr>
            </a:lvl4pPr>
            <a:lvl5pPr marL="2115695" indent="-235077">
              <a:defRPr sz="2500">
                <a:solidFill>
                  <a:schemeClr val="tx1"/>
                </a:solidFill>
                <a:latin typeface="Times New Roman" charset="0"/>
              </a:defRPr>
            </a:lvl5pPr>
            <a:lvl6pPr marL="2585851" indent="-235077" eaLnBrk="0" fontAlgn="base" hangingPunct="0">
              <a:spcBef>
                <a:spcPct val="0"/>
              </a:spcBef>
              <a:spcAft>
                <a:spcPct val="0"/>
              </a:spcAft>
              <a:defRPr sz="2500">
                <a:solidFill>
                  <a:schemeClr val="tx1"/>
                </a:solidFill>
                <a:latin typeface="Times New Roman" charset="0"/>
              </a:defRPr>
            </a:lvl6pPr>
            <a:lvl7pPr marL="3056005" indent="-235077" eaLnBrk="0" fontAlgn="base" hangingPunct="0">
              <a:spcBef>
                <a:spcPct val="0"/>
              </a:spcBef>
              <a:spcAft>
                <a:spcPct val="0"/>
              </a:spcAft>
              <a:defRPr sz="2500">
                <a:solidFill>
                  <a:schemeClr val="tx1"/>
                </a:solidFill>
                <a:latin typeface="Times New Roman" charset="0"/>
              </a:defRPr>
            </a:lvl7pPr>
            <a:lvl8pPr marL="3526159" indent="-235077" eaLnBrk="0" fontAlgn="base" hangingPunct="0">
              <a:spcBef>
                <a:spcPct val="0"/>
              </a:spcBef>
              <a:spcAft>
                <a:spcPct val="0"/>
              </a:spcAft>
              <a:defRPr sz="2500">
                <a:solidFill>
                  <a:schemeClr val="tx1"/>
                </a:solidFill>
                <a:latin typeface="Times New Roman" charset="0"/>
              </a:defRPr>
            </a:lvl8pPr>
            <a:lvl9pPr marL="3996314" indent="-235077" eaLnBrk="0" fontAlgn="base" hangingPunct="0">
              <a:spcBef>
                <a:spcPct val="0"/>
              </a:spcBef>
              <a:spcAft>
                <a:spcPct val="0"/>
              </a:spcAft>
              <a:defRPr sz="2500">
                <a:solidFill>
                  <a:schemeClr val="tx1"/>
                </a:solidFill>
                <a:latin typeface="Times New Roman" charset="0"/>
              </a:defRPr>
            </a:lvl9pPr>
          </a:lstStyle>
          <a:p>
            <a:fld id="{0B9D1FBA-5077-44B3-BE5A-4C7175915740}" type="slidenum">
              <a:rPr lang="en-US" sz="1200"/>
              <a:pPr/>
              <a:t>3</a:t>
            </a:fld>
            <a:endParaRPr lang="en-US"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lvl="0"/>
            <a:r>
              <a:rPr lang="en-US" sz="800" dirty="0" smtClean="0"/>
              <a:t>Say: The </a:t>
            </a:r>
            <a:r>
              <a:rPr lang="en-US" sz="800" dirty="0"/>
              <a:t>eRx mock-up has been updated to provide a more intuitive layout and to include additional information related to a patient’s prescription.  </a:t>
            </a:r>
            <a:r>
              <a:rPr lang="en-US" sz="800" dirty="0" smtClean="0"/>
              <a:t>The </a:t>
            </a:r>
            <a:r>
              <a:rPr lang="en-US" sz="800" dirty="0"/>
              <a:t>information sent by prescribers is displayed on the eRx </a:t>
            </a:r>
            <a:r>
              <a:rPr lang="en-US" sz="800" dirty="0" smtClean="0"/>
              <a:t>mockup</a:t>
            </a:r>
            <a:r>
              <a:rPr lang="en-US" sz="800" baseline="0" dirty="0" smtClean="0"/>
              <a:t> </a:t>
            </a:r>
            <a:r>
              <a:rPr lang="en-US" sz="800" dirty="0" smtClean="0"/>
              <a:t>divided </a:t>
            </a:r>
            <a:r>
              <a:rPr lang="en-US" sz="800" dirty="0"/>
              <a:t>into three pages. </a:t>
            </a:r>
          </a:p>
          <a:p>
            <a:pPr lvl="0"/>
            <a:r>
              <a:rPr lang="en-US" sz="800" dirty="0"/>
              <a:t> </a:t>
            </a:r>
          </a:p>
          <a:p>
            <a:pPr lvl="0"/>
            <a:r>
              <a:rPr lang="en-US" sz="800" dirty="0"/>
              <a:t>Page </a:t>
            </a:r>
            <a:r>
              <a:rPr lang="en-US" sz="800" dirty="0" smtClean="0"/>
              <a:t>1</a:t>
            </a:r>
            <a:r>
              <a:rPr lang="en-US" sz="800" baseline="0" dirty="0" smtClean="0"/>
              <a:t> contains</a:t>
            </a:r>
            <a:r>
              <a:rPr lang="en-US" sz="800" dirty="0" smtClean="0"/>
              <a:t> </a:t>
            </a:r>
            <a:r>
              <a:rPr lang="en-US" sz="800" dirty="0"/>
              <a:t>k</a:t>
            </a:r>
            <a:r>
              <a:rPr lang="en-US" sz="800" dirty="0" smtClean="0"/>
              <a:t>ey </a:t>
            </a:r>
            <a:r>
              <a:rPr lang="en-US" sz="800" dirty="0"/>
              <a:t>information needed to process the prescription. </a:t>
            </a:r>
          </a:p>
          <a:p>
            <a:pPr lvl="0"/>
            <a:r>
              <a:rPr lang="en-US" sz="800" dirty="0"/>
              <a:t>Page </a:t>
            </a:r>
            <a:r>
              <a:rPr lang="en-US" sz="800" dirty="0" smtClean="0"/>
              <a:t>2</a:t>
            </a:r>
            <a:r>
              <a:rPr lang="en-US" sz="800" baseline="0" dirty="0" smtClean="0"/>
              <a:t> contains </a:t>
            </a:r>
            <a:r>
              <a:rPr lang="en-US" sz="800" u="sng" baseline="0" dirty="0" smtClean="0"/>
              <a:t>a</a:t>
            </a:r>
            <a:r>
              <a:rPr lang="en-US" sz="800" u="sng" dirty="0" smtClean="0"/>
              <a:t>dditional</a:t>
            </a:r>
            <a:r>
              <a:rPr lang="en-US" sz="800" dirty="0" smtClean="0"/>
              <a:t> </a:t>
            </a:r>
            <a:r>
              <a:rPr lang="en-US" sz="800" dirty="0"/>
              <a:t>information about the prescriber and supervising prescriber. </a:t>
            </a:r>
          </a:p>
          <a:p>
            <a:pPr lvl="0"/>
            <a:r>
              <a:rPr lang="en-US" sz="800" dirty="0"/>
              <a:t>Page </a:t>
            </a:r>
            <a:r>
              <a:rPr lang="en-US" sz="800" dirty="0" smtClean="0"/>
              <a:t>3</a:t>
            </a:r>
            <a:r>
              <a:rPr lang="en-US" sz="800" baseline="0" dirty="0" smtClean="0"/>
              <a:t> is an</a:t>
            </a:r>
            <a:r>
              <a:rPr lang="en-US" sz="800" dirty="0" smtClean="0"/>
              <a:t> </a:t>
            </a:r>
            <a:r>
              <a:rPr lang="en-US" sz="800" dirty="0"/>
              <a:t>Optional </a:t>
            </a:r>
            <a:r>
              <a:rPr lang="en-US" sz="800" dirty="0" smtClean="0"/>
              <a:t>page</a:t>
            </a:r>
            <a:r>
              <a:rPr lang="en-US" sz="800" baseline="0" dirty="0" smtClean="0"/>
              <a:t> that includes i</a:t>
            </a:r>
            <a:r>
              <a:rPr lang="en-US" sz="800" dirty="0" smtClean="0"/>
              <a:t>nformation </a:t>
            </a:r>
            <a:r>
              <a:rPr lang="en-US" sz="800" dirty="0"/>
              <a:t>related to the patient’s insurance plan.  </a:t>
            </a:r>
            <a:endParaRPr lang="en-US" sz="800" dirty="0" smtClean="0"/>
          </a:p>
          <a:p>
            <a:pPr lvl="0"/>
            <a:endParaRPr lang="en-US" sz="800" b="1" dirty="0"/>
          </a:p>
          <a:p>
            <a:pPr lvl="0"/>
            <a:r>
              <a:rPr lang="en-US" sz="800" b="1" dirty="0"/>
              <a:t>Please Note: </a:t>
            </a:r>
            <a:r>
              <a:rPr lang="en-US" sz="800" dirty="0"/>
              <a:t>The information is </a:t>
            </a:r>
            <a:r>
              <a:rPr lang="en-US" sz="800" u="sng" dirty="0"/>
              <a:t>always</a:t>
            </a:r>
            <a:r>
              <a:rPr lang="en-US" sz="800" dirty="0"/>
              <a:t> displayed in the layout and order </a:t>
            </a:r>
            <a:r>
              <a:rPr lang="en-US" sz="800" dirty="0" smtClean="0"/>
              <a:t>presented, </a:t>
            </a:r>
            <a:r>
              <a:rPr lang="en-US" sz="800" dirty="0"/>
              <a:t>however not every mockup will contain all of the fields shown. If no information is sent, the field label will not be displayed on the </a:t>
            </a:r>
            <a:r>
              <a:rPr lang="en-US" sz="800" dirty="0" smtClean="0"/>
              <a:t>mockup.</a:t>
            </a:r>
            <a:endParaRPr lang="en-US" sz="800" dirty="0"/>
          </a:p>
          <a:p>
            <a:pPr lvl="0"/>
            <a:endParaRPr lang="en-US" sz="800" b="1" dirty="0" smtClean="0"/>
          </a:p>
          <a:p>
            <a:pPr lvl="0"/>
            <a:r>
              <a:rPr lang="en-US" sz="800" b="1" dirty="0" smtClean="0"/>
              <a:t>NDC is </a:t>
            </a:r>
            <a:r>
              <a:rPr lang="en-US" sz="800" b="1" u="sng" dirty="0" smtClean="0"/>
              <a:t>not</a:t>
            </a:r>
            <a:r>
              <a:rPr lang="en-US" sz="800" b="1" u="none" baseline="0" dirty="0" smtClean="0"/>
              <a:t> on the mockup. It is used for automation. Can’t do quality check to ensure they match unless sending </a:t>
            </a:r>
            <a:r>
              <a:rPr lang="en-US" sz="800" b="1" u="none" baseline="0" dirty="0" err="1" smtClean="0"/>
              <a:t>RxNorm</a:t>
            </a:r>
            <a:endParaRPr lang="en-US" sz="800" b="1" u="none" baseline="0" dirty="0" smtClean="0"/>
          </a:p>
          <a:p>
            <a:pPr lvl="0"/>
            <a:endParaRPr lang="en-US" sz="800" b="1" dirty="0"/>
          </a:p>
        </p:txBody>
      </p:sp>
    </p:spTree>
    <p:extLst>
      <p:ext uri="{BB962C8B-B14F-4D97-AF65-F5344CB8AC3E}">
        <p14:creationId xmlns:p14="http://schemas.microsoft.com/office/powerpoint/2010/main" val="114157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500">
                <a:solidFill>
                  <a:schemeClr val="tx1"/>
                </a:solidFill>
                <a:latin typeface="Times New Roman" charset="0"/>
              </a:defRPr>
            </a:lvl1pPr>
            <a:lvl2pPr marL="764001" indent="-293846">
              <a:defRPr sz="2500">
                <a:solidFill>
                  <a:schemeClr val="tx1"/>
                </a:solidFill>
                <a:latin typeface="Times New Roman" charset="0"/>
              </a:defRPr>
            </a:lvl2pPr>
            <a:lvl3pPr marL="1175386" indent="-235077">
              <a:defRPr sz="2500">
                <a:solidFill>
                  <a:schemeClr val="tx1"/>
                </a:solidFill>
                <a:latin typeface="Times New Roman" charset="0"/>
              </a:defRPr>
            </a:lvl3pPr>
            <a:lvl4pPr marL="1645540" indent="-235077">
              <a:defRPr sz="2500">
                <a:solidFill>
                  <a:schemeClr val="tx1"/>
                </a:solidFill>
                <a:latin typeface="Times New Roman" charset="0"/>
              </a:defRPr>
            </a:lvl4pPr>
            <a:lvl5pPr marL="2115695" indent="-235077">
              <a:defRPr sz="2500">
                <a:solidFill>
                  <a:schemeClr val="tx1"/>
                </a:solidFill>
                <a:latin typeface="Times New Roman" charset="0"/>
              </a:defRPr>
            </a:lvl5pPr>
            <a:lvl6pPr marL="2585851" indent="-235077" eaLnBrk="0" fontAlgn="base" hangingPunct="0">
              <a:spcBef>
                <a:spcPct val="0"/>
              </a:spcBef>
              <a:spcAft>
                <a:spcPct val="0"/>
              </a:spcAft>
              <a:defRPr sz="2500">
                <a:solidFill>
                  <a:schemeClr val="tx1"/>
                </a:solidFill>
                <a:latin typeface="Times New Roman" charset="0"/>
              </a:defRPr>
            </a:lvl6pPr>
            <a:lvl7pPr marL="3056005" indent="-235077" eaLnBrk="0" fontAlgn="base" hangingPunct="0">
              <a:spcBef>
                <a:spcPct val="0"/>
              </a:spcBef>
              <a:spcAft>
                <a:spcPct val="0"/>
              </a:spcAft>
              <a:defRPr sz="2500">
                <a:solidFill>
                  <a:schemeClr val="tx1"/>
                </a:solidFill>
                <a:latin typeface="Times New Roman" charset="0"/>
              </a:defRPr>
            </a:lvl7pPr>
            <a:lvl8pPr marL="3526159" indent="-235077" eaLnBrk="0" fontAlgn="base" hangingPunct="0">
              <a:spcBef>
                <a:spcPct val="0"/>
              </a:spcBef>
              <a:spcAft>
                <a:spcPct val="0"/>
              </a:spcAft>
              <a:defRPr sz="2500">
                <a:solidFill>
                  <a:schemeClr val="tx1"/>
                </a:solidFill>
                <a:latin typeface="Times New Roman" charset="0"/>
              </a:defRPr>
            </a:lvl8pPr>
            <a:lvl9pPr marL="3996314" indent="-235077" eaLnBrk="0" fontAlgn="base" hangingPunct="0">
              <a:spcBef>
                <a:spcPct val="0"/>
              </a:spcBef>
              <a:spcAft>
                <a:spcPct val="0"/>
              </a:spcAft>
              <a:defRPr sz="2500">
                <a:solidFill>
                  <a:schemeClr val="tx1"/>
                </a:solidFill>
                <a:latin typeface="Times New Roman" charset="0"/>
              </a:defRPr>
            </a:lvl9pPr>
          </a:lstStyle>
          <a:p>
            <a:fld id="{0B9D1FBA-5077-44B3-BE5A-4C7175915740}" type="slidenum">
              <a:rPr lang="en-US" sz="1200"/>
              <a:pPr/>
              <a:t>4</a:t>
            </a:fld>
            <a:endParaRPr lang="en-US"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lvl="0"/>
            <a:r>
              <a:rPr lang="en-US" sz="800" dirty="0" smtClean="0"/>
              <a:t>Say: The </a:t>
            </a:r>
            <a:r>
              <a:rPr lang="en-US" sz="800" dirty="0"/>
              <a:t>eRx mock-up has been updated to provide a more intuitive layout and to include additional information related to a patient’s prescription.  </a:t>
            </a:r>
            <a:r>
              <a:rPr lang="en-US" sz="800" dirty="0" smtClean="0"/>
              <a:t>The </a:t>
            </a:r>
            <a:r>
              <a:rPr lang="en-US" sz="800" dirty="0"/>
              <a:t>information sent by prescribers is displayed on the eRx </a:t>
            </a:r>
            <a:r>
              <a:rPr lang="en-US" sz="800" dirty="0" smtClean="0"/>
              <a:t>mockup</a:t>
            </a:r>
            <a:r>
              <a:rPr lang="en-US" sz="800" baseline="0" dirty="0" smtClean="0"/>
              <a:t> </a:t>
            </a:r>
            <a:r>
              <a:rPr lang="en-US" sz="800" dirty="0" smtClean="0"/>
              <a:t>divided </a:t>
            </a:r>
            <a:r>
              <a:rPr lang="en-US" sz="800" dirty="0"/>
              <a:t>into three pages. </a:t>
            </a:r>
          </a:p>
          <a:p>
            <a:pPr lvl="0"/>
            <a:r>
              <a:rPr lang="en-US" sz="800" dirty="0"/>
              <a:t> </a:t>
            </a:r>
          </a:p>
          <a:p>
            <a:pPr lvl="0"/>
            <a:r>
              <a:rPr lang="en-US" sz="800" dirty="0"/>
              <a:t>Page </a:t>
            </a:r>
            <a:r>
              <a:rPr lang="en-US" sz="800" dirty="0" smtClean="0"/>
              <a:t>1</a:t>
            </a:r>
            <a:r>
              <a:rPr lang="en-US" sz="800" baseline="0" dirty="0" smtClean="0"/>
              <a:t> contains</a:t>
            </a:r>
            <a:r>
              <a:rPr lang="en-US" sz="800" dirty="0" smtClean="0"/>
              <a:t> </a:t>
            </a:r>
            <a:r>
              <a:rPr lang="en-US" sz="800" dirty="0"/>
              <a:t>k</a:t>
            </a:r>
            <a:r>
              <a:rPr lang="en-US" sz="800" dirty="0" smtClean="0"/>
              <a:t>ey </a:t>
            </a:r>
            <a:r>
              <a:rPr lang="en-US" sz="800" dirty="0"/>
              <a:t>information needed to process the prescription. </a:t>
            </a:r>
          </a:p>
          <a:p>
            <a:pPr lvl="0"/>
            <a:r>
              <a:rPr lang="en-US" sz="800" dirty="0"/>
              <a:t>Page </a:t>
            </a:r>
            <a:r>
              <a:rPr lang="en-US" sz="800" dirty="0" smtClean="0"/>
              <a:t>2</a:t>
            </a:r>
            <a:r>
              <a:rPr lang="en-US" sz="800" baseline="0" dirty="0" smtClean="0"/>
              <a:t> contains </a:t>
            </a:r>
            <a:r>
              <a:rPr lang="en-US" sz="800" u="sng" baseline="0" dirty="0" smtClean="0"/>
              <a:t>a</a:t>
            </a:r>
            <a:r>
              <a:rPr lang="en-US" sz="800" u="sng" dirty="0" smtClean="0"/>
              <a:t>dditional</a:t>
            </a:r>
            <a:r>
              <a:rPr lang="en-US" sz="800" dirty="0" smtClean="0"/>
              <a:t> </a:t>
            </a:r>
            <a:r>
              <a:rPr lang="en-US" sz="800" dirty="0"/>
              <a:t>information about the prescriber and supervising prescriber. </a:t>
            </a:r>
          </a:p>
          <a:p>
            <a:pPr lvl="0"/>
            <a:r>
              <a:rPr lang="en-US" sz="800" dirty="0"/>
              <a:t>Page </a:t>
            </a:r>
            <a:r>
              <a:rPr lang="en-US" sz="800" dirty="0" smtClean="0"/>
              <a:t>3</a:t>
            </a:r>
            <a:r>
              <a:rPr lang="en-US" sz="800" baseline="0" dirty="0" smtClean="0"/>
              <a:t> is an</a:t>
            </a:r>
            <a:r>
              <a:rPr lang="en-US" sz="800" dirty="0" smtClean="0"/>
              <a:t> </a:t>
            </a:r>
            <a:r>
              <a:rPr lang="en-US" sz="800" dirty="0"/>
              <a:t>Optional </a:t>
            </a:r>
            <a:r>
              <a:rPr lang="en-US" sz="800" dirty="0" smtClean="0"/>
              <a:t>page</a:t>
            </a:r>
            <a:r>
              <a:rPr lang="en-US" sz="800" baseline="0" dirty="0" smtClean="0"/>
              <a:t> that includes i</a:t>
            </a:r>
            <a:r>
              <a:rPr lang="en-US" sz="800" dirty="0" smtClean="0"/>
              <a:t>nformation </a:t>
            </a:r>
            <a:r>
              <a:rPr lang="en-US" sz="800" dirty="0"/>
              <a:t>related to the patient’s insurance plan.  </a:t>
            </a:r>
            <a:endParaRPr lang="en-US" sz="800" dirty="0" smtClean="0"/>
          </a:p>
          <a:p>
            <a:pPr lvl="0"/>
            <a:endParaRPr lang="en-US" sz="800" b="1" dirty="0"/>
          </a:p>
          <a:p>
            <a:pPr lvl="0"/>
            <a:r>
              <a:rPr lang="en-US" sz="800" b="1" dirty="0"/>
              <a:t>Please Note: </a:t>
            </a:r>
            <a:r>
              <a:rPr lang="en-US" sz="800" dirty="0"/>
              <a:t>The information is </a:t>
            </a:r>
            <a:r>
              <a:rPr lang="en-US" sz="800" u="sng" dirty="0"/>
              <a:t>always</a:t>
            </a:r>
            <a:r>
              <a:rPr lang="en-US" sz="800" dirty="0"/>
              <a:t> displayed in the layout and order </a:t>
            </a:r>
            <a:r>
              <a:rPr lang="en-US" sz="800" dirty="0" smtClean="0"/>
              <a:t>presented, </a:t>
            </a:r>
            <a:r>
              <a:rPr lang="en-US" sz="800" dirty="0"/>
              <a:t>however not every mockup will contain all of the fields shown. If no information is sent, the field label will not be displayed on the </a:t>
            </a:r>
            <a:r>
              <a:rPr lang="en-US" sz="800" dirty="0" smtClean="0"/>
              <a:t>mockup.</a:t>
            </a:r>
            <a:endParaRPr lang="en-US" sz="800" dirty="0"/>
          </a:p>
          <a:p>
            <a:pPr lvl="0"/>
            <a:endParaRPr lang="en-US" sz="800" b="1" dirty="0" smtClean="0"/>
          </a:p>
          <a:p>
            <a:pPr lvl="0"/>
            <a:r>
              <a:rPr lang="en-US" sz="800" b="1" dirty="0" smtClean="0"/>
              <a:t>NDC is </a:t>
            </a:r>
            <a:r>
              <a:rPr lang="en-US" sz="800" b="1" u="sng" dirty="0" smtClean="0"/>
              <a:t>not</a:t>
            </a:r>
            <a:r>
              <a:rPr lang="en-US" sz="800" b="1" u="none" baseline="0" dirty="0" smtClean="0"/>
              <a:t> on the mockup. It is used for automation. Can’t do quality check to ensure they match unless sending </a:t>
            </a:r>
            <a:r>
              <a:rPr lang="en-US" sz="800" b="1" u="none" baseline="0" dirty="0" err="1" smtClean="0"/>
              <a:t>RxNorm</a:t>
            </a:r>
            <a:endParaRPr lang="en-US" sz="800" b="1" u="none" baseline="0" dirty="0" smtClean="0"/>
          </a:p>
          <a:p>
            <a:pPr lvl="0"/>
            <a:endParaRPr lang="en-US" sz="800" b="1" dirty="0"/>
          </a:p>
        </p:txBody>
      </p:sp>
    </p:spTree>
    <p:extLst>
      <p:ext uri="{BB962C8B-B14F-4D97-AF65-F5344CB8AC3E}">
        <p14:creationId xmlns:p14="http://schemas.microsoft.com/office/powerpoint/2010/main" val="114157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500">
                <a:solidFill>
                  <a:schemeClr val="tx1"/>
                </a:solidFill>
                <a:latin typeface="Times New Roman" charset="0"/>
              </a:defRPr>
            </a:lvl1pPr>
            <a:lvl2pPr marL="764001" indent="-293846">
              <a:defRPr sz="2500">
                <a:solidFill>
                  <a:schemeClr val="tx1"/>
                </a:solidFill>
                <a:latin typeface="Times New Roman" charset="0"/>
              </a:defRPr>
            </a:lvl2pPr>
            <a:lvl3pPr marL="1175386" indent="-235077">
              <a:defRPr sz="2500">
                <a:solidFill>
                  <a:schemeClr val="tx1"/>
                </a:solidFill>
                <a:latin typeface="Times New Roman" charset="0"/>
              </a:defRPr>
            </a:lvl3pPr>
            <a:lvl4pPr marL="1645540" indent="-235077">
              <a:defRPr sz="2500">
                <a:solidFill>
                  <a:schemeClr val="tx1"/>
                </a:solidFill>
                <a:latin typeface="Times New Roman" charset="0"/>
              </a:defRPr>
            </a:lvl4pPr>
            <a:lvl5pPr marL="2115695" indent="-235077">
              <a:defRPr sz="2500">
                <a:solidFill>
                  <a:schemeClr val="tx1"/>
                </a:solidFill>
                <a:latin typeface="Times New Roman" charset="0"/>
              </a:defRPr>
            </a:lvl5pPr>
            <a:lvl6pPr marL="2585851" indent="-235077" eaLnBrk="0" fontAlgn="base" hangingPunct="0">
              <a:spcBef>
                <a:spcPct val="0"/>
              </a:spcBef>
              <a:spcAft>
                <a:spcPct val="0"/>
              </a:spcAft>
              <a:defRPr sz="2500">
                <a:solidFill>
                  <a:schemeClr val="tx1"/>
                </a:solidFill>
                <a:latin typeface="Times New Roman" charset="0"/>
              </a:defRPr>
            </a:lvl6pPr>
            <a:lvl7pPr marL="3056005" indent="-235077" eaLnBrk="0" fontAlgn="base" hangingPunct="0">
              <a:spcBef>
                <a:spcPct val="0"/>
              </a:spcBef>
              <a:spcAft>
                <a:spcPct val="0"/>
              </a:spcAft>
              <a:defRPr sz="2500">
                <a:solidFill>
                  <a:schemeClr val="tx1"/>
                </a:solidFill>
                <a:latin typeface="Times New Roman" charset="0"/>
              </a:defRPr>
            </a:lvl7pPr>
            <a:lvl8pPr marL="3526159" indent="-235077" eaLnBrk="0" fontAlgn="base" hangingPunct="0">
              <a:spcBef>
                <a:spcPct val="0"/>
              </a:spcBef>
              <a:spcAft>
                <a:spcPct val="0"/>
              </a:spcAft>
              <a:defRPr sz="2500">
                <a:solidFill>
                  <a:schemeClr val="tx1"/>
                </a:solidFill>
                <a:latin typeface="Times New Roman" charset="0"/>
              </a:defRPr>
            </a:lvl8pPr>
            <a:lvl9pPr marL="3996314" indent="-235077" eaLnBrk="0" fontAlgn="base" hangingPunct="0">
              <a:spcBef>
                <a:spcPct val="0"/>
              </a:spcBef>
              <a:spcAft>
                <a:spcPct val="0"/>
              </a:spcAft>
              <a:defRPr sz="2500">
                <a:solidFill>
                  <a:schemeClr val="tx1"/>
                </a:solidFill>
                <a:latin typeface="Times New Roman" charset="0"/>
              </a:defRPr>
            </a:lvl9pPr>
          </a:lstStyle>
          <a:p>
            <a:fld id="{0B9D1FBA-5077-44B3-BE5A-4C7175915740}" type="slidenum">
              <a:rPr lang="en-US" sz="1200"/>
              <a:pPr/>
              <a:t>5</a:t>
            </a:fld>
            <a:endParaRPr lang="en-US"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sz="800" dirty="0"/>
              <a:t>Say:</a:t>
            </a:r>
          </a:p>
          <a:p>
            <a:r>
              <a:rPr lang="en-US" sz="800" dirty="0" smtClean="0"/>
              <a:t>Page 2 contains </a:t>
            </a:r>
            <a:r>
              <a:rPr lang="en-US" sz="800" u="sng" dirty="0" smtClean="0"/>
              <a:t>additional</a:t>
            </a:r>
            <a:r>
              <a:rPr lang="en-US" sz="800" dirty="0" smtClean="0"/>
              <a:t> information about the prescriber and supervising prescriber. This is not duplicate</a:t>
            </a:r>
            <a:r>
              <a:rPr lang="en-US" sz="800" baseline="0" dirty="0" smtClean="0"/>
              <a:t> information from page 1. </a:t>
            </a:r>
            <a:endParaRPr lang="en-US" sz="800" dirty="0" smtClean="0"/>
          </a:p>
          <a:p>
            <a:endParaRPr lang="en-US" sz="800" dirty="0" smtClean="0"/>
          </a:p>
          <a:p>
            <a:r>
              <a:rPr lang="en-US" sz="800" dirty="0" smtClean="0"/>
              <a:t>Next to number</a:t>
            </a:r>
            <a:r>
              <a:rPr lang="en-US" sz="800" baseline="0" dirty="0" smtClean="0"/>
              <a:t> 1,  there are additional ID numbers for the prescriber. Some states have Medicaid specific IDs or some reimbursement forms may require a prescriber UPIN ID. Those would display here if sent with the prescription. </a:t>
            </a:r>
            <a:endParaRPr lang="en-US" sz="800" dirty="0"/>
          </a:p>
          <a:p>
            <a:r>
              <a:rPr lang="en-US" sz="800" dirty="0"/>
              <a:t> </a:t>
            </a:r>
          </a:p>
          <a:p>
            <a:r>
              <a:rPr lang="en-US" sz="800" dirty="0" smtClean="0"/>
              <a:t>The </a:t>
            </a:r>
            <a:r>
              <a:rPr lang="en-US" sz="800" dirty="0"/>
              <a:t>prescriber’s clinic name and </a:t>
            </a:r>
            <a:r>
              <a:rPr lang="en-US" sz="800" dirty="0" smtClean="0"/>
              <a:t>specialty</a:t>
            </a:r>
            <a:r>
              <a:rPr lang="en-US" sz="800" baseline="0" dirty="0" smtClean="0"/>
              <a:t> are now displayed, along with a</a:t>
            </a:r>
            <a:r>
              <a:rPr lang="en-US" sz="800" dirty="0" smtClean="0"/>
              <a:t>dditional </a:t>
            </a:r>
            <a:r>
              <a:rPr lang="en-US" sz="800" dirty="0"/>
              <a:t>contact numbers for the prescriber.</a:t>
            </a:r>
          </a:p>
          <a:p>
            <a:r>
              <a:rPr lang="en-US" sz="800" dirty="0"/>
              <a:t> </a:t>
            </a:r>
          </a:p>
          <a:p>
            <a:r>
              <a:rPr lang="en-US" sz="800" dirty="0" smtClean="0"/>
              <a:t>The </a:t>
            </a:r>
            <a:r>
              <a:rPr lang="en-US" sz="800" i="1" dirty="0" err="1" smtClean="0"/>
              <a:t>Pbr</a:t>
            </a:r>
            <a:r>
              <a:rPr lang="en-US" sz="800" i="1" dirty="0" smtClean="0"/>
              <a:t> Agent </a:t>
            </a:r>
            <a:r>
              <a:rPr lang="en-US" sz="800" dirty="0" smtClean="0"/>
              <a:t>field is the staff </a:t>
            </a:r>
            <a:r>
              <a:rPr lang="en-US" sz="800" dirty="0"/>
              <a:t>member who actually </a:t>
            </a:r>
            <a:r>
              <a:rPr lang="en-US" sz="800" dirty="0" smtClean="0"/>
              <a:t>entered</a:t>
            </a:r>
            <a:r>
              <a:rPr lang="en-US" sz="800" baseline="0" dirty="0" smtClean="0"/>
              <a:t> or </a:t>
            </a:r>
            <a:r>
              <a:rPr lang="en-US" sz="800" dirty="0" smtClean="0"/>
              <a:t>approved </a:t>
            </a:r>
            <a:r>
              <a:rPr lang="en-US" sz="800" dirty="0"/>
              <a:t>the prescription. </a:t>
            </a:r>
          </a:p>
          <a:p>
            <a:endParaRPr lang="en-US" sz="800" dirty="0"/>
          </a:p>
          <a:p>
            <a:r>
              <a:rPr lang="en-US" sz="800" dirty="0" smtClean="0"/>
              <a:t>Number 2</a:t>
            </a:r>
            <a:r>
              <a:rPr lang="en-US" sz="800" baseline="0" dirty="0" smtClean="0"/>
              <a:t> shows</a:t>
            </a:r>
            <a:r>
              <a:rPr lang="en-US" sz="800" dirty="0" smtClean="0"/>
              <a:t> </a:t>
            </a:r>
            <a:r>
              <a:rPr lang="en-US" sz="800" dirty="0"/>
              <a:t>a</a:t>
            </a:r>
            <a:r>
              <a:rPr lang="en-US" sz="800" dirty="0" smtClean="0"/>
              <a:t>dditional </a:t>
            </a:r>
            <a:r>
              <a:rPr lang="en-US" sz="800" dirty="0"/>
              <a:t>information about the supervising prescriber. </a:t>
            </a:r>
          </a:p>
          <a:p>
            <a:endParaRPr lang="en-US" sz="800" dirty="0"/>
          </a:p>
          <a:p>
            <a:r>
              <a:rPr lang="en-US" sz="800" dirty="0" smtClean="0"/>
              <a:t>Number 3</a:t>
            </a:r>
            <a:r>
              <a:rPr lang="en-US" sz="800" baseline="0" dirty="0"/>
              <a:t> </a:t>
            </a:r>
            <a:r>
              <a:rPr lang="en-US" sz="800" baseline="0" dirty="0" smtClean="0"/>
              <a:t>shows where</a:t>
            </a:r>
            <a:r>
              <a:rPr lang="en-US" sz="800" dirty="0" smtClean="0"/>
              <a:t> </a:t>
            </a:r>
            <a:r>
              <a:rPr lang="en-US" sz="800" dirty="0"/>
              <a:t>u</a:t>
            </a:r>
            <a:r>
              <a:rPr lang="en-US" sz="800" dirty="0" smtClean="0"/>
              <a:t>p </a:t>
            </a:r>
            <a:r>
              <a:rPr lang="en-US" sz="800" dirty="0"/>
              <a:t>to 2 primary and 2 secondary diagnosis codes will be displayed</a:t>
            </a:r>
            <a:r>
              <a:rPr lang="en-US" sz="800" dirty="0" smtClean="0"/>
              <a:t>. These may be useful for certain</a:t>
            </a:r>
            <a:r>
              <a:rPr lang="en-US" sz="800" baseline="0" dirty="0" smtClean="0"/>
              <a:t> Third Party Rejections. </a:t>
            </a:r>
            <a:endParaRPr lang="en-US" sz="800" dirty="0"/>
          </a:p>
          <a:p>
            <a:endParaRPr lang="en-US" sz="800" dirty="0"/>
          </a:p>
          <a:p>
            <a:r>
              <a:rPr lang="en-US" sz="800" dirty="0" smtClean="0"/>
              <a:t>And finally, number 4. Transmission information should </a:t>
            </a:r>
            <a:r>
              <a:rPr lang="en-US" sz="800" dirty="0"/>
              <a:t>always </a:t>
            </a:r>
            <a:r>
              <a:rPr lang="en-US" sz="800" dirty="0" smtClean="0"/>
              <a:t>display. </a:t>
            </a:r>
            <a:r>
              <a:rPr lang="en-US" sz="800" dirty="0"/>
              <a:t>This information should match your </a:t>
            </a:r>
            <a:r>
              <a:rPr lang="en-US" sz="800" dirty="0" smtClean="0"/>
              <a:t>pharmacy. It’s not necessary</a:t>
            </a:r>
            <a:r>
              <a:rPr lang="en-US" sz="800" baseline="0" dirty="0" smtClean="0"/>
              <a:t> to verify this. Just know that it is there. </a:t>
            </a:r>
            <a:endParaRPr lang="en-US" sz="800" b="1" dirty="0"/>
          </a:p>
          <a:p>
            <a:endParaRPr lang="en-US" sz="800" dirty="0"/>
          </a:p>
          <a:p>
            <a:pPr marL="176308" indent="-176308">
              <a:buFont typeface="Arial" pitchFamily="34" charset="0"/>
              <a:buChar char="•"/>
            </a:pPr>
            <a:endParaRPr lang="en-US" sz="800" dirty="0"/>
          </a:p>
        </p:txBody>
      </p:sp>
    </p:spTree>
    <p:extLst>
      <p:ext uri="{BB962C8B-B14F-4D97-AF65-F5344CB8AC3E}">
        <p14:creationId xmlns:p14="http://schemas.microsoft.com/office/powerpoint/2010/main" val="253673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500">
                <a:solidFill>
                  <a:schemeClr val="tx1"/>
                </a:solidFill>
                <a:latin typeface="Times New Roman" charset="0"/>
              </a:defRPr>
            </a:lvl1pPr>
            <a:lvl2pPr marL="764001" indent="-293846">
              <a:defRPr sz="2500">
                <a:solidFill>
                  <a:schemeClr val="tx1"/>
                </a:solidFill>
                <a:latin typeface="Times New Roman" charset="0"/>
              </a:defRPr>
            </a:lvl2pPr>
            <a:lvl3pPr marL="1175386" indent="-235077">
              <a:defRPr sz="2500">
                <a:solidFill>
                  <a:schemeClr val="tx1"/>
                </a:solidFill>
                <a:latin typeface="Times New Roman" charset="0"/>
              </a:defRPr>
            </a:lvl3pPr>
            <a:lvl4pPr marL="1645540" indent="-235077">
              <a:defRPr sz="2500">
                <a:solidFill>
                  <a:schemeClr val="tx1"/>
                </a:solidFill>
                <a:latin typeface="Times New Roman" charset="0"/>
              </a:defRPr>
            </a:lvl4pPr>
            <a:lvl5pPr marL="2115695" indent="-235077">
              <a:defRPr sz="2500">
                <a:solidFill>
                  <a:schemeClr val="tx1"/>
                </a:solidFill>
                <a:latin typeface="Times New Roman" charset="0"/>
              </a:defRPr>
            </a:lvl5pPr>
            <a:lvl6pPr marL="2585851" indent="-235077" eaLnBrk="0" fontAlgn="base" hangingPunct="0">
              <a:spcBef>
                <a:spcPct val="0"/>
              </a:spcBef>
              <a:spcAft>
                <a:spcPct val="0"/>
              </a:spcAft>
              <a:defRPr sz="2500">
                <a:solidFill>
                  <a:schemeClr val="tx1"/>
                </a:solidFill>
                <a:latin typeface="Times New Roman" charset="0"/>
              </a:defRPr>
            </a:lvl6pPr>
            <a:lvl7pPr marL="3056005" indent="-235077" eaLnBrk="0" fontAlgn="base" hangingPunct="0">
              <a:spcBef>
                <a:spcPct val="0"/>
              </a:spcBef>
              <a:spcAft>
                <a:spcPct val="0"/>
              </a:spcAft>
              <a:defRPr sz="2500">
                <a:solidFill>
                  <a:schemeClr val="tx1"/>
                </a:solidFill>
                <a:latin typeface="Times New Roman" charset="0"/>
              </a:defRPr>
            </a:lvl7pPr>
            <a:lvl8pPr marL="3526159" indent="-235077" eaLnBrk="0" fontAlgn="base" hangingPunct="0">
              <a:spcBef>
                <a:spcPct val="0"/>
              </a:spcBef>
              <a:spcAft>
                <a:spcPct val="0"/>
              </a:spcAft>
              <a:defRPr sz="2500">
                <a:solidFill>
                  <a:schemeClr val="tx1"/>
                </a:solidFill>
                <a:latin typeface="Times New Roman" charset="0"/>
              </a:defRPr>
            </a:lvl8pPr>
            <a:lvl9pPr marL="3996314" indent="-235077" eaLnBrk="0" fontAlgn="base" hangingPunct="0">
              <a:spcBef>
                <a:spcPct val="0"/>
              </a:spcBef>
              <a:spcAft>
                <a:spcPct val="0"/>
              </a:spcAft>
              <a:defRPr sz="2500">
                <a:solidFill>
                  <a:schemeClr val="tx1"/>
                </a:solidFill>
                <a:latin typeface="Times New Roman" charset="0"/>
              </a:defRPr>
            </a:lvl9pPr>
          </a:lstStyle>
          <a:p>
            <a:fld id="{0B9D1FBA-5077-44B3-BE5A-4C7175915740}" type="slidenum">
              <a:rPr lang="en-US" sz="1200"/>
              <a:pPr/>
              <a:t>6</a:t>
            </a:fld>
            <a:endParaRPr lang="en-US"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lvl="0"/>
            <a:r>
              <a:rPr lang="en-US" sz="800" dirty="0" smtClean="0"/>
              <a:t>Walgreens</a:t>
            </a:r>
            <a:r>
              <a:rPr lang="en-US" sz="800" baseline="0" dirty="0" smtClean="0"/>
              <a:t> has developed automation for COO segment. </a:t>
            </a:r>
          </a:p>
          <a:p>
            <a:pPr lvl="0"/>
            <a:endParaRPr lang="en-US" sz="800" baseline="0" dirty="0" smtClean="0"/>
          </a:p>
          <a:p>
            <a:pPr lvl="0"/>
            <a:r>
              <a:rPr lang="en-US" sz="800" baseline="0" dirty="0" smtClean="0"/>
              <a:t>If: </a:t>
            </a:r>
          </a:p>
          <a:p>
            <a:pPr lvl="0"/>
            <a:r>
              <a:rPr lang="en-US" sz="800" baseline="0" dirty="0" smtClean="0"/>
              <a:t>Relationship to cardholder is Member, BIN and PCN are unique, and patient has no other plans on file with same BIN number, it will automatically get added to patient profile. </a:t>
            </a:r>
            <a:endParaRPr lang="en-US" sz="800" dirty="0"/>
          </a:p>
        </p:txBody>
      </p:sp>
    </p:spTree>
    <p:extLst>
      <p:ext uri="{BB962C8B-B14F-4D97-AF65-F5344CB8AC3E}">
        <p14:creationId xmlns:p14="http://schemas.microsoft.com/office/powerpoint/2010/main" val="320788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Phone,</a:t>
            </a:r>
            <a:r>
              <a:rPr lang="en-US" baseline="0" dirty="0" smtClean="0"/>
              <a:t> Birthdate Name are only available search criteria. </a:t>
            </a:r>
          </a:p>
          <a:p>
            <a:r>
              <a:rPr lang="en-US" baseline="0" dirty="0" smtClean="0"/>
              <a:t>Search response displays address and gender for confirmation. </a:t>
            </a:r>
            <a:endParaRPr lang="en-US" dirty="0"/>
          </a:p>
        </p:txBody>
      </p:sp>
      <p:sp>
        <p:nvSpPr>
          <p:cNvPr id="4" name="Slide Number Placeholder 3"/>
          <p:cNvSpPr>
            <a:spLocks noGrp="1"/>
          </p:cNvSpPr>
          <p:nvPr>
            <p:ph type="sldNum" sz="quarter" idx="10"/>
          </p:nvPr>
        </p:nvSpPr>
        <p:spPr/>
        <p:txBody>
          <a:bodyPr/>
          <a:lstStyle/>
          <a:p>
            <a:pPr>
              <a:defRPr/>
            </a:pPr>
            <a:fld id="{6EA2A291-3FD7-4F92-9310-5E44637F5F9A}" type="slidenum">
              <a:rPr lang="en-US" smtClean="0"/>
              <a:pPr>
                <a:defRPr/>
              </a:pPr>
              <a:t>7</a:t>
            </a:fld>
            <a:endParaRPr lang="en-US"/>
          </a:p>
        </p:txBody>
      </p:sp>
    </p:spTree>
    <p:extLst>
      <p:ext uri="{BB962C8B-B14F-4D97-AF65-F5344CB8AC3E}">
        <p14:creationId xmlns:p14="http://schemas.microsoft.com/office/powerpoint/2010/main" val="78579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 is not in search results. And users</a:t>
            </a:r>
            <a:r>
              <a:rPr lang="en-US" baseline="0" dirty="0" smtClean="0"/>
              <a:t> do not have capability to search by SPI. Legal requirement to select correct street address for controlled substances, so operational procedures are to select by NPI/DEA (governmental unique ID#s) and street address.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EA2A291-3FD7-4F92-9310-5E44637F5F9A}" type="slidenum">
              <a:rPr lang="en-US" smtClean="0"/>
              <a:pPr>
                <a:defRPr/>
              </a:pPr>
              <a:t>9</a:t>
            </a:fld>
            <a:endParaRPr lang="en-US"/>
          </a:p>
        </p:txBody>
      </p:sp>
    </p:spTree>
    <p:extLst>
      <p:ext uri="{BB962C8B-B14F-4D97-AF65-F5344CB8AC3E}">
        <p14:creationId xmlns:p14="http://schemas.microsoft.com/office/powerpoint/2010/main" val="3407839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sp>
        <p:nvSpPr>
          <p:cNvPr id="12" name="Footer Placeholder 1"/>
          <p:cNvSpPr>
            <a:spLocks noGrp="1"/>
          </p:cNvSpPr>
          <p:nvPr>
            <p:ph type="ftr" sz="quarter" idx="11"/>
          </p:nvPr>
        </p:nvSpPr>
        <p:spPr>
          <a:xfrm>
            <a:off x="1259695" y="6283205"/>
            <a:ext cx="3891816" cy="365125"/>
          </a:xfrm>
        </p:spPr>
        <p:txBody>
          <a:bodyPr/>
          <a:lstStyle/>
          <a:p>
            <a:r>
              <a:rPr lang="en-US" smtClean="0"/>
              <a:t>©2013 Walgreen Co. All rights reserved.</a:t>
            </a:r>
            <a:endParaRPr lang="en-US" dirty="0" smtClean="0"/>
          </a:p>
        </p:txBody>
      </p:sp>
    </p:spTree>
    <p:extLst>
      <p:ext uri="{BB962C8B-B14F-4D97-AF65-F5344CB8AC3E}">
        <p14:creationId xmlns:p14="http://schemas.microsoft.com/office/powerpoint/2010/main" val="420118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23955958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smtClean="0"/>
              <a:t>Click to edit Master title style</a:t>
            </a:r>
            <a:endParaRPr lang="en-US" dirty="0"/>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a:r>
              <a:rPr lang="en-US" dirty="0" smtClean="0"/>
              <a:t>Type key insight here using sentence case</a:t>
            </a:r>
            <a:endParaRPr lang="en-US" dirty="0"/>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11470389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smtClean="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smtClean="0"/>
              <a:t>Type key insight here using sentence case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42761616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9A6A4B82-1288-4134-A852-E9012C50EE89}" type="datetime1">
              <a:rPr lang="en-US" smtClean="0"/>
              <a:pPr>
                <a:defRPr/>
              </a:pPr>
              <a:t>6/4/2016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E7D29F-3C60-4A94-BE55-C9ECD1D965DD}" type="slidenum">
              <a:rPr lang="en-US" smtClean="0"/>
              <a:pPr>
                <a:defRPr/>
              </a:pPr>
              <a:t>‹#›</a:t>
            </a:fld>
            <a:endParaRPr lang="en-US" dirty="0"/>
          </a:p>
        </p:txBody>
      </p:sp>
    </p:spTree>
    <p:extLst>
      <p:ext uri="{BB962C8B-B14F-4D97-AF65-F5344CB8AC3E}">
        <p14:creationId xmlns:p14="http://schemas.microsoft.com/office/powerpoint/2010/main" val="39633040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9980B2-BA81-412F-AFF9-AAA25F96F085}"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AADCC-C620-4854-B4A7-A8FE5FF502FE}" type="slidenum">
              <a:rPr lang="en-US" smtClean="0"/>
              <a:t>‹#›</a:t>
            </a:fld>
            <a:endParaRPr lang="en-US"/>
          </a:p>
        </p:txBody>
      </p:sp>
    </p:spTree>
    <p:extLst>
      <p:ext uri="{BB962C8B-B14F-4D97-AF65-F5344CB8AC3E}">
        <p14:creationId xmlns:p14="http://schemas.microsoft.com/office/powerpoint/2010/main" val="179500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t>Click to edit Master title style</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r>
              <a:rPr lang="en-US" smtClean="0"/>
              <a:t>©2013 Walgreen Co. All rights reserved.</a:t>
            </a:r>
            <a:endParaRPr lang="en-US" dirty="0" smtClean="0"/>
          </a:p>
        </p:txBody>
      </p:sp>
    </p:spTree>
    <p:extLst>
      <p:ext uri="{BB962C8B-B14F-4D97-AF65-F5344CB8AC3E}">
        <p14:creationId xmlns:p14="http://schemas.microsoft.com/office/powerpoint/2010/main" val="383592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r>
              <a:rPr lang="en-US" smtClean="0"/>
              <a:t>©2013 Walgreen Co. All rights reserved.</a:t>
            </a:r>
            <a:endParaRPr lang="en-US" dirty="0" smtClean="0"/>
          </a:p>
        </p:txBody>
      </p:sp>
    </p:spTree>
    <p:extLst>
      <p:ext uri="{BB962C8B-B14F-4D97-AF65-F5344CB8AC3E}">
        <p14:creationId xmlns:p14="http://schemas.microsoft.com/office/powerpoint/2010/main" val="251636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277955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373890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421589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3762418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32942976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3703297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pic>
        <p:nvPicPr>
          <p:cNvPr id="9" name="Picture 8" descr="Walgreens_Corner-W-Flag_Red-Gradient_4c.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178582917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2" r:id="rId13"/>
    <p:sldLayoutId id="2147483903" r:id="rId14"/>
  </p:sldLayoutIdLst>
  <p:timing>
    <p:tnLst>
      <p:par>
        <p:cTn id="1" dur="indefinite" restart="never" nodeType="tmRoot"/>
      </p:par>
    </p:tnLst>
  </p:timing>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b="1" dirty="0" smtClean="0">
                <a:solidFill>
                  <a:schemeClr val="tx1"/>
                </a:solidFill>
                <a:latin typeface="Times New Roman" panose="02020603050405020304" pitchFamily="18" charset="0"/>
                <a:cs typeface="Times New Roman" panose="02020603050405020304" pitchFamily="18" charset="0"/>
              </a:rPr>
              <a:t>Electronic Prescribing:</a:t>
            </a:r>
            <a:br>
              <a:rPr lang="en-US" sz="2800" b="1" dirty="0" smtClean="0">
                <a:solidFill>
                  <a:schemeClr val="tx1"/>
                </a:solidFill>
                <a:latin typeface="Times New Roman" panose="02020603050405020304" pitchFamily="18" charset="0"/>
                <a:cs typeface="Times New Roman" panose="02020603050405020304" pitchFamily="18" charset="0"/>
              </a:rPr>
            </a:br>
            <a:r>
              <a:rPr lang="en-US" sz="2400" i="1" dirty="0" smtClean="0">
                <a:solidFill>
                  <a:schemeClr val="tx1"/>
                </a:solidFill>
                <a:latin typeface="Times New Roman" panose="02020603050405020304" pitchFamily="18" charset="0"/>
                <a:cs typeface="Times New Roman" panose="02020603050405020304" pitchFamily="18" charset="0"/>
              </a:rPr>
              <a:t>A Pharmacist’s Point of View</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p:txBody>
          <a:bodyPr/>
          <a:lstStyle/>
          <a:p>
            <a:r>
              <a:rPr lang="en-US" dirty="0" smtClean="0">
                <a:latin typeface="Times New Roman" panose="02020603050405020304" pitchFamily="18" charset="0"/>
                <a:cs typeface="Times New Roman" panose="02020603050405020304" pitchFamily="18" charset="0"/>
              </a:rPr>
              <a:t>Jon Arends, PharmD</a:t>
            </a:r>
          </a:p>
          <a:p>
            <a:r>
              <a:rPr lang="en-US" dirty="0" smtClean="0">
                <a:latin typeface="Times New Roman" panose="02020603050405020304" pitchFamily="18" charset="0"/>
                <a:cs typeface="Times New Roman" panose="02020603050405020304" pitchFamily="18" charset="0"/>
              </a:rPr>
              <a:t>Director, Electronic Prescribing</a:t>
            </a:r>
          </a:p>
          <a:p>
            <a:r>
              <a:rPr lang="en-US" dirty="0" smtClean="0">
                <a:latin typeface="Times New Roman" panose="02020603050405020304" pitchFamily="18" charset="0"/>
                <a:cs typeface="Times New Roman" panose="02020603050405020304" pitchFamily="18" charset="0"/>
              </a:rPr>
              <a:t>February 2015</a:t>
            </a:r>
            <a:endParaRPr lang="en-US"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mtClean="0"/>
              <a:t>©2013 Walgreen Co. All rights reserved.</a:t>
            </a:r>
            <a:endParaRPr lang="en-US" dirty="0" smtClean="0"/>
          </a:p>
        </p:txBody>
      </p:sp>
      <p:sp>
        <p:nvSpPr>
          <p:cNvPr id="6" name="Slide Number Placeholder 5"/>
          <p:cNvSpPr>
            <a:spLocks noGrp="1"/>
          </p:cNvSpPr>
          <p:nvPr>
            <p:ph type="sldNum" sz="quarter" idx="4294967295"/>
          </p:nvPr>
        </p:nvSpPr>
        <p:spPr>
          <a:xfrm>
            <a:off x="8447088" y="6413500"/>
            <a:ext cx="696912" cy="365125"/>
          </a:xfrm>
        </p:spPr>
        <p:txBody>
          <a:bodyPr/>
          <a:lstStyle/>
          <a:p>
            <a:fld id="{569DB927-419E-B042-83CD-6E94FB32D87D}" type="slidenum">
              <a:rPr lang="en-US" smtClean="0"/>
              <a:pPr/>
              <a:t>1</a:t>
            </a:fld>
            <a:endParaRPr lang="en-US" dirty="0"/>
          </a:p>
        </p:txBody>
      </p:sp>
    </p:spTree>
    <p:extLst>
      <p:ext uri="{BB962C8B-B14F-4D97-AF65-F5344CB8AC3E}">
        <p14:creationId xmlns:p14="http://schemas.microsoft.com/office/powerpoint/2010/main" val="3781283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Questions? </a:t>
            </a:r>
            <a:endParaRPr lang="en-US"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4294967295"/>
          </p:nvPr>
        </p:nvSpPr>
        <p:spPr>
          <a:xfrm>
            <a:off x="0" y="6407150"/>
            <a:ext cx="3892550" cy="365125"/>
          </a:xfrm>
        </p:spPr>
        <p:txBody>
          <a:bodyPr/>
          <a:lstStyle/>
          <a:p>
            <a:r>
              <a:rPr lang="en-US" smtClean="0"/>
              <a:t>©2013 Walgreen Co. All rights reserved.</a:t>
            </a:r>
            <a:endParaRPr lang="en-US" dirty="0" smtClean="0"/>
          </a:p>
        </p:txBody>
      </p:sp>
      <p:sp>
        <p:nvSpPr>
          <p:cNvPr id="6" name="Slide Number Placeholder 5"/>
          <p:cNvSpPr>
            <a:spLocks noGrp="1"/>
          </p:cNvSpPr>
          <p:nvPr>
            <p:ph type="sldNum" sz="quarter" idx="4294967295"/>
          </p:nvPr>
        </p:nvSpPr>
        <p:spPr>
          <a:xfrm>
            <a:off x="8447088" y="6413500"/>
            <a:ext cx="696912" cy="365125"/>
          </a:xfrm>
        </p:spPr>
        <p:txBody>
          <a:bodyPr/>
          <a:lstStyle/>
          <a:p>
            <a:fld id="{569DB927-419E-B042-83CD-6E94FB32D87D}" type="slidenum">
              <a:rPr lang="en-US" smtClean="0"/>
              <a:pPr/>
              <a:t>10</a:t>
            </a:fld>
            <a:endParaRPr lang="en-US" dirty="0"/>
          </a:p>
        </p:txBody>
      </p:sp>
    </p:spTree>
    <p:extLst>
      <p:ext uri="{BB962C8B-B14F-4D97-AF65-F5344CB8AC3E}">
        <p14:creationId xmlns:p14="http://schemas.microsoft.com/office/powerpoint/2010/main" val="164666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flipH="1">
            <a:off x="3217797" y="4038600"/>
            <a:ext cx="5621403" cy="2303498"/>
          </a:xfrm>
          <a:prstGeom prst="roundRect">
            <a:avLst>
              <a:gd name="adj" fmla="val 5050"/>
            </a:avLst>
          </a:prstGeom>
          <a:solidFill>
            <a:sysClr val="window" lastClr="FFFFFF"/>
          </a:solidFill>
          <a:ln w="25400" cap="flat" cmpd="sng" algn="ctr">
            <a:solidFill>
              <a:schemeClr val="accent1"/>
            </a:solidFill>
            <a:prstDash val="sysDot"/>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800" b="1" i="0" u="none" strike="noStrike" kern="0" cap="none" spc="0" normalizeH="0" baseline="0" noProof="0" smtClean="0">
              <a:ln>
                <a:noFill/>
              </a:ln>
              <a:solidFill>
                <a:prstClr val="black"/>
              </a:solidFill>
              <a:effectLst/>
              <a:uLnTx/>
              <a:uFillTx/>
              <a:latin typeface="Cambria" panose="02040503050406030204" pitchFamily="18"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AA7AADCC-C620-4854-B4A7-A8FE5FF502FE}" type="slidenum">
              <a:rPr lang="en-US" smtClean="0"/>
              <a:t>2</a:t>
            </a:fld>
            <a:endParaRPr lang="en-US"/>
          </a:p>
        </p:txBody>
      </p:sp>
      <p:sp>
        <p:nvSpPr>
          <p:cNvPr id="11" name="Flowchart: Multidocument 10"/>
          <p:cNvSpPr/>
          <p:nvPr/>
        </p:nvSpPr>
        <p:spPr>
          <a:xfrm>
            <a:off x="4857651" y="4858369"/>
            <a:ext cx="1094333" cy="804451"/>
          </a:xfrm>
          <a:prstGeom prst="flowChartMultidocument">
            <a:avLst/>
          </a:prstGeom>
          <a:solidFill>
            <a:sysClr val="window" lastClr="FFFFFF"/>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Image Queue</a:t>
            </a:r>
            <a:endParaRPr kumimoji="0" lang="en-IN" sz="1000" b="0" i="0" u="none" strike="noStrike" kern="0" cap="none" spc="0" normalizeH="0" baseline="0" noProof="0" dirty="0" smtClean="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endParaRPr>
          </a:p>
        </p:txBody>
      </p:sp>
      <p:sp>
        <p:nvSpPr>
          <p:cNvPr id="16" name="Flowchart: Multidocument 15"/>
          <p:cNvSpPr/>
          <p:nvPr/>
        </p:nvSpPr>
        <p:spPr>
          <a:xfrm>
            <a:off x="3337465" y="4870381"/>
            <a:ext cx="1044047" cy="780429"/>
          </a:xfrm>
          <a:prstGeom prst="flowChartMultidocument">
            <a:avLst/>
          </a:prstGeom>
          <a:solidFill>
            <a:sysClr val="window" lastClr="FFFFFF"/>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Work Queue</a:t>
            </a:r>
            <a:endParaRPr kumimoji="0" lang="en-IN" sz="1000" b="0" i="0" u="none" strike="noStrike" kern="0" cap="none" spc="0" normalizeH="0" baseline="0" noProof="0" dirty="0" smtClean="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endParaRPr>
          </a:p>
        </p:txBody>
      </p:sp>
      <p:sp>
        <p:nvSpPr>
          <p:cNvPr id="19" name="Flowchart: Predefined Process 18"/>
          <p:cNvSpPr/>
          <p:nvPr/>
        </p:nvSpPr>
        <p:spPr>
          <a:xfrm>
            <a:off x="3337465" y="5715000"/>
            <a:ext cx="2491847" cy="382992"/>
          </a:xfrm>
          <a:prstGeom prst="flowChartPredefinedProcess">
            <a:avLst/>
          </a:prstGeom>
          <a:solidFill>
            <a:schemeClr val="accent1">
              <a:lumMod val="20000"/>
              <a:lumOff val="80000"/>
            </a:schemeClr>
          </a:solidFill>
          <a:ln w="9525" cap="flat" cmpd="sng" algn="ctr">
            <a:solidFill>
              <a:schemeClr val="accent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Rx Fulfillment</a:t>
            </a:r>
            <a:endParaRPr kumimoji="0" lang="en-IN" sz="1000" b="0" i="0" u="none" strike="noStrike" kern="0" cap="none" spc="0" normalizeH="0" baseline="0" noProof="0" dirty="0" smtClean="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432970"/>
            <a:ext cx="3005573" cy="1691230"/>
          </a:xfrm>
          <a:prstGeom prst="rect">
            <a:avLst/>
          </a:prstGeom>
        </p:spPr>
      </p:pic>
      <p:pic>
        <p:nvPicPr>
          <p:cNvPr id="24" name="Picture 5" descr="C:\Users\BAGCHI\Desktop\eRx\Icons\572023_SSLogowithorangetaglineTM-onlinebuild.jpg"/>
          <p:cNvPicPr>
            <a:picLocks noChangeAspect="1" noChangeArrowheads="1"/>
          </p:cNvPicPr>
          <p:nvPr/>
        </p:nvPicPr>
        <p:blipFill>
          <a:blip r:embed="rId4" cstate="print"/>
          <a:srcRect/>
          <a:stretch>
            <a:fillRect/>
          </a:stretch>
        </p:blipFill>
        <p:spPr bwMode="auto">
          <a:xfrm>
            <a:off x="3141899" y="2065319"/>
            <a:ext cx="2115901" cy="685158"/>
          </a:xfrm>
          <a:prstGeom prst="rect">
            <a:avLst/>
          </a:prstGeom>
          <a:noFill/>
        </p:spPr>
      </p:pic>
      <p:sp>
        <p:nvSpPr>
          <p:cNvPr id="32" name="Flowchart: Document 31"/>
          <p:cNvSpPr/>
          <p:nvPr/>
        </p:nvSpPr>
        <p:spPr>
          <a:xfrm>
            <a:off x="6858000" y="2707419"/>
            <a:ext cx="1372451" cy="721581"/>
          </a:xfrm>
          <a:prstGeom prst="flowChartDocumen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ea typeface="Verdana" pitchFamily="34" charset="0"/>
                <a:cs typeface="Times New Roman" panose="02020603050405020304" pitchFamily="18" charset="0"/>
              </a:rPr>
              <a:t> Central eRx Platform</a:t>
            </a:r>
          </a:p>
        </p:txBody>
      </p:sp>
      <p:sp>
        <p:nvSpPr>
          <p:cNvPr id="53" name="Title 16"/>
          <p:cNvSpPr txBox="1">
            <a:spLocks/>
          </p:cNvSpPr>
          <p:nvPr/>
        </p:nvSpPr>
        <p:spPr>
          <a:xfrm>
            <a:off x="460375" y="142524"/>
            <a:ext cx="7128892" cy="102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rmAutofit/>
          </a:bodyPr>
          <a:lstStyle>
            <a:lvl1pPr algn="ctr" eaLnBrk="0" hangingPunct="0">
              <a:lnSpc>
                <a:spcPct val="90000"/>
              </a:lnSpc>
              <a:defRPr sz="2800">
                <a:latin typeface="Arial" pitchFamily="34" charset="0"/>
                <a:ea typeface="+mj-ea"/>
              </a:defRPr>
            </a:lvl1pPr>
            <a:lvl2pPr eaLnBrk="0" hangingPunct="0">
              <a:lnSpc>
                <a:spcPct val="90000"/>
              </a:lnSpc>
              <a:defRPr sz="3000">
                <a:latin typeface="Helvetica 65 Medium"/>
              </a:defRPr>
            </a:lvl2pPr>
            <a:lvl3pPr eaLnBrk="0" hangingPunct="0">
              <a:lnSpc>
                <a:spcPct val="90000"/>
              </a:lnSpc>
              <a:defRPr sz="3000">
                <a:latin typeface="Helvetica 65 Medium"/>
              </a:defRPr>
            </a:lvl3pPr>
            <a:lvl4pPr eaLnBrk="0" hangingPunct="0">
              <a:lnSpc>
                <a:spcPct val="90000"/>
              </a:lnSpc>
              <a:defRPr sz="3000">
                <a:latin typeface="Helvetica 65 Medium"/>
              </a:defRPr>
            </a:lvl4pPr>
            <a:lvl5pPr eaLnBrk="0" hangingPunct="0">
              <a:lnSpc>
                <a:spcPct val="90000"/>
              </a:lnSpc>
              <a:defRPr sz="3000">
                <a:latin typeface="Helvetica 65 Medium"/>
              </a:defRPr>
            </a:lvl5pPr>
            <a:lvl6pPr marL="457200" fontAlgn="base">
              <a:lnSpc>
                <a:spcPct val="90000"/>
              </a:lnSpc>
              <a:spcBef>
                <a:spcPct val="0"/>
              </a:spcBef>
              <a:spcAft>
                <a:spcPct val="0"/>
              </a:spcAft>
              <a:defRPr sz="3000">
                <a:latin typeface="Helvetica 65 Medium"/>
              </a:defRPr>
            </a:lvl6pPr>
            <a:lvl7pPr marL="914400" fontAlgn="base">
              <a:lnSpc>
                <a:spcPct val="90000"/>
              </a:lnSpc>
              <a:spcBef>
                <a:spcPct val="0"/>
              </a:spcBef>
              <a:spcAft>
                <a:spcPct val="0"/>
              </a:spcAft>
              <a:defRPr sz="3000">
                <a:latin typeface="Helvetica 65 Medium"/>
              </a:defRPr>
            </a:lvl7pPr>
            <a:lvl8pPr marL="1371600" fontAlgn="base">
              <a:lnSpc>
                <a:spcPct val="90000"/>
              </a:lnSpc>
              <a:spcBef>
                <a:spcPct val="0"/>
              </a:spcBef>
              <a:spcAft>
                <a:spcPct val="0"/>
              </a:spcAft>
              <a:defRPr sz="3000">
                <a:latin typeface="Helvetica 65 Medium"/>
              </a:defRPr>
            </a:lvl8pPr>
            <a:lvl9pPr marL="1828800" fontAlgn="base">
              <a:lnSpc>
                <a:spcPct val="90000"/>
              </a:lnSpc>
              <a:spcBef>
                <a:spcPct val="0"/>
              </a:spcBef>
              <a:spcAft>
                <a:spcPct val="0"/>
              </a:spcAft>
              <a:defRPr sz="3000">
                <a:latin typeface="Helvetica 65 Medium"/>
              </a:defRPr>
            </a:lvl9pPr>
          </a:lstStyle>
          <a:p>
            <a:pPr algn="l"/>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High Level NEWRX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4081" y="1700853"/>
            <a:ext cx="1638519" cy="160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810" y="3755885"/>
            <a:ext cx="2556918" cy="261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lowchart: Alternate Process 16"/>
          <p:cNvSpPr/>
          <p:nvPr/>
        </p:nvSpPr>
        <p:spPr>
          <a:xfrm>
            <a:off x="2907583" y="1569218"/>
            <a:ext cx="2327431" cy="1834586"/>
          </a:xfrm>
          <a:prstGeom prst="flowChartAlternateProcess">
            <a:avLst/>
          </a:prstGeom>
          <a:noFill/>
          <a:ln w="25400" cap="flat" cmpd="sng" algn="ctr">
            <a:solidFill>
              <a:schemeClr val="accent4"/>
            </a:solidFill>
            <a:prstDash val="sysDot"/>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000" b="1" i="0" u="none" strike="noStrike" kern="0" cap="none" spc="0" normalizeH="0" baseline="0" noProof="0" dirty="0" smtClean="0">
              <a:ln>
                <a:noFill/>
              </a:ln>
              <a:solidFill>
                <a:prstClr val="black"/>
              </a:solidFill>
              <a:effectLst/>
              <a:uLnTx/>
              <a:uFillTx/>
              <a:latin typeface="Cambria" panose="02040503050406030204" pitchFamily="18" charset="0"/>
              <a:ea typeface="Verdana" pitchFamily="34" charset="0"/>
              <a:cs typeface="Verdana" pitchFamily="34" charset="0"/>
            </a:endParaRPr>
          </a:p>
        </p:txBody>
      </p:sp>
      <p:sp>
        <p:nvSpPr>
          <p:cNvPr id="6" name="Right Arrow 5"/>
          <p:cNvSpPr/>
          <p:nvPr/>
        </p:nvSpPr>
        <p:spPr>
          <a:xfrm>
            <a:off x="1752600" y="2209800"/>
            <a:ext cx="1074445" cy="535492"/>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20" name="Right Arrow 19"/>
          <p:cNvSpPr/>
          <p:nvPr/>
        </p:nvSpPr>
        <p:spPr>
          <a:xfrm>
            <a:off x="5334000" y="2133600"/>
            <a:ext cx="814289" cy="395257"/>
          </a:xfrm>
          <a:prstGeom prst="right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10" name="Bent-Up Arrow 9"/>
          <p:cNvSpPr/>
          <p:nvPr/>
        </p:nvSpPr>
        <p:spPr>
          <a:xfrm rot="16200000" flipH="1">
            <a:off x="5919409" y="3527144"/>
            <a:ext cx="2169202" cy="2030092"/>
          </a:xfrm>
          <a:prstGeom prst="bentUpArrow">
            <a:avLst>
              <a:gd name="adj1" fmla="val 17950"/>
              <a:gd name="adj2" fmla="val 21475"/>
              <a:gd name="adj3" fmla="val 25392"/>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pic>
        <p:nvPicPr>
          <p:cNvPr id="1034" name="Picture 10" descr="http://www.chicagobusiness.com/assets/interactive/walgreen/walgreen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236" y="4764969"/>
            <a:ext cx="1998450" cy="1496618"/>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p:cNvSpPr/>
          <p:nvPr/>
        </p:nvSpPr>
        <p:spPr>
          <a:xfrm>
            <a:off x="4408724" y="4819510"/>
            <a:ext cx="421715" cy="752429"/>
          </a:xfrm>
          <a:prstGeom prst="leftArrow">
            <a:avLst>
              <a:gd name="adj1" fmla="val 50000"/>
              <a:gd name="adj2" fmla="val 4811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Tree>
    <p:extLst>
      <p:ext uri="{BB962C8B-B14F-4D97-AF65-F5344CB8AC3E}">
        <p14:creationId xmlns:p14="http://schemas.microsoft.com/office/powerpoint/2010/main" val="21799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34"/>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6" grpId="0" animBg="1"/>
      <p:bldP spid="19" grpId="0" animBg="1"/>
      <p:bldP spid="32" grpId="0" animBg="1"/>
      <p:bldP spid="17" grpId="0" animBg="1"/>
      <p:bldP spid="6" grpId="0" animBg="1"/>
      <p:bldP spid="20"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10.6 Mockup</a:t>
            </a:r>
            <a:endParaRPr lang="en-US" sz="2800" b="1" dirty="0" smtClean="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04800" y="2362200"/>
            <a:ext cx="2895600" cy="3352800"/>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607" y="2057400"/>
            <a:ext cx="5211193" cy="3657600"/>
          </a:xfrm>
          <a:prstGeom prst="rect">
            <a:avLst/>
          </a:prstGeom>
          <a:ln w="3175">
            <a:solidFill>
              <a:schemeClr val="tx1"/>
            </a:solidFill>
          </a:ln>
        </p:spPr>
      </p:pic>
      <p:sp>
        <p:nvSpPr>
          <p:cNvPr id="28" name="Freeform 27"/>
          <p:cNvSpPr/>
          <p:nvPr/>
        </p:nvSpPr>
        <p:spPr>
          <a:xfrm>
            <a:off x="1456944" y="1447801"/>
            <a:ext cx="2048256" cy="485404"/>
          </a:xfrm>
          <a:custGeom>
            <a:avLst/>
            <a:gdLst>
              <a:gd name="connsiteX0" fmla="*/ 80902 w 485402"/>
              <a:gd name="connsiteY0" fmla="*/ 0 h 2048256"/>
              <a:gd name="connsiteX1" fmla="*/ 404500 w 485402"/>
              <a:gd name="connsiteY1" fmla="*/ 0 h 2048256"/>
              <a:gd name="connsiteX2" fmla="*/ 485402 w 485402"/>
              <a:gd name="connsiteY2" fmla="*/ 80902 h 2048256"/>
              <a:gd name="connsiteX3" fmla="*/ 485402 w 485402"/>
              <a:gd name="connsiteY3" fmla="*/ 2048256 h 2048256"/>
              <a:gd name="connsiteX4" fmla="*/ 485402 w 485402"/>
              <a:gd name="connsiteY4" fmla="*/ 2048256 h 2048256"/>
              <a:gd name="connsiteX5" fmla="*/ 0 w 485402"/>
              <a:gd name="connsiteY5" fmla="*/ 2048256 h 2048256"/>
              <a:gd name="connsiteX6" fmla="*/ 0 w 485402"/>
              <a:gd name="connsiteY6" fmla="*/ 2048256 h 2048256"/>
              <a:gd name="connsiteX7" fmla="*/ 0 w 485402"/>
              <a:gd name="connsiteY7" fmla="*/ 80902 h 2048256"/>
              <a:gd name="connsiteX8" fmla="*/ 80902 w 485402"/>
              <a:gd name="connsiteY8" fmla="*/ 0 h 204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402" h="2048256">
                <a:moveTo>
                  <a:pt x="485402" y="341384"/>
                </a:moveTo>
                <a:lnTo>
                  <a:pt x="485402" y="1706872"/>
                </a:lnTo>
                <a:cubicBezTo>
                  <a:pt x="485402" y="1895412"/>
                  <a:pt x="476818" y="2048254"/>
                  <a:pt x="466230" y="2048254"/>
                </a:cubicBezTo>
                <a:lnTo>
                  <a:pt x="0" y="2048254"/>
                </a:lnTo>
                <a:lnTo>
                  <a:pt x="0" y="2048254"/>
                </a:lnTo>
                <a:lnTo>
                  <a:pt x="0" y="2"/>
                </a:lnTo>
                <a:lnTo>
                  <a:pt x="0" y="2"/>
                </a:lnTo>
                <a:lnTo>
                  <a:pt x="466230" y="2"/>
                </a:lnTo>
                <a:cubicBezTo>
                  <a:pt x="476818" y="2"/>
                  <a:pt x="485402" y="152844"/>
                  <a:pt x="485402" y="341384"/>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7521" rIns="271344" bIns="147521" numCol="1" spcCol="1270" anchor="ctr" anchorCtr="0">
            <a:noAutofit/>
          </a:bodyPr>
          <a:lstStyle/>
          <a:p>
            <a:pPr marL="0" lvl="1" algn="ctr" defTabSz="444500">
              <a:lnSpc>
                <a:spcPct val="90000"/>
              </a:lnSpc>
              <a:spcBef>
                <a:spcPct val="0"/>
              </a:spcBef>
              <a:spcAft>
                <a:spcPct val="15000"/>
              </a:spcAft>
            </a:pPr>
            <a:r>
              <a:rPr lang="en-US" sz="1000" b="1" kern="1200" dirty="0" smtClean="0">
                <a:latin typeface="Times New Roman" panose="02020603050405020304" pitchFamily="18" charset="0"/>
                <a:cs typeface="Times New Roman" panose="02020603050405020304" pitchFamily="18" charset="0"/>
              </a:rPr>
              <a:t>Key Information to process the prescription</a:t>
            </a:r>
            <a:endParaRPr lang="en-US" sz="1000" b="1" kern="1200" dirty="0">
              <a:latin typeface="Times New Roman" panose="02020603050405020304" pitchFamily="18" charset="0"/>
              <a:cs typeface="Times New Roman" panose="02020603050405020304" pitchFamily="18" charset="0"/>
            </a:endParaRPr>
          </a:p>
        </p:txBody>
      </p:sp>
      <p:sp>
        <p:nvSpPr>
          <p:cNvPr id="29" name="Freeform 28"/>
          <p:cNvSpPr/>
          <p:nvPr/>
        </p:nvSpPr>
        <p:spPr>
          <a:xfrm>
            <a:off x="304800" y="1387127"/>
            <a:ext cx="1152144" cy="606753"/>
          </a:xfrm>
          <a:custGeom>
            <a:avLst/>
            <a:gdLst>
              <a:gd name="connsiteX0" fmla="*/ 0 w 1152144"/>
              <a:gd name="connsiteY0" fmla="*/ 101128 h 606753"/>
              <a:gd name="connsiteX1" fmla="*/ 101128 w 1152144"/>
              <a:gd name="connsiteY1" fmla="*/ 0 h 606753"/>
              <a:gd name="connsiteX2" fmla="*/ 1051016 w 1152144"/>
              <a:gd name="connsiteY2" fmla="*/ 0 h 606753"/>
              <a:gd name="connsiteX3" fmla="*/ 1152144 w 1152144"/>
              <a:gd name="connsiteY3" fmla="*/ 101128 h 606753"/>
              <a:gd name="connsiteX4" fmla="*/ 1152144 w 1152144"/>
              <a:gd name="connsiteY4" fmla="*/ 505625 h 606753"/>
              <a:gd name="connsiteX5" fmla="*/ 1051016 w 1152144"/>
              <a:gd name="connsiteY5" fmla="*/ 606753 h 606753"/>
              <a:gd name="connsiteX6" fmla="*/ 101128 w 1152144"/>
              <a:gd name="connsiteY6" fmla="*/ 606753 h 606753"/>
              <a:gd name="connsiteX7" fmla="*/ 0 w 1152144"/>
              <a:gd name="connsiteY7" fmla="*/ 505625 h 606753"/>
              <a:gd name="connsiteX8" fmla="*/ 0 w 1152144"/>
              <a:gd name="connsiteY8" fmla="*/ 101128 h 60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 h="606753">
                <a:moveTo>
                  <a:pt x="0" y="101128"/>
                </a:moveTo>
                <a:cubicBezTo>
                  <a:pt x="0" y="45277"/>
                  <a:pt x="45277" y="0"/>
                  <a:pt x="101128" y="0"/>
                </a:cubicBezTo>
                <a:lnTo>
                  <a:pt x="1051016" y="0"/>
                </a:lnTo>
                <a:cubicBezTo>
                  <a:pt x="1106867" y="0"/>
                  <a:pt x="1152144" y="45277"/>
                  <a:pt x="1152144" y="101128"/>
                </a:cubicBezTo>
                <a:lnTo>
                  <a:pt x="1152144" y="505625"/>
                </a:lnTo>
                <a:cubicBezTo>
                  <a:pt x="1152144" y="561476"/>
                  <a:pt x="1106867" y="606753"/>
                  <a:pt x="1051016" y="606753"/>
                </a:cubicBezTo>
                <a:lnTo>
                  <a:pt x="101128" y="606753"/>
                </a:lnTo>
                <a:cubicBezTo>
                  <a:pt x="45277" y="606753"/>
                  <a:pt x="0" y="561476"/>
                  <a:pt x="0" y="505625"/>
                </a:cubicBezTo>
                <a:lnTo>
                  <a:pt x="0" y="101128"/>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5819" tIns="67719" rIns="105819" bIns="67719"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Page</a:t>
            </a:r>
            <a:r>
              <a:rPr lang="en-US" sz="1800" kern="1200" dirty="0" smtClean="0">
                <a:latin typeface="Times New Roman" panose="02020603050405020304" pitchFamily="18" charset="0"/>
                <a:cs typeface="Times New Roman" panose="02020603050405020304" pitchFamily="18" charset="0"/>
              </a:rPr>
              <a:t> 1</a:t>
            </a:r>
            <a:endParaRPr lang="en-US" sz="1800" kern="1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4800" y="2133600"/>
            <a:ext cx="3505200" cy="3939540"/>
          </a:xfrm>
          <a:prstGeom prst="rect">
            <a:avLst/>
          </a:prstGeom>
          <a:noFill/>
        </p:spPr>
        <p:txBody>
          <a:bodyPr wrap="square" lIns="0" tIns="0" rIns="0" bIns="0" rtlCol="0">
            <a:spAutoFit/>
          </a:bodyPr>
          <a:lstStyle/>
          <a:p>
            <a:r>
              <a:rPr lang="en-US" sz="1600" dirty="0" smtClean="0">
                <a:solidFill>
                  <a:schemeClr val="tx1">
                    <a:lumMod val="65000"/>
                    <a:lumOff val="35000"/>
                  </a:schemeClr>
                </a:solidFill>
              </a:rPr>
              <a:t>Patient: </a:t>
            </a:r>
          </a:p>
          <a:p>
            <a:pPr marL="342900" indent="-342900">
              <a:buFont typeface="Arial" panose="020B0604020202020204" pitchFamily="34" charset="0"/>
              <a:buChar char="•"/>
            </a:pPr>
            <a:r>
              <a:rPr lang="en-US" sz="1600" dirty="0" smtClean="0">
                <a:solidFill>
                  <a:schemeClr val="tx1">
                    <a:lumMod val="65000"/>
                    <a:lumOff val="35000"/>
                  </a:schemeClr>
                </a:solidFill>
              </a:rPr>
              <a:t>Name and Demographic Information</a:t>
            </a:r>
          </a:p>
          <a:p>
            <a:pPr marL="342900" indent="-342900">
              <a:buFont typeface="Arial" panose="020B0604020202020204" pitchFamily="34" charset="0"/>
              <a:buChar char="•"/>
            </a:pPr>
            <a:r>
              <a:rPr lang="en-US" sz="1600" dirty="0" smtClean="0">
                <a:solidFill>
                  <a:schemeClr val="tx1">
                    <a:lumMod val="65000"/>
                    <a:lumOff val="35000"/>
                  </a:schemeClr>
                </a:solidFill>
              </a:rPr>
              <a:t>Contact Information</a:t>
            </a:r>
          </a:p>
          <a:p>
            <a:endParaRPr lang="en-US" sz="1600" dirty="0">
              <a:solidFill>
                <a:schemeClr val="tx1">
                  <a:lumMod val="65000"/>
                  <a:lumOff val="35000"/>
                </a:schemeClr>
              </a:solidFill>
            </a:endParaRPr>
          </a:p>
          <a:p>
            <a:r>
              <a:rPr lang="en-US" sz="1600" dirty="0" smtClean="0">
                <a:solidFill>
                  <a:schemeClr val="tx1">
                    <a:lumMod val="65000"/>
                    <a:lumOff val="35000"/>
                  </a:schemeClr>
                </a:solidFill>
              </a:rPr>
              <a:t>Prescriber: </a:t>
            </a:r>
          </a:p>
          <a:p>
            <a:pPr marL="285750" indent="-285750">
              <a:buFont typeface="Arial" panose="020B0604020202020204" pitchFamily="34" charset="0"/>
              <a:buChar char="•"/>
            </a:pPr>
            <a:r>
              <a:rPr lang="en-US" sz="1600" dirty="0" smtClean="0">
                <a:solidFill>
                  <a:schemeClr val="tx1">
                    <a:lumMod val="65000"/>
                    <a:lumOff val="35000"/>
                  </a:schemeClr>
                </a:solidFill>
              </a:rPr>
              <a:t>Name and Demographic Information</a:t>
            </a:r>
          </a:p>
          <a:p>
            <a:pPr marL="285750" indent="-285750">
              <a:buFont typeface="Arial" panose="020B0604020202020204" pitchFamily="34" charset="0"/>
              <a:buChar char="•"/>
            </a:pPr>
            <a:r>
              <a:rPr lang="en-US" sz="1600" dirty="0" smtClean="0">
                <a:solidFill>
                  <a:schemeClr val="tx1">
                    <a:lumMod val="65000"/>
                    <a:lumOff val="35000"/>
                  </a:schemeClr>
                </a:solidFill>
              </a:rPr>
              <a:t>NPI and DEA Identifiers</a:t>
            </a:r>
          </a:p>
          <a:p>
            <a:pPr marL="285750" indent="-285750">
              <a:buFont typeface="Arial" panose="020B0604020202020204" pitchFamily="34" charset="0"/>
              <a:buChar char="•"/>
            </a:pPr>
            <a:r>
              <a:rPr lang="en-US" sz="1600" dirty="0" smtClean="0">
                <a:solidFill>
                  <a:schemeClr val="tx1">
                    <a:lumMod val="65000"/>
                    <a:lumOff val="35000"/>
                  </a:schemeClr>
                </a:solidFill>
              </a:rPr>
              <a:t>Supervising Prescriber Name and DEA</a:t>
            </a:r>
          </a:p>
          <a:p>
            <a:pPr marL="285750" indent="-285750">
              <a:buFont typeface="Arial" panose="020B0604020202020204" pitchFamily="34" charset="0"/>
              <a:buChar char="•"/>
            </a:pPr>
            <a:endParaRPr lang="en-US" sz="1600" dirty="0">
              <a:solidFill>
                <a:schemeClr val="tx1">
                  <a:lumMod val="65000"/>
                  <a:lumOff val="35000"/>
                </a:schemeClr>
              </a:solidFill>
            </a:endParaRPr>
          </a:p>
          <a:p>
            <a:r>
              <a:rPr lang="en-US" sz="1600" dirty="0" smtClean="0">
                <a:solidFill>
                  <a:schemeClr val="tx1">
                    <a:lumMod val="65000"/>
                    <a:lumOff val="35000"/>
                  </a:schemeClr>
                </a:solidFill>
              </a:rPr>
              <a:t>Prescription:</a:t>
            </a:r>
          </a:p>
          <a:p>
            <a:pPr marL="285750" indent="-285750">
              <a:buFont typeface="Arial" panose="020B0604020202020204" pitchFamily="34" charset="0"/>
              <a:buChar char="•"/>
            </a:pPr>
            <a:r>
              <a:rPr lang="en-US" sz="1600" dirty="0" smtClean="0">
                <a:solidFill>
                  <a:schemeClr val="tx1">
                    <a:lumMod val="65000"/>
                    <a:lumOff val="35000"/>
                  </a:schemeClr>
                </a:solidFill>
              </a:rPr>
              <a:t>Drug Description, Directions</a:t>
            </a:r>
          </a:p>
          <a:p>
            <a:pPr marL="285750" indent="-285750">
              <a:buFont typeface="Arial" panose="020B0604020202020204" pitchFamily="34" charset="0"/>
              <a:buChar char="•"/>
            </a:pPr>
            <a:r>
              <a:rPr lang="en-US" sz="1600" dirty="0" smtClean="0">
                <a:solidFill>
                  <a:schemeClr val="tx1">
                    <a:lumMod val="65000"/>
                    <a:lumOff val="35000"/>
                  </a:schemeClr>
                </a:solidFill>
              </a:rPr>
              <a:t>Quantity and Potency Code</a:t>
            </a:r>
          </a:p>
          <a:p>
            <a:pPr marL="285750" indent="-285750">
              <a:buFont typeface="Arial" panose="020B0604020202020204" pitchFamily="34" charset="0"/>
              <a:buChar char="•"/>
            </a:pPr>
            <a:r>
              <a:rPr lang="en-US" sz="1600" dirty="0" smtClean="0">
                <a:solidFill>
                  <a:schemeClr val="tx1">
                    <a:lumMod val="65000"/>
                    <a:lumOff val="35000"/>
                  </a:schemeClr>
                </a:solidFill>
              </a:rPr>
              <a:t>Days Supply Value</a:t>
            </a:r>
          </a:p>
          <a:p>
            <a:pPr marL="285750" indent="-285750">
              <a:buFont typeface="Arial" panose="020B0604020202020204" pitchFamily="34" charset="0"/>
              <a:buChar char="•"/>
            </a:pPr>
            <a:r>
              <a:rPr lang="en-US" sz="1600" dirty="0" smtClean="0">
                <a:solidFill>
                  <a:schemeClr val="tx1">
                    <a:lumMod val="65000"/>
                    <a:lumOff val="35000"/>
                  </a:schemeClr>
                </a:solidFill>
              </a:rPr>
              <a:t>Last Fill Date</a:t>
            </a:r>
          </a:p>
          <a:p>
            <a:pPr marL="285750" indent="-285750">
              <a:buFont typeface="Arial" panose="020B0604020202020204" pitchFamily="34" charset="0"/>
              <a:buChar char="•"/>
            </a:pPr>
            <a:r>
              <a:rPr lang="en-US" sz="1600" dirty="0" smtClean="0">
                <a:solidFill>
                  <a:schemeClr val="tx1">
                    <a:lumMod val="65000"/>
                    <a:lumOff val="35000"/>
                  </a:schemeClr>
                </a:solidFill>
              </a:rPr>
              <a:t>Substitution </a:t>
            </a:r>
          </a:p>
          <a:p>
            <a:pPr marL="285750" indent="-285750">
              <a:buFont typeface="Arial" panose="020B0604020202020204" pitchFamily="34" charset="0"/>
              <a:buChar char="•"/>
            </a:pPr>
            <a:r>
              <a:rPr lang="en-US" sz="1600" dirty="0" smtClean="0">
                <a:solidFill>
                  <a:schemeClr val="tx1">
                    <a:lumMod val="65000"/>
                    <a:lumOff val="35000"/>
                  </a:schemeClr>
                </a:solidFill>
              </a:rPr>
              <a:t>Notes </a:t>
            </a:r>
          </a:p>
        </p:txBody>
      </p:sp>
    </p:spTree>
    <p:extLst>
      <p:ext uri="{BB962C8B-B14F-4D97-AF65-F5344CB8AC3E}">
        <p14:creationId xmlns:p14="http://schemas.microsoft.com/office/powerpoint/2010/main" val="49405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a:r>
              <a:rPr lang="en-US" sz="3200" b="1" dirty="0" smtClean="0">
                <a:solidFill>
                  <a:srgbClr val="FFFFFF"/>
                </a:solidFill>
              </a:rPr>
              <a:t/>
            </a:r>
            <a:br>
              <a:rPr lang="en-US" sz="3200" b="1" dirty="0" smtClean="0">
                <a:solidFill>
                  <a:srgbClr val="FFFFFF"/>
                </a:solidFill>
              </a:rPr>
            </a:br>
            <a:r>
              <a:rPr lang="en-US" sz="3200" dirty="0"/>
              <a:t/>
            </a:r>
            <a:br>
              <a:rPr lang="en-US" sz="3200" dirty="0"/>
            </a:br>
            <a:endParaRPr lang="en-US" sz="3200" b="1" dirty="0" smtClean="0"/>
          </a:p>
        </p:txBody>
      </p:sp>
      <p:sp>
        <p:nvSpPr>
          <p:cNvPr id="5" name="Content Placeholder 2"/>
          <p:cNvSpPr txBox="1">
            <a:spLocks/>
          </p:cNvSpPr>
          <p:nvPr/>
        </p:nvSpPr>
        <p:spPr>
          <a:xfrm>
            <a:off x="304800" y="2362200"/>
            <a:ext cx="2895600" cy="3352800"/>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915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2"/>
          <p:cNvSpPr txBox="1">
            <a:spLocks noChangeArrowheads="1"/>
          </p:cNvSpPr>
          <p:nvPr/>
        </p:nvSpPr>
        <p:spPr>
          <a:xfrm>
            <a:off x="457200" y="152400"/>
            <a:ext cx="8135880" cy="861934"/>
          </a:xfrm>
          <a:prstGeom prst="rect">
            <a:avLst/>
          </a:prstGeom>
        </p:spPr>
        <p:txBody>
          <a:bodyPr vert="horz" lIns="0" tIns="0" rIns="0" bIns="0" rtlCol="0" anchor="ctr">
            <a:normAutofit/>
          </a:bodyPr>
          <a:lstStyle>
            <a:lvl1pPr algn="l" defTabSz="914400" rtl="0" eaLnBrk="1" latinLnBrk="0" hangingPunct="1">
              <a:spcBef>
                <a:spcPct val="0"/>
              </a:spcBef>
              <a:buNone/>
              <a:defRPr lang="en-US" sz="2600" kern="1200" baseline="0">
                <a:solidFill>
                  <a:schemeClr val="bg1"/>
                </a:solidFill>
                <a:latin typeface="Arial"/>
                <a:ea typeface="+mj-ea"/>
                <a:cs typeface="Arial"/>
              </a:defRPr>
            </a:lvl1pPr>
          </a:lstStyle>
          <a:p>
            <a:pPr fontAlgn="auto">
              <a:spcAft>
                <a:spcPts val="0"/>
              </a:spcAft>
            </a:pPr>
            <a:r>
              <a:rPr lang="en-US" sz="2800" smtClean="0">
                <a:latin typeface="Times New Roman" panose="02020603050405020304" pitchFamily="18" charset="0"/>
                <a:cs typeface="Times New Roman" panose="02020603050405020304" pitchFamily="18" charset="0"/>
              </a:rPr>
              <a:t>10.6 Mockup</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94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a:r>
              <a:rPr lang="en-US" sz="3200" b="1" dirty="0" smtClean="0">
                <a:solidFill>
                  <a:srgbClr val="FFFFFF"/>
                </a:solidFill>
              </a:rPr>
              <a:t/>
            </a:r>
            <a:br>
              <a:rPr lang="en-US" sz="3200" b="1" dirty="0" smtClean="0">
                <a:solidFill>
                  <a:srgbClr val="FFFFFF"/>
                </a:solidFill>
              </a:rPr>
            </a:br>
            <a:r>
              <a:rPr lang="en-US" sz="3200" dirty="0"/>
              <a:t/>
            </a:r>
            <a:br>
              <a:rPr lang="en-US" sz="3200" dirty="0"/>
            </a:br>
            <a:endParaRPr lang="en-US" sz="3200" b="1" dirty="0" smtClean="0"/>
          </a:p>
        </p:txBody>
      </p:sp>
      <p:sp>
        <p:nvSpPr>
          <p:cNvPr id="5" name="Content Placeholder 2"/>
          <p:cNvSpPr txBox="1">
            <a:spLocks/>
          </p:cNvSpPr>
          <p:nvPr/>
        </p:nvSpPr>
        <p:spPr>
          <a:xfrm>
            <a:off x="304800" y="2362200"/>
            <a:ext cx="2895600" cy="3352800"/>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
        <p:nvSpPr>
          <p:cNvPr id="11" name="Text Box 2"/>
          <p:cNvSpPr txBox="1">
            <a:spLocks noChangeArrowheads="1"/>
          </p:cNvSpPr>
          <p:nvPr/>
        </p:nvSpPr>
        <p:spPr bwMode="auto">
          <a:xfrm>
            <a:off x="5875337" y="5464175"/>
            <a:ext cx="4492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133600"/>
            <a:ext cx="5181600" cy="3657600"/>
          </a:xfrm>
          <a:prstGeom prst="rect">
            <a:avLst/>
          </a:prstGeom>
        </p:spPr>
      </p:pic>
      <p:grpSp>
        <p:nvGrpSpPr>
          <p:cNvPr id="20" name="Group 19"/>
          <p:cNvGrpSpPr/>
          <p:nvPr/>
        </p:nvGrpSpPr>
        <p:grpSpPr>
          <a:xfrm>
            <a:off x="381001" y="1284147"/>
            <a:ext cx="3200399" cy="606753"/>
            <a:chOff x="304800" y="4219410"/>
            <a:chExt cx="3200399" cy="606753"/>
          </a:xfrm>
        </p:grpSpPr>
        <p:sp>
          <p:nvSpPr>
            <p:cNvPr id="24" name="Freeform 23"/>
            <p:cNvSpPr/>
            <p:nvPr/>
          </p:nvSpPr>
          <p:spPr>
            <a:xfrm>
              <a:off x="1456943" y="4280087"/>
              <a:ext cx="2048256" cy="485403"/>
            </a:xfrm>
            <a:custGeom>
              <a:avLst/>
              <a:gdLst>
                <a:gd name="connsiteX0" fmla="*/ 80902 w 485402"/>
                <a:gd name="connsiteY0" fmla="*/ 0 h 2048256"/>
                <a:gd name="connsiteX1" fmla="*/ 404500 w 485402"/>
                <a:gd name="connsiteY1" fmla="*/ 0 h 2048256"/>
                <a:gd name="connsiteX2" fmla="*/ 485402 w 485402"/>
                <a:gd name="connsiteY2" fmla="*/ 80902 h 2048256"/>
                <a:gd name="connsiteX3" fmla="*/ 485402 w 485402"/>
                <a:gd name="connsiteY3" fmla="*/ 2048256 h 2048256"/>
                <a:gd name="connsiteX4" fmla="*/ 485402 w 485402"/>
                <a:gd name="connsiteY4" fmla="*/ 2048256 h 2048256"/>
                <a:gd name="connsiteX5" fmla="*/ 0 w 485402"/>
                <a:gd name="connsiteY5" fmla="*/ 2048256 h 2048256"/>
                <a:gd name="connsiteX6" fmla="*/ 0 w 485402"/>
                <a:gd name="connsiteY6" fmla="*/ 2048256 h 2048256"/>
                <a:gd name="connsiteX7" fmla="*/ 0 w 485402"/>
                <a:gd name="connsiteY7" fmla="*/ 80902 h 2048256"/>
                <a:gd name="connsiteX8" fmla="*/ 80902 w 485402"/>
                <a:gd name="connsiteY8" fmla="*/ 0 h 204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402" h="2048256">
                  <a:moveTo>
                    <a:pt x="485402" y="341384"/>
                  </a:moveTo>
                  <a:lnTo>
                    <a:pt x="485402" y="1706872"/>
                  </a:lnTo>
                  <a:cubicBezTo>
                    <a:pt x="485402" y="1895412"/>
                    <a:pt x="476818" y="2048254"/>
                    <a:pt x="466230" y="2048254"/>
                  </a:cubicBezTo>
                  <a:lnTo>
                    <a:pt x="0" y="2048254"/>
                  </a:lnTo>
                  <a:lnTo>
                    <a:pt x="0" y="2048254"/>
                  </a:lnTo>
                  <a:lnTo>
                    <a:pt x="0" y="2"/>
                  </a:lnTo>
                  <a:lnTo>
                    <a:pt x="0" y="2"/>
                  </a:lnTo>
                  <a:lnTo>
                    <a:pt x="466230" y="2"/>
                  </a:lnTo>
                  <a:cubicBezTo>
                    <a:pt x="476818" y="2"/>
                    <a:pt x="485402" y="152844"/>
                    <a:pt x="485402" y="341384"/>
                  </a:cubicBezTo>
                  <a:close/>
                </a:path>
              </a:pathLst>
            </a:custGeom>
          </p:spPr>
          <p:style>
            <a:lnRef idx="2">
              <a:schemeClr val="accent5">
                <a:tint val="40000"/>
                <a:alpha val="90000"/>
                <a:hueOff val="-3572253"/>
                <a:satOff val="5083"/>
                <a:lumOff val="-394"/>
                <a:alphaOff val="0"/>
              </a:schemeClr>
            </a:lnRef>
            <a:fillRef idx="1">
              <a:schemeClr val="accent5">
                <a:tint val="40000"/>
                <a:alpha val="90000"/>
                <a:hueOff val="-3572253"/>
                <a:satOff val="5083"/>
                <a:lumOff val="-394"/>
                <a:alphaOff val="0"/>
              </a:schemeClr>
            </a:fillRef>
            <a:effectRef idx="0">
              <a:schemeClr val="accent5">
                <a:tint val="40000"/>
                <a:alpha val="90000"/>
                <a:hueOff val="-3572253"/>
                <a:satOff val="5083"/>
                <a:lumOff val="-394"/>
                <a:alphaOff val="0"/>
              </a:schemeClr>
            </a:effectRef>
            <a:fontRef idx="minor">
              <a:schemeClr val="dk1">
                <a:hueOff val="0"/>
                <a:satOff val="0"/>
                <a:lumOff val="0"/>
                <a:alphaOff val="0"/>
              </a:schemeClr>
            </a:fontRef>
          </p:style>
          <p:txBody>
            <a:bodyPr spcFirstLastPara="0" vert="horz" wrap="square" lIns="247651" tIns="147519" rIns="271344" bIns="147522" numCol="1" spcCol="1270" anchor="ctr" anchorCtr="0">
              <a:noAutofit/>
            </a:bodyPr>
            <a:lstStyle/>
            <a:p>
              <a:pPr marL="0" lvl="1" algn="l" defTabSz="444500">
                <a:lnSpc>
                  <a:spcPct val="90000"/>
                </a:lnSpc>
                <a:spcBef>
                  <a:spcPct val="0"/>
                </a:spcBef>
                <a:spcAft>
                  <a:spcPct val="15000"/>
                </a:spcAft>
              </a:pPr>
              <a:r>
                <a:rPr lang="en-US" sz="1000" kern="1200" dirty="0" smtClean="0">
                  <a:latin typeface="Times New Roman" panose="02020603050405020304" pitchFamily="18" charset="0"/>
                  <a:cs typeface="Times New Roman" panose="02020603050405020304" pitchFamily="18" charset="0"/>
                </a:rPr>
                <a:t>Additional Information about the prescriber(s)</a:t>
              </a:r>
              <a:endParaRPr lang="en-US" sz="1000" kern="1200" dirty="0">
                <a:latin typeface="Times New Roman" panose="02020603050405020304" pitchFamily="18" charset="0"/>
                <a:cs typeface="Times New Roman" panose="02020603050405020304" pitchFamily="18" charset="0"/>
              </a:endParaRPr>
            </a:p>
          </p:txBody>
        </p:sp>
        <p:sp>
          <p:nvSpPr>
            <p:cNvPr id="25" name="Freeform 24"/>
            <p:cNvSpPr/>
            <p:nvPr/>
          </p:nvSpPr>
          <p:spPr>
            <a:xfrm>
              <a:off x="304800" y="4219410"/>
              <a:ext cx="1152144" cy="606753"/>
            </a:xfrm>
            <a:custGeom>
              <a:avLst/>
              <a:gdLst>
                <a:gd name="connsiteX0" fmla="*/ 0 w 1152144"/>
                <a:gd name="connsiteY0" fmla="*/ 101128 h 606753"/>
                <a:gd name="connsiteX1" fmla="*/ 101128 w 1152144"/>
                <a:gd name="connsiteY1" fmla="*/ 0 h 606753"/>
                <a:gd name="connsiteX2" fmla="*/ 1051016 w 1152144"/>
                <a:gd name="connsiteY2" fmla="*/ 0 h 606753"/>
                <a:gd name="connsiteX3" fmla="*/ 1152144 w 1152144"/>
                <a:gd name="connsiteY3" fmla="*/ 101128 h 606753"/>
                <a:gd name="connsiteX4" fmla="*/ 1152144 w 1152144"/>
                <a:gd name="connsiteY4" fmla="*/ 505625 h 606753"/>
                <a:gd name="connsiteX5" fmla="*/ 1051016 w 1152144"/>
                <a:gd name="connsiteY5" fmla="*/ 606753 h 606753"/>
                <a:gd name="connsiteX6" fmla="*/ 101128 w 1152144"/>
                <a:gd name="connsiteY6" fmla="*/ 606753 h 606753"/>
                <a:gd name="connsiteX7" fmla="*/ 0 w 1152144"/>
                <a:gd name="connsiteY7" fmla="*/ 505625 h 606753"/>
                <a:gd name="connsiteX8" fmla="*/ 0 w 1152144"/>
                <a:gd name="connsiteY8" fmla="*/ 101128 h 60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 h="606753">
                  <a:moveTo>
                    <a:pt x="0" y="101128"/>
                  </a:moveTo>
                  <a:cubicBezTo>
                    <a:pt x="0" y="45277"/>
                    <a:pt x="45277" y="0"/>
                    <a:pt x="101128" y="0"/>
                  </a:cubicBezTo>
                  <a:lnTo>
                    <a:pt x="1051016" y="0"/>
                  </a:lnTo>
                  <a:cubicBezTo>
                    <a:pt x="1106867" y="0"/>
                    <a:pt x="1152144" y="45277"/>
                    <a:pt x="1152144" y="101128"/>
                  </a:cubicBezTo>
                  <a:lnTo>
                    <a:pt x="1152144" y="505625"/>
                  </a:lnTo>
                  <a:cubicBezTo>
                    <a:pt x="1152144" y="561476"/>
                    <a:pt x="1106867" y="606753"/>
                    <a:pt x="1051016" y="606753"/>
                  </a:cubicBezTo>
                  <a:lnTo>
                    <a:pt x="101128" y="606753"/>
                  </a:lnTo>
                  <a:cubicBezTo>
                    <a:pt x="45277" y="606753"/>
                    <a:pt x="0" y="561476"/>
                    <a:pt x="0" y="505625"/>
                  </a:cubicBezTo>
                  <a:lnTo>
                    <a:pt x="0" y="101128"/>
                  </a:lnTo>
                  <a:close/>
                </a:path>
              </a:pathLst>
            </a:custGeom>
          </p:spPr>
          <p:style>
            <a:lnRef idx="3">
              <a:schemeClr val="lt1">
                <a:hueOff val="0"/>
                <a:satOff val="0"/>
                <a:lumOff val="0"/>
                <a:alphaOff val="0"/>
              </a:schemeClr>
            </a:lnRef>
            <a:fillRef idx="1">
              <a:schemeClr val="accent5">
                <a:hueOff val="-3547309"/>
                <a:satOff val="6599"/>
                <a:lumOff val="-2156"/>
                <a:alphaOff val="0"/>
              </a:schemeClr>
            </a:fillRef>
            <a:effectRef idx="1">
              <a:schemeClr val="accent5">
                <a:hueOff val="-3547309"/>
                <a:satOff val="6599"/>
                <a:lumOff val="-2156"/>
                <a:alphaOff val="0"/>
              </a:schemeClr>
            </a:effectRef>
            <a:fontRef idx="minor">
              <a:schemeClr val="lt1"/>
            </a:fontRef>
          </p:style>
          <p:txBody>
            <a:bodyPr spcFirstLastPara="0" vert="horz" wrap="square" lIns="105819" tIns="67719" rIns="105819" bIns="67719" numCol="1" spcCol="1270" anchor="ctr" anchorCtr="0">
              <a:noAutofit/>
            </a:bodyPr>
            <a:lstStyle/>
            <a:p>
              <a:pPr lvl="0" algn="ctr" defTabSz="889000">
                <a:lnSpc>
                  <a:spcPct val="90000"/>
                </a:lnSpc>
                <a:spcBef>
                  <a:spcPct val="0"/>
                </a:spcBef>
                <a:spcAft>
                  <a:spcPct val="35000"/>
                </a:spcAft>
              </a:pPr>
              <a:r>
                <a:rPr lang="en-US" sz="2000" dirty="0" smtClean="0">
                  <a:latin typeface="Times New Roman" panose="02020603050405020304" pitchFamily="18" charset="0"/>
                  <a:cs typeface="Times New Roman" panose="02020603050405020304" pitchFamily="18" charset="0"/>
                </a:rPr>
                <a:t>Page 2</a:t>
              </a:r>
              <a:endParaRPr lang="en-US" sz="2000" kern="1200"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457200" y="2362200"/>
            <a:ext cx="3505200" cy="3447098"/>
          </a:xfrm>
          <a:prstGeom prst="rect">
            <a:avLst/>
          </a:prstGeom>
          <a:noFill/>
        </p:spPr>
        <p:txBody>
          <a:bodyPr wrap="square" lIns="0" tIns="0" rIns="0" bIns="0" rtlCol="0">
            <a:spAutoFit/>
          </a:bodyPr>
          <a:lstStyle/>
          <a:p>
            <a:r>
              <a:rPr lang="en-US" sz="1600" dirty="0">
                <a:solidFill>
                  <a:schemeClr val="tx1">
                    <a:lumMod val="65000"/>
                    <a:lumOff val="35000"/>
                  </a:schemeClr>
                </a:solidFill>
              </a:rPr>
              <a:t>Prescriber: </a:t>
            </a:r>
          </a:p>
          <a:p>
            <a:pPr marL="285750" indent="-285750">
              <a:buFont typeface="Arial" panose="020B0604020202020204" pitchFamily="34" charset="0"/>
              <a:buChar char="•"/>
            </a:pPr>
            <a:r>
              <a:rPr lang="en-US" sz="1600" dirty="0">
                <a:solidFill>
                  <a:schemeClr val="tx1">
                    <a:lumMod val="65000"/>
                    <a:lumOff val="35000"/>
                  </a:schemeClr>
                </a:solidFill>
              </a:rPr>
              <a:t>Additional Prescriber IDs, Clinic and Specialty</a:t>
            </a:r>
          </a:p>
          <a:p>
            <a:pPr marL="285750" indent="-285750">
              <a:buFont typeface="Arial" panose="020B0604020202020204" pitchFamily="34" charset="0"/>
              <a:buChar char="•"/>
            </a:pPr>
            <a:r>
              <a:rPr lang="en-US" sz="1600" dirty="0">
                <a:solidFill>
                  <a:schemeClr val="tx1">
                    <a:lumMod val="65000"/>
                    <a:lumOff val="35000"/>
                  </a:schemeClr>
                </a:solidFill>
              </a:rPr>
              <a:t>Agent</a:t>
            </a:r>
          </a:p>
          <a:p>
            <a:pPr marL="285750" indent="-285750">
              <a:buFont typeface="Arial" panose="020B0604020202020204" pitchFamily="34" charset="0"/>
              <a:buChar char="•"/>
            </a:pPr>
            <a:r>
              <a:rPr lang="en-US" sz="1600" dirty="0">
                <a:solidFill>
                  <a:schemeClr val="tx1">
                    <a:lumMod val="65000"/>
                    <a:lumOff val="35000"/>
                  </a:schemeClr>
                </a:solidFill>
              </a:rPr>
              <a:t>Additional Phone Numbers</a:t>
            </a:r>
          </a:p>
          <a:p>
            <a:endParaRPr lang="en-US" sz="1600" dirty="0">
              <a:solidFill>
                <a:schemeClr val="tx1">
                  <a:lumMod val="65000"/>
                  <a:lumOff val="35000"/>
                </a:schemeClr>
              </a:solidFill>
            </a:endParaRPr>
          </a:p>
          <a:p>
            <a:r>
              <a:rPr lang="en-US" sz="1600" dirty="0">
                <a:solidFill>
                  <a:schemeClr val="tx1">
                    <a:lumMod val="65000"/>
                    <a:lumOff val="35000"/>
                  </a:schemeClr>
                </a:solidFill>
              </a:rPr>
              <a:t>Supervising Prescriber: </a:t>
            </a:r>
          </a:p>
          <a:p>
            <a:pPr marL="285750" indent="-285750">
              <a:buFont typeface="Arial" panose="020B0604020202020204" pitchFamily="34" charset="0"/>
              <a:buChar char="•"/>
            </a:pPr>
            <a:r>
              <a:rPr lang="en-US" sz="1600" dirty="0">
                <a:solidFill>
                  <a:schemeClr val="tx1">
                    <a:lumMod val="65000"/>
                    <a:lumOff val="35000"/>
                  </a:schemeClr>
                </a:solidFill>
              </a:rPr>
              <a:t>Address, Phone Number, </a:t>
            </a:r>
          </a:p>
          <a:p>
            <a:pPr marL="285750" indent="-285750">
              <a:buFont typeface="Arial" panose="020B0604020202020204" pitchFamily="34" charset="0"/>
              <a:buChar char="•"/>
            </a:pPr>
            <a:r>
              <a:rPr lang="en-US" sz="1600" dirty="0">
                <a:solidFill>
                  <a:schemeClr val="tx1">
                    <a:lumMod val="65000"/>
                    <a:lumOff val="35000"/>
                  </a:schemeClr>
                </a:solidFill>
              </a:rPr>
              <a:t>3 prescriber IDs max</a:t>
            </a:r>
          </a:p>
          <a:p>
            <a:pPr marL="285750" indent="-285750">
              <a:buFont typeface="Arial" panose="020B0604020202020204" pitchFamily="34" charset="0"/>
              <a:buChar char="•"/>
            </a:pPr>
            <a:r>
              <a:rPr lang="en-US" sz="1600" dirty="0">
                <a:solidFill>
                  <a:schemeClr val="tx1">
                    <a:lumMod val="65000"/>
                    <a:lumOff val="35000"/>
                  </a:schemeClr>
                </a:solidFill>
              </a:rPr>
              <a:t>Phone</a:t>
            </a:r>
          </a:p>
          <a:p>
            <a:pPr marL="285750" indent="-285750">
              <a:buFont typeface="Arial" panose="020B0604020202020204" pitchFamily="34" charset="0"/>
              <a:buChar char="•"/>
            </a:pPr>
            <a:endParaRPr lang="en-US" sz="1600" dirty="0">
              <a:solidFill>
                <a:schemeClr val="tx1">
                  <a:lumMod val="65000"/>
                  <a:lumOff val="35000"/>
                </a:schemeClr>
              </a:solidFill>
            </a:endParaRPr>
          </a:p>
          <a:p>
            <a:r>
              <a:rPr lang="en-US" sz="1600" dirty="0">
                <a:solidFill>
                  <a:schemeClr val="tx1">
                    <a:lumMod val="65000"/>
                    <a:lumOff val="35000"/>
                  </a:schemeClr>
                </a:solidFill>
              </a:rPr>
              <a:t>Primary and Secondary Diagnosis Codes</a:t>
            </a:r>
          </a:p>
          <a:p>
            <a:endParaRPr lang="en-US" sz="1600" dirty="0">
              <a:solidFill>
                <a:schemeClr val="tx1">
                  <a:lumMod val="65000"/>
                  <a:lumOff val="35000"/>
                </a:schemeClr>
              </a:solidFill>
            </a:endParaRPr>
          </a:p>
          <a:p>
            <a:r>
              <a:rPr lang="en-US" sz="1600" dirty="0">
                <a:solidFill>
                  <a:schemeClr val="tx1">
                    <a:lumMod val="65000"/>
                    <a:lumOff val="35000"/>
                  </a:schemeClr>
                </a:solidFill>
              </a:rPr>
              <a:t>Message Routing Information</a:t>
            </a:r>
          </a:p>
        </p:txBody>
      </p:sp>
      <p:sp>
        <p:nvSpPr>
          <p:cNvPr id="19" name="Rectangle 2"/>
          <p:cNvSpPr txBox="1">
            <a:spLocks noChangeArrowheads="1"/>
          </p:cNvSpPr>
          <p:nvPr/>
        </p:nvSpPr>
        <p:spPr>
          <a:xfrm>
            <a:off x="491836" y="152400"/>
            <a:ext cx="8135880" cy="861934"/>
          </a:xfrm>
          <a:prstGeom prst="rect">
            <a:avLst/>
          </a:prstGeom>
        </p:spPr>
        <p:txBody>
          <a:bodyPr vert="horz" lIns="0" tIns="0" rIns="0" bIns="0" rtlCol="0" anchor="ctr">
            <a:normAutofit/>
          </a:bodyPr>
          <a:lstStyle>
            <a:lvl1pPr algn="l" defTabSz="914400" rtl="0" eaLnBrk="1" latinLnBrk="0" hangingPunct="1">
              <a:spcBef>
                <a:spcPct val="0"/>
              </a:spcBef>
              <a:buNone/>
              <a:defRPr lang="en-US" sz="2600" kern="1200" baseline="0">
                <a:solidFill>
                  <a:schemeClr val="bg1"/>
                </a:solidFill>
                <a:latin typeface="Arial"/>
                <a:ea typeface="+mj-ea"/>
                <a:cs typeface="Arial"/>
              </a:defRPr>
            </a:lvl1pPr>
          </a:lstStyle>
          <a:p>
            <a:pPr fontAlgn="auto">
              <a:spcAft>
                <a:spcPts val="0"/>
              </a:spcAft>
            </a:pPr>
            <a:r>
              <a:rPr lang="en-US" sz="2800" smtClean="0">
                <a:latin typeface="Times New Roman" panose="02020603050405020304" pitchFamily="18" charset="0"/>
                <a:cs typeface="Times New Roman" panose="02020603050405020304" pitchFamily="18" charset="0"/>
              </a:rPr>
              <a:t>10.6 Mockup</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46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a:r>
              <a:rPr lang="en-US" sz="3200" b="1" dirty="0" smtClean="0">
                <a:solidFill>
                  <a:srgbClr val="FFFFFF"/>
                </a:solidFill>
              </a:rPr>
              <a:t/>
            </a:r>
            <a:br>
              <a:rPr lang="en-US" sz="3200" b="1" dirty="0" smtClean="0">
                <a:solidFill>
                  <a:srgbClr val="FFFFFF"/>
                </a:solidFill>
              </a:rPr>
            </a:br>
            <a:r>
              <a:rPr lang="en-US" sz="3200" dirty="0"/>
              <a:t/>
            </a:r>
            <a:br>
              <a:rPr lang="en-US" sz="3200" dirty="0"/>
            </a:br>
            <a:endParaRPr lang="en-US" sz="3200" b="1" dirty="0" smtClean="0"/>
          </a:p>
        </p:txBody>
      </p:sp>
      <p:sp>
        <p:nvSpPr>
          <p:cNvPr id="5" name="Content Placeholder 2"/>
          <p:cNvSpPr txBox="1">
            <a:spLocks/>
          </p:cNvSpPr>
          <p:nvPr/>
        </p:nvSpPr>
        <p:spPr>
          <a:xfrm>
            <a:off x="304800" y="2362200"/>
            <a:ext cx="2895600" cy="3352800"/>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
        <p:nvSpPr>
          <p:cNvPr id="11" name="Text Box 2"/>
          <p:cNvSpPr txBox="1">
            <a:spLocks noChangeArrowheads="1"/>
          </p:cNvSpPr>
          <p:nvPr/>
        </p:nvSpPr>
        <p:spPr bwMode="auto">
          <a:xfrm>
            <a:off x="5875337" y="5464175"/>
            <a:ext cx="4492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9" name="Group 18"/>
          <p:cNvGrpSpPr/>
          <p:nvPr/>
        </p:nvGrpSpPr>
        <p:grpSpPr>
          <a:xfrm>
            <a:off x="304800" y="1270735"/>
            <a:ext cx="3200399" cy="606753"/>
            <a:chOff x="304800" y="4856502"/>
            <a:chExt cx="3200399" cy="606753"/>
          </a:xfrm>
        </p:grpSpPr>
        <p:sp>
          <p:nvSpPr>
            <p:cNvPr id="24" name="Freeform 23"/>
            <p:cNvSpPr/>
            <p:nvPr/>
          </p:nvSpPr>
          <p:spPr>
            <a:xfrm>
              <a:off x="1456943" y="4917177"/>
              <a:ext cx="2048256" cy="485403"/>
            </a:xfrm>
            <a:custGeom>
              <a:avLst/>
              <a:gdLst>
                <a:gd name="connsiteX0" fmla="*/ 80902 w 485402"/>
                <a:gd name="connsiteY0" fmla="*/ 0 h 2048256"/>
                <a:gd name="connsiteX1" fmla="*/ 404500 w 485402"/>
                <a:gd name="connsiteY1" fmla="*/ 0 h 2048256"/>
                <a:gd name="connsiteX2" fmla="*/ 485402 w 485402"/>
                <a:gd name="connsiteY2" fmla="*/ 80902 h 2048256"/>
                <a:gd name="connsiteX3" fmla="*/ 485402 w 485402"/>
                <a:gd name="connsiteY3" fmla="*/ 2048256 h 2048256"/>
                <a:gd name="connsiteX4" fmla="*/ 485402 w 485402"/>
                <a:gd name="connsiteY4" fmla="*/ 2048256 h 2048256"/>
                <a:gd name="connsiteX5" fmla="*/ 0 w 485402"/>
                <a:gd name="connsiteY5" fmla="*/ 2048256 h 2048256"/>
                <a:gd name="connsiteX6" fmla="*/ 0 w 485402"/>
                <a:gd name="connsiteY6" fmla="*/ 2048256 h 2048256"/>
                <a:gd name="connsiteX7" fmla="*/ 0 w 485402"/>
                <a:gd name="connsiteY7" fmla="*/ 80902 h 2048256"/>
                <a:gd name="connsiteX8" fmla="*/ 80902 w 485402"/>
                <a:gd name="connsiteY8" fmla="*/ 0 h 204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402" h="2048256">
                  <a:moveTo>
                    <a:pt x="485402" y="341384"/>
                  </a:moveTo>
                  <a:lnTo>
                    <a:pt x="485402" y="1706872"/>
                  </a:lnTo>
                  <a:cubicBezTo>
                    <a:pt x="485402" y="1895412"/>
                    <a:pt x="476818" y="2048254"/>
                    <a:pt x="466230" y="2048254"/>
                  </a:cubicBezTo>
                  <a:lnTo>
                    <a:pt x="0" y="2048254"/>
                  </a:lnTo>
                  <a:lnTo>
                    <a:pt x="0" y="2048254"/>
                  </a:lnTo>
                  <a:lnTo>
                    <a:pt x="0" y="2"/>
                  </a:lnTo>
                  <a:lnTo>
                    <a:pt x="0" y="2"/>
                  </a:lnTo>
                  <a:lnTo>
                    <a:pt x="466230" y="2"/>
                  </a:lnTo>
                  <a:cubicBezTo>
                    <a:pt x="476818" y="2"/>
                    <a:pt x="485402" y="152844"/>
                    <a:pt x="485402" y="341384"/>
                  </a:cubicBezTo>
                  <a:close/>
                </a:path>
              </a:pathLst>
            </a:custGeom>
          </p:spPr>
          <p:style>
            <a:lnRef idx="2">
              <a:schemeClr val="accent5">
                <a:tint val="40000"/>
                <a:alpha val="90000"/>
                <a:hueOff val="-7144506"/>
                <a:satOff val="10166"/>
                <a:lumOff val="-789"/>
                <a:alphaOff val="0"/>
              </a:schemeClr>
            </a:lnRef>
            <a:fillRef idx="1">
              <a:schemeClr val="accent5">
                <a:tint val="40000"/>
                <a:alpha val="90000"/>
                <a:hueOff val="-7144506"/>
                <a:satOff val="10166"/>
                <a:lumOff val="-789"/>
                <a:alphaOff val="0"/>
              </a:schemeClr>
            </a:fillRef>
            <a:effectRef idx="0">
              <a:schemeClr val="accent5">
                <a:tint val="40000"/>
                <a:alpha val="90000"/>
                <a:hueOff val="-7144506"/>
                <a:satOff val="10166"/>
                <a:lumOff val="-789"/>
                <a:alphaOff val="0"/>
              </a:schemeClr>
            </a:effectRef>
            <a:fontRef idx="minor">
              <a:schemeClr val="dk1">
                <a:hueOff val="0"/>
                <a:satOff val="0"/>
                <a:lumOff val="0"/>
                <a:alphaOff val="0"/>
              </a:schemeClr>
            </a:fontRef>
          </p:style>
          <p:txBody>
            <a:bodyPr spcFirstLastPara="0" vert="horz" wrap="square" lIns="247651" tIns="147520" rIns="271344" bIns="147521" numCol="1" spcCol="1270" anchor="ctr" anchorCtr="0">
              <a:noAutofit/>
            </a:bodyPr>
            <a:lstStyle/>
            <a:p>
              <a:pPr marL="0" lvl="1" algn="ctr" defTabSz="444500">
                <a:lnSpc>
                  <a:spcPct val="90000"/>
                </a:lnSpc>
                <a:spcBef>
                  <a:spcPct val="0"/>
                </a:spcBef>
                <a:spcAft>
                  <a:spcPct val="15000"/>
                </a:spcAft>
              </a:pPr>
              <a:r>
                <a:rPr lang="en-US" sz="1000" kern="1200" dirty="0" smtClean="0">
                  <a:latin typeface="Times New Roman" panose="02020603050405020304" pitchFamily="18" charset="0"/>
                  <a:cs typeface="Times New Roman" panose="02020603050405020304" pitchFamily="18" charset="0"/>
                </a:rPr>
                <a:t>Patient Insurance Information</a:t>
              </a:r>
              <a:endParaRPr lang="en-US" sz="1000" kern="1200" dirty="0">
                <a:latin typeface="Times New Roman" panose="02020603050405020304" pitchFamily="18" charset="0"/>
                <a:cs typeface="Times New Roman" panose="02020603050405020304" pitchFamily="18" charset="0"/>
              </a:endParaRPr>
            </a:p>
          </p:txBody>
        </p:sp>
        <p:sp>
          <p:nvSpPr>
            <p:cNvPr id="25" name="Freeform 24"/>
            <p:cNvSpPr/>
            <p:nvPr/>
          </p:nvSpPr>
          <p:spPr>
            <a:xfrm>
              <a:off x="304800" y="4856502"/>
              <a:ext cx="1152144" cy="606753"/>
            </a:xfrm>
            <a:custGeom>
              <a:avLst/>
              <a:gdLst>
                <a:gd name="connsiteX0" fmla="*/ 0 w 1152144"/>
                <a:gd name="connsiteY0" fmla="*/ 101128 h 606753"/>
                <a:gd name="connsiteX1" fmla="*/ 101128 w 1152144"/>
                <a:gd name="connsiteY1" fmla="*/ 0 h 606753"/>
                <a:gd name="connsiteX2" fmla="*/ 1051016 w 1152144"/>
                <a:gd name="connsiteY2" fmla="*/ 0 h 606753"/>
                <a:gd name="connsiteX3" fmla="*/ 1152144 w 1152144"/>
                <a:gd name="connsiteY3" fmla="*/ 101128 h 606753"/>
                <a:gd name="connsiteX4" fmla="*/ 1152144 w 1152144"/>
                <a:gd name="connsiteY4" fmla="*/ 505625 h 606753"/>
                <a:gd name="connsiteX5" fmla="*/ 1051016 w 1152144"/>
                <a:gd name="connsiteY5" fmla="*/ 606753 h 606753"/>
                <a:gd name="connsiteX6" fmla="*/ 101128 w 1152144"/>
                <a:gd name="connsiteY6" fmla="*/ 606753 h 606753"/>
                <a:gd name="connsiteX7" fmla="*/ 0 w 1152144"/>
                <a:gd name="connsiteY7" fmla="*/ 505625 h 606753"/>
                <a:gd name="connsiteX8" fmla="*/ 0 w 1152144"/>
                <a:gd name="connsiteY8" fmla="*/ 101128 h 60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 h="606753">
                  <a:moveTo>
                    <a:pt x="0" y="101128"/>
                  </a:moveTo>
                  <a:cubicBezTo>
                    <a:pt x="0" y="45277"/>
                    <a:pt x="45277" y="0"/>
                    <a:pt x="101128" y="0"/>
                  </a:cubicBezTo>
                  <a:lnTo>
                    <a:pt x="1051016" y="0"/>
                  </a:lnTo>
                  <a:cubicBezTo>
                    <a:pt x="1106867" y="0"/>
                    <a:pt x="1152144" y="45277"/>
                    <a:pt x="1152144" y="101128"/>
                  </a:cubicBezTo>
                  <a:lnTo>
                    <a:pt x="1152144" y="505625"/>
                  </a:lnTo>
                  <a:cubicBezTo>
                    <a:pt x="1152144" y="561476"/>
                    <a:pt x="1106867" y="606753"/>
                    <a:pt x="1051016" y="606753"/>
                  </a:cubicBezTo>
                  <a:lnTo>
                    <a:pt x="101128" y="606753"/>
                  </a:lnTo>
                  <a:cubicBezTo>
                    <a:pt x="45277" y="606753"/>
                    <a:pt x="0" y="561476"/>
                    <a:pt x="0" y="505625"/>
                  </a:cubicBezTo>
                  <a:lnTo>
                    <a:pt x="0" y="101128"/>
                  </a:lnTo>
                  <a:close/>
                </a:path>
              </a:pathLst>
            </a:custGeom>
          </p:spPr>
          <p:style>
            <a:lnRef idx="3">
              <a:schemeClr val="lt1">
                <a:hueOff val="0"/>
                <a:satOff val="0"/>
                <a:lumOff val="0"/>
                <a:alphaOff val="0"/>
              </a:schemeClr>
            </a:lnRef>
            <a:fillRef idx="1">
              <a:schemeClr val="accent5">
                <a:hueOff val="-7094617"/>
                <a:satOff val="13197"/>
                <a:lumOff val="-4313"/>
                <a:alphaOff val="0"/>
              </a:schemeClr>
            </a:fillRef>
            <a:effectRef idx="1">
              <a:schemeClr val="accent5">
                <a:hueOff val="-7094617"/>
                <a:satOff val="13197"/>
                <a:lumOff val="-4313"/>
                <a:alphaOff val="0"/>
              </a:schemeClr>
            </a:effectRef>
            <a:fontRef idx="minor">
              <a:schemeClr val="lt1"/>
            </a:fontRef>
          </p:style>
          <p:txBody>
            <a:bodyPr spcFirstLastPara="0" vert="horz" wrap="square" lIns="105819" tIns="67719" rIns="105819" bIns="67719"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Page 3</a:t>
              </a:r>
              <a:endParaRPr lang="en-US" sz="2000" kern="1200"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168" y="2133600"/>
            <a:ext cx="5151232" cy="3657600"/>
          </a:xfrm>
          <a:prstGeom prst="rect">
            <a:avLst/>
          </a:prstGeom>
          <a:ln>
            <a:solidFill>
              <a:schemeClr val="bg1">
                <a:lumMod val="65000"/>
              </a:schemeClr>
            </a:solidFill>
          </a:ln>
        </p:spPr>
      </p:pic>
      <p:sp>
        <p:nvSpPr>
          <p:cNvPr id="26" name="Slide Number Placeholder 5"/>
          <p:cNvSpPr>
            <a:spLocks noGrp="1"/>
          </p:cNvSpPr>
          <p:nvPr>
            <p:ph type="sldNum" sz="quarter" idx="4294967295"/>
          </p:nvPr>
        </p:nvSpPr>
        <p:spPr>
          <a:xfrm>
            <a:off x="8523034" y="6413300"/>
            <a:ext cx="697166" cy="365125"/>
          </a:xfrm>
          <a:prstGeom prst="rect">
            <a:avLst/>
          </a:prstGeom>
        </p:spPr>
        <p:txBody>
          <a:bodyPr/>
          <a:lstStyle/>
          <a:p>
            <a:fld id="{569DB927-419E-B042-83CD-6E94FB32D87D}" type="slidenum">
              <a:rPr lang="en-US" sz="900" smtClean="0"/>
              <a:pPr/>
              <a:t>6</a:t>
            </a:fld>
            <a:endParaRPr lang="en-US" dirty="0"/>
          </a:p>
        </p:txBody>
      </p:sp>
      <p:sp>
        <p:nvSpPr>
          <p:cNvPr id="12" name="TextBox 11"/>
          <p:cNvSpPr txBox="1"/>
          <p:nvPr/>
        </p:nvSpPr>
        <p:spPr>
          <a:xfrm>
            <a:off x="457200" y="2588386"/>
            <a:ext cx="3505200" cy="1969770"/>
          </a:xfrm>
          <a:prstGeom prst="rect">
            <a:avLst/>
          </a:prstGeom>
          <a:noFill/>
        </p:spPr>
        <p:txBody>
          <a:bodyPr wrap="square" lIns="0" tIns="0" rIns="0" bIns="0" rtlCol="0">
            <a:spAutoFit/>
          </a:bodyPr>
          <a:lstStyle/>
          <a:p>
            <a:r>
              <a:rPr lang="en-US" sz="1600" dirty="0" smtClean="0">
                <a:solidFill>
                  <a:schemeClr val="tx1">
                    <a:lumMod val="65000"/>
                    <a:lumOff val="35000"/>
                  </a:schemeClr>
                </a:solidFill>
              </a:rPr>
              <a:t>COO Segment</a:t>
            </a:r>
          </a:p>
          <a:p>
            <a:pPr marL="285750" indent="-285750">
              <a:buFont typeface="Arial" panose="020B0604020202020204" pitchFamily="34" charset="0"/>
              <a:buChar char="•"/>
            </a:pPr>
            <a:r>
              <a:rPr lang="en-US" sz="1600" dirty="0" smtClean="0">
                <a:solidFill>
                  <a:schemeClr val="tx1">
                    <a:lumMod val="65000"/>
                    <a:lumOff val="35000"/>
                  </a:schemeClr>
                </a:solidFill>
              </a:rPr>
              <a:t>Automated Entry</a:t>
            </a:r>
          </a:p>
          <a:p>
            <a:endParaRPr lang="en-US" sz="1600" dirty="0" smtClean="0">
              <a:solidFill>
                <a:schemeClr val="tx1">
                  <a:lumMod val="65000"/>
                  <a:lumOff val="35000"/>
                </a:schemeClr>
              </a:solidFill>
            </a:endParaRPr>
          </a:p>
          <a:p>
            <a:r>
              <a:rPr lang="en-US" sz="1600" dirty="0" smtClean="0">
                <a:solidFill>
                  <a:schemeClr val="tx1">
                    <a:lumMod val="65000"/>
                    <a:lumOff val="35000"/>
                  </a:schemeClr>
                </a:solidFill>
              </a:rPr>
              <a:t>Manual Display</a:t>
            </a:r>
          </a:p>
          <a:p>
            <a:pPr marL="285750" indent="-285750">
              <a:buFont typeface="Arial" panose="020B0604020202020204" pitchFamily="34" charset="0"/>
              <a:buChar char="•"/>
            </a:pPr>
            <a:r>
              <a:rPr lang="en-US" sz="1600" dirty="0" smtClean="0">
                <a:solidFill>
                  <a:schemeClr val="tx1">
                    <a:lumMod val="65000"/>
                    <a:lumOff val="35000"/>
                  </a:schemeClr>
                </a:solidFill>
              </a:rPr>
              <a:t>Prior </a:t>
            </a:r>
            <a:r>
              <a:rPr lang="en-US" sz="1600" dirty="0">
                <a:solidFill>
                  <a:schemeClr val="tx1">
                    <a:lumMod val="65000"/>
                    <a:lumOff val="35000"/>
                  </a:schemeClr>
                </a:solidFill>
              </a:rPr>
              <a:t>Authorization Number</a:t>
            </a:r>
          </a:p>
          <a:p>
            <a:pPr marL="285750" indent="-285750">
              <a:buFont typeface="Arial" panose="020B0604020202020204" pitchFamily="34" charset="0"/>
              <a:buChar char="•"/>
            </a:pPr>
            <a:r>
              <a:rPr lang="en-US" sz="1600" dirty="0">
                <a:solidFill>
                  <a:schemeClr val="tx1">
                    <a:lumMod val="65000"/>
                    <a:lumOff val="35000"/>
                  </a:schemeClr>
                </a:solidFill>
              </a:rPr>
              <a:t>Relationship to Cardholder</a:t>
            </a:r>
          </a:p>
          <a:p>
            <a:pPr marL="285750" indent="-285750">
              <a:buFont typeface="Arial" panose="020B0604020202020204" pitchFamily="34" charset="0"/>
              <a:buChar char="•"/>
            </a:pPr>
            <a:r>
              <a:rPr lang="en-US" sz="1600" dirty="0">
                <a:solidFill>
                  <a:schemeClr val="tx1">
                    <a:lumMod val="65000"/>
                    <a:lumOff val="35000"/>
                  </a:schemeClr>
                </a:solidFill>
              </a:rPr>
              <a:t>Plan </a:t>
            </a:r>
            <a:r>
              <a:rPr lang="en-US" sz="1600" dirty="0" smtClean="0">
                <a:solidFill>
                  <a:schemeClr val="tx1">
                    <a:lumMod val="65000"/>
                    <a:lumOff val="35000"/>
                  </a:schemeClr>
                </a:solidFill>
              </a:rPr>
              <a:t>Information</a:t>
            </a:r>
            <a:endParaRPr lang="en-US" sz="1600" dirty="0">
              <a:solidFill>
                <a:schemeClr val="tx1">
                  <a:lumMod val="65000"/>
                  <a:lumOff val="35000"/>
                </a:schemeClr>
              </a:solidFill>
            </a:endParaRPr>
          </a:p>
          <a:p>
            <a:endParaRPr lang="en-US" sz="1600" dirty="0">
              <a:solidFill>
                <a:schemeClr val="tx1">
                  <a:lumMod val="65000"/>
                  <a:lumOff val="35000"/>
                </a:schemeClr>
              </a:solidFill>
            </a:endParaRPr>
          </a:p>
        </p:txBody>
      </p:sp>
      <p:sp>
        <p:nvSpPr>
          <p:cNvPr id="22" name="Rectangle 2"/>
          <p:cNvSpPr txBox="1">
            <a:spLocks noChangeArrowheads="1"/>
          </p:cNvSpPr>
          <p:nvPr/>
        </p:nvSpPr>
        <p:spPr>
          <a:xfrm>
            <a:off x="520551" y="152400"/>
            <a:ext cx="8135880" cy="861934"/>
          </a:xfrm>
          <a:prstGeom prst="rect">
            <a:avLst/>
          </a:prstGeom>
        </p:spPr>
        <p:txBody>
          <a:bodyPr vert="horz" lIns="0" tIns="0" rIns="0" bIns="0" rtlCol="0" anchor="ctr">
            <a:normAutofit/>
          </a:bodyPr>
          <a:lstStyle>
            <a:lvl1pPr algn="l" defTabSz="914400" rtl="0" eaLnBrk="1" latinLnBrk="0" hangingPunct="1">
              <a:spcBef>
                <a:spcPct val="0"/>
              </a:spcBef>
              <a:buNone/>
              <a:defRPr lang="en-US" sz="2600" kern="1200" baseline="0">
                <a:solidFill>
                  <a:schemeClr val="bg1"/>
                </a:solidFill>
                <a:latin typeface="Arial"/>
                <a:ea typeface="+mj-ea"/>
                <a:cs typeface="Arial"/>
              </a:defRPr>
            </a:lvl1pPr>
          </a:lstStyle>
          <a:p>
            <a:pPr fontAlgn="auto">
              <a:spcAft>
                <a:spcPts val="0"/>
              </a:spcAft>
            </a:pPr>
            <a:r>
              <a:rPr lang="en-US" sz="2800" smtClean="0">
                <a:latin typeface="Times New Roman" panose="02020603050405020304" pitchFamily="18" charset="0"/>
                <a:cs typeface="Times New Roman" panose="02020603050405020304" pitchFamily="18" charset="0"/>
              </a:rPr>
              <a:t>10.6 Mockup</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3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74719" y="914400"/>
            <a:ext cx="8364481" cy="1778000"/>
          </a:xfrm>
        </p:spPr>
        <p:txBody>
          <a:bodyPr>
            <a:normAutofit/>
          </a:bodyPr>
          <a:lstStyle/>
          <a:p>
            <a:endPar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rPr>
              <a:t>Dashboard indicates when a new eRx is in the image queue. </a:t>
            </a:r>
          </a:p>
          <a:p>
            <a:pPr marL="342900" indent="-342900">
              <a:buFont typeface="Arial" panose="020B0604020202020204" pitchFamily="34" charset="0"/>
              <a:buChar char="•"/>
            </a:pPr>
            <a:r>
              <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rPr>
              <a:t>Common workflow step for eRx and all other prescriptions</a:t>
            </a:r>
          </a:p>
          <a:p>
            <a:pPr marL="342900" indent="-342900">
              <a:buFont typeface="Arial" panose="020B0604020202020204" pitchFamily="34" charset="0"/>
              <a:buChar char="•"/>
            </a:pPr>
            <a:r>
              <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rPr>
              <a:t>When an eRx is the highest priority item:</a:t>
            </a:r>
          </a:p>
          <a:p>
            <a:pPr marL="571500" lvl="1" indent="-342900">
              <a:buFont typeface="Arial" panose="020B0604020202020204" pitchFamily="34" charset="0"/>
              <a:buChar char="•"/>
            </a:pPr>
            <a:r>
              <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rPr>
              <a:t>Patient and </a:t>
            </a: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p</a:t>
            </a:r>
            <a:r>
              <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rPr>
              <a:t>rescription matching window is displayed to user. </a:t>
            </a:r>
            <a:endParaRPr lang="en-US" sz="16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16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Patient and Prescription Matching</a:t>
            </a:r>
            <a:endParaRPr lang="en-US"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smtClean="0"/>
              <a:t>©2013 Walgreen Co. All rights reserved.</a:t>
            </a:r>
            <a:endParaRPr lang="en-US" dirty="0" smtClean="0"/>
          </a:p>
        </p:txBody>
      </p:sp>
      <p:sp>
        <p:nvSpPr>
          <p:cNvPr id="6" name="Slide Number Placeholder 5"/>
          <p:cNvSpPr>
            <a:spLocks noGrp="1"/>
          </p:cNvSpPr>
          <p:nvPr>
            <p:ph type="sldNum" sz="quarter" idx="4"/>
          </p:nvPr>
        </p:nvSpPr>
        <p:spPr/>
        <p:txBody>
          <a:bodyPr/>
          <a:lstStyle/>
          <a:p>
            <a:fld id="{569DB927-419E-B042-83CD-6E94FB32D87D}" type="slidenum">
              <a:rPr lang="en-US" smtClean="0"/>
              <a:pPr/>
              <a:t>7</a:t>
            </a:fld>
            <a:endParaRPr 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676400" y="2743200"/>
            <a:ext cx="5486400" cy="3670100"/>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03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76400" y="2832795"/>
            <a:ext cx="5472813" cy="3657600"/>
          </a:xfrm>
          <a:ln w="12700">
            <a:solidFill>
              <a:schemeClr val="bg1">
                <a:lumMod val="50000"/>
              </a:schemeClr>
            </a:solidFill>
          </a:ln>
        </p:spPr>
      </p:pic>
      <p:sp>
        <p:nvSpPr>
          <p:cNvPr id="4" name="Title 3"/>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Order Entry – Drug</a:t>
            </a:r>
            <a:endParaRPr lang="en-US" sz="28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smtClean="0"/>
              <a:t>©2013 Walgreen Co. All rights reserved.</a:t>
            </a:r>
            <a:endParaRPr lang="en-US" dirty="0" smtClean="0"/>
          </a:p>
        </p:txBody>
      </p:sp>
      <p:sp>
        <p:nvSpPr>
          <p:cNvPr id="6" name="Slide Number Placeholder 5"/>
          <p:cNvSpPr>
            <a:spLocks noGrp="1"/>
          </p:cNvSpPr>
          <p:nvPr>
            <p:ph type="sldNum" sz="quarter" idx="4"/>
          </p:nvPr>
        </p:nvSpPr>
        <p:spPr/>
        <p:txBody>
          <a:bodyPr/>
          <a:lstStyle/>
          <a:p>
            <a:fld id="{569DB927-419E-B042-83CD-6E94FB32D87D}" type="slidenum">
              <a:rPr lang="en-US" smtClean="0"/>
              <a:pPr/>
              <a:t>8</a:t>
            </a:fld>
            <a:endParaRPr lang="en-US" dirty="0"/>
          </a:p>
        </p:txBody>
      </p:sp>
      <p:sp>
        <p:nvSpPr>
          <p:cNvPr id="3" name="TextBox 2"/>
          <p:cNvSpPr txBox="1"/>
          <p:nvPr/>
        </p:nvSpPr>
        <p:spPr>
          <a:xfrm>
            <a:off x="457200" y="1447800"/>
            <a:ext cx="8153400" cy="984885"/>
          </a:xfrm>
          <a:prstGeom prst="rect">
            <a:avLst/>
          </a:prstGeom>
          <a:noFill/>
        </p:spPr>
        <p:txBody>
          <a:bodyPr wrap="square" lIns="0" tIns="0" rIns="0" bIns="0" rtlCol="0">
            <a:spAutoFit/>
          </a:bodyPr>
          <a:lstStyle/>
          <a:p>
            <a:r>
              <a:rPr lang="en-US" sz="1600" dirty="0" smtClean="0">
                <a:solidFill>
                  <a:schemeClr val="tx1">
                    <a:lumMod val="65000"/>
                    <a:lumOff val="35000"/>
                  </a:schemeClr>
                </a:solidFill>
              </a:rPr>
              <a:t>User is taken to Order Entry Window</a:t>
            </a:r>
          </a:p>
          <a:p>
            <a:endParaRPr lang="en-US" sz="1600" dirty="0">
              <a:solidFill>
                <a:schemeClr val="tx1">
                  <a:lumMod val="65000"/>
                  <a:lumOff val="35000"/>
                </a:schemeClr>
              </a:solidFill>
            </a:endParaRPr>
          </a:p>
          <a:p>
            <a:r>
              <a:rPr lang="en-US" sz="1600" dirty="0" smtClean="0">
                <a:solidFill>
                  <a:schemeClr val="tx1">
                    <a:lumMod val="65000"/>
                    <a:lumOff val="35000"/>
                  </a:schemeClr>
                </a:solidFill>
              </a:rPr>
              <a:t>Drug Selection occurs first step in transcription process</a:t>
            </a:r>
          </a:p>
          <a:p>
            <a:pPr marL="285750" indent="-285750">
              <a:buFont typeface="Arial" panose="020B0604020202020204" pitchFamily="34" charset="0"/>
              <a:buChar char="•"/>
            </a:pPr>
            <a:r>
              <a:rPr lang="en-US" sz="1600" dirty="0" smtClean="0">
                <a:solidFill>
                  <a:schemeClr val="tx1">
                    <a:lumMod val="65000"/>
                    <a:lumOff val="35000"/>
                  </a:schemeClr>
                </a:solidFill>
              </a:rPr>
              <a:t>Using information from the mockup, user enters search criteria to generate multi-hit window</a:t>
            </a:r>
          </a:p>
        </p:txBody>
      </p:sp>
    </p:spTree>
    <p:extLst>
      <p:ext uri="{BB962C8B-B14F-4D97-AF65-F5344CB8AC3E}">
        <p14:creationId xmlns:p14="http://schemas.microsoft.com/office/powerpoint/2010/main" val="291193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88059" y="2701612"/>
            <a:ext cx="5486400" cy="3704883"/>
          </a:xfrm>
          <a:ln w="12700">
            <a:solidFill>
              <a:schemeClr val="bg1">
                <a:lumMod val="50000"/>
              </a:schemeClr>
            </a:solidFill>
          </a:ln>
        </p:spPr>
      </p:pic>
      <p:sp>
        <p:nvSpPr>
          <p:cNvPr id="4" name="Title 3"/>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Order Entry – Prescriber Selection</a:t>
            </a:r>
            <a:endParaRPr lang="en-US" sz="28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smtClean="0"/>
              <a:t>©2013 Walgreen Co. All rights reserved.</a:t>
            </a:r>
            <a:endParaRPr lang="en-US" dirty="0" smtClean="0"/>
          </a:p>
        </p:txBody>
      </p:sp>
      <p:sp>
        <p:nvSpPr>
          <p:cNvPr id="6" name="Slide Number Placeholder 5"/>
          <p:cNvSpPr>
            <a:spLocks noGrp="1"/>
          </p:cNvSpPr>
          <p:nvPr>
            <p:ph type="sldNum" sz="quarter" idx="4"/>
          </p:nvPr>
        </p:nvSpPr>
        <p:spPr/>
        <p:txBody>
          <a:bodyPr/>
          <a:lstStyle/>
          <a:p>
            <a:fld id="{569DB927-419E-B042-83CD-6E94FB32D87D}" type="slidenum">
              <a:rPr lang="en-US" smtClean="0"/>
              <a:pPr/>
              <a:t>9</a:t>
            </a:fld>
            <a:endParaRPr lang="en-US" dirty="0"/>
          </a:p>
        </p:txBody>
      </p:sp>
      <p:sp>
        <p:nvSpPr>
          <p:cNvPr id="9" name="Rectangle 8"/>
          <p:cNvSpPr/>
          <p:nvPr/>
        </p:nvSpPr>
        <p:spPr>
          <a:xfrm>
            <a:off x="42318" y="1219200"/>
            <a:ext cx="9177882" cy="584775"/>
          </a:xfrm>
          <a:prstGeom prst="rect">
            <a:avLst/>
          </a:prstGeom>
        </p:spPr>
        <p:txBody>
          <a:bodyPr wrap="square">
            <a:spAutoFit/>
          </a:bodyPr>
          <a:lstStyle/>
          <a:p>
            <a:r>
              <a:rPr lang="en-US" sz="1600" dirty="0" smtClean="0"/>
              <a:t>Next Workflow Step: </a:t>
            </a:r>
          </a:p>
          <a:p>
            <a:pPr marL="342900" indent="-342900">
              <a:buFont typeface="Arial" panose="020B0604020202020204" pitchFamily="34" charset="0"/>
              <a:buChar char="•"/>
            </a:pPr>
            <a:r>
              <a:rPr lang="en-US" sz="1600" dirty="0" err="1" smtClean="0"/>
              <a:t>Pbr</a:t>
            </a:r>
            <a:r>
              <a:rPr lang="en-US" sz="1600" dirty="0" smtClean="0"/>
              <a:t> search automatically initiated using SPI. </a:t>
            </a:r>
          </a:p>
        </p:txBody>
      </p:sp>
    </p:spTree>
    <p:extLst>
      <p:ext uri="{BB962C8B-B14F-4D97-AF65-F5344CB8AC3E}">
        <p14:creationId xmlns:p14="http://schemas.microsoft.com/office/powerpoint/2010/main" val="2368975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55519</TotalTime>
  <Words>698</Words>
  <Application>Microsoft Office PowerPoint</Application>
  <PresentationFormat>On-screen Show (4:3)</PresentationFormat>
  <Paragraphs>136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2_Walgreens Theme</vt:lpstr>
      <vt:lpstr>Electronic Prescribing: A Pharmacist’s Point of View</vt:lpstr>
      <vt:lpstr>PowerPoint Presentation</vt:lpstr>
      <vt:lpstr>10.6 Mockup</vt:lpstr>
      <vt:lpstr>  </vt:lpstr>
      <vt:lpstr>  </vt:lpstr>
      <vt:lpstr>  </vt:lpstr>
      <vt:lpstr>Patient and Prescription Matching</vt:lpstr>
      <vt:lpstr>Order Entry – Drug</vt:lpstr>
      <vt:lpstr>Order Entry – Prescriber Selection</vt:lpstr>
      <vt:lpstr>Questions? </vt:lpstr>
    </vt:vector>
  </TitlesOfParts>
  <Company>Walgreens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Sal Venegas</dc:creator>
  <cp:lastModifiedBy>Justin Coyle</cp:lastModifiedBy>
  <cp:revision>951</cp:revision>
  <cp:lastPrinted>2014-02-06T19:54:48Z</cp:lastPrinted>
  <dcterms:created xsi:type="dcterms:W3CDTF">2004-09-02T13:51:23Z</dcterms:created>
  <dcterms:modified xsi:type="dcterms:W3CDTF">2016-06-05T00:51:52Z</dcterms:modified>
</cp:coreProperties>
</file>