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42_corp_background_outlin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Walgreens_CornerOfLockup_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198" y="5950144"/>
            <a:ext cx="1947672" cy="556870"/>
          </a:xfrm>
          <a:prstGeom prst="rect">
            <a:avLst/>
          </a:prstGeom>
        </p:spPr>
      </p:pic>
      <p:pic>
        <p:nvPicPr>
          <p:cNvPr id="7" name="Picture 6" descr="Walgreens_Corner-W-Flag_Red-Gradient_tm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28" y="1631934"/>
            <a:ext cx="785520" cy="824191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355978" y="2279818"/>
            <a:ext cx="7128892" cy="1024245"/>
          </a:xfr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3200">
                <a:solidFill>
                  <a:schemeClr val="tx2"/>
                </a:solidFill>
                <a:latin typeface="HelveticaNeueLT Std Lt"/>
              </a:defRPr>
            </a:lvl1pPr>
          </a:lstStyle>
          <a:p>
            <a:r>
              <a:rPr lang="en-US" dirty="0">
                <a:solidFill>
                  <a:srgbClr val="6A737B"/>
                </a:solidFill>
              </a:rPr>
              <a:t>Title of Presentation</a:t>
            </a:r>
            <a:endParaRPr lang="en-US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1355978" y="3304063"/>
            <a:ext cx="7128892" cy="1151626"/>
          </a:xfrm>
        </p:spPr>
        <p:txBody>
          <a:bodyPr vert="horz" lIns="0" tIns="45720" rIns="91440" bIns="45720" rtlCol="0" anchor="t" anchorCtr="0">
            <a:noAutofit/>
          </a:bodyPr>
          <a:lstStyle>
            <a:lvl1pPr marL="0" indent="0">
              <a:lnSpc>
                <a:spcPct val="90000"/>
              </a:lnSpc>
              <a:buNone/>
              <a:defRPr lang="en-US" sz="2200" dirty="0" smtClean="0">
                <a:solidFill>
                  <a:schemeClr val="tx2"/>
                </a:solidFill>
                <a:latin typeface="HelveticaNeueLT Std Lt"/>
                <a:ea typeface="+mj-ea"/>
                <a:cs typeface="Arial"/>
              </a:defRPr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r>
              <a:rPr lang="en-US" dirty="0"/>
              <a:t>Presenter Name or Subtopic Here</a:t>
            </a:r>
            <a:br>
              <a:rPr lang="en-US" dirty="0"/>
            </a:br>
            <a:r>
              <a:rPr lang="en-US" dirty="0"/>
              <a:t>Date</a:t>
            </a:r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470667" y="6228579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 kern="1200">
                <a:solidFill>
                  <a:schemeClr val="tx1">
                    <a:tint val="75000"/>
                  </a:schemeClr>
                </a:solidFill>
                <a:latin typeface="HelveticaNeueLT Std Lt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000000">
                    <a:tint val="75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2185313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>
                <a:latin typeface="HelveticaNeueLT Std Lt"/>
              </a:defRPr>
            </a:lvl1pPr>
          </a:lstStyle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2pPr>
              <a:defRPr>
                <a:solidFill>
                  <a:srgbClr val="6A737B"/>
                </a:solidFill>
                <a:latin typeface="HelveticaNeueLT Std Lt"/>
              </a:defRPr>
            </a:lvl2pPr>
            <a:lvl3pPr>
              <a:defRPr>
                <a:solidFill>
                  <a:srgbClr val="6A737B"/>
                </a:solidFill>
                <a:latin typeface="HelveticaNeueLT Std Lt"/>
              </a:defRPr>
            </a:lvl3pPr>
            <a:lvl4pPr>
              <a:defRPr>
                <a:solidFill>
                  <a:srgbClr val="6A737B"/>
                </a:solidFill>
                <a:latin typeface="HelveticaNeueLT Std Lt"/>
              </a:defRPr>
            </a:lvl4pPr>
            <a:lvl5pPr>
              <a:defRPr>
                <a:solidFill>
                  <a:srgbClr val="6A737B"/>
                </a:solidFill>
                <a:latin typeface="HelveticaNeueLT Std Lt"/>
              </a:defRPr>
            </a:lvl5pPr>
          </a:lstStyle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47935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852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50920" y="1807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52804" y="6406495"/>
            <a:ext cx="3891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0" fontAlgn="base" latinLnBrk="0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SzTx/>
              <a:buFont typeface="Arial" charset="0"/>
              <a:buNone/>
              <a:tabLst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2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tent-heade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550920" y="1409706"/>
            <a:ext cx="8135880" cy="470661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1" defTabSz="457200">
              <a:buFont typeface="Arial"/>
            </a:pPr>
            <a:r>
              <a:rPr lang="en-US" dirty="0"/>
              <a:t>First level</a:t>
            </a:r>
          </a:p>
          <a:p>
            <a:pPr lvl="2" defTabSz="457200">
              <a:buFont typeface="Arial"/>
            </a:pPr>
            <a:r>
              <a:rPr lang="en-US" dirty="0"/>
              <a:t>Second level</a:t>
            </a:r>
          </a:p>
          <a:p>
            <a:pPr lvl="3" defTabSz="457200">
              <a:buFont typeface="Arial"/>
            </a:pPr>
            <a:r>
              <a:rPr lang="en-US" dirty="0"/>
              <a:t>Third level</a:t>
            </a:r>
          </a:p>
          <a:p>
            <a:pPr lvl="4" defTabSz="457200">
              <a:buFont typeface="Arial"/>
            </a:pPr>
            <a:r>
              <a:rPr lang="en-US" dirty="0"/>
              <a:t>Fourth level</a:t>
            </a:r>
          </a:p>
        </p:txBody>
      </p:sp>
      <p:sp>
        <p:nvSpPr>
          <p:cNvPr id="14" name="Title Placeholder 1"/>
          <p:cNvSpPr>
            <a:spLocks noGrp="1"/>
          </p:cNvSpPr>
          <p:nvPr userDrawn="1">
            <p:ph type="title"/>
          </p:nvPr>
        </p:nvSpPr>
        <p:spPr>
          <a:xfrm>
            <a:off x="550920" y="168053"/>
            <a:ext cx="8135880" cy="86193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lvl="0" algn="l" defTabSz="457200"/>
            <a:r>
              <a:rPr lang="en-US" dirty="0"/>
              <a:t>Type key insight here using sentence case</a:t>
            </a:r>
          </a:p>
        </p:txBody>
      </p:sp>
      <p:pic>
        <p:nvPicPr>
          <p:cNvPr id="9" name="Picture 8" descr="Walgreens_Corner-W-Flag_Red-Gradient_4c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20" y="6400800"/>
            <a:ext cx="327660" cy="3437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7989634" y="6413300"/>
            <a:ext cx="6971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800">
                <a:solidFill>
                  <a:schemeClr val="tx1">
                    <a:tint val="75000"/>
                  </a:schemeClr>
                </a:solidFill>
                <a:latin typeface="HelveticaNeueLT Std Lt"/>
              </a:defRPr>
            </a:lvl1pPr>
          </a:lstStyle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  <a:ea typeface="ＭＳ Ｐゴシック" charset="0"/>
                <a:cs typeface="Arial" charset="0"/>
              </a:rPr>
              <a:pPr defTabSz="457200" eaLnBrk="0" fontAlgn="base" hangingPunct="0">
                <a:lnSpc>
                  <a:spcPct val="95000"/>
                </a:lnSpc>
                <a:spcBef>
                  <a:spcPct val="60000"/>
                </a:spcBef>
                <a:spcAft>
                  <a:spcPct val="0"/>
                </a:spcAft>
                <a:buClr>
                  <a:srgbClr val="004C84"/>
                </a:buClr>
                <a:buFont typeface="Arial" charset="0"/>
                <a:buNone/>
              </a:pPr>
              <a:t>‹#›</a:t>
            </a:fld>
            <a:endParaRPr lang="en-US" dirty="0">
              <a:solidFill>
                <a:srgbClr val="000000">
                  <a:tint val="75000"/>
                </a:srgbClr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852804" y="6406495"/>
            <a:ext cx="636686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defTabSz="457200" rtl="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buFont typeface="Arial" charset="0"/>
              <a:buNone/>
            </a:pPr>
            <a:r>
              <a:rPr lang="en-US" sz="800" dirty="0">
                <a:solidFill>
                  <a:srgbClr val="000000">
                    <a:lumMod val="50000"/>
                    <a:lumOff val="50000"/>
                  </a:srgbClr>
                </a:solidFill>
              </a:rPr>
              <a:t>©2013 Walgreen Co. All rights reserved. Confidential and proprietary information.</a:t>
            </a:r>
          </a:p>
        </p:txBody>
      </p:sp>
    </p:spTree>
    <p:extLst>
      <p:ext uri="{BB962C8B-B14F-4D97-AF65-F5344CB8AC3E}">
        <p14:creationId xmlns:p14="http://schemas.microsoft.com/office/powerpoint/2010/main" val="8546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600" kern="1200" baseline="0">
          <a:solidFill>
            <a:schemeClr val="bg1"/>
          </a:solidFill>
          <a:latin typeface="HelveticaNeueLT Std Lt"/>
          <a:ea typeface="+mj-ea"/>
          <a:cs typeface="Arial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528"/>
        </a:spcBef>
        <a:buFont typeface="Arial" pitchFamily="34" charset="0"/>
        <a:buNone/>
        <a:defRPr lang="en-US" sz="2200" kern="1200" smtClean="0">
          <a:solidFill>
            <a:srgbClr val="58595B"/>
          </a:solidFill>
          <a:latin typeface="Arial"/>
          <a:ea typeface="+mn-ea"/>
          <a:cs typeface="Arial"/>
        </a:defRPr>
      </a:lvl1pPr>
      <a:lvl2pPr marL="228600" indent="-228600" algn="l" defTabSz="914400" rtl="0" eaLnBrk="1" latinLnBrk="0" hangingPunct="1">
        <a:lnSpc>
          <a:spcPts val="2600"/>
        </a:lnSpc>
        <a:spcBef>
          <a:spcPts val="525"/>
        </a:spcBef>
        <a:buFont typeface="Arial"/>
        <a:buChar char="•"/>
        <a:defRPr lang="en-US" sz="2200" kern="1200" smtClean="0">
          <a:solidFill>
            <a:schemeClr val="tx2"/>
          </a:solidFill>
          <a:latin typeface="HelveticaNeueLT Std Lt"/>
          <a:ea typeface="+mn-ea"/>
          <a:cs typeface="Arial"/>
        </a:defRPr>
      </a:lvl2pPr>
      <a:lvl3pPr marL="548640" indent="-182880" algn="l" defTabSz="914400" rtl="0" eaLnBrk="1" latinLnBrk="0" hangingPunct="1">
        <a:lnSpc>
          <a:spcPts val="2400"/>
        </a:lnSpc>
        <a:spcBef>
          <a:spcPts val="525"/>
        </a:spcBef>
        <a:buFont typeface="Arial" pitchFamily="34" charset="0"/>
        <a:buChar char="̶"/>
        <a:defRPr lang="en-US" sz="2000" kern="1200" smtClean="0">
          <a:solidFill>
            <a:schemeClr val="tx2"/>
          </a:solidFill>
          <a:latin typeface="HelveticaNeueLT Std Lt"/>
          <a:ea typeface="+mn-ea"/>
          <a:cs typeface="Arial"/>
        </a:defRPr>
      </a:lvl3pPr>
      <a:lvl4pPr marL="731520" indent="-182880" algn="l" defTabSz="914400" rtl="0" eaLnBrk="1" latinLnBrk="0" hangingPunct="1">
        <a:lnSpc>
          <a:spcPts val="2200"/>
        </a:lnSpc>
        <a:spcBef>
          <a:spcPts val="525"/>
        </a:spcBef>
        <a:buFont typeface="Lucida Grande"/>
        <a:buChar char="»"/>
        <a:defRPr lang="en-US" sz="1800" kern="1200" smtClean="0">
          <a:solidFill>
            <a:schemeClr val="tx2"/>
          </a:solidFill>
          <a:latin typeface="HelveticaNeueLT Std Lt"/>
          <a:ea typeface="+mn-ea"/>
          <a:cs typeface="Arial"/>
        </a:defRPr>
      </a:lvl4pPr>
      <a:lvl5pPr marL="960120" indent="-228600" algn="l" defTabSz="914400" rtl="0" eaLnBrk="1" latinLnBrk="0" hangingPunct="1">
        <a:lnSpc>
          <a:spcPts val="2000"/>
        </a:lnSpc>
        <a:spcBef>
          <a:spcPts val="525"/>
        </a:spcBef>
        <a:buFont typeface="Arial"/>
        <a:buChar char="•"/>
        <a:defRPr lang="en-US" sz="1600" kern="1200">
          <a:solidFill>
            <a:schemeClr val="tx2"/>
          </a:solidFill>
          <a:latin typeface="HelveticaNeueLT Std Lt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803957"/>
              </p:ext>
            </p:extLst>
          </p:nvPr>
        </p:nvGraphicFramePr>
        <p:xfrm>
          <a:off x="4571181" y="2037605"/>
          <a:ext cx="4384024" cy="680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0439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Onshore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0%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Offshore</a:t>
                      </a: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7781" y="-25522"/>
            <a:ext cx="6858424" cy="42889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Update Rx Script Count Audit Issue for DEA – Project Status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69DB927-419E-B042-83CD-6E94FB32D87D}" type="slidenum">
              <a:rPr lang="en-U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314514"/>
              </p:ext>
            </p:extLst>
          </p:nvPr>
        </p:nvGraphicFramePr>
        <p:xfrm>
          <a:off x="6776582" y="123207"/>
          <a:ext cx="2094238" cy="923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5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7490">
                <a:tc gridSpan="4"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Overall Status Trend = Positive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Overall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9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Schedule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584528"/>
                          </a:solidFill>
                        </a:rPr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Scope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Cost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r>
                        <a:rPr lang="en-US" sz="900" dirty="0"/>
                        <a:t>Resources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G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700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10950"/>
              </p:ext>
            </p:extLst>
          </p:nvPr>
        </p:nvGraphicFramePr>
        <p:xfrm>
          <a:off x="3093929" y="1168548"/>
          <a:ext cx="5784802" cy="830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3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Key Messages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1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The overall status is neutral.  The remains in Green status. The project is currently in Deploy Phase and is on track to be fully deployed by mid 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June. 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85219"/>
              </p:ext>
            </p:extLst>
          </p:nvPr>
        </p:nvGraphicFramePr>
        <p:xfrm>
          <a:off x="4724400" y="3276600"/>
          <a:ext cx="4275997" cy="2900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2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4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Critical issues</a:t>
                      </a:r>
                      <a:r>
                        <a:rPr lang="en-US" sz="800" baseline="0" dirty="0"/>
                        <a:t> / Risks + Mitigation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Owner/</a:t>
                      </a:r>
                    </a:p>
                    <a:p>
                      <a:pPr algn="ctr"/>
                      <a:r>
                        <a:rPr lang="en-US" sz="800" dirty="0"/>
                        <a:t>Due Date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00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 No issues or risks identified at this time.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4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6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I/R: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M: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Owner Name/ MM/DD/YY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21611"/>
              </p:ext>
            </p:extLst>
          </p:nvPr>
        </p:nvGraphicFramePr>
        <p:xfrm>
          <a:off x="113349" y="5433237"/>
          <a:ext cx="4457832" cy="71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94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5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0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Key Milestones / Dependencies (Non-SDLC)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Baseline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Forecast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/>
                        <a:t>At Risk?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Project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Closure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7/10/15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7/10/15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73672"/>
              </p:ext>
            </p:extLst>
          </p:nvPr>
        </p:nvGraphicFramePr>
        <p:xfrm>
          <a:off x="113349" y="3200401"/>
          <a:ext cx="4432958" cy="972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2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06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Accomplishments This Period: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System Testing Completed.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Documentation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completed.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13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Move request initiated.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" name="Rectangle 40"/>
          <p:cNvSpPr/>
          <p:nvPr/>
        </p:nvSpPr>
        <p:spPr>
          <a:xfrm>
            <a:off x="113350" y="390520"/>
            <a:ext cx="2065437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Week </a:t>
            </a:r>
            <a:r>
              <a:rPr lang="en-US" sz="1200">
                <a:solidFill>
                  <a:srgbClr val="FFFFFF"/>
                </a:solidFill>
                <a:ea typeface="ＭＳ Ｐゴシック" charset="0"/>
                <a:cs typeface="Arial" charset="0"/>
              </a:rPr>
              <a:t>Ending 15 </a:t>
            </a: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June 2015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456077"/>
              </p:ext>
            </p:extLst>
          </p:nvPr>
        </p:nvGraphicFramePr>
        <p:xfrm>
          <a:off x="180083" y="1215026"/>
          <a:ext cx="2794794" cy="1106424"/>
        </p:xfrm>
        <a:graphic>
          <a:graphicData uri="http://schemas.openxmlformats.org/drawingml/2006/table">
            <a:tbl>
              <a:tblPr bandRow="1"/>
              <a:tblGrid>
                <a:gridCol w="839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7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3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21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729">
                <a:tc>
                  <a:txBody>
                    <a:bodyPr/>
                    <a:lstStyle/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Financial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Capital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Expense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Plan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Budget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Actual</a:t>
                      </a:r>
                      <a:r>
                        <a:rPr lang="en-US" sz="8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Spend</a:t>
                      </a:r>
                      <a:endParaRPr lang="en-US" sz="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Forecast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9,600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7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9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lnSpc>
                          <a:spcPts val="600"/>
                        </a:lnSpc>
                      </a:pPr>
                      <a:r>
                        <a:rPr lang="en-US" sz="8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Budget Variance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00"/>
                        </a:lnSpc>
                      </a:pPr>
                      <a:r>
                        <a:rPr lang="en-US" sz="800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6,000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069368" y="2017917"/>
            <a:ext cx="5784802" cy="27396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900" b="1" dirty="0">
                <a:solidFill>
                  <a:srgbClr val="000000"/>
                </a:solidFill>
              </a:rPr>
              <a:t>Contractor Resource Mix: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256329"/>
              </p:ext>
            </p:extLst>
          </p:nvPr>
        </p:nvGraphicFramePr>
        <p:xfrm>
          <a:off x="192610" y="2413146"/>
          <a:ext cx="8686121" cy="69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0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6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2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8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1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SDLC</a:t>
                      </a:r>
                      <a:r>
                        <a:rPr lang="en-US" sz="800" b="1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Start /End Dates</a:t>
                      </a:r>
                      <a:endParaRPr lang="en-US" sz="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sz="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Initiation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Requirements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Build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QA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Pilot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Deploy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800" dirty="0"/>
                        <a:t>Warranty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Final Release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04/08/2015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05/07/2015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05/08/2015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05/25/2015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05/26/2015</a:t>
                      </a:r>
                      <a:r>
                        <a:rPr lang="en-US" sz="80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05/26/2015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05/27/2015 –06/03/2015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06/04/2015 – 06/11/2015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06/12/2015 – 06/18/2015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i="0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06/19/2015 – 07/10/2015</a:t>
                      </a:r>
                      <a:endParaRPr lang="en-US" sz="8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2456500" y="390741"/>
            <a:ext cx="2367956" cy="267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2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Project Manager: </a:t>
            </a:r>
            <a:r>
              <a:rPr lang="en-US" sz="1200" u="sng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Kraig Keegan</a:t>
            </a:r>
            <a:endParaRPr lang="en-US" sz="1200" dirty="0">
              <a:solidFill>
                <a:srgbClr val="FFFFFF"/>
              </a:solidFill>
              <a:ea typeface="ＭＳ Ｐゴシック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3349" y="742512"/>
            <a:ext cx="6392225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lnSpc>
                <a:spcPct val="95000"/>
              </a:lnSpc>
              <a:spcBef>
                <a:spcPct val="60000"/>
              </a:spcBef>
              <a:spcAft>
                <a:spcPct val="0"/>
              </a:spcAft>
              <a:buClr>
                <a:srgbClr val="004C84"/>
              </a:buClr>
              <a:buFont typeface="Arial" charset="0"/>
              <a:buNone/>
            </a:pPr>
            <a:r>
              <a:rPr lang="en-US" sz="1000" dirty="0">
                <a:solidFill>
                  <a:srgbClr val="FFFFFF"/>
                </a:solidFill>
                <a:ea typeface="ＭＳ Ｐゴシック" charset="0"/>
                <a:cs typeface="Arial" charset="0"/>
              </a:rPr>
              <a:t>Description: Check for the weekly Rx script count file to be current. If it is not current, force the job to end and get the current file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384196"/>
              </p:ext>
            </p:extLst>
          </p:nvPr>
        </p:nvGraphicFramePr>
        <p:xfrm>
          <a:off x="120373" y="4540826"/>
          <a:ext cx="4415300" cy="7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8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/>
                        <a:t>Activities</a:t>
                      </a:r>
                      <a:r>
                        <a:rPr lang="en-US" sz="800" baseline="0" dirty="0"/>
                        <a:t> Next Upcoming Period:</a:t>
                      </a:r>
                      <a:endParaRPr lang="en-US" sz="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7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Deploy</a:t>
                      </a:r>
                      <a:r>
                        <a:rPr lang="en-US" sz="900" b="0" i="0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the changes to production.</a:t>
                      </a:r>
                      <a:endParaRPr lang="en-US" sz="900" b="0" i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Warranty support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726959"/>
      </p:ext>
    </p:extLst>
  </p:cSld>
  <p:clrMapOvr>
    <a:masterClrMapping/>
  </p:clrMapOvr>
</p:sld>
</file>

<file path=ppt/theme/theme1.xml><?xml version="1.0" encoding="utf-8"?>
<a:theme xmlns:a="http://schemas.openxmlformats.org/drawingml/2006/main" name="4_Walgreens Theme">
  <a:themeElements>
    <a:clrScheme name="HappyHealthyColor">
      <a:dk1>
        <a:srgbClr val="000000"/>
      </a:dk1>
      <a:lt1>
        <a:srgbClr val="FFFFFF"/>
      </a:lt1>
      <a:dk2>
        <a:srgbClr val="6A737B"/>
      </a:dk2>
      <a:lt2>
        <a:srgbClr val="E1E5E8"/>
      </a:lt2>
      <a:accent1>
        <a:srgbClr val="56A0D3"/>
      </a:accent1>
      <a:accent2>
        <a:srgbClr val="7AC143"/>
      </a:accent2>
      <a:accent3>
        <a:srgbClr val="E31837"/>
      </a:accent3>
      <a:accent4>
        <a:srgbClr val="FC9D3A"/>
      </a:accent4>
      <a:accent5>
        <a:srgbClr val="B890C2"/>
      </a:accent5>
      <a:accent6>
        <a:srgbClr val="75C7B9"/>
      </a:accent6>
      <a:hlink>
        <a:srgbClr val="70CDE3"/>
      </a:hlink>
      <a:folHlink>
        <a:srgbClr val="6A73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9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 cap="rnd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>
          <a:defRPr dirty="0" smtClean="0"/>
        </a:defPPr>
      </a:lstStyle>
    </a:txDef>
  </a:objectDefaults>
  <a:extraClrSchemeLst/>
  <a:custClrLst>
    <a:custClr name="Secondary 9">
      <a:srgbClr val="D3CAC5"/>
    </a:custClr>
    <a:custClr name="Secondary 10">
      <a:srgbClr val="857776"/>
    </a:custClr>
    <a:custClr name="Secondary 11">
      <a:srgbClr val="A69A8E"/>
    </a:custClr>
    <a:custClr name="Secondary 12">
      <a:srgbClr val="584528"/>
    </a:custClr>
    <a:custClr name="Secondary 13">
      <a:srgbClr val="EAD57D"/>
    </a:custClr>
    <a:custClr name="Secondary 14">
      <a:srgbClr val="CCC62C"/>
    </a:custClr>
    <a:custClr name="Secondary 15">
      <a:srgbClr val="A8CC96"/>
    </a:custClr>
    <a:custClr name="Secondary 16">
      <a:srgbClr val="ABACAD"/>
    </a:custClr>
    <a:custClr name="Secondary 17">
      <a:srgbClr val="9DBCB0"/>
    </a:custClr>
    <a:custClr name="Secondary 18">
      <a:srgbClr val="7D9AAA"/>
    </a:custClr>
    <a:custClr name="Secondary 19">
      <a:srgbClr val="7A82AA"/>
    </a:custClr>
    <a:custClr name="Secondary 20">
      <a:srgbClr val="475284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650903D906C14FB73BDABF62E6CEEE" ma:contentTypeVersion="4" ma:contentTypeDescription="Create a new document." ma:contentTypeScope="" ma:versionID="63bfef06cd4d322bebb3328f640dd64a">
  <xsd:schema xmlns:xsd="http://www.w3.org/2001/XMLSchema" xmlns:xs="http://www.w3.org/2001/XMLSchema" xmlns:p="http://schemas.microsoft.com/office/2006/metadata/properties" xmlns:ns2="95cbf425-e74c-4c15-b890-d752adab81c5" xmlns:ns3="d31d9121-f2cc-48db-b42d-6b97a931332e" targetNamespace="http://schemas.microsoft.com/office/2006/metadata/properties" ma:root="true" ma:fieldsID="c5e7ab81c88a82985770b8b0a011ea5c" ns2:_="" ns3:_="">
    <xsd:import namespace="95cbf425-e74c-4c15-b890-d752adab81c5"/>
    <xsd:import namespace="d31d9121-f2cc-48db-b42d-6b97a931332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bf425-e74c-4c15-b890-d752adab81c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1d9121-f2cc-48db-b42d-6b97a931332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2" nillable="true" ma:displayName="Sharing Hint Hash" ma:internalName="SharingHintHash" ma:readOnly="true">
      <xsd:simpleType>
        <xsd:restriction base="dms:Text"/>
      </xsd:simple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cbf425-e74c-4c15-b890-d752adab81c5">P3FTCJYUQ2MW-195-86</_dlc_DocId>
    <_dlc_DocIdUrl xmlns="95cbf425-e74c-4c15-b890-d752adab81c5">
      <Url>https://walgreens.sharepoint.com/sites/apps/BSSRetail/_layouts/15/DocIdRedir.aspx?ID=P3FTCJYUQ2MW-195-86</Url>
      <Description>P3FTCJYUQ2MW-195-86</Description>
    </_dlc_DocIdUrl>
  </documentManagement>
</p:properties>
</file>

<file path=customXml/itemProps1.xml><?xml version="1.0" encoding="utf-8"?>
<ds:datastoreItem xmlns:ds="http://schemas.openxmlformats.org/officeDocument/2006/customXml" ds:itemID="{31ECA270-3A68-4402-945B-3EDA53616BB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57D10FA-24F2-4F7B-80D8-1C90919E0C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cbf425-e74c-4c15-b890-d752adab81c5"/>
    <ds:schemaRef ds:uri="d31d9121-f2cc-48db-b42d-6b97a9313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B5C8C3-03A0-494D-8E6D-442E9D6A1B6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D9BD2B5-45B6-4B99-8309-1ADAA59CDB97}">
  <ds:schemaRefs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d31d9121-f2cc-48db-b42d-6b97a93133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95cbf425-e74c-4c15-b890-d752adab81c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282</Words>
  <Application>Microsoft Office PowerPoint</Application>
  <PresentationFormat>On-screen Show (4:3)</PresentationFormat>
  <Paragraphs>94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HelveticaNeueLT Std Lt</vt:lpstr>
      <vt:lpstr>Lucida Grande</vt:lpstr>
      <vt:lpstr>4_Walgreens Theme</vt:lpstr>
      <vt:lpstr>Update Rx Script Count Audit Issue for DEA – Project Status</vt:lpstr>
    </vt:vector>
  </TitlesOfParts>
  <Company>Walgreen Co.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 – Project Status</dc:title>
  <dc:creator>Lindsay Weaver</dc:creator>
  <cp:lastModifiedBy>Holly Nighbert</cp:lastModifiedBy>
  <cp:revision>11</cp:revision>
  <dcterms:created xsi:type="dcterms:W3CDTF">2015-06-02T15:36:10Z</dcterms:created>
  <dcterms:modified xsi:type="dcterms:W3CDTF">2021-03-19T19:47:29Z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0x01010068650903D906C14FB73BDABF62E6CEEE</vt:lpwstr>
  </property>
  <property fmtid="{D5CDD505-2E9C-101B-9397-08002B2CF9AE}" pid="3" name="_dlc_DocIdItemGuid">
    <vt:lpwstr>45b87ac1-a8b7-4b85-8a02-cc3db03b347b</vt:lpwstr>
  </property>
</Properties>
</file>