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42_corp_background_out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Walgreens_CornerOfLockup_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198" y="5950144"/>
            <a:ext cx="1947672" cy="556870"/>
          </a:xfrm>
          <a:prstGeom prst="rect">
            <a:avLst/>
          </a:prstGeom>
        </p:spPr>
      </p:pic>
      <p:pic>
        <p:nvPicPr>
          <p:cNvPr id="7" name="Picture 6" descr="Walgreens_Corner-W-Flag_Red-Gradient_tm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28" y="1631934"/>
            <a:ext cx="785520" cy="82419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355978" y="2279818"/>
            <a:ext cx="7128892" cy="1024245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  <a:latin typeface="HelveticaNeueLT Std Lt"/>
              </a:defRPr>
            </a:lvl1pPr>
          </a:lstStyle>
          <a:p>
            <a:r>
              <a:rPr lang="en-US" dirty="0">
                <a:solidFill>
                  <a:srgbClr val="6A737B"/>
                </a:solidFill>
              </a:rPr>
              <a:t>Title of Presentation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355978" y="3304063"/>
            <a:ext cx="7128892" cy="1151626"/>
          </a:xfrm>
        </p:spPr>
        <p:txBody>
          <a:bodyPr vert="horz" lIns="0" tIns="45720" rIns="91440" bIns="45720" rtlCol="0" anchor="t" anchorCtr="0">
            <a:noAutofit/>
          </a:bodyPr>
          <a:lstStyle>
            <a:lvl1pPr marL="0" indent="0">
              <a:lnSpc>
                <a:spcPct val="90000"/>
              </a:lnSpc>
              <a:buNone/>
              <a:defRPr lang="en-US" sz="2200" dirty="0" smtClean="0">
                <a:solidFill>
                  <a:schemeClr val="tx2"/>
                </a:solidFill>
                <a:latin typeface="HelveticaNeueLT Std Lt"/>
                <a:ea typeface="+mj-ea"/>
                <a:cs typeface="Arial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r>
              <a:rPr lang="en-US" dirty="0"/>
              <a:t>Presenter Name or Subtopic Here</a:t>
            </a:r>
            <a:br>
              <a:rPr lang="en-US" dirty="0"/>
            </a:br>
            <a:r>
              <a:rPr lang="en-US" dirty="0"/>
              <a:t>Date</a:t>
            </a:r>
          </a:p>
        </p:txBody>
      </p:sp>
      <p:sp>
        <p:nvSpPr>
          <p:cNvPr id="10" name="Footer Placeholder 3"/>
          <p:cNvSpPr txBox="1">
            <a:spLocks/>
          </p:cNvSpPr>
          <p:nvPr userDrawn="1"/>
        </p:nvSpPr>
        <p:spPr>
          <a:xfrm>
            <a:off x="470667" y="6228579"/>
            <a:ext cx="3891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4572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SzTx/>
              <a:buFont typeface="Arial" charset="0"/>
              <a:buNone/>
              <a:tabLst/>
              <a:defRPr sz="800" kern="1200">
                <a:solidFill>
                  <a:schemeClr val="tx1">
                    <a:tint val="75000"/>
                  </a:schemeClr>
                </a:solidFill>
                <a:latin typeface="HelveticaNeueLT Std Lt"/>
                <a:ea typeface="ＭＳ Ｐゴシック" charset="0"/>
                <a:cs typeface="Arial" charset="0"/>
              </a:defRPr>
            </a:lvl1pPr>
            <a:lvl2pPr marL="4572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 dirty="0">
                <a:solidFill>
                  <a:srgbClr val="000000">
                    <a:tint val="75000"/>
                  </a:srgbClr>
                </a:solidFill>
              </a:rPr>
              <a:t>©2013 Walgreen Co. All rights reserved. Confidential and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218531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50920" y="180753"/>
            <a:ext cx="8135880" cy="8619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HelveticaNeueLT Std Lt"/>
              </a:defRPr>
            </a:lvl1pPr>
          </a:lstStyle>
          <a:p>
            <a:pPr lvl="0" algn="l" defTabSz="457200"/>
            <a:r>
              <a:rPr lang="en-US" dirty="0"/>
              <a:t>Type key insight here using sentence case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550920" y="1409706"/>
            <a:ext cx="8135880" cy="470661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2pPr>
              <a:defRPr>
                <a:solidFill>
                  <a:srgbClr val="6A737B"/>
                </a:solidFill>
                <a:latin typeface="HelveticaNeueLT Std Lt"/>
              </a:defRPr>
            </a:lvl2pPr>
            <a:lvl3pPr>
              <a:defRPr>
                <a:solidFill>
                  <a:srgbClr val="6A737B"/>
                </a:solidFill>
                <a:latin typeface="HelveticaNeueLT Std Lt"/>
              </a:defRPr>
            </a:lvl3pPr>
            <a:lvl4pPr>
              <a:defRPr>
                <a:solidFill>
                  <a:srgbClr val="6A737B"/>
                </a:solidFill>
                <a:latin typeface="HelveticaNeueLT Std Lt"/>
              </a:defRPr>
            </a:lvl4pPr>
            <a:lvl5pPr>
              <a:defRPr>
                <a:solidFill>
                  <a:srgbClr val="6A737B"/>
                </a:solidFill>
                <a:latin typeface="HelveticaNeueLT Std Lt"/>
              </a:defRPr>
            </a:lvl5pPr>
          </a:lstStyle>
          <a:p>
            <a:pPr lvl="1" defTabSz="457200">
              <a:buFont typeface="Arial"/>
            </a:pPr>
            <a:r>
              <a:rPr lang="en-US" dirty="0"/>
              <a:t>First level</a:t>
            </a:r>
          </a:p>
          <a:p>
            <a:pPr lvl="2" defTabSz="457200">
              <a:buFont typeface="Arial"/>
            </a:pPr>
            <a:r>
              <a:rPr lang="en-US" dirty="0"/>
              <a:t>Second level</a:t>
            </a:r>
          </a:p>
          <a:p>
            <a:pPr lvl="3" defTabSz="457200">
              <a:buFont typeface="Arial"/>
            </a:pPr>
            <a:r>
              <a:rPr lang="en-US" dirty="0"/>
              <a:t>Third level</a:t>
            </a:r>
          </a:p>
          <a:p>
            <a:pPr lvl="4" defTabSz="457200">
              <a:buFont typeface="Arial"/>
            </a:pPr>
            <a:r>
              <a:rPr lang="en-US" dirty="0"/>
              <a:t>Fourth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52804" y="6406495"/>
            <a:ext cx="4793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SzTx/>
              <a:buFont typeface="Arial" charset="0"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  <a:latin typeface="HelveticaNeueLT Std Lt"/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89634" y="6413300"/>
            <a:ext cx="697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800">
                <a:solidFill>
                  <a:schemeClr val="tx1">
                    <a:tint val="75000"/>
                  </a:schemeClr>
                </a:solidFill>
                <a:latin typeface="HelveticaNeueLT Std Lt"/>
              </a:defRPr>
            </a:lvl1pPr>
          </a:lstStyle>
          <a:p>
            <a:fld id="{569DB927-419E-B042-83CD-6E94FB32D87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85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50920" y="180753"/>
            <a:ext cx="8135880" cy="8619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lvl="0" algn="l" defTabSz="457200"/>
            <a:r>
              <a:rPr lang="en-US" dirty="0"/>
              <a:t>Type key insight here using sentence case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52804" y="6406495"/>
            <a:ext cx="3891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SzTx/>
              <a:buFont typeface="Arial" charset="0"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89634" y="6413300"/>
            <a:ext cx="697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DB927-419E-B042-83CD-6E94FB32D87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22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t-header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550920" y="1409706"/>
            <a:ext cx="8135880" cy="470661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1" defTabSz="457200">
              <a:buFont typeface="Arial"/>
            </a:pPr>
            <a:r>
              <a:rPr lang="en-US" dirty="0"/>
              <a:t>First level</a:t>
            </a:r>
          </a:p>
          <a:p>
            <a:pPr lvl="2" defTabSz="457200">
              <a:buFont typeface="Arial"/>
            </a:pPr>
            <a:r>
              <a:rPr lang="en-US" dirty="0"/>
              <a:t>Second level</a:t>
            </a:r>
          </a:p>
          <a:p>
            <a:pPr lvl="3" defTabSz="457200">
              <a:buFont typeface="Arial"/>
            </a:pPr>
            <a:r>
              <a:rPr lang="en-US" dirty="0"/>
              <a:t>Third level</a:t>
            </a:r>
          </a:p>
          <a:p>
            <a:pPr lvl="4" defTabSz="457200">
              <a:buFont typeface="Arial"/>
            </a:pPr>
            <a:r>
              <a:rPr lang="en-US" dirty="0"/>
              <a:t>Fourth level</a:t>
            </a:r>
          </a:p>
        </p:txBody>
      </p:sp>
      <p:sp>
        <p:nvSpPr>
          <p:cNvPr id="14" name="Title Placeholder 1"/>
          <p:cNvSpPr>
            <a:spLocks noGrp="1"/>
          </p:cNvSpPr>
          <p:nvPr userDrawn="1">
            <p:ph type="title"/>
          </p:nvPr>
        </p:nvSpPr>
        <p:spPr>
          <a:xfrm>
            <a:off x="550920" y="168053"/>
            <a:ext cx="8135880" cy="8619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lvl="0" algn="l" defTabSz="457200"/>
            <a:r>
              <a:rPr lang="en-US" dirty="0"/>
              <a:t>Type key insight here using sentence case</a:t>
            </a:r>
          </a:p>
        </p:txBody>
      </p:sp>
      <p:pic>
        <p:nvPicPr>
          <p:cNvPr id="9" name="Picture 8" descr="Walgreens_Corner-W-Flag_Red-Gradient_4c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20" y="6400800"/>
            <a:ext cx="327660" cy="34379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89634" y="6413300"/>
            <a:ext cx="697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800">
                <a:solidFill>
                  <a:schemeClr val="tx1">
                    <a:tint val="75000"/>
                  </a:schemeClr>
                </a:solidFill>
                <a:latin typeface="HelveticaNeueLT Std Lt"/>
              </a:defRPr>
            </a:lvl1pPr>
          </a:lstStyle>
          <a:p>
            <a:pPr defTabSz="45720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None/>
            </a:pPr>
            <a:fld id="{569DB927-419E-B042-83CD-6E94FB32D87D}" type="slidenum">
              <a:rPr lang="en-US" smtClean="0">
                <a:solidFill>
                  <a:srgbClr val="000000">
                    <a:tint val="75000"/>
                  </a:srgbClr>
                </a:solidFill>
                <a:ea typeface="ＭＳ Ｐゴシック" charset="0"/>
                <a:cs typeface="Arial" charset="0"/>
              </a:rPr>
              <a:pPr defTabSz="457200" eaLnBrk="0" fontAlgn="base" hangingPunct="0">
                <a:lnSpc>
                  <a:spcPct val="95000"/>
                </a:lnSpc>
                <a:spcBef>
                  <a:spcPct val="60000"/>
                </a:spcBef>
                <a:spcAft>
                  <a:spcPct val="0"/>
                </a:spcAft>
                <a:buClr>
                  <a:srgbClr val="004C84"/>
                </a:buClr>
                <a:buFont typeface="Arial" charset="0"/>
                <a:buNone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 userDrawn="1"/>
        </p:nvSpPr>
        <p:spPr>
          <a:xfrm>
            <a:off x="852804" y="6406495"/>
            <a:ext cx="636686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buFont typeface="Arial" charset="0"/>
              <a:buNone/>
            </a:pPr>
            <a:r>
              <a:rPr lang="en-US" sz="8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©2013 Walgreen Co. All rights reserved. Confidential and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8546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600" kern="1200" baseline="0">
          <a:solidFill>
            <a:schemeClr val="bg1"/>
          </a:solidFill>
          <a:latin typeface="HelveticaNeueLT Std Lt"/>
          <a:ea typeface="+mj-ea"/>
          <a:cs typeface="Arial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528"/>
        </a:spcBef>
        <a:buFont typeface="Arial" pitchFamily="34" charset="0"/>
        <a:buNone/>
        <a:defRPr lang="en-US" sz="2200" kern="1200" smtClean="0">
          <a:solidFill>
            <a:srgbClr val="58595B"/>
          </a:solidFill>
          <a:latin typeface="Arial"/>
          <a:ea typeface="+mn-ea"/>
          <a:cs typeface="Arial"/>
        </a:defRPr>
      </a:lvl1pPr>
      <a:lvl2pPr marL="228600" indent="-228600" algn="l" defTabSz="914400" rtl="0" eaLnBrk="1" latinLnBrk="0" hangingPunct="1">
        <a:lnSpc>
          <a:spcPts val="2600"/>
        </a:lnSpc>
        <a:spcBef>
          <a:spcPts val="525"/>
        </a:spcBef>
        <a:buFont typeface="Arial"/>
        <a:buChar char="•"/>
        <a:defRPr lang="en-US" sz="2200" kern="1200" smtClean="0">
          <a:solidFill>
            <a:schemeClr val="tx2"/>
          </a:solidFill>
          <a:latin typeface="HelveticaNeueLT Std Lt"/>
          <a:ea typeface="+mn-ea"/>
          <a:cs typeface="Arial"/>
        </a:defRPr>
      </a:lvl2pPr>
      <a:lvl3pPr marL="548640" indent="-182880" algn="l" defTabSz="914400" rtl="0" eaLnBrk="1" latinLnBrk="0" hangingPunct="1">
        <a:lnSpc>
          <a:spcPts val="2400"/>
        </a:lnSpc>
        <a:spcBef>
          <a:spcPts val="525"/>
        </a:spcBef>
        <a:buFont typeface="Arial" pitchFamily="34" charset="0"/>
        <a:buChar char="̶"/>
        <a:defRPr lang="en-US" sz="2000" kern="1200" smtClean="0">
          <a:solidFill>
            <a:schemeClr val="tx2"/>
          </a:solidFill>
          <a:latin typeface="HelveticaNeueLT Std Lt"/>
          <a:ea typeface="+mn-ea"/>
          <a:cs typeface="Arial"/>
        </a:defRPr>
      </a:lvl3pPr>
      <a:lvl4pPr marL="731520" indent="-182880" algn="l" defTabSz="914400" rtl="0" eaLnBrk="1" latinLnBrk="0" hangingPunct="1">
        <a:lnSpc>
          <a:spcPts val="2200"/>
        </a:lnSpc>
        <a:spcBef>
          <a:spcPts val="525"/>
        </a:spcBef>
        <a:buFont typeface="Lucida Grande"/>
        <a:buChar char="»"/>
        <a:defRPr lang="en-US" sz="1800" kern="1200" smtClean="0">
          <a:solidFill>
            <a:schemeClr val="tx2"/>
          </a:solidFill>
          <a:latin typeface="HelveticaNeueLT Std Lt"/>
          <a:ea typeface="+mn-ea"/>
          <a:cs typeface="Arial"/>
        </a:defRPr>
      </a:lvl4pPr>
      <a:lvl5pPr marL="960120" indent="-228600" algn="l" defTabSz="914400" rtl="0" eaLnBrk="1" latinLnBrk="0" hangingPunct="1">
        <a:lnSpc>
          <a:spcPts val="2000"/>
        </a:lnSpc>
        <a:spcBef>
          <a:spcPts val="525"/>
        </a:spcBef>
        <a:buFont typeface="Arial"/>
        <a:buChar char="•"/>
        <a:defRPr lang="en-US" sz="1600" kern="1200">
          <a:solidFill>
            <a:schemeClr val="tx2"/>
          </a:solidFill>
          <a:latin typeface="HelveticaNeueLT Std Lt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03957"/>
              </p:ext>
            </p:extLst>
          </p:nvPr>
        </p:nvGraphicFramePr>
        <p:xfrm>
          <a:off x="4571181" y="2037605"/>
          <a:ext cx="4384024" cy="68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0439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Onshore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Offshore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7781" y="-25522"/>
            <a:ext cx="6858424" cy="428893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Update Rx Script Count Audit Issue for DEA – Project Status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69DB927-419E-B042-83CD-6E94FB32D87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647721"/>
              </p:ext>
            </p:extLst>
          </p:nvPr>
        </p:nvGraphicFramePr>
        <p:xfrm>
          <a:off x="6776582" y="123207"/>
          <a:ext cx="2094238" cy="923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7490"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Overall Status Trend = Positive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r>
                        <a:rPr lang="en-US" sz="900" dirty="0"/>
                        <a:t>Overall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Schedule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r>
                        <a:rPr lang="en-US" sz="900" dirty="0"/>
                        <a:t>Scope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Cost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r>
                        <a:rPr lang="en-US" sz="900" dirty="0"/>
                        <a:t>Resources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100167"/>
              </p:ext>
            </p:extLst>
          </p:nvPr>
        </p:nvGraphicFramePr>
        <p:xfrm>
          <a:off x="3093929" y="1168548"/>
          <a:ext cx="5784802" cy="830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Key Messages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1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 overall status is neutral.  The project</a:t>
                      </a:r>
                      <a:r>
                        <a:rPr lang="en-US" sz="900" b="0" i="0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is moving to Grey status due to being complete. </a:t>
                      </a: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885219"/>
              </p:ext>
            </p:extLst>
          </p:nvPr>
        </p:nvGraphicFramePr>
        <p:xfrm>
          <a:off x="4724400" y="3276600"/>
          <a:ext cx="4275997" cy="2900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2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44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Critical issues</a:t>
                      </a:r>
                      <a:r>
                        <a:rPr lang="en-US" sz="800" baseline="0" dirty="0"/>
                        <a:t> / Risks + Mitigation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Owner/</a:t>
                      </a:r>
                    </a:p>
                    <a:p>
                      <a:pPr algn="ctr"/>
                      <a:r>
                        <a:rPr lang="en-US" sz="800" dirty="0"/>
                        <a:t>Due 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I/R: No issues or risks identified at this time.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M: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Owner Name/ MM/DD/YY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4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I/R: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M: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Owner Name/ MM/DD/YY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6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I/R: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M: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Owner Name/ MM/DD/YY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441630"/>
              </p:ext>
            </p:extLst>
          </p:nvPr>
        </p:nvGraphicFramePr>
        <p:xfrm>
          <a:off x="113349" y="5433237"/>
          <a:ext cx="4457832" cy="712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2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5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6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Key Milestones / Dependencies (Non-SDLC)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Baseline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Forecast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At Risk?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5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94808"/>
              </p:ext>
            </p:extLst>
          </p:nvPr>
        </p:nvGraphicFramePr>
        <p:xfrm>
          <a:off x="113349" y="3200401"/>
          <a:ext cx="4432958" cy="97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2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06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Accomplishments This Period: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1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Project is complete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1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1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113350" y="390520"/>
            <a:ext cx="2049407" cy="267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None/>
            </a:pPr>
            <a:r>
              <a:rPr lang="en-US" sz="1200" dirty="0">
                <a:solidFill>
                  <a:srgbClr val="FFFFFF"/>
                </a:solidFill>
                <a:ea typeface="ＭＳ Ｐゴシック" charset="0"/>
                <a:cs typeface="Arial" charset="0"/>
              </a:rPr>
              <a:t>Week Ending July 13, 2015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954073"/>
              </p:ext>
            </p:extLst>
          </p:nvPr>
        </p:nvGraphicFramePr>
        <p:xfrm>
          <a:off x="180083" y="1215026"/>
          <a:ext cx="2794794" cy="1106424"/>
        </p:xfrm>
        <a:graphic>
          <a:graphicData uri="http://schemas.openxmlformats.org/drawingml/2006/table">
            <a:tbl>
              <a:tblPr bandRow="1"/>
              <a:tblGrid>
                <a:gridCol w="839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5729"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Financial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Capital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Expense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7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Plan</a:t>
                      </a:r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Budget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7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Actual</a:t>
                      </a:r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Spend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7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Forecast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7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Budget Variance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14,600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14,600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069368" y="2017917"/>
            <a:ext cx="5784802" cy="27396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None/>
            </a:pPr>
            <a:r>
              <a:rPr lang="en-US" sz="900" b="1" dirty="0">
                <a:solidFill>
                  <a:srgbClr val="000000"/>
                </a:solidFill>
              </a:rPr>
              <a:t>Contractor Resource Mix: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256329"/>
              </p:ext>
            </p:extLst>
          </p:nvPr>
        </p:nvGraphicFramePr>
        <p:xfrm>
          <a:off x="192610" y="2413146"/>
          <a:ext cx="8686121" cy="697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0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1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1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1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18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18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1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SDLC</a:t>
                      </a:r>
                      <a:r>
                        <a:rPr lang="en-US" sz="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Start /End Dates</a:t>
                      </a:r>
                      <a:endParaRPr lang="en-US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Initiation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Build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QA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Pilot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Deploy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Warranty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Final Release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04/08/2015</a:t>
                      </a:r>
                      <a:r>
                        <a:rPr lang="en-US" sz="8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05/07/2015</a:t>
                      </a:r>
                      <a:endParaRPr lang="en-US" sz="8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05/08/2015</a:t>
                      </a:r>
                      <a:r>
                        <a:rPr lang="en-US" sz="8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05/25/2015</a:t>
                      </a:r>
                      <a:endParaRPr lang="en-US" sz="8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05/26/2015</a:t>
                      </a:r>
                      <a:r>
                        <a:rPr lang="en-US" sz="8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05/26/2015</a:t>
                      </a:r>
                      <a:endParaRPr lang="en-US" sz="8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05/27/2015 –06/03/2015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06/04/2015 – 06/11/2015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06/12/2015 – 06/18/2015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06/19/2015 – 07/10/2015</a:t>
                      </a:r>
                      <a:endParaRPr lang="en-US" sz="8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2456500" y="390741"/>
            <a:ext cx="2367956" cy="267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None/>
            </a:pPr>
            <a:r>
              <a:rPr lang="en-US" sz="1200" dirty="0">
                <a:solidFill>
                  <a:srgbClr val="FFFFFF"/>
                </a:solidFill>
                <a:ea typeface="ＭＳ Ｐゴシック" charset="0"/>
                <a:cs typeface="Arial" charset="0"/>
              </a:rPr>
              <a:t>Project Manager: Kraig Keegan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13349" y="742512"/>
            <a:ext cx="6392225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None/>
            </a:pPr>
            <a:r>
              <a:rPr lang="en-US" sz="1000" dirty="0">
                <a:solidFill>
                  <a:srgbClr val="FFFFFF"/>
                </a:solidFill>
                <a:ea typeface="ＭＳ Ｐゴシック" charset="0"/>
                <a:cs typeface="Arial" charset="0"/>
              </a:rPr>
              <a:t>Description: Check for the weekly Rx script count file to be current. If it is not current, force the job to end and get the current file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972352"/>
              </p:ext>
            </p:extLst>
          </p:nvPr>
        </p:nvGraphicFramePr>
        <p:xfrm>
          <a:off x="120373" y="4540826"/>
          <a:ext cx="4415300" cy="7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Activities</a:t>
                      </a:r>
                      <a:r>
                        <a:rPr lang="en-US" sz="800" baseline="0" dirty="0"/>
                        <a:t> Next Upcoming Period: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726959"/>
      </p:ext>
    </p:extLst>
  </p:cSld>
  <p:clrMapOvr>
    <a:masterClrMapping/>
  </p:clrMapOvr>
</p:sld>
</file>

<file path=ppt/theme/theme1.xml><?xml version="1.0" encoding="utf-8"?>
<a:theme xmlns:a="http://schemas.openxmlformats.org/drawingml/2006/main" name="4_Walgreens Theme">
  <a:themeElements>
    <a:clrScheme name="HappyHealthyColor">
      <a:dk1>
        <a:srgbClr val="000000"/>
      </a:dk1>
      <a:lt1>
        <a:srgbClr val="FFFFFF"/>
      </a:lt1>
      <a:dk2>
        <a:srgbClr val="6A737B"/>
      </a:dk2>
      <a:lt2>
        <a:srgbClr val="E1E5E8"/>
      </a:lt2>
      <a:accent1>
        <a:srgbClr val="56A0D3"/>
      </a:accent1>
      <a:accent2>
        <a:srgbClr val="7AC143"/>
      </a:accent2>
      <a:accent3>
        <a:srgbClr val="E31837"/>
      </a:accent3>
      <a:accent4>
        <a:srgbClr val="FC9D3A"/>
      </a:accent4>
      <a:accent5>
        <a:srgbClr val="B890C2"/>
      </a:accent5>
      <a:accent6>
        <a:srgbClr val="75C7B9"/>
      </a:accent6>
      <a:hlink>
        <a:srgbClr val="70CDE3"/>
      </a:hlink>
      <a:folHlink>
        <a:srgbClr val="6A73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900"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 cap="rnd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dirty="0" smtClean="0"/>
        </a:defPPr>
      </a:lstStyle>
    </a:txDef>
  </a:objectDefaults>
  <a:extraClrSchemeLst/>
  <a:custClrLst>
    <a:custClr name="Secondary 9">
      <a:srgbClr val="D3CAC5"/>
    </a:custClr>
    <a:custClr name="Secondary 10">
      <a:srgbClr val="857776"/>
    </a:custClr>
    <a:custClr name="Secondary 11">
      <a:srgbClr val="A69A8E"/>
    </a:custClr>
    <a:custClr name="Secondary 12">
      <a:srgbClr val="584528"/>
    </a:custClr>
    <a:custClr name="Secondary 13">
      <a:srgbClr val="EAD57D"/>
    </a:custClr>
    <a:custClr name="Secondary 14">
      <a:srgbClr val="CCC62C"/>
    </a:custClr>
    <a:custClr name="Secondary 15">
      <a:srgbClr val="A8CC96"/>
    </a:custClr>
    <a:custClr name="Secondary 16">
      <a:srgbClr val="ABACAD"/>
    </a:custClr>
    <a:custClr name="Secondary 17">
      <a:srgbClr val="9DBCB0"/>
    </a:custClr>
    <a:custClr name="Secondary 18">
      <a:srgbClr val="7D9AAA"/>
    </a:custClr>
    <a:custClr name="Secondary 19">
      <a:srgbClr val="7A82AA"/>
    </a:custClr>
    <a:custClr name="Secondary 20">
      <a:srgbClr val="475284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5cbf425-e74c-4c15-b890-d752adab81c5">P3FTCJYUQ2MW-195-86</_dlc_DocId>
    <_dlc_DocIdUrl xmlns="95cbf425-e74c-4c15-b890-d752adab81c5">
      <Url>https://walgreens.sharepoint.com/sites/apps/BSSRetail/_layouts/15/DocIdRedir.aspx?ID=P3FTCJYUQ2MW-195-86</Url>
      <Description>P3FTCJYUQ2MW-195-86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650903D906C14FB73BDABF62E6CEEE" ma:contentTypeVersion="4" ma:contentTypeDescription="Create a new document." ma:contentTypeScope="" ma:versionID="63bfef06cd4d322bebb3328f640dd64a">
  <xsd:schema xmlns:xsd="http://www.w3.org/2001/XMLSchema" xmlns:xs="http://www.w3.org/2001/XMLSchema" xmlns:p="http://schemas.microsoft.com/office/2006/metadata/properties" xmlns:ns2="95cbf425-e74c-4c15-b890-d752adab81c5" xmlns:ns3="d31d9121-f2cc-48db-b42d-6b97a931332e" targetNamespace="http://schemas.microsoft.com/office/2006/metadata/properties" ma:root="true" ma:fieldsID="c5e7ab81c88a82985770b8b0a011ea5c" ns2:_="" ns3:_="">
    <xsd:import namespace="95cbf425-e74c-4c15-b890-d752adab81c5"/>
    <xsd:import namespace="d31d9121-f2cc-48db-b42d-6b97a931332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bf425-e74c-4c15-b890-d752adab81c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d9121-f2cc-48db-b42d-6b97a931332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ECA270-3A68-4402-945B-3EDA53616BB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D9BD2B5-45B6-4B99-8309-1ADAA59CDB97}">
  <ds:schemaRefs>
    <ds:schemaRef ds:uri="http://schemas.microsoft.com/office/2006/documentManagement/types"/>
    <ds:schemaRef ds:uri="d31d9121-f2cc-48db-b42d-6b97a931332e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95cbf425-e74c-4c15-b890-d752adab81c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7B5C8C3-03A0-494D-8E6D-442E9D6A1B6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57D10FA-24F2-4F7B-80D8-1C90919E0C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cbf425-e74c-4c15-b890-d752adab81c5"/>
    <ds:schemaRef ds:uri="d31d9121-f2cc-48db-b42d-6b97a93133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250</Words>
  <Application>Microsoft Office PowerPoint</Application>
  <PresentationFormat>On-screen Show (4:3)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HelveticaNeueLT Std Lt</vt:lpstr>
      <vt:lpstr>Lucida Grande</vt:lpstr>
      <vt:lpstr>4_Walgreens Theme</vt:lpstr>
      <vt:lpstr>Update Rx Script Count Audit Issue for DEA – Project Status</vt:lpstr>
    </vt:vector>
  </TitlesOfParts>
  <Company>Walgreen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 – Project Status</dc:title>
  <dc:creator>Lindsay Weaver</dc:creator>
  <cp:lastModifiedBy>Holly Nighbert</cp:lastModifiedBy>
  <cp:revision>17</cp:revision>
  <dcterms:created xsi:type="dcterms:W3CDTF">2015-06-02T15:36:10Z</dcterms:created>
  <dcterms:modified xsi:type="dcterms:W3CDTF">2021-03-19T19:46:30Z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0x01010068650903D906C14FB73BDABF62E6CEEE</vt:lpwstr>
  </property>
  <property fmtid="{D5CDD505-2E9C-101B-9397-08002B2CF9AE}" pid="3" name="_dlc_DocIdItemGuid">
    <vt:lpwstr>45b87ac1-a8b7-4b85-8a02-cc3db03b347b</vt:lpwstr>
  </property>
</Properties>
</file>