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  <p:sldMasterId id="2147483671" r:id="rId3"/>
  </p:sldMasterIdLst>
  <p:sldIdLst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33505"/>
      </p:ext>
    </p:extLst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86550"/>
      </p:ext>
    </p:extLst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30473320"/>
      </p:ext>
    </p:extLst>
  </p:cSld>
  <p:clrMapOvr>
    <a:masterClrMapping/>
  </p:clrMapOvr>
  <p:transition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2108105"/>
      </p:ext>
    </p:extLst>
  </p:cSld>
  <p:clrMapOvr>
    <a:masterClrMapping/>
  </p:clrMapOvr>
  <p:transition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4599"/>
      </p:ext>
    </p:extLst>
  </p:cSld>
  <p:clrMapOvr>
    <a:masterClrMapping/>
  </p:clrMapOvr>
  <p:transition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02458"/>
      </p:ext>
    </p:extLst>
  </p:cSld>
  <p:clrMapOvr>
    <a:masterClrMapping/>
  </p:clrMapOvr>
  <p:transition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583535052"/>
      </p:ext>
    </p:extLst>
  </p:cSld>
  <p:clrMapOvr>
    <a:masterClrMapping/>
  </p:clrMapOvr>
  <p:transition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24097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1037016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58948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09223811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3548387"/>
      </p:ext>
    </p:extLst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18084"/>
      </p:ext>
    </p:extLst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9687"/>
      </p:ext>
    </p:extLst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21907"/>
      </p:ext>
    </p:extLst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28050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2" descr="PPT_COVER-SLIDES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8"/>
          <p:cNvSpPr txBox="1">
            <a:spLocks noChangeArrowheads="1"/>
          </p:cNvSpPr>
          <p:nvPr/>
        </p:nvSpPr>
        <p:spPr bwMode="auto">
          <a:xfrm>
            <a:off x="185738" y="6488113"/>
            <a:ext cx="43322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 defTabSz="4572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900" smtClean="0">
                <a:solidFill>
                  <a:srgbClr val="88B2DC"/>
                </a:solidFill>
              </a:rPr>
              <a:t>©2011 Walgreen Co. All rights reserved.</a:t>
            </a:r>
          </a:p>
        </p:txBody>
      </p:sp>
      <p:sp>
        <p:nvSpPr>
          <p:cNvPr id="7172" name="Title Placeholder 1"/>
          <p:cNvSpPr>
            <a:spLocks noGrp="1"/>
          </p:cNvSpPr>
          <p:nvPr>
            <p:ph type="title"/>
          </p:nvPr>
        </p:nvSpPr>
        <p:spPr bwMode="auto">
          <a:xfrm>
            <a:off x="595313" y="2970213"/>
            <a:ext cx="42846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95313" y="4360863"/>
            <a:ext cx="4340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14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>
    <p:split orient="vert"/>
  </p:transition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charset="0"/>
          <a:ea typeface="ＭＳ Ｐゴシック" pitchFamily="1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charset="0"/>
          <a:ea typeface="ＭＳ Ｐゴシック" pitchFamily="1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charset="0"/>
          <a:ea typeface="ＭＳ Ｐゴシック" pitchFamily="1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charset="0"/>
          <a:ea typeface="ＭＳ Ｐゴシック" pitchFamily="1" charset="-128"/>
          <a:cs typeface="Arial" charset="0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charset="0"/>
          <a:ea typeface="ＭＳ Ｐゴシック" pitchFamily="1" charset="-128"/>
          <a:cs typeface="Arial" charset="0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charset="0"/>
          <a:ea typeface="ＭＳ Ｐゴシック" pitchFamily="1" charset="-128"/>
          <a:cs typeface="Arial" charset="0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charset="0"/>
          <a:ea typeface="ＭＳ Ｐゴシック" pitchFamily="1" charset="-128"/>
          <a:cs typeface="Arial" charset="0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charset="0"/>
          <a:ea typeface="ＭＳ Ｐゴシック" pitchFamily="1" charset="-128"/>
          <a:cs typeface="Arial" charset="0"/>
        </a:defRPr>
      </a:lvl9pPr>
    </p:titleStyle>
    <p:bodyStyle>
      <a:lvl1pPr marL="173038" indent="-173038" algn="l" defTabSz="457200" rtl="0" eaLnBrk="0" fontAlgn="base" hangingPunct="0">
        <a:lnSpc>
          <a:spcPct val="95000"/>
        </a:lnSpc>
        <a:spcBef>
          <a:spcPct val="60000"/>
        </a:spcBef>
        <a:spcAft>
          <a:spcPct val="0"/>
        </a:spcAft>
        <a:buClr>
          <a:srgbClr val="004C84"/>
        </a:buClr>
        <a:buFont typeface="Arial" pitchFamily="34" charset="0"/>
        <a:buChar char="•"/>
        <a:defRPr sz="1600">
          <a:solidFill>
            <a:schemeClr val="bg1"/>
          </a:solidFill>
          <a:latin typeface="+mn-lt"/>
          <a:ea typeface="+mn-ea"/>
          <a:cs typeface="+mn-cs"/>
        </a:defRPr>
      </a:lvl1pPr>
      <a:lvl2pPr marL="346075" indent="-173038" algn="l" defTabSz="457200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rgbClr val="004C84"/>
        </a:buClr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519113" indent="-173038" algn="l" defTabSz="457200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004C84"/>
        </a:buClr>
        <a:buFont typeface="Arial" pitchFamily="34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682625" indent="-163513" algn="l" defTabSz="457200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004C84"/>
        </a:buClr>
        <a:buFont typeface="Arial" pitchFamily="34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855663" indent="-173038" algn="l" defTabSz="457200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004C84"/>
        </a:buClr>
        <a:buFont typeface="Arial" pitchFamily="34" charset="0"/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1312863" indent="-173038" algn="l" defTabSz="457200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004C84"/>
        </a:buClr>
        <a:buFont typeface="Arial" charset="0"/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1770063" indent="-173038" algn="l" defTabSz="457200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004C84"/>
        </a:buClr>
        <a:buFont typeface="Arial" charset="0"/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2227263" indent="-173038" algn="l" defTabSz="457200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004C84"/>
        </a:buClr>
        <a:buFont typeface="Arial" charset="0"/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2684463" indent="-173038" algn="l" defTabSz="457200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004C84"/>
        </a:buClr>
        <a:buFont typeface="Arial" charset="0"/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244475" y="261938"/>
            <a:ext cx="8672513" cy="6138862"/>
          </a:xfrm>
          <a:prstGeom prst="roundRect">
            <a:avLst>
              <a:gd name="adj" fmla="val 3153"/>
            </a:avLst>
          </a:prstGeom>
          <a:solidFill>
            <a:schemeClr val="bg1">
              <a:lumMod val="95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ＭＳ Ｐゴシック" pitchFamily="-65" charset="-128"/>
              <a:cs typeface="Arial" charset="0"/>
            </a:endParaRPr>
          </a:p>
        </p:txBody>
      </p:sp>
      <p:pic>
        <p:nvPicPr>
          <p:cNvPr id="4106" name="Picture 10" descr="PPT_HEADER-GRAPHIC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9144000" cy="1444625"/>
          </a:xfrm>
          <a:prstGeom prst="rect">
            <a:avLst/>
          </a:prstGeom>
          <a:noFill/>
        </p:spPr>
      </p:pic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10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STYLE</a:t>
            </a:r>
          </a:p>
        </p:txBody>
      </p:sp>
      <p:sp>
        <p:nvSpPr>
          <p:cNvPr id="9226" name="Text Box 1034"/>
          <p:cNvSpPr txBox="1">
            <a:spLocks noChangeArrowheads="1"/>
          </p:cNvSpPr>
          <p:nvPr/>
        </p:nvSpPr>
        <p:spPr bwMode="auto">
          <a:xfrm>
            <a:off x="4279900" y="6511925"/>
            <a:ext cx="5794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fld id="{C6911F18-9178-444A-927A-9A209C9A3C84}" type="slidenum">
              <a:rPr lang="en-US" sz="900">
                <a:solidFill>
                  <a:srgbClr val="88B2DC"/>
                </a:solidFill>
                <a:ea typeface="ＭＳ Ｐゴシック" pitchFamily="-65" charset="-128"/>
                <a:cs typeface="Arial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900" dirty="0">
              <a:solidFill>
                <a:srgbClr val="88B2DC"/>
              </a:solidFill>
              <a:ea typeface="ＭＳ Ｐゴシック" pitchFamily="-65" charset="-128"/>
              <a:cs typeface="Arial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85738" y="6488113"/>
            <a:ext cx="43322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572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900" dirty="0">
                <a:solidFill>
                  <a:srgbClr val="88B2DC"/>
                </a:solidFill>
                <a:ea typeface="ＭＳ Ｐゴシック" pitchFamily="-65" charset="-128"/>
                <a:cs typeface="Arial" charset="0"/>
              </a:rPr>
              <a:t>©2011 Walgreen Co. All rights reserved.</a:t>
            </a:r>
          </a:p>
        </p:txBody>
      </p:sp>
      <p:pic>
        <p:nvPicPr>
          <p:cNvPr id="13" name="Picture 5" descr="Cover_1_110909"/>
          <p:cNvPicPr>
            <a:picLocks noChangeAspect="1" noChangeArrowheads="1"/>
          </p:cNvPicPr>
          <p:nvPr/>
        </p:nvPicPr>
        <p:blipFill>
          <a:blip r:embed="rId10"/>
          <a:srcRect l="84274" t="93933" b="1137"/>
          <a:stretch>
            <a:fillRect/>
          </a:stretch>
        </p:blipFill>
        <p:spPr bwMode="auto">
          <a:xfrm>
            <a:off x="7707313" y="6443663"/>
            <a:ext cx="14382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8923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</p:sldLayoutIdLst>
  <p:transition>
    <p:split orient="vert"/>
  </p:transition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FFFFFF"/>
          </a:solidFill>
          <a:latin typeface="Arial"/>
          <a:ea typeface="ＭＳ Ｐゴシック" pitchFamily="-65" charset="-128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pitchFamily="-65" charset="0"/>
          <a:ea typeface="ＭＳ Ｐゴシック" pitchFamily="-65" charset="-128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pitchFamily="-65" charset="0"/>
          <a:ea typeface="ＭＳ Ｐゴシック" pitchFamily="-65" charset="-128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pitchFamily="-65" charset="0"/>
          <a:ea typeface="ＭＳ Ｐゴシック" pitchFamily="-65" charset="-128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pitchFamily="-65" charset="0"/>
          <a:ea typeface="ＭＳ Ｐゴシック" pitchFamily="-65" charset="-128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pitchFamily="-65" charset="0"/>
          <a:ea typeface="ＭＳ Ｐゴシック" pitchFamily="-65" charset="-128"/>
        </a:defRPr>
      </a:lvl9pPr>
    </p:titleStyle>
    <p:bodyStyle>
      <a:lvl1pPr marL="173038" indent="-173038" algn="l" defTabSz="457200" rtl="0" eaLnBrk="1" fontAlgn="base" hangingPunct="1">
        <a:lnSpc>
          <a:spcPct val="95000"/>
        </a:lnSpc>
        <a:spcBef>
          <a:spcPct val="60000"/>
        </a:spcBef>
        <a:spcAft>
          <a:spcPct val="0"/>
        </a:spcAft>
        <a:buClr>
          <a:srgbClr val="004C84"/>
        </a:buClr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1pPr>
      <a:lvl2pPr marL="346075" indent="-173038" algn="l" defTabSz="457200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rgbClr val="004C84"/>
        </a:buClr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2pPr>
      <a:lvl3pPr marL="519113" indent="-173038" algn="l" defTabSz="457200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004C84"/>
        </a:buClr>
        <a:buFont typeface="Arial" charset="0"/>
        <a:buChar char="•"/>
        <a:defRPr sz="16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3pPr>
      <a:lvl4pPr marL="682625" indent="-163513" algn="l" defTabSz="457200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004C84"/>
        </a:buClr>
        <a:buFont typeface="Arial" charset="0"/>
        <a:buChar char="–"/>
        <a:defRPr sz="16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4pPr>
      <a:lvl5pPr marL="855663" indent="-173038" algn="l" defTabSz="457200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004C84"/>
        </a:buClr>
        <a:buFont typeface="Arial" charset="0"/>
        <a:buChar char="»"/>
        <a:defRPr sz="16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244475" y="261938"/>
            <a:ext cx="8672513" cy="6138862"/>
          </a:xfrm>
          <a:prstGeom prst="roundRect">
            <a:avLst>
              <a:gd name="adj" fmla="val 3153"/>
            </a:avLst>
          </a:prstGeom>
          <a:solidFill>
            <a:schemeClr val="bg1">
              <a:lumMod val="95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-65" charset="-128"/>
            </a:endParaRPr>
          </a:p>
        </p:txBody>
      </p:sp>
      <p:pic>
        <p:nvPicPr>
          <p:cNvPr id="4106" name="Picture 10" descr="PPT_HEADER-GRAPHIC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9144000" cy="1444625"/>
          </a:xfrm>
          <a:prstGeom prst="rect">
            <a:avLst/>
          </a:prstGeom>
          <a:noFill/>
        </p:spPr>
      </p:pic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28600" y="1447800"/>
            <a:ext cx="8686800" cy="0"/>
          </a:xfrm>
          <a:prstGeom prst="line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10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STYLE</a:t>
            </a:r>
          </a:p>
        </p:txBody>
      </p:sp>
      <p:sp>
        <p:nvSpPr>
          <p:cNvPr id="9226" name="Text Box 1034"/>
          <p:cNvSpPr txBox="1">
            <a:spLocks noChangeArrowheads="1"/>
          </p:cNvSpPr>
          <p:nvPr/>
        </p:nvSpPr>
        <p:spPr bwMode="auto">
          <a:xfrm>
            <a:off x="4279900" y="6511925"/>
            <a:ext cx="5794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fld id="{C6911F18-9178-444A-927A-9A209C9A3C84}" type="slidenum">
              <a:rPr lang="en-US" sz="900">
                <a:solidFill>
                  <a:srgbClr val="88B2DC"/>
                </a:solidFill>
                <a:ea typeface="ＭＳ Ｐゴシック" pitchFamily="-65" charset="-128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900">
              <a:solidFill>
                <a:srgbClr val="88B2DC"/>
              </a:solidFill>
              <a:ea typeface="ＭＳ Ｐゴシック" pitchFamily="-65" charset="-128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85738" y="6488113"/>
            <a:ext cx="43322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900" dirty="0">
                <a:solidFill>
                  <a:srgbClr val="88B2DC"/>
                </a:solidFill>
                <a:ea typeface="ＭＳ Ｐゴシック" pitchFamily="-65" charset="-128"/>
              </a:rPr>
              <a:t>©2011 Walgreen Co. All rights reserved.</a:t>
            </a:r>
          </a:p>
        </p:txBody>
      </p:sp>
      <p:pic>
        <p:nvPicPr>
          <p:cNvPr id="13" name="Picture 5" descr="Cover_1_110909"/>
          <p:cNvPicPr>
            <a:picLocks noChangeAspect="1" noChangeArrowheads="1"/>
          </p:cNvPicPr>
          <p:nvPr/>
        </p:nvPicPr>
        <p:blipFill>
          <a:blip r:embed="rId10"/>
          <a:srcRect l="84274" t="93933" b="1137"/>
          <a:stretch>
            <a:fillRect/>
          </a:stretch>
        </p:blipFill>
        <p:spPr bwMode="auto">
          <a:xfrm>
            <a:off x="7707313" y="6443663"/>
            <a:ext cx="14382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886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</p:sldLayoutIdLst>
  <p:transition>
    <p:split orient="vert"/>
  </p:transition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FFFFFF"/>
          </a:solidFill>
          <a:latin typeface="Arial"/>
          <a:ea typeface="ＭＳ Ｐゴシック" pitchFamily="-65" charset="-128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pitchFamily="-65" charset="0"/>
          <a:ea typeface="ＭＳ Ｐゴシック" pitchFamily="-65" charset="-128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pitchFamily="-65" charset="0"/>
          <a:ea typeface="ＭＳ Ｐゴシック" pitchFamily="-65" charset="-128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pitchFamily="-65" charset="0"/>
          <a:ea typeface="ＭＳ Ｐゴシック" pitchFamily="-65" charset="-128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pitchFamily="-65" charset="0"/>
          <a:ea typeface="ＭＳ Ｐゴシック" pitchFamily="-65" charset="-128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" pitchFamily="-65" charset="0"/>
          <a:ea typeface="ＭＳ Ｐゴシック" pitchFamily="-65" charset="-128"/>
        </a:defRPr>
      </a:lvl9pPr>
    </p:titleStyle>
    <p:bodyStyle>
      <a:lvl1pPr marL="173038" indent="-173038" algn="l" defTabSz="457200" rtl="0" eaLnBrk="1" fontAlgn="base" hangingPunct="1">
        <a:lnSpc>
          <a:spcPct val="95000"/>
        </a:lnSpc>
        <a:spcBef>
          <a:spcPct val="60000"/>
        </a:spcBef>
        <a:spcAft>
          <a:spcPct val="0"/>
        </a:spcAft>
        <a:buClr>
          <a:srgbClr val="004C84"/>
        </a:buClr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1pPr>
      <a:lvl2pPr marL="346075" indent="-173038" algn="l" defTabSz="457200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rgbClr val="004C84"/>
        </a:buClr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2pPr>
      <a:lvl3pPr marL="519113" indent="-173038" algn="l" defTabSz="457200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004C84"/>
        </a:buClr>
        <a:buFont typeface="Arial" charset="0"/>
        <a:buChar char="•"/>
        <a:defRPr sz="16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3pPr>
      <a:lvl4pPr marL="682625" indent="-163513" algn="l" defTabSz="457200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004C84"/>
        </a:buClr>
        <a:buFont typeface="Arial" charset="0"/>
        <a:buChar char="–"/>
        <a:defRPr sz="16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4pPr>
      <a:lvl5pPr marL="855663" indent="-173038" algn="l" defTabSz="457200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004C84"/>
        </a:buClr>
        <a:buFont typeface="Arial" charset="0"/>
        <a:buChar char="»"/>
        <a:defRPr sz="1600" kern="12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7"/>
          <p:cNvSpPr>
            <a:spLocks noGrp="1"/>
          </p:cNvSpPr>
          <p:nvPr>
            <p:ph type="title"/>
          </p:nvPr>
        </p:nvSpPr>
        <p:spPr bwMode="gray">
          <a:xfrm>
            <a:off x="609600" y="3352800"/>
            <a:ext cx="5370512" cy="1143000"/>
          </a:xfrm>
        </p:spPr>
        <p:txBody>
          <a:bodyPr/>
          <a:lstStyle/>
          <a:p>
            <a:r>
              <a:rPr lang="en-US" dirty="0"/>
              <a:t>Proposal for </a:t>
            </a:r>
            <a:r>
              <a:rPr lang="en-US" dirty="0" err="1"/>
              <a:t>RPh</a:t>
            </a:r>
            <a:r>
              <a:rPr lang="en-US" dirty="0"/>
              <a:t> and MD Education </a:t>
            </a:r>
            <a:r>
              <a:rPr lang="en-US" dirty="0" smtClean="0"/>
              <a:t>Programs for </a:t>
            </a:r>
            <a:r>
              <a:rPr lang="en-US" dirty="0" err="1" smtClean="0"/>
              <a:t>Oxymorphone</a:t>
            </a:r>
            <a:r>
              <a:rPr lang="en-US" dirty="0" smtClean="0"/>
              <a:t>  7.5mg and 15 mg</a:t>
            </a:r>
          </a:p>
        </p:txBody>
      </p:sp>
      <p:sp>
        <p:nvSpPr>
          <p:cNvPr id="26627" name="Content Placeholder 3"/>
          <p:cNvSpPr>
            <a:spLocks noGrp="1"/>
          </p:cNvSpPr>
          <p:nvPr>
            <p:ph idx="1"/>
          </p:nvPr>
        </p:nvSpPr>
        <p:spPr bwMode="gray">
          <a:xfrm>
            <a:off x="609600" y="4495800"/>
            <a:ext cx="4340225" cy="760413"/>
          </a:xfrm>
        </p:spPr>
        <p:txBody>
          <a:bodyPr/>
          <a:lstStyle/>
          <a:p>
            <a:pPr>
              <a:buFont typeface="Arial" pitchFamily="34" charset="0"/>
              <a:buNone/>
            </a:pPr>
            <a:endParaRPr lang="en-US" dirty="0" smtClean="0"/>
          </a:p>
          <a:p>
            <a:pPr>
              <a:buFont typeface="Arial" pitchFamily="34" charset="0"/>
              <a:buNone/>
            </a:pPr>
            <a:r>
              <a:rPr lang="en-US" dirty="0" err="1" smtClean="0"/>
              <a:t>Actavis</a:t>
            </a:r>
            <a:endParaRPr lang="en-US" dirty="0" smtClean="0"/>
          </a:p>
          <a:p>
            <a:pPr>
              <a:buFont typeface="Arial" pitchFamily="34" charset="0"/>
              <a:buNone/>
            </a:pPr>
            <a:r>
              <a:rPr lang="en-US" dirty="0" smtClean="0"/>
              <a:t>(9/01/2011)</a:t>
            </a:r>
          </a:p>
        </p:txBody>
      </p:sp>
    </p:spTree>
    <p:extLst>
      <p:ext uri="{BB962C8B-B14F-4D97-AF65-F5344CB8AC3E}">
        <p14:creationId xmlns:p14="http://schemas.microsoft.com/office/powerpoint/2010/main" val="7212944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914399" y="4114800"/>
            <a:ext cx="3120703" cy="2209800"/>
          </a:xfrm>
          <a:prstGeom prst="roundRect">
            <a:avLst>
              <a:gd name="adj" fmla="val 5779"/>
            </a:avLst>
          </a:prstGeom>
          <a:solidFill>
            <a:srgbClr val="C1E9FF">
              <a:alpha val="89804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822960" rIns="113792" bIns="128016" numCol="1" spcCol="1270" anchor="t" anchorCtr="0">
            <a:noAutofit/>
          </a:bodyPr>
          <a:lstStyle/>
          <a:p>
            <a:pPr marL="171450" lvl="1" indent="-171450" defTabSz="7112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Clr>
                <a:srgbClr val="004C84"/>
              </a:buClr>
              <a:buFont typeface="Arial" charset="0"/>
              <a:buChar char="••"/>
            </a:pPr>
            <a:r>
              <a:rPr lang="en-US" sz="14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Pharmacist information pushed to each pharmacy (26,000 </a:t>
            </a:r>
            <a:r>
              <a:rPr lang="en-US" sz="1400" dirty="0" err="1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RPh</a:t>
            </a:r>
            <a:r>
              <a:rPr lang="en-US" sz="14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)</a:t>
            </a:r>
          </a:p>
          <a:p>
            <a:pPr marL="171450" lvl="1" indent="-171450" defTabSz="7112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Clr>
                <a:srgbClr val="004C84"/>
              </a:buClr>
              <a:buFont typeface="Arial" charset="0"/>
              <a:buChar char="••"/>
            </a:pPr>
            <a:r>
              <a:rPr lang="en-US" sz="14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Product information posted on Walgreens </a:t>
            </a:r>
            <a:r>
              <a:rPr lang="en-US" sz="1400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intranet for 6 months</a:t>
            </a:r>
            <a:r>
              <a:rPr lang="en-US" sz="14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	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029200" y="4064356"/>
            <a:ext cx="3233272" cy="2247545"/>
          </a:xfrm>
          <a:prstGeom prst="roundRect">
            <a:avLst>
              <a:gd name="adj" fmla="val 6183"/>
            </a:avLst>
          </a:prstGeom>
          <a:solidFill>
            <a:srgbClr val="DCD3C2">
              <a:alpha val="89804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822960" rIns="113792" bIns="128016" numCol="1" spcCol="1270" anchor="t" anchorCtr="0">
            <a:noAutofit/>
          </a:bodyPr>
          <a:lstStyle/>
          <a:p>
            <a:pPr marL="171450" lvl="1" indent="-171450" defTabSz="7112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Clr>
                <a:srgbClr val="004C84"/>
              </a:buClr>
              <a:buFont typeface="Arial" charset="0"/>
              <a:buChar char="••"/>
            </a:pPr>
            <a:r>
              <a:rPr lang="en-US" sz="1400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Mailings to Top </a:t>
            </a:r>
            <a:r>
              <a:rPr lang="en-US" sz="14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10,000 prescribing MD </a:t>
            </a:r>
          </a:p>
          <a:p>
            <a:pPr marL="171450" lvl="1" indent="-171450" defTabSz="7112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Clr>
                <a:srgbClr val="004C84"/>
              </a:buClr>
              <a:buFont typeface="Arial" charset="0"/>
              <a:buChar char="••"/>
            </a:pPr>
            <a:r>
              <a:rPr lang="en-US" sz="14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Communicate prescribing info</a:t>
            </a:r>
          </a:p>
          <a:p>
            <a:pPr marL="171450" lvl="1" indent="-171450" defTabSz="7112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Clr>
                <a:srgbClr val="004C84"/>
              </a:buClr>
              <a:buFont typeface="Arial" charset="0"/>
              <a:buChar char="••"/>
            </a:pPr>
            <a:r>
              <a:rPr lang="en-US" sz="14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Communicate </a:t>
            </a:r>
            <a:r>
              <a:rPr lang="en-US" sz="1400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availability </a:t>
            </a:r>
            <a:r>
              <a:rPr lang="en-US" sz="14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of Product </a:t>
            </a:r>
            <a:r>
              <a:rPr lang="en-US" sz="140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rPr>
              <a:t>at Walgreens</a:t>
            </a:r>
            <a:endParaRPr lang="en-US" sz="14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</a:endParaRPr>
          </a:p>
          <a:p>
            <a:pPr marL="171450" lvl="1" indent="-171450" defTabSz="7112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Clr>
                <a:srgbClr val="004C84"/>
              </a:buClr>
              <a:buFont typeface="Arial" charset="0"/>
              <a:buChar char="••"/>
            </a:pPr>
            <a:endParaRPr lang="en-US" sz="14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</a:t>
            </a:r>
            <a:r>
              <a:rPr lang="en-US" dirty="0" err="1"/>
              <a:t>RPh</a:t>
            </a:r>
            <a:r>
              <a:rPr lang="en-US" dirty="0"/>
              <a:t> and MD Education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lvl="0"/>
            <a:r>
              <a:rPr lang="en-US" sz="1800" dirty="0">
                <a:solidFill>
                  <a:srgbClr val="000000"/>
                </a:solidFill>
              </a:rPr>
              <a:t>Program: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September or October 2012</a:t>
            </a:r>
          </a:p>
          <a:p>
            <a:pPr lvl="0"/>
            <a:r>
              <a:rPr lang="en-US" sz="1800" dirty="0">
                <a:solidFill>
                  <a:srgbClr val="000000"/>
                </a:solidFill>
              </a:rPr>
              <a:t>Goal of the program:  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</a:rPr>
              <a:t>Inform </a:t>
            </a:r>
            <a:r>
              <a:rPr lang="en-US" sz="1600" dirty="0" smtClean="0">
                <a:solidFill>
                  <a:srgbClr val="000000"/>
                </a:solidFill>
              </a:rPr>
              <a:t>Walgreens Pharmacists  </a:t>
            </a:r>
            <a:r>
              <a:rPr lang="en-US" sz="1600" dirty="0">
                <a:solidFill>
                  <a:srgbClr val="000000"/>
                </a:solidFill>
              </a:rPr>
              <a:t>and </a:t>
            </a:r>
            <a:r>
              <a:rPr lang="en-US" sz="1600" dirty="0" smtClean="0">
                <a:solidFill>
                  <a:srgbClr val="000000"/>
                </a:solidFill>
              </a:rPr>
              <a:t>selected MDs </a:t>
            </a:r>
            <a:r>
              <a:rPr lang="en-US" sz="1600" dirty="0">
                <a:solidFill>
                  <a:srgbClr val="000000"/>
                </a:solidFill>
              </a:rPr>
              <a:t>that the generic for </a:t>
            </a:r>
            <a:r>
              <a:rPr lang="en-US" sz="1600" dirty="0" err="1" smtClean="0">
                <a:solidFill>
                  <a:srgbClr val="000000"/>
                </a:solidFill>
              </a:rPr>
              <a:t>Opana</a:t>
            </a:r>
            <a:r>
              <a:rPr lang="en-US" sz="1600" dirty="0" smtClean="0">
                <a:solidFill>
                  <a:srgbClr val="000000"/>
                </a:solidFill>
              </a:rPr>
              <a:t> ER </a:t>
            </a:r>
            <a:r>
              <a:rPr lang="en-US" sz="1600" dirty="0">
                <a:solidFill>
                  <a:srgbClr val="000000"/>
                </a:solidFill>
              </a:rPr>
              <a:t>7.5mg and 15mg </a:t>
            </a:r>
            <a:r>
              <a:rPr lang="en-US" sz="1600" dirty="0" smtClean="0">
                <a:solidFill>
                  <a:srgbClr val="000000"/>
                </a:solidFill>
              </a:rPr>
              <a:t>is </a:t>
            </a:r>
            <a:r>
              <a:rPr lang="en-US" sz="1600" dirty="0">
                <a:solidFill>
                  <a:srgbClr val="000000"/>
                </a:solidFill>
              </a:rPr>
              <a:t>available through Walgreens.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sz="1800" dirty="0" smtClean="0"/>
              <a:t>Proposed Services:</a:t>
            </a:r>
            <a:endParaRPr lang="en-US" sz="1800" dirty="0"/>
          </a:p>
        </p:txBody>
      </p:sp>
      <p:sp>
        <p:nvSpPr>
          <p:cNvPr id="8" name="Rounded Rectangle 7"/>
          <p:cNvSpPr/>
          <p:nvPr/>
        </p:nvSpPr>
        <p:spPr>
          <a:xfrm>
            <a:off x="914399" y="3429000"/>
            <a:ext cx="3111059" cy="1068496"/>
          </a:xfrm>
          <a:prstGeom prst="round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42240" tIns="81280" rIns="142240" bIns="81280" numCol="1" spcCol="1270" anchor="ctr" anchorCtr="0">
            <a:noAutofit/>
          </a:bodyPr>
          <a:lstStyle/>
          <a:p>
            <a:pPr algn="ctr" defTabSz="889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004C84"/>
              </a:buClr>
              <a:buFont typeface="Arial" charset="0"/>
              <a:buNone/>
            </a:pPr>
            <a:r>
              <a:rPr lang="en-US" sz="20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RPh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Education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029200" y="3429000"/>
            <a:ext cx="3233272" cy="1068496"/>
          </a:xfrm>
          <a:prstGeom prst="roundRect">
            <a:avLst/>
          </a:prstGeom>
          <a:solidFill>
            <a:srgbClr val="816E4A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42240" tIns="81280" rIns="142240" bIns="81280" numCol="1" spcCol="1270" anchor="ctr" anchorCtr="0">
            <a:noAutofit/>
          </a:bodyPr>
          <a:lstStyle/>
          <a:p>
            <a:pPr algn="ctr" defTabSz="889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004C84"/>
              </a:buClr>
              <a:buFont typeface="Arial" charset="0"/>
              <a:buNone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Physician Awareness</a:t>
            </a:r>
          </a:p>
        </p:txBody>
      </p:sp>
    </p:spTree>
    <p:extLst>
      <p:ext uri="{BB962C8B-B14F-4D97-AF65-F5344CB8AC3E}">
        <p14:creationId xmlns:p14="http://schemas.microsoft.com/office/powerpoint/2010/main" val="27514726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</a:t>
            </a:r>
            <a:r>
              <a:rPr lang="en-US" dirty="0" err="1" smtClean="0"/>
              <a:t>RPh</a:t>
            </a:r>
            <a:r>
              <a:rPr lang="en-US" dirty="0" smtClean="0"/>
              <a:t> and MD Education Programs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sz="1800" dirty="0" smtClean="0"/>
              <a:t>Pharmacists and Physician Communications </a:t>
            </a:r>
            <a:r>
              <a:rPr lang="en-US" sz="1800" dirty="0"/>
              <a:t>Development:</a:t>
            </a:r>
          </a:p>
          <a:p>
            <a:pPr lvl="1"/>
            <a:r>
              <a:rPr lang="en-US" sz="1600" dirty="0"/>
              <a:t>Walgreens will jointly work to develop program materials for </a:t>
            </a:r>
            <a:r>
              <a:rPr lang="en-US" sz="1600" dirty="0" smtClean="0"/>
              <a:t>with </a:t>
            </a:r>
            <a:r>
              <a:rPr lang="en-US" sz="1600" dirty="0" err="1" smtClean="0"/>
              <a:t>Actavis</a:t>
            </a:r>
            <a:r>
              <a:rPr lang="en-US" sz="1600" dirty="0"/>
              <a:t> </a:t>
            </a:r>
            <a:r>
              <a:rPr lang="en-US" sz="1600" dirty="0" smtClean="0"/>
              <a:t>for both programs.</a:t>
            </a:r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r>
              <a:rPr lang="en-US" sz="1800" dirty="0" smtClean="0"/>
              <a:t>Pricing </a:t>
            </a:r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803932"/>
              </p:ext>
            </p:extLst>
          </p:nvPr>
        </p:nvGraphicFramePr>
        <p:xfrm>
          <a:off x="1447800" y="3657600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RPh</a:t>
                      </a:r>
                      <a:r>
                        <a:rPr lang="en-US" baseline="0" dirty="0" smtClean="0"/>
                        <a:t> Communication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$25,000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MD mailing   </a:t>
                      </a:r>
                    </a:p>
                    <a:p>
                      <a:r>
                        <a:rPr lang="en-US" dirty="0" smtClean="0"/>
                        <a:t>(10,000</a:t>
                      </a:r>
                      <a:r>
                        <a:rPr lang="en-US" baseline="0" dirty="0" smtClean="0"/>
                        <a:t> @2.60 per letter)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$26,000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Set Up Fee for MD mailing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fee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$61,000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96415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lth Plan Presentation">
  <a:themeElements>
    <a:clrScheme name="WAG Theme 2007">
      <a:dk1>
        <a:srgbClr val="000000"/>
      </a:dk1>
      <a:lt1>
        <a:srgbClr val="FFFFFF"/>
      </a:lt1>
      <a:dk2>
        <a:srgbClr val="1F497D"/>
      </a:dk2>
      <a:lt2>
        <a:srgbClr val="F2F2F2"/>
      </a:lt2>
      <a:accent1>
        <a:srgbClr val="0069AA"/>
      </a:accent1>
      <a:accent2>
        <a:srgbClr val="A6BEDE"/>
      </a:accent2>
      <a:accent3>
        <a:srgbClr val="816E4A"/>
      </a:accent3>
      <a:accent4>
        <a:srgbClr val="9DC8BA"/>
      </a:accent4>
      <a:accent5>
        <a:srgbClr val="9B9D9F"/>
      </a:accent5>
      <a:accent6>
        <a:srgbClr val="F1E5C8"/>
      </a:accent6>
      <a:hlink>
        <a:srgbClr val="A6BEDE"/>
      </a:hlink>
      <a:folHlink>
        <a:srgbClr val="9DC8B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008CC2"/>
        </a:accent1>
        <a:accent2>
          <a:srgbClr val="92B2C4"/>
        </a:accent2>
        <a:accent3>
          <a:srgbClr val="FFFFFF"/>
        </a:accent3>
        <a:accent4>
          <a:srgbClr val="000000"/>
        </a:accent4>
        <a:accent5>
          <a:srgbClr val="AAC5DD"/>
        </a:accent5>
        <a:accent6>
          <a:srgbClr val="84A1B1"/>
        </a:accent6>
        <a:hlink>
          <a:srgbClr val="A1BFDF"/>
        </a:hlink>
        <a:folHlink>
          <a:srgbClr val="7473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Office Theme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008CC2"/>
        </a:accent1>
        <a:accent2>
          <a:srgbClr val="F4F462"/>
        </a:accent2>
        <a:accent3>
          <a:srgbClr val="FFFFFF"/>
        </a:accent3>
        <a:accent4>
          <a:srgbClr val="000000"/>
        </a:accent4>
        <a:accent5>
          <a:srgbClr val="AAC5DD"/>
        </a:accent5>
        <a:accent6>
          <a:srgbClr val="DDDD58"/>
        </a:accent6>
        <a:hlink>
          <a:srgbClr val="A1BFDF"/>
        </a:hlink>
        <a:folHlink>
          <a:srgbClr val="7473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Office Theme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008CC2"/>
        </a:accent1>
        <a:accent2>
          <a:srgbClr val="ECDBAA"/>
        </a:accent2>
        <a:accent3>
          <a:srgbClr val="FFFFFF"/>
        </a:accent3>
        <a:accent4>
          <a:srgbClr val="000000"/>
        </a:accent4>
        <a:accent5>
          <a:srgbClr val="AAC5DD"/>
        </a:accent5>
        <a:accent6>
          <a:srgbClr val="D6C69A"/>
        </a:accent6>
        <a:hlink>
          <a:srgbClr val="A1BFDF"/>
        </a:hlink>
        <a:folHlink>
          <a:srgbClr val="7473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Office Theme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008CC2"/>
        </a:accent1>
        <a:accent2>
          <a:srgbClr val="816E4A"/>
        </a:accent2>
        <a:accent3>
          <a:srgbClr val="FFFFFF"/>
        </a:accent3>
        <a:accent4>
          <a:srgbClr val="000000"/>
        </a:accent4>
        <a:accent5>
          <a:srgbClr val="AAC5DD"/>
        </a:accent5>
        <a:accent6>
          <a:srgbClr val="746342"/>
        </a:accent6>
        <a:hlink>
          <a:srgbClr val="A1BFDF"/>
        </a:hlink>
        <a:folHlink>
          <a:srgbClr val="7473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Office Theme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0069AA"/>
        </a:accent1>
        <a:accent2>
          <a:srgbClr val="A6BEDE"/>
        </a:accent2>
        <a:accent3>
          <a:srgbClr val="FFFFFF"/>
        </a:accent3>
        <a:accent4>
          <a:srgbClr val="000000"/>
        </a:accent4>
        <a:accent5>
          <a:srgbClr val="AAB9D2"/>
        </a:accent5>
        <a:accent6>
          <a:srgbClr val="96ACC9"/>
        </a:accent6>
        <a:hlink>
          <a:srgbClr val="A1BFDF"/>
        </a:hlink>
        <a:folHlink>
          <a:srgbClr val="7473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Office Theme 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0069AA"/>
        </a:accent1>
        <a:accent2>
          <a:srgbClr val="A6BEDE"/>
        </a:accent2>
        <a:accent3>
          <a:srgbClr val="FFFFFF"/>
        </a:accent3>
        <a:accent4>
          <a:srgbClr val="000000"/>
        </a:accent4>
        <a:accent5>
          <a:srgbClr val="AAB9D2"/>
        </a:accent5>
        <a:accent6>
          <a:srgbClr val="96ACC9"/>
        </a:accent6>
        <a:hlink>
          <a:srgbClr val="816E4A"/>
        </a:hlink>
        <a:folHlink>
          <a:srgbClr val="7473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Office Theme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0069AA"/>
        </a:accent1>
        <a:accent2>
          <a:srgbClr val="A6BEDE"/>
        </a:accent2>
        <a:accent3>
          <a:srgbClr val="FFFFFF"/>
        </a:accent3>
        <a:accent4>
          <a:srgbClr val="000000"/>
        </a:accent4>
        <a:accent5>
          <a:srgbClr val="AAB9D2"/>
        </a:accent5>
        <a:accent6>
          <a:srgbClr val="96ACC9"/>
        </a:accent6>
        <a:hlink>
          <a:srgbClr val="816E4A"/>
        </a:hlink>
        <a:folHlink>
          <a:srgbClr val="9DC8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WAG_HW_PPT07_Template_2011-01-14">
  <a:themeElements>
    <a:clrScheme name="WAG Theme 2007">
      <a:dk1>
        <a:srgbClr val="000000"/>
      </a:dk1>
      <a:lt1>
        <a:srgbClr val="FFFFFF"/>
      </a:lt1>
      <a:dk2>
        <a:srgbClr val="1F497D"/>
      </a:dk2>
      <a:lt2>
        <a:srgbClr val="F2F2F2"/>
      </a:lt2>
      <a:accent1>
        <a:srgbClr val="0069AA"/>
      </a:accent1>
      <a:accent2>
        <a:srgbClr val="A6BEDE"/>
      </a:accent2>
      <a:accent3>
        <a:srgbClr val="816E4A"/>
      </a:accent3>
      <a:accent4>
        <a:srgbClr val="9DC8BA"/>
      </a:accent4>
      <a:accent5>
        <a:srgbClr val="9B9D9F"/>
      </a:accent5>
      <a:accent6>
        <a:srgbClr val="F1E5C8"/>
      </a:accent6>
      <a:hlink>
        <a:srgbClr val="A6BEDE"/>
      </a:hlink>
      <a:folHlink>
        <a:srgbClr val="9DC8B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buNone/>
          <a:defRPr dirty="0" err="1" smtClean="0"/>
        </a:defPPr>
      </a:lstStyle>
    </a:txDef>
  </a:objectDefaults>
  <a:extraClrSchemeLst>
    <a:extraClrScheme>
      <a:clrScheme name="5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008CC2"/>
        </a:accent1>
        <a:accent2>
          <a:srgbClr val="92B2C4"/>
        </a:accent2>
        <a:accent3>
          <a:srgbClr val="FFFFFF"/>
        </a:accent3>
        <a:accent4>
          <a:srgbClr val="000000"/>
        </a:accent4>
        <a:accent5>
          <a:srgbClr val="AAC5DD"/>
        </a:accent5>
        <a:accent6>
          <a:srgbClr val="84A1B1"/>
        </a:accent6>
        <a:hlink>
          <a:srgbClr val="A1BFDF"/>
        </a:hlink>
        <a:folHlink>
          <a:srgbClr val="7473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Office Theme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008CC2"/>
        </a:accent1>
        <a:accent2>
          <a:srgbClr val="F4F462"/>
        </a:accent2>
        <a:accent3>
          <a:srgbClr val="FFFFFF"/>
        </a:accent3>
        <a:accent4>
          <a:srgbClr val="000000"/>
        </a:accent4>
        <a:accent5>
          <a:srgbClr val="AAC5DD"/>
        </a:accent5>
        <a:accent6>
          <a:srgbClr val="DDDD58"/>
        </a:accent6>
        <a:hlink>
          <a:srgbClr val="A1BFDF"/>
        </a:hlink>
        <a:folHlink>
          <a:srgbClr val="7473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Office Theme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008CC2"/>
        </a:accent1>
        <a:accent2>
          <a:srgbClr val="ECDBAA"/>
        </a:accent2>
        <a:accent3>
          <a:srgbClr val="FFFFFF"/>
        </a:accent3>
        <a:accent4>
          <a:srgbClr val="000000"/>
        </a:accent4>
        <a:accent5>
          <a:srgbClr val="AAC5DD"/>
        </a:accent5>
        <a:accent6>
          <a:srgbClr val="D6C69A"/>
        </a:accent6>
        <a:hlink>
          <a:srgbClr val="A1BFDF"/>
        </a:hlink>
        <a:folHlink>
          <a:srgbClr val="7473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Office Theme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008CC2"/>
        </a:accent1>
        <a:accent2>
          <a:srgbClr val="816E4A"/>
        </a:accent2>
        <a:accent3>
          <a:srgbClr val="FFFFFF"/>
        </a:accent3>
        <a:accent4>
          <a:srgbClr val="000000"/>
        </a:accent4>
        <a:accent5>
          <a:srgbClr val="AAC5DD"/>
        </a:accent5>
        <a:accent6>
          <a:srgbClr val="746342"/>
        </a:accent6>
        <a:hlink>
          <a:srgbClr val="A1BFDF"/>
        </a:hlink>
        <a:folHlink>
          <a:srgbClr val="7473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Office Theme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0069AA"/>
        </a:accent1>
        <a:accent2>
          <a:srgbClr val="A6BEDE"/>
        </a:accent2>
        <a:accent3>
          <a:srgbClr val="FFFFFF"/>
        </a:accent3>
        <a:accent4>
          <a:srgbClr val="000000"/>
        </a:accent4>
        <a:accent5>
          <a:srgbClr val="AAB9D2"/>
        </a:accent5>
        <a:accent6>
          <a:srgbClr val="96ACC9"/>
        </a:accent6>
        <a:hlink>
          <a:srgbClr val="A1BFDF"/>
        </a:hlink>
        <a:folHlink>
          <a:srgbClr val="7473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Office Theme 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0069AA"/>
        </a:accent1>
        <a:accent2>
          <a:srgbClr val="A6BEDE"/>
        </a:accent2>
        <a:accent3>
          <a:srgbClr val="FFFFFF"/>
        </a:accent3>
        <a:accent4>
          <a:srgbClr val="000000"/>
        </a:accent4>
        <a:accent5>
          <a:srgbClr val="AAB9D2"/>
        </a:accent5>
        <a:accent6>
          <a:srgbClr val="96ACC9"/>
        </a:accent6>
        <a:hlink>
          <a:srgbClr val="816E4A"/>
        </a:hlink>
        <a:folHlink>
          <a:srgbClr val="7473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Office Theme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0069AA"/>
        </a:accent1>
        <a:accent2>
          <a:srgbClr val="A6BEDE"/>
        </a:accent2>
        <a:accent3>
          <a:srgbClr val="FFFFFF"/>
        </a:accent3>
        <a:accent4>
          <a:srgbClr val="000000"/>
        </a:accent4>
        <a:accent5>
          <a:srgbClr val="AAB9D2"/>
        </a:accent5>
        <a:accent6>
          <a:srgbClr val="96ACC9"/>
        </a:accent6>
        <a:hlink>
          <a:srgbClr val="816E4A"/>
        </a:hlink>
        <a:folHlink>
          <a:srgbClr val="9DC8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WAG_HW_PPT07_Template_2011-01-14">
  <a:themeElements>
    <a:clrScheme name="WAG Theme 2007">
      <a:dk1>
        <a:srgbClr val="000000"/>
      </a:dk1>
      <a:lt1>
        <a:srgbClr val="FFFFFF"/>
      </a:lt1>
      <a:dk2>
        <a:srgbClr val="1F497D"/>
      </a:dk2>
      <a:lt2>
        <a:srgbClr val="F2F2F2"/>
      </a:lt2>
      <a:accent1>
        <a:srgbClr val="0069AA"/>
      </a:accent1>
      <a:accent2>
        <a:srgbClr val="A6BEDE"/>
      </a:accent2>
      <a:accent3>
        <a:srgbClr val="816E4A"/>
      </a:accent3>
      <a:accent4>
        <a:srgbClr val="9DC8BA"/>
      </a:accent4>
      <a:accent5>
        <a:srgbClr val="9B9D9F"/>
      </a:accent5>
      <a:accent6>
        <a:srgbClr val="F1E5C8"/>
      </a:accent6>
      <a:hlink>
        <a:srgbClr val="A6BEDE"/>
      </a:hlink>
      <a:folHlink>
        <a:srgbClr val="9DC8B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buNone/>
          <a:defRPr dirty="0" err="1" smtClean="0"/>
        </a:defPPr>
      </a:lstStyle>
    </a:txDef>
  </a:objectDefaults>
  <a:extraClrSchemeLst>
    <a:extraClrScheme>
      <a:clrScheme name="5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008CC2"/>
        </a:accent1>
        <a:accent2>
          <a:srgbClr val="92B2C4"/>
        </a:accent2>
        <a:accent3>
          <a:srgbClr val="FFFFFF"/>
        </a:accent3>
        <a:accent4>
          <a:srgbClr val="000000"/>
        </a:accent4>
        <a:accent5>
          <a:srgbClr val="AAC5DD"/>
        </a:accent5>
        <a:accent6>
          <a:srgbClr val="84A1B1"/>
        </a:accent6>
        <a:hlink>
          <a:srgbClr val="A1BFDF"/>
        </a:hlink>
        <a:folHlink>
          <a:srgbClr val="7473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Office Theme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008CC2"/>
        </a:accent1>
        <a:accent2>
          <a:srgbClr val="F4F462"/>
        </a:accent2>
        <a:accent3>
          <a:srgbClr val="FFFFFF"/>
        </a:accent3>
        <a:accent4>
          <a:srgbClr val="000000"/>
        </a:accent4>
        <a:accent5>
          <a:srgbClr val="AAC5DD"/>
        </a:accent5>
        <a:accent6>
          <a:srgbClr val="DDDD58"/>
        </a:accent6>
        <a:hlink>
          <a:srgbClr val="A1BFDF"/>
        </a:hlink>
        <a:folHlink>
          <a:srgbClr val="7473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Office Theme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008CC2"/>
        </a:accent1>
        <a:accent2>
          <a:srgbClr val="ECDBAA"/>
        </a:accent2>
        <a:accent3>
          <a:srgbClr val="FFFFFF"/>
        </a:accent3>
        <a:accent4>
          <a:srgbClr val="000000"/>
        </a:accent4>
        <a:accent5>
          <a:srgbClr val="AAC5DD"/>
        </a:accent5>
        <a:accent6>
          <a:srgbClr val="D6C69A"/>
        </a:accent6>
        <a:hlink>
          <a:srgbClr val="A1BFDF"/>
        </a:hlink>
        <a:folHlink>
          <a:srgbClr val="7473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Office Theme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008CC2"/>
        </a:accent1>
        <a:accent2>
          <a:srgbClr val="816E4A"/>
        </a:accent2>
        <a:accent3>
          <a:srgbClr val="FFFFFF"/>
        </a:accent3>
        <a:accent4>
          <a:srgbClr val="000000"/>
        </a:accent4>
        <a:accent5>
          <a:srgbClr val="AAC5DD"/>
        </a:accent5>
        <a:accent6>
          <a:srgbClr val="746342"/>
        </a:accent6>
        <a:hlink>
          <a:srgbClr val="A1BFDF"/>
        </a:hlink>
        <a:folHlink>
          <a:srgbClr val="7473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Office Theme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0069AA"/>
        </a:accent1>
        <a:accent2>
          <a:srgbClr val="A6BEDE"/>
        </a:accent2>
        <a:accent3>
          <a:srgbClr val="FFFFFF"/>
        </a:accent3>
        <a:accent4>
          <a:srgbClr val="000000"/>
        </a:accent4>
        <a:accent5>
          <a:srgbClr val="AAB9D2"/>
        </a:accent5>
        <a:accent6>
          <a:srgbClr val="96ACC9"/>
        </a:accent6>
        <a:hlink>
          <a:srgbClr val="A1BFDF"/>
        </a:hlink>
        <a:folHlink>
          <a:srgbClr val="7473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Office Theme 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0069AA"/>
        </a:accent1>
        <a:accent2>
          <a:srgbClr val="A6BEDE"/>
        </a:accent2>
        <a:accent3>
          <a:srgbClr val="FFFFFF"/>
        </a:accent3>
        <a:accent4>
          <a:srgbClr val="000000"/>
        </a:accent4>
        <a:accent5>
          <a:srgbClr val="AAB9D2"/>
        </a:accent5>
        <a:accent6>
          <a:srgbClr val="96ACC9"/>
        </a:accent6>
        <a:hlink>
          <a:srgbClr val="816E4A"/>
        </a:hlink>
        <a:folHlink>
          <a:srgbClr val="7473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Office Theme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0069AA"/>
        </a:accent1>
        <a:accent2>
          <a:srgbClr val="A6BEDE"/>
        </a:accent2>
        <a:accent3>
          <a:srgbClr val="FFFFFF"/>
        </a:accent3>
        <a:accent4>
          <a:srgbClr val="000000"/>
        </a:accent4>
        <a:accent5>
          <a:srgbClr val="AAB9D2"/>
        </a:accent5>
        <a:accent6>
          <a:srgbClr val="96ACC9"/>
        </a:accent6>
        <a:hlink>
          <a:srgbClr val="816E4A"/>
        </a:hlink>
        <a:folHlink>
          <a:srgbClr val="9DC8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154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Health Plan Presentation</vt:lpstr>
      <vt:lpstr>6_WAG_HW_PPT07_Template_2011-01-14</vt:lpstr>
      <vt:lpstr>WAG_HW_PPT07_Template_2011-01-14</vt:lpstr>
      <vt:lpstr>Proposal for RPh and MD Education Programs for Oxymorphone  7.5mg and 15 mg</vt:lpstr>
      <vt:lpstr>Proposal for RPh and MD Education Programs</vt:lpstr>
      <vt:lpstr>Proposal for RPh and MD Education Programs</vt:lpstr>
    </vt:vector>
  </TitlesOfParts>
  <Company>Walgreen Co.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 and Rph Education Program for Oxymorphone  7.5mg and 15 mg</dc:title>
  <dc:creator>Walgreens</dc:creator>
  <cp:lastModifiedBy>Walgreens</cp:lastModifiedBy>
  <cp:revision>5</cp:revision>
  <dcterms:created xsi:type="dcterms:W3CDTF">2011-09-06T21:01:13Z</dcterms:created>
  <dcterms:modified xsi:type="dcterms:W3CDTF">2011-09-06T23:11:18Z</dcterms:modified>
</cp:coreProperties>
</file>