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 id="2147483836" r:id="rId2"/>
    <p:sldMasterId id="2147483849" r:id="rId3"/>
  </p:sldMasterIdLst>
  <p:notesMasterIdLst>
    <p:notesMasterId r:id="rId28"/>
  </p:notesMasterIdLst>
  <p:handoutMasterIdLst>
    <p:handoutMasterId r:id="rId29"/>
  </p:handoutMasterIdLst>
  <p:sldIdLst>
    <p:sldId id="304" r:id="rId4"/>
    <p:sldId id="310" r:id="rId5"/>
    <p:sldId id="290" r:id="rId6"/>
    <p:sldId id="306" r:id="rId7"/>
    <p:sldId id="325" r:id="rId8"/>
    <p:sldId id="324" r:id="rId9"/>
    <p:sldId id="314" r:id="rId10"/>
    <p:sldId id="312" r:id="rId11"/>
    <p:sldId id="316" r:id="rId12"/>
    <p:sldId id="327" r:id="rId13"/>
    <p:sldId id="328" r:id="rId14"/>
    <p:sldId id="315" r:id="rId15"/>
    <p:sldId id="322" r:id="rId16"/>
    <p:sldId id="318" r:id="rId17"/>
    <p:sldId id="321" r:id="rId18"/>
    <p:sldId id="323" r:id="rId19"/>
    <p:sldId id="332" r:id="rId20"/>
    <p:sldId id="326" r:id="rId21"/>
    <p:sldId id="331" r:id="rId22"/>
    <p:sldId id="329" r:id="rId23"/>
    <p:sldId id="313" r:id="rId24"/>
    <p:sldId id="317" r:id="rId25"/>
    <p:sldId id="320" r:id="rId26"/>
    <p:sldId id="286" r:id="rId27"/>
  </p:sldIdLst>
  <p:sldSz cx="9144000" cy="6858000" type="screen4x3"/>
  <p:notesSz cx="6954838" cy="9240838"/>
  <p:defaultTextStyle>
    <a:defPPr>
      <a:defRPr lang="en-US"/>
    </a:defPPr>
    <a:lvl1pPr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1pPr>
    <a:lvl2pPr marL="4572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2pPr>
    <a:lvl3pPr marL="9144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3pPr>
    <a:lvl4pPr marL="13716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4pPr>
    <a:lvl5pPr marL="1828800" algn="l" defTabSz="457200" rtl="0" eaLnBrk="0" fontAlgn="base" hangingPunct="0">
      <a:lnSpc>
        <a:spcPct val="95000"/>
      </a:lnSpc>
      <a:spcBef>
        <a:spcPct val="60000"/>
      </a:spcBef>
      <a:spcAft>
        <a:spcPct val="0"/>
      </a:spcAft>
      <a:buClr>
        <a:srgbClr val="004C84"/>
      </a:buClr>
      <a:buFont typeface="Arial" charset="0"/>
      <a:buChar char="•"/>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D13"/>
    <a:srgbClr val="6A737B"/>
    <a:srgbClr val="BFDF2A"/>
    <a:srgbClr val="000000"/>
    <a:srgbClr val="56A0C8"/>
    <a:srgbClr val="58595B"/>
    <a:srgbClr val="FEEAE7"/>
    <a:srgbClr val="B0B579"/>
    <a:srgbClr val="70CDE3"/>
    <a:srgbClr val="EB53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176" autoAdjust="0"/>
  </p:normalViewPr>
  <p:slideViewPr>
    <p:cSldViewPr snapToGrid="0" snapToObjects="1">
      <p:cViewPr>
        <p:scale>
          <a:sx n="80" d="100"/>
          <a:sy n="80" d="100"/>
        </p:scale>
        <p:origin x="-1002" y="102"/>
      </p:cViewPr>
      <p:guideLst>
        <p:guide orient="horz" pos="4188"/>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9735E-0BBD-4704-8A3A-C6E7F30BF97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C68D51B-2CA8-4575-9B23-FA33A3818553}">
      <dgm:prSet custT="1"/>
      <dgm:spPr/>
      <dgm:t>
        <a:bodyPr/>
        <a:lstStyle/>
        <a:p>
          <a:pPr rtl="0"/>
          <a:r>
            <a:rPr lang="en-US" sz="2100" dirty="0" smtClean="0"/>
            <a:t>Step1 </a:t>
          </a:r>
          <a:r>
            <a:rPr lang="en-US" sz="2400" b="1" dirty="0" smtClean="0">
              <a:solidFill>
                <a:schemeClr val="tx1"/>
              </a:solidFill>
            </a:rPr>
            <a:t>- Store</a:t>
          </a:r>
          <a:endParaRPr lang="en-US" sz="2400" b="1" dirty="0">
            <a:solidFill>
              <a:schemeClr val="tx1"/>
            </a:solidFill>
          </a:endParaRPr>
        </a:p>
      </dgm:t>
    </dgm:pt>
    <dgm:pt modelId="{1289D364-5D09-4C40-AE14-D2B1E1539E74}" type="parTrans" cxnId="{F59EA20A-9ECF-461F-8232-960BC3C53B61}">
      <dgm:prSet/>
      <dgm:spPr/>
      <dgm:t>
        <a:bodyPr/>
        <a:lstStyle/>
        <a:p>
          <a:endParaRPr lang="en-US"/>
        </a:p>
      </dgm:t>
    </dgm:pt>
    <dgm:pt modelId="{63E62547-670B-460D-991D-02AFB4FC76CC}" type="sibTrans" cxnId="{F59EA20A-9ECF-461F-8232-960BC3C53B61}">
      <dgm:prSet/>
      <dgm:spPr/>
      <dgm:t>
        <a:bodyPr/>
        <a:lstStyle/>
        <a:p>
          <a:endParaRPr lang="en-US"/>
        </a:p>
      </dgm:t>
    </dgm:pt>
    <dgm:pt modelId="{75170260-9B51-4BE2-ACC0-880C73ACFE80}">
      <dgm:prSet/>
      <dgm:spPr/>
      <dgm:t>
        <a:bodyPr/>
        <a:lstStyle/>
        <a:p>
          <a:pPr rtl="0"/>
          <a:r>
            <a:rPr lang="en-US" dirty="0" smtClean="0"/>
            <a:t>Step 2 </a:t>
          </a:r>
          <a:r>
            <a:rPr lang="en-US" b="1" dirty="0" smtClean="0">
              <a:solidFill>
                <a:schemeClr val="tx1"/>
              </a:solidFill>
            </a:rPr>
            <a:t>- Pharmacy Supervisor</a:t>
          </a:r>
          <a:endParaRPr lang="en-US" b="1" dirty="0">
            <a:solidFill>
              <a:schemeClr val="tx1"/>
            </a:solidFill>
          </a:endParaRPr>
        </a:p>
      </dgm:t>
    </dgm:pt>
    <dgm:pt modelId="{48D2A79F-DD6B-41BE-A6F1-3F1CC37FBC8B}" type="parTrans" cxnId="{095F724A-532F-4A15-8CDB-18CDEE64E2C3}">
      <dgm:prSet/>
      <dgm:spPr/>
      <dgm:t>
        <a:bodyPr/>
        <a:lstStyle/>
        <a:p>
          <a:endParaRPr lang="en-US"/>
        </a:p>
      </dgm:t>
    </dgm:pt>
    <dgm:pt modelId="{085C2811-CBAB-4F9D-8316-51647F7E5070}" type="sibTrans" cxnId="{095F724A-532F-4A15-8CDB-18CDEE64E2C3}">
      <dgm:prSet/>
      <dgm:spPr/>
      <dgm:t>
        <a:bodyPr/>
        <a:lstStyle/>
        <a:p>
          <a:endParaRPr lang="en-US"/>
        </a:p>
      </dgm:t>
    </dgm:pt>
    <dgm:pt modelId="{BB686788-3A59-4101-B276-7CCAF97161A4}">
      <dgm:prSet/>
      <dgm:spPr/>
      <dgm:t>
        <a:bodyPr/>
        <a:lstStyle/>
        <a:p>
          <a:pPr rtl="0"/>
          <a:r>
            <a:rPr lang="en-US" dirty="0" smtClean="0"/>
            <a:t>Approves the request and sends it to Rx Integrity for review</a:t>
          </a:r>
          <a:endParaRPr lang="en-US" dirty="0"/>
        </a:p>
      </dgm:t>
    </dgm:pt>
    <dgm:pt modelId="{B6B1B39A-3851-4A5C-B2B3-B4884E90A4AC}" type="parTrans" cxnId="{84AB2115-E6AC-4AF6-9FF7-283CC618E9A4}">
      <dgm:prSet/>
      <dgm:spPr/>
      <dgm:t>
        <a:bodyPr/>
        <a:lstStyle/>
        <a:p>
          <a:endParaRPr lang="en-US"/>
        </a:p>
      </dgm:t>
    </dgm:pt>
    <dgm:pt modelId="{DD3686C0-9B62-471D-98A3-33A8DE750F78}" type="sibTrans" cxnId="{84AB2115-E6AC-4AF6-9FF7-283CC618E9A4}">
      <dgm:prSet/>
      <dgm:spPr/>
      <dgm:t>
        <a:bodyPr/>
        <a:lstStyle/>
        <a:p>
          <a:endParaRPr lang="en-US"/>
        </a:p>
      </dgm:t>
    </dgm:pt>
    <dgm:pt modelId="{48E3F089-A487-4786-B163-D033AACE7F9E}">
      <dgm:prSet/>
      <dgm:spPr/>
      <dgm:t>
        <a:bodyPr/>
        <a:lstStyle/>
        <a:p>
          <a:pPr rtl="0"/>
          <a:r>
            <a:rPr lang="en-US" dirty="0" smtClean="0"/>
            <a:t>Rejects the request and sends it back to the pharmacy</a:t>
          </a:r>
          <a:endParaRPr lang="en-US" dirty="0"/>
        </a:p>
      </dgm:t>
    </dgm:pt>
    <dgm:pt modelId="{6F7B72D7-450C-4955-949E-9AA8D3A405B9}" type="parTrans" cxnId="{F9D96C3F-B476-43EF-8410-7E2213924A8E}">
      <dgm:prSet/>
      <dgm:spPr/>
      <dgm:t>
        <a:bodyPr/>
        <a:lstStyle/>
        <a:p>
          <a:endParaRPr lang="en-US"/>
        </a:p>
      </dgm:t>
    </dgm:pt>
    <dgm:pt modelId="{FE06CB57-2752-4AFB-B064-31062E3445EF}" type="sibTrans" cxnId="{F9D96C3F-B476-43EF-8410-7E2213924A8E}">
      <dgm:prSet/>
      <dgm:spPr/>
      <dgm:t>
        <a:bodyPr/>
        <a:lstStyle/>
        <a:p>
          <a:endParaRPr lang="en-US"/>
        </a:p>
      </dgm:t>
    </dgm:pt>
    <dgm:pt modelId="{DEABF764-4C8C-4B6C-A96A-325D646BD97C}">
      <dgm:prSet custT="1"/>
      <dgm:spPr/>
      <dgm:t>
        <a:bodyPr/>
        <a:lstStyle/>
        <a:p>
          <a:pPr rtl="0"/>
          <a:r>
            <a:rPr lang="en-US" sz="2100" dirty="0" smtClean="0"/>
            <a:t>Step 3 - </a:t>
          </a:r>
          <a:r>
            <a:rPr lang="en-US" sz="2100" b="1" dirty="0" smtClean="0">
              <a:solidFill>
                <a:schemeClr val="tx1"/>
              </a:solidFill>
            </a:rPr>
            <a:t>Rx Integrity</a:t>
          </a:r>
          <a:endParaRPr lang="en-US" sz="2100" b="1" dirty="0">
            <a:solidFill>
              <a:schemeClr val="tx1"/>
            </a:solidFill>
          </a:endParaRPr>
        </a:p>
      </dgm:t>
    </dgm:pt>
    <dgm:pt modelId="{64EAF809-DDD7-4EBE-A2DA-674483001693}" type="parTrans" cxnId="{6759787B-FB0B-4E13-AFE7-F2B4D38E1778}">
      <dgm:prSet/>
      <dgm:spPr/>
      <dgm:t>
        <a:bodyPr/>
        <a:lstStyle/>
        <a:p>
          <a:endParaRPr lang="en-US"/>
        </a:p>
      </dgm:t>
    </dgm:pt>
    <dgm:pt modelId="{39B79BA3-4524-4EA9-B1B1-3C9231278EEA}" type="sibTrans" cxnId="{6759787B-FB0B-4E13-AFE7-F2B4D38E1778}">
      <dgm:prSet/>
      <dgm:spPr/>
      <dgm:t>
        <a:bodyPr/>
        <a:lstStyle/>
        <a:p>
          <a:endParaRPr lang="en-US"/>
        </a:p>
      </dgm:t>
    </dgm:pt>
    <dgm:pt modelId="{3FB5335C-0EE0-484C-BAB7-8307266EFFDC}">
      <dgm:prSet custT="1"/>
      <dgm:spPr/>
      <dgm:t>
        <a:bodyPr/>
        <a:lstStyle/>
        <a:p>
          <a:pPr rtl="0"/>
          <a:r>
            <a:rPr lang="en-US" sz="1500" dirty="0" smtClean="0"/>
            <a:t>Approves or rejects the request</a:t>
          </a:r>
          <a:endParaRPr lang="en-US" sz="1500" dirty="0"/>
        </a:p>
      </dgm:t>
    </dgm:pt>
    <dgm:pt modelId="{B70A4FF7-AFC3-47CA-8615-52335DEFA897}" type="parTrans" cxnId="{D7E05EDE-8D68-4856-88D2-921505845901}">
      <dgm:prSet/>
      <dgm:spPr/>
      <dgm:t>
        <a:bodyPr/>
        <a:lstStyle/>
        <a:p>
          <a:endParaRPr lang="en-US"/>
        </a:p>
      </dgm:t>
    </dgm:pt>
    <dgm:pt modelId="{A786ED5E-5391-49C0-BF46-277B717D18E0}" type="sibTrans" cxnId="{D7E05EDE-8D68-4856-88D2-921505845901}">
      <dgm:prSet/>
      <dgm:spPr/>
      <dgm:t>
        <a:bodyPr/>
        <a:lstStyle/>
        <a:p>
          <a:endParaRPr lang="en-US"/>
        </a:p>
      </dgm:t>
    </dgm:pt>
    <dgm:pt modelId="{27A6CB15-856D-49FD-9D22-4779644BF188}">
      <dgm:prSet custT="1"/>
      <dgm:spPr/>
      <dgm:t>
        <a:bodyPr/>
        <a:lstStyle/>
        <a:p>
          <a:pPr rtl="0"/>
          <a:r>
            <a:rPr lang="en-US" sz="1500" dirty="0" smtClean="0"/>
            <a:t>Allow 48 business hours for your request to be reviewed</a:t>
          </a:r>
          <a:endParaRPr lang="en-US" sz="1500" dirty="0"/>
        </a:p>
      </dgm:t>
    </dgm:pt>
    <dgm:pt modelId="{4E68446C-5246-43CC-9C13-06198028E9E0}" type="parTrans" cxnId="{FA6421F2-565D-4548-8579-53F6B20A7389}">
      <dgm:prSet/>
      <dgm:spPr/>
      <dgm:t>
        <a:bodyPr/>
        <a:lstStyle/>
        <a:p>
          <a:endParaRPr lang="en-US"/>
        </a:p>
      </dgm:t>
    </dgm:pt>
    <dgm:pt modelId="{05C7D95D-34DD-4744-A800-1A1BE01B964B}" type="sibTrans" cxnId="{FA6421F2-565D-4548-8579-53F6B20A7389}">
      <dgm:prSet/>
      <dgm:spPr/>
      <dgm:t>
        <a:bodyPr/>
        <a:lstStyle/>
        <a:p>
          <a:endParaRPr lang="en-US"/>
        </a:p>
      </dgm:t>
    </dgm:pt>
    <dgm:pt modelId="{721A54B5-EFCF-4006-ADE7-F088830D70F9}">
      <dgm:prSet/>
      <dgm:spPr/>
      <dgm:t>
        <a:bodyPr/>
        <a:lstStyle/>
        <a:p>
          <a:pPr rtl="0"/>
          <a:endParaRPr lang="en-US" sz="1300" dirty="0"/>
        </a:p>
      </dgm:t>
    </dgm:pt>
    <dgm:pt modelId="{B1C985E8-2F11-4661-ABCF-A528B3AEAEF1}" type="parTrans" cxnId="{033FE8E5-A919-48C7-99F4-4B271FEE53EA}">
      <dgm:prSet/>
      <dgm:spPr/>
      <dgm:t>
        <a:bodyPr/>
        <a:lstStyle/>
        <a:p>
          <a:endParaRPr lang="en-US"/>
        </a:p>
      </dgm:t>
    </dgm:pt>
    <dgm:pt modelId="{10CB52B1-236A-4793-9C12-B392771C1E02}" type="sibTrans" cxnId="{033FE8E5-A919-48C7-99F4-4B271FEE53EA}">
      <dgm:prSet/>
      <dgm:spPr/>
      <dgm:t>
        <a:bodyPr/>
        <a:lstStyle/>
        <a:p>
          <a:endParaRPr lang="en-US"/>
        </a:p>
      </dgm:t>
    </dgm:pt>
    <dgm:pt modelId="{31A965F8-8138-4D86-A862-882EE3628E6B}">
      <dgm:prSet/>
      <dgm:spPr/>
      <dgm:t>
        <a:bodyPr/>
        <a:lstStyle/>
        <a:p>
          <a:pPr rtl="0"/>
          <a:r>
            <a:rPr lang="en-US" sz="1600" dirty="0" smtClean="0"/>
            <a:t>Submits the CSO override form for review</a:t>
          </a:r>
          <a:endParaRPr lang="en-US" sz="1600" dirty="0"/>
        </a:p>
      </dgm:t>
    </dgm:pt>
    <dgm:pt modelId="{392ADF0F-D3F7-4B14-A47E-54DEF4411BDE}" type="sibTrans" cxnId="{7E5870D7-DCB2-4F80-85AB-924E57DCDF17}">
      <dgm:prSet/>
      <dgm:spPr/>
      <dgm:t>
        <a:bodyPr/>
        <a:lstStyle/>
        <a:p>
          <a:endParaRPr lang="en-US"/>
        </a:p>
      </dgm:t>
    </dgm:pt>
    <dgm:pt modelId="{FE1DCC77-CA10-4471-A21A-09DEED4DB7F4}" type="parTrans" cxnId="{7E5870D7-DCB2-4F80-85AB-924E57DCDF17}">
      <dgm:prSet/>
      <dgm:spPr/>
      <dgm:t>
        <a:bodyPr/>
        <a:lstStyle/>
        <a:p>
          <a:endParaRPr lang="en-US"/>
        </a:p>
      </dgm:t>
    </dgm:pt>
    <dgm:pt modelId="{FF169E6D-555E-4E57-858E-5F049A6D8A27}">
      <dgm:prSet custT="1"/>
      <dgm:spPr/>
      <dgm:t>
        <a:bodyPr/>
        <a:lstStyle/>
        <a:p>
          <a:pPr rtl="0"/>
          <a:r>
            <a:rPr lang="en-US" sz="1500" dirty="0" smtClean="0"/>
            <a:t>Stores can view the status of the submitted CSO override form on the Rx Integrity Website</a:t>
          </a:r>
          <a:endParaRPr lang="en-US" sz="1500" dirty="0"/>
        </a:p>
      </dgm:t>
    </dgm:pt>
    <dgm:pt modelId="{F07767F8-FA59-441F-9689-D09B0D0C1114}" type="parTrans" cxnId="{872537A6-71E4-4AAC-B116-D0275D56FC4D}">
      <dgm:prSet/>
      <dgm:spPr/>
      <dgm:t>
        <a:bodyPr/>
        <a:lstStyle/>
        <a:p>
          <a:endParaRPr lang="en-US"/>
        </a:p>
      </dgm:t>
    </dgm:pt>
    <dgm:pt modelId="{206A983F-AF68-406B-9CE7-E467ABDF574F}" type="sibTrans" cxnId="{872537A6-71E4-4AAC-B116-D0275D56FC4D}">
      <dgm:prSet/>
      <dgm:spPr/>
      <dgm:t>
        <a:bodyPr/>
        <a:lstStyle/>
        <a:p>
          <a:endParaRPr lang="en-US"/>
        </a:p>
      </dgm:t>
    </dgm:pt>
    <dgm:pt modelId="{EAB59050-4AB1-41C1-85C0-BA9390DF05EE}">
      <dgm:prSet/>
      <dgm:spPr/>
      <dgm:t>
        <a:bodyPr/>
        <a:lstStyle/>
        <a:p>
          <a:pPr rtl="0"/>
          <a:endParaRPr lang="en-US" sz="1600" dirty="0"/>
        </a:p>
      </dgm:t>
    </dgm:pt>
    <dgm:pt modelId="{2DC920EA-0695-4009-9B37-B840ABCBAC75}" type="parTrans" cxnId="{FD96F9FC-305A-4F4D-8FFD-528851B30448}">
      <dgm:prSet/>
      <dgm:spPr/>
      <dgm:t>
        <a:bodyPr/>
        <a:lstStyle/>
        <a:p>
          <a:endParaRPr lang="en-US"/>
        </a:p>
      </dgm:t>
    </dgm:pt>
    <dgm:pt modelId="{86CE8871-3F09-402A-AD25-935F37CC33CE}" type="sibTrans" cxnId="{FD96F9FC-305A-4F4D-8FFD-528851B30448}">
      <dgm:prSet/>
      <dgm:spPr/>
      <dgm:t>
        <a:bodyPr/>
        <a:lstStyle/>
        <a:p>
          <a:endParaRPr lang="en-US"/>
        </a:p>
      </dgm:t>
    </dgm:pt>
    <dgm:pt modelId="{DE222546-B270-4336-A160-971B82C95E15}">
      <dgm:prSet/>
      <dgm:spPr/>
      <dgm:t>
        <a:bodyPr/>
        <a:lstStyle/>
        <a:p>
          <a:pPr rtl="0"/>
          <a:endParaRPr lang="en-US" sz="1600" dirty="0"/>
        </a:p>
      </dgm:t>
    </dgm:pt>
    <dgm:pt modelId="{D3AF0AB7-7DAF-428D-82DB-9D07AD4BB457}" type="parTrans" cxnId="{36D41D45-8003-49C5-A588-AA13528D6601}">
      <dgm:prSet/>
      <dgm:spPr/>
      <dgm:t>
        <a:bodyPr/>
        <a:lstStyle/>
        <a:p>
          <a:endParaRPr lang="en-US"/>
        </a:p>
      </dgm:t>
    </dgm:pt>
    <dgm:pt modelId="{5D3A584A-3BCB-483D-9F8B-AECFB8BCF628}" type="sibTrans" cxnId="{36D41D45-8003-49C5-A588-AA13528D6601}">
      <dgm:prSet/>
      <dgm:spPr/>
      <dgm:t>
        <a:bodyPr/>
        <a:lstStyle/>
        <a:p>
          <a:endParaRPr lang="en-US"/>
        </a:p>
      </dgm:t>
    </dgm:pt>
    <dgm:pt modelId="{FD434C75-2662-46C0-AD4A-8179C6E68451}" type="pres">
      <dgm:prSet presAssocID="{4679735E-0BBD-4704-8A3A-C6E7F30BF970}" presName="outerComposite" presStyleCnt="0">
        <dgm:presLayoutVars>
          <dgm:chMax val="5"/>
          <dgm:dir/>
          <dgm:resizeHandles val="exact"/>
        </dgm:presLayoutVars>
      </dgm:prSet>
      <dgm:spPr/>
      <dgm:t>
        <a:bodyPr/>
        <a:lstStyle/>
        <a:p>
          <a:endParaRPr lang="en-US"/>
        </a:p>
      </dgm:t>
    </dgm:pt>
    <dgm:pt modelId="{437B810E-491E-421E-B059-ADDA368CD720}" type="pres">
      <dgm:prSet presAssocID="{4679735E-0BBD-4704-8A3A-C6E7F30BF970}" presName="dummyMaxCanvas" presStyleCnt="0">
        <dgm:presLayoutVars/>
      </dgm:prSet>
      <dgm:spPr/>
    </dgm:pt>
    <dgm:pt modelId="{4FD0F17E-3E54-4000-A728-CC822B34B391}" type="pres">
      <dgm:prSet presAssocID="{4679735E-0BBD-4704-8A3A-C6E7F30BF970}" presName="ThreeNodes_1" presStyleLbl="node1" presStyleIdx="0" presStyleCnt="3" custScaleY="82552">
        <dgm:presLayoutVars>
          <dgm:bulletEnabled val="1"/>
        </dgm:presLayoutVars>
      </dgm:prSet>
      <dgm:spPr/>
      <dgm:t>
        <a:bodyPr/>
        <a:lstStyle/>
        <a:p>
          <a:endParaRPr lang="en-US"/>
        </a:p>
      </dgm:t>
    </dgm:pt>
    <dgm:pt modelId="{F5374AF4-23A1-47AA-A394-9C19E3786BD8}" type="pres">
      <dgm:prSet presAssocID="{4679735E-0BBD-4704-8A3A-C6E7F30BF970}" presName="ThreeNodes_2" presStyleLbl="node1" presStyleIdx="1" presStyleCnt="3" custLinFactNeighborX="-1277" custLinFactNeighborY="-16768">
        <dgm:presLayoutVars>
          <dgm:bulletEnabled val="1"/>
        </dgm:presLayoutVars>
      </dgm:prSet>
      <dgm:spPr/>
      <dgm:t>
        <a:bodyPr/>
        <a:lstStyle/>
        <a:p>
          <a:endParaRPr lang="en-US"/>
        </a:p>
      </dgm:t>
    </dgm:pt>
    <dgm:pt modelId="{5251A21B-13CE-407E-8045-EEAA46FE0C5B}" type="pres">
      <dgm:prSet presAssocID="{4679735E-0BBD-4704-8A3A-C6E7F30BF970}" presName="ThreeNodes_3" presStyleLbl="node1" presStyleIdx="2" presStyleCnt="3" custScaleY="95940" custLinFactNeighborY="-22098">
        <dgm:presLayoutVars>
          <dgm:bulletEnabled val="1"/>
        </dgm:presLayoutVars>
      </dgm:prSet>
      <dgm:spPr/>
      <dgm:t>
        <a:bodyPr/>
        <a:lstStyle/>
        <a:p>
          <a:endParaRPr lang="en-US"/>
        </a:p>
      </dgm:t>
    </dgm:pt>
    <dgm:pt modelId="{B2256492-B70B-4E03-951E-889BE8469D58}" type="pres">
      <dgm:prSet presAssocID="{4679735E-0BBD-4704-8A3A-C6E7F30BF970}" presName="ThreeConn_1-2" presStyleLbl="fgAccFollowNode1" presStyleIdx="0" presStyleCnt="2">
        <dgm:presLayoutVars>
          <dgm:bulletEnabled val="1"/>
        </dgm:presLayoutVars>
      </dgm:prSet>
      <dgm:spPr/>
      <dgm:t>
        <a:bodyPr/>
        <a:lstStyle/>
        <a:p>
          <a:endParaRPr lang="en-US"/>
        </a:p>
      </dgm:t>
    </dgm:pt>
    <dgm:pt modelId="{BA587927-B9BB-4A83-925A-4B36810E8290}" type="pres">
      <dgm:prSet presAssocID="{4679735E-0BBD-4704-8A3A-C6E7F30BF970}" presName="ThreeConn_2-3" presStyleLbl="fgAccFollowNode1" presStyleIdx="1" presStyleCnt="2">
        <dgm:presLayoutVars>
          <dgm:bulletEnabled val="1"/>
        </dgm:presLayoutVars>
      </dgm:prSet>
      <dgm:spPr/>
      <dgm:t>
        <a:bodyPr/>
        <a:lstStyle/>
        <a:p>
          <a:endParaRPr lang="en-US"/>
        </a:p>
      </dgm:t>
    </dgm:pt>
    <dgm:pt modelId="{21C4EC39-1366-46A8-8DD3-262A45AD7733}" type="pres">
      <dgm:prSet presAssocID="{4679735E-0BBD-4704-8A3A-C6E7F30BF970}" presName="ThreeNodes_1_text" presStyleLbl="node1" presStyleIdx="2" presStyleCnt="3">
        <dgm:presLayoutVars>
          <dgm:bulletEnabled val="1"/>
        </dgm:presLayoutVars>
      </dgm:prSet>
      <dgm:spPr/>
      <dgm:t>
        <a:bodyPr/>
        <a:lstStyle/>
        <a:p>
          <a:endParaRPr lang="en-US"/>
        </a:p>
      </dgm:t>
    </dgm:pt>
    <dgm:pt modelId="{A43B0365-51D8-4272-B298-0D30B8684B11}" type="pres">
      <dgm:prSet presAssocID="{4679735E-0BBD-4704-8A3A-C6E7F30BF970}" presName="ThreeNodes_2_text" presStyleLbl="node1" presStyleIdx="2" presStyleCnt="3">
        <dgm:presLayoutVars>
          <dgm:bulletEnabled val="1"/>
        </dgm:presLayoutVars>
      </dgm:prSet>
      <dgm:spPr/>
      <dgm:t>
        <a:bodyPr/>
        <a:lstStyle/>
        <a:p>
          <a:endParaRPr lang="en-US"/>
        </a:p>
      </dgm:t>
    </dgm:pt>
    <dgm:pt modelId="{9214AD03-7A82-4644-B42C-09BE5B34E628}" type="pres">
      <dgm:prSet presAssocID="{4679735E-0BBD-4704-8A3A-C6E7F30BF970}" presName="ThreeNodes_3_text" presStyleLbl="node1" presStyleIdx="2" presStyleCnt="3">
        <dgm:presLayoutVars>
          <dgm:bulletEnabled val="1"/>
        </dgm:presLayoutVars>
      </dgm:prSet>
      <dgm:spPr/>
      <dgm:t>
        <a:bodyPr/>
        <a:lstStyle/>
        <a:p>
          <a:endParaRPr lang="en-US"/>
        </a:p>
      </dgm:t>
    </dgm:pt>
  </dgm:ptLst>
  <dgm:cxnLst>
    <dgm:cxn modelId="{7FE75AD5-8A6A-4EC7-9405-6C85C543E484}" type="presOf" srcId="{DE222546-B270-4336-A160-971B82C95E15}" destId="{4FD0F17E-3E54-4000-A728-CC822B34B391}" srcOrd="0" destOrd="2" presId="urn:microsoft.com/office/officeart/2005/8/layout/vProcess5"/>
    <dgm:cxn modelId="{30FC9D94-BAB8-43F0-A168-AF70EFE6919C}" type="presOf" srcId="{3C68D51B-2CA8-4575-9B23-FA33A3818553}" destId="{4FD0F17E-3E54-4000-A728-CC822B34B391}" srcOrd="0" destOrd="0" presId="urn:microsoft.com/office/officeart/2005/8/layout/vProcess5"/>
    <dgm:cxn modelId="{B5CFDAF3-3772-4453-8161-C56BFEBFB0C4}" type="presOf" srcId="{721A54B5-EFCF-4006-ADE7-F088830D70F9}" destId="{5251A21B-13CE-407E-8045-EEAA46FE0C5B}" srcOrd="0" destOrd="4" presId="urn:microsoft.com/office/officeart/2005/8/layout/vProcess5"/>
    <dgm:cxn modelId="{F59EA20A-9ECF-461F-8232-960BC3C53B61}" srcId="{4679735E-0BBD-4704-8A3A-C6E7F30BF970}" destId="{3C68D51B-2CA8-4575-9B23-FA33A3818553}" srcOrd="0" destOrd="0" parTransId="{1289D364-5D09-4C40-AE14-D2B1E1539E74}" sibTransId="{63E62547-670B-460D-991D-02AFB4FC76CC}"/>
    <dgm:cxn modelId="{EB79D049-C04F-4A3D-8854-A1CEDC0EF7A3}" type="presOf" srcId="{48E3F089-A487-4786-B163-D033AACE7F9E}" destId="{F5374AF4-23A1-47AA-A394-9C19E3786BD8}" srcOrd="0" destOrd="2" presId="urn:microsoft.com/office/officeart/2005/8/layout/vProcess5"/>
    <dgm:cxn modelId="{D7E05EDE-8D68-4856-88D2-921505845901}" srcId="{DEABF764-4C8C-4B6C-A96A-325D646BD97C}" destId="{3FB5335C-0EE0-484C-BAB7-8307266EFFDC}" srcOrd="0" destOrd="0" parTransId="{B70A4FF7-AFC3-47CA-8615-52335DEFA897}" sibTransId="{A786ED5E-5391-49C0-BF46-277B717D18E0}"/>
    <dgm:cxn modelId="{6635A887-1740-4461-9BFC-B71BB07B37C9}" type="presOf" srcId="{DEABF764-4C8C-4B6C-A96A-325D646BD97C}" destId="{5251A21B-13CE-407E-8045-EEAA46FE0C5B}" srcOrd="0" destOrd="0" presId="urn:microsoft.com/office/officeart/2005/8/layout/vProcess5"/>
    <dgm:cxn modelId="{02AB8117-1738-4FE3-A74C-608CCDF107D6}" type="presOf" srcId="{63E62547-670B-460D-991D-02AFB4FC76CC}" destId="{B2256492-B70B-4E03-951E-889BE8469D58}" srcOrd="0" destOrd="0" presId="urn:microsoft.com/office/officeart/2005/8/layout/vProcess5"/>
    <dgm:cxn modelId="{6759787B-FB0B-4E13-AFE7-F2B4D38E1778}" srcId="{4679735E-0BBD-4704-8A3A-C6E7F30BF970}" destId="{DEABF764-4C8C-4B6C-A96A-325D646BD97C}" srcOrd="2" destOrd="0" parTransId="{64EAF809-DDD7-4EBE-A2DA-674483001693}" sibTransId="{39B79BA3-4524-4EA9-B1B1-3C9231278EEA}"/>
    <dgm:cxn modelId="{84AB2115-E6AC-4AF6-9FF7-283CC618E9A4}" srcId="{75170260-9B51-4BE2-ACC0-880C73ACFE80}" destId="{BB686788-3A59-4101-B276-7CCAF97161A4}" srcOrd="0" destOrd="0" parTransId="{B6B1B39A-3851-4A5C-B2B3-B4884E90A4AC}" sibTransId="{DD3686C0-9B62-471D-98A3-33A8DE750F78}"/>
    <dgm:cxn modelId="{FD96F9FC-305A-4F4D-8FFD-528851B30448}" srcId="{3C68D51B-2CA8-4575-9B23-FA33A3818553}" destId="{EAB59050-4AB1-41C1-85C0-BA9390DF05EE}" srcOrd="2" destOrd="0" parTransId="{2DC920EA-0695-4009-9B37-B840ABCBAC75}" sibTransId="{86CE8871-3F09-402A-AD25-935F37CC33CE}"/>
    <dgm:cxn modelId="{5941C880-8EC6-4434-A708-4CB547E593C3}" type="presOf" srcId="{EAB59050-4AB1-41C1-85C0-BA9390DF05EE}" destId="{21C4EC39-1366-46A8-8DD3-262A45AD7733}" srcOrd="1" destOrd="3" presId="urn:microsoft.com/office/officeart/2005/8/layout/vProcess5"/>
    <dgm:cxn modelId="{A3929083-66A6-492F-A432-F61136799454}" type="presOf" srcId="{721A54B5-EFCF-4006-ADE7-F088830D70F9}" destId="{9214AD03-7A82-4644-B42C-09BE5B34E628}" srcOrd="1" destOrd="4" presId="urn:microsoft.com/office/officeart/2005/8/layout/vProcess5"/>
    <dgm:cxn modelId="{890D7CC9-1AA4-41DD-BF54-B889AE45BD50}" type="presOf" srcId="{FF169E6D-555E-4E57-858E-5F049A6D8A27}" destId="{9214AD03-7A82-4644-B42C-09BE5B34E628}" srcOrd="1" destOrd="3" presId="urn:microsoft.com/office/officeart/2005/8/layout/vProcess5"/>
    <dgm:cxn modelId="{29DC2CD3-4C57-466A-AE3E-315FE46C704F}" type="presOf" srcId="{DEABF764-4C8C-4B6C-A96A-325D646BD97C}" destId="{9214AD03-7A82-4644-B42C-09BE5B34E628}" srcOrd="1" destOrd="0" presId="urn:microsoft.com/office/officeart/2005/8/layout/vProcess5"/>
    <dgm:cxn modelId="{E8D0A5E2-1E2F-44BF-A69C-5E60A7040669}" type="presOf" srcId="{48E3F089-A487-4786-B163-D033AACE7F9E}" destId="{A43B0365-51D8-4272-B298-0D30B8684B11}" srcOrd="1" destOrd="2" presId="urn:microsoft.com/office/officeart/2005/8/layout/vProcess5"/>
    <dgm:cxn modelId="{06D45813-D9A9-494A-9576-185F9ADE0216}" type="presOf" srcId="{BB686788-3A59-4101-B276-7CCAF97161A4}" destId="{A43B0365-51D8-4272-B298-0D30B8684B11}" srcOrd="1" destOrd="1" presId="urn:microsoft.com/office/officeart/2005/8/layout/vProcess5"/>
    <dgm:cxn modelId="{A4A63445-6218-4F55-8E8C-1CBA7A0947C5}" type="presOf" srcId="{27A6CB15-856D-49FD-9D22-4779644BF188}" destId="{5251A21B-13CE-407E-8045-EEAA46FE0C5B}" srcOrd="0" destOrd="2" presId="urn:microsoft.com/office/officeart/2005/8/layout/vProcess5"/>
    <dgm:cxn modelId="{095F724A-532F-4A15-8CDB-18CDEE64E2C3}" srcId="{4679735E-0BBD-4704-8A3A-C6E7F30BF970}" destId="{75170260-9B51-4BE2-ACC0-880C73ACFE80}" srcOrd="1" destOrd="0" parTransId="{48D2A79F-DD6B-41BE-A6F1-3F1CC37FBC8B}" sibTransId="{085C2811-CBAB-4F9D-8316-51647F7E5070}"/>
    <dgm:cxn modelId="{872537A6-71E4-4AAC-B116-D0275D56FC4D}" srcId="{DEABF764-4C8C-4B6C-A96A-325D646BD97C}" destId="{FF169E6D-555E-4E57-858E-5F049A6D8A27}" srcOrd="2" destOrd="0" parTransId="{F07767F8-FA59-441F-9689-D09B0D0C1114}" sibTransId="{206A983F-AF68-406B-9CE7-E467ABDF574F}"/>
    <dgm:cxn modelId="{7E5870D7-DCB2-4F80-85AB-924E57DCDF17}" srcId="{3C68D51B-2CA8-4575-9B23-FA33A3818553}" destId="{31A965F8-8138-4D86-A862-882EE3628E6B}" srcOrd="0" destOrd="0" parTransId="{FE1DCC77-CA10-4471-A21A-09DEED4DB7F4}" sibTransId="{392ADF0F-D3F7-4B14-A47E-54DEF4411BDE}"/>
    <dgm:cxn modelId="{B6847B36-C841-4F5F-86F6-6F8A7D954B5D}" type="presOf" srcId="{EAB59050-4AB1-41C1-85C0-BA9390DF05EE}" destId="{4FD0F17E-3E54-4000-A728-CC822B34B391}" srcOrd="0" destOrd="3" presId="urn:microsoft.com/office/officeart/2005/8/layout/vProcess5"/>
    <dgm:cxn modelId="{2172A775-EFB3-4798-BDF8-6CD5D5526B84}" type="presOf" srcId="{31A965F8-8138-4D86-A862-882EE3628E6B}" destId="{4FD0F17E-3E54-4000-A728-CC822B34B391}" srcOrd="0" destOrd="1" presId="urn:microsoft.com/office/officeart/2005/8/layout/vProcess5"/>
    <dgm:cxn modelId="{D0B2DA07-5DBD-41C9-B2DF-7B9C9F34F1DC}" type="presOf" srcId="{DE222546-B270-4336-A160-971B82C95E15}" destId="{21C4EC39-1366-46A8-8DD3-262A45AD7733}" srcOrd="1" destOrd="2" presId="urn:microsoft.com/office/officeart/2005/8/layout/vProcess5"/>
    <dgm:cxn modelId="{AB55187D-86C5-4D00-83B5-7679FAD9A46B}" type="presOf" srcId="{75170260-9B51-4BE2-ACC0-880C73ACFE80}" destId="{A43B0365-51D8-4272-B298-0D30B8684B11}" srcOrd="1" destOrd="0" presId="urn:microsoft.com/office/officeart/2005/8/layout/vProcess5"/>
    <dgm:cxn modelId="{BFBA2FE6-9AA7-45DE-8742-DE0FDB3BBEB6}" type="presOf" srcId="{3FB5335C-0EE0-484C-BAB7-8307266EFFDC}" destId="{9214AD03-7A82-4644-B42C-09BE5B34E628}" srcOrd="1" destOrd="1" presId="urn:microsoft.com/office/officeart/2005/8/layout/vProcess5"/>
    <dgm:cxn modelId="{36D41D45-8003-49C5-A588-AA13528D6601}" srcId="{3C68D51B-2CA8-4575-9B23-FA33A3818553}" destId="{DE222546-B270-4336-A160-971B82C95E15}" srcOrd="1" destOrd="0" parTransId="{D3AF0AB7-7DAF-428D-82DB-9D07AD4BB457}" sibTransId="{5D3A584A-3BCB-483D-9F8B-AECFB8BCF628}"/>
    <dgm:cxn modelId="{75BEF910-C041-4349-98AD-08CA5795203E}" type="presOf" srcId="{4679735E-0BBD-4704-8A3A-C6E7F30BF970}" destId="{FD434C75-2662-46C0-AD4A-8179C6E68451}" srcOrd="0" destOrd="0" presId="urn:microsoft.com/office/officeart/2005/8/layout/vProcess5"/>
    <dgm:cxn modelId="{A7A89A87-0A96-4FAB-9637-98FB26DF242D}" type="presOf" srcId="{75170260-9B51-4BE2-ACC0-880C73ACFE80}" destId="{F5374AF4-23A1-47AA-A394-9C19E3786BD8}" srcOrd="0" destOrd="0" presId="urn:microsoft.com/office/officeart/2005/8/layout/vProcess5"/>
    <dgm:cxn modelId="{044F7298-F20D-4954-A53A-A376410F9A05}" type="presOf" srcId="{085C2811-CBAB-4F9D-8316-51647F7E5070}" destId="{BA587927-B9BB-4A83-925A-4B36810E8290}" srcOrd="0" destOrd="0" presId="urn:microsoft.com/office/officeart/2005/8/layout/vProcess5"/>
    <dgm:cxn modelId="{033FE8E5-A919-48C7-99F4-4B271FEE53EA}" srcId="{DEABF764-4C8C-4B6C-A96A-325D646BD97C}" destId="{721A54B5-EFCF-4006-ADE7-F088830D70F9}" srcOrd="3" destOrd="0" parTransId="{B1C985E8-2F11-4661-ABCF-A528B3AEAEF1}" sibTransId="{10CB52B1-236A-4793-9C12-B392771C1E02}"/>
    <dgm:cxn modelId="{FA6421F2-565D-4548-8579-53F6B20A7389}" srcId="{DEABF764-4C8C-4B6C-A96A-325D646BD97C}" destId="{27A6CB15-856D-49FD-9D22-4779644BF188}" srcOrd="1" destOrd="0" parTransId="{4E68446C-5246-43CC-9C13-06198028E9E0}" sibTransId="{05C7D95D-34DD-4744-A800-1A1BE01B964B}"/>
    <dgm:cxn modelId="{F9D96C3F-B476-43EF-8410-7E2213924A8E}" srcId="{75170260-9B51-4BE2-ACC0-880C73ACFE80}" destId="{48E3F089-A487-4786-B163-D033AACE7F9E}" srcOrd="1" destOrd="0" parTransId="{6F7B72D7-450C-4955-949E-9AA8D3A405B9}" sibTransId="{FE06CB57-2752-4AFB-B064-31062E3445EF}"/>
    <dgm:cxn modelId="{F9EB3906-9009-4253-BB1A-D7380CA10D4B}" type="presOf" srcId="{3C68D51B-2CA8-4575-9B23-FA33A3818553}" destId="{21C4EC39-1366-46A8-8DD3-262A45AD7733}" srcOrd="1" destOrd="0" presId="urn:microsoft.com/office/officeart/2005/8/layout/vProcess5"/>
    <dgm:cxn modelId="{195C0B8C-2D5E-456D-B0A8-FDC0C8DFE887}" type="presOf" srcId="{FF169E6D-555E-4E57-858E-5F049A6D8A27}" destId="{5251A21B-13CE-407E-8045-EEAA46FE0C5B}" srcOrd="0" destOrd="3" presId="urn:microsoft.com/office/officeart/2005/8/layout/vProcess5"/>
    <dgm:cxn modelId="{B21941DD-E5BD-46C1-BB5C-BCAE2A83B3CF}" type="presOf" srcId="{BB686788-3A59-4101-B276-7CCAF97161A4}" destId="{F5374AF4-23A1-47AA-A394-9C19E3786BD8}" srcOrd="0" destOrd="1" presId="urn:microsoft.com/office/officeart/2005/8/layout/vProcess5"/>
    <dgm:cxn modelId="{299A1791-C21D-438A-B64A-22CEF10365F2}" type="presOf" srcId="{3FB5335C-0EE0-484C-BAB7-8307266EFFDC}" destId="{5251A21B-13CE-407E-8045-EEAA46FE0C5B}" srcOrd="0" destOrd="1" presId="urn:microsoft.com/office/officeart/2005/8/layout/vProcess5"/>
    <dgm:cxn modelId="{A63850FC-F1A3-4A80-8F4B-AB9CE3EBA359}" type="presOf" srcId="{31A965F8-8138-4D86-A862-882EE3628E6B}" destId="{21C4EC39-1366-46A8-8DD3-262A45AD7733}" srcOrd="1" destOrd="1" presId="urn:microsoft.com/office/officeart/2005/8/layout/vProcess5"/>
    <dgm:cxn modelId="{2D252558-AEB0-43BA-9D71-2CA7CA4A5198}" type="presOf" srcId="{27A6CB15-856D-49FD-9D22-4779644BF188}" destId="{9214AD03-7A82-4644-B42C-09BE5B34E628}" srcOrd="1" destOrd="2" presId="urn:microsoft.com/office/officeart/2005/8/layout/vProcess5"/>
    <dgm:cxn modelId="{1D7AEAD2-58E1-49FB-927B-1B428264B171}" type="presParOf" srcId="{FD434C75-2662-46C0-AD4A-8179C6E68451}" destId="{437B810E-491E-421E-B059-ADDA368CD720}" srcOrd="0" destOrd="0" presId="urn:microsoft.com/office/officeart/2005/8/layout/vProcess5"/>
    <dgm:cxn modelId="{5F13EC44-A081-4627-8879-3F437D437711}" type="presParOf" srcId="{FD434C75-2662-46C0-AD4A-8179C6E68451}" destId="{4FD0F17E-3E54-4000-A728-CC822B34B391}" srcOrd="1" destOrd="0" presId="urn:microsoft.com/office/officeart/2005/8/layout/vProcess5"/>
    <dgm:cxn modelId="{21719D3F-FCF1-4009-966C-53C1A9DEAD81}" type="presParOf" srcId="{FD434C75-2662-46C0-AD4A-8179C6E68451}" destId="{F5374AF4-23A1-47AA-A394-9C19E3786BD8}" srcOrd="2" destOrd="0" presId="urn:microsoft.com/office/officeart/2005/8/layout/vProcess5"/>
    <dgm:cxn modelId="{782E19ED-585B-454C-A5F8-2916A8D77EA6}" type="presParOf" srcId="{FD434C75-2662-46C0-AD4A-8179C6E68451}" destId="{5251A21B-13CE-407E-8045-EEAA46FE0C5B}" srcOrd="3" destOrd="0" presId="urn:microsoft.com/office/officeart/2005/8/layout/vProcess5"/>
    <dgm:cxn modelId="{3BE7AE71-77E7-4508-8608-165EEEFD2B91}" type="presParOf" srcId="{FD434C75-2662-46C0-AD4A-8179C6E68451}" destId="{B2256492-B70B-4E03-951E-889BE8469D58}" srcOrd="4" destOrd="0" presId="urn:microsoft.com/office/officeart/2005/8/layout/vProcess5"/>
    <dgm:cxn modelId="{944F02FE-D259-432F-983F-2A6CFA5C50EB}" type="presParOf" srcId="{FD434C75-2662-46C0-AD4A-8179C6E68451}" destId="{BA587927-B9BB-4A83-925A-4B36810E8290}" srcOrd="5" destOrd="0" presId="urn:microsoft.com/office/officeart/2005/8/layout/vProcess5"/>
    <dgm:cxn modelId="{7AB5E4E6-23D7-47B9-B583-BB66452E42D2}" type="presParOf" srcId="{FD434C75-2662-46C0-AD4A-8179C6E68451}" destId="{21C4EC39-1366-46A8-8DD3-262A45AD7733}" srcOrd="6" destOrd="0" presId="urn:microsoft.com/office/officeart/2005/8/layout/vProcess5"/>
    <dgm:cxn modelId="{D178B4ED-3945-4CC5-B8B8-E621D0F2F987}" type="presParOf" srcId="{FD434C75-2662-46C0-AD4A-8179C6E68451}" destId="{A43B0365-51D8-4272-B298-0D30B8684B11}" srcOrd="7" destOrd="0" presId="urn:microsoft.com/office/officeart/2005/8/layout/vProcess5"/>
    <dgm:cxn modelId="{1551882F-593D-41E6-B8D0-EE7313811A25}" type="presParOf" srcId="{FD434C75-2662-46C0-AD4A-8179C6E68451}" destId="{9214AD03-7A82-4644-B42C-09BE5B34E62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B864A38E-822A-1549-B33D-8D51FF7D0B45}" type="datetime1">
              <a:rPr lang="en-US" smtClean="0"/>
              <a:t>10/11/2013</a:t>
            </a:fld>
            <a:endParaRPr lang="en-US" dirty="0"/>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D377F8F4-48AC-1B4A-996F-65B940B5B215}" type="slidenum">
              <a:rPr lang="en-US" smtClean="0"/>
              <a:t>‹#›</a:t>
            </a:fld>
            <a:endParaRPr lang="en-US" dirty="0"/>
          </a:p>
        </p:txBody>
      </p:sp>
    </p:spTree>
    <p:extLst>
      <p:ext uri="{BB962C8B-B14F-4D97-AF65-F5344CB8AC3E}">
        <p14:creationId xmlns:p14="http://schemas.microsoft.com/office/powerpoint/2010/main" val="28950020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55D533AB-1594-3E4B-BE53-609757846628}" type="datetime1">
              <a:rPr lang="en-US" smtClean="0"/>
              <a:t>10/11/2013</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CFB8F118-327A-434C-836C-F94DD56341F5}" type="slidenum">
              <a:rPr lang="en-US" smtClean="0"/>
              <a:t>‹#›</a:t>
            </a:fld>
            <a:endParaRPr lang="en-US" dirty="0"/>
          </a:p>
        </p:txBody>
      </p:sp>
    </p:spTree>
    <p:extLst>
      <p:ext uri="{BB962C8B-B14F-4D97-AF65-F5344CB8AC3E}">
        <p14:creationId xmlns:p14="http://schemas.microsoft.com/office/powerpoint/2010/main" val="38844020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listened to the feedback from the field and have taken suggestions and come up with ideas of ways we can make things easier.  </a:t>
            </a:r>
          </a:p>
          <a:p>
            <a:r>
              <a:rPr lang="en-US" baseline="0" dirty="0" smtClean="0"/>
              <a:t>The next few slides are the tools we’ve developed. </a:t>
            </a:r>
            <a:endParaRPr lang="en-US" dirty="0"/>
          </a:p>
        </p:txBody>
      </p:sp>
    </p:spTree>
    <p:extLst>
      <p:ext uri="{BB962C8B-B14F-4D97-AF65-F5344CB8AC3E}">
        <p14:creationId xmlns:p14="http://schemas.microsoft.com/office/powerpoint/2010/main" val="299107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 link under the </a:t>
            </a:r>
            <a:r>
              <a:rPr lang="en-US" dirty="0" err="1" smtClean="0"/>
              <a:t>Webportal</a:t>
            </a:r>
            <a:r>
              <a:rPr lang="en-US" dirty="0" smtClean="0"/>
              <a:t> &gt; under the</a:t>
            </a:r>
            <a:r>
              <a:rPr lang="en-US" baseline="0" dirty="0" smtClean="0"/>
              <a:t> Tools drop down</a:t>
            </a:r>
            <a:endParaRPr lang="en-US" dirty="0"/>
          </a:p>
        </p:txBody>
      </p:sp>
    </p:spTree>
    <p:extLst>
      <p:ext uri="{BB962C8B-B14F-4D97-AF65-F5344CB8AC3E}">
        <p14:creationId xmlns:p14="http://schemas.microsoft.com/office/powerpoint/2010/main" val="118024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Pathway:</a:t>
            </a:r>
            <a:r>
              <a:rPr lang="en-US" baseline="0" dirty="0" smtClean="0"/>
              <a:t> Tools &gt; DEA 106</a:t>
            </a:r>
          </a:p>
          <a:p>
            <a:endParaRPr lang="en-US" dirty="0" smtClean="0"/>
          </a:p>
        </p:txBody>
      </p:sp>
    </p:spTree>
    <p:extLst>
      <p:ext uri="{BB962C8B-B14F-4D97-AF65-F5344CB8AC3E}">
        <p14:creationId xmlns:p14="http://schemas.microsoft.com/office/powerpoint/2010/main" val="229650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begin</a:t>
            </a:r>
            <a:r>
              <a:rPr lang="en-US" baseline="0" dirty="0" smtClean="0"/>
              <a:t> processing a new report, the store (or RXS) will need an LP case number.  This ensures that LP knows about the event before it’s started.  The form is then intuitive.  Follow the prompts in each section to get the report filled out.  </a:t>
            </a:r>
            <a:endParaRPr lang="en-US" dirty="0"/>
          </a:p>
        </p:txBody>
      </p:sp>
    </p:spTree>
    <p:extLst>
      <p:ext uri="{BB962C8B-B14F-4D97-AF65-F5344CB8AC3E}">
        <p14:creationId xmlns:p14="http://schemas.microsoft.com/office/powerpoint/2010/main" val="311305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really nice features is the Drug Audit portion.  Drugs are selected and put into the table.   Along with the starting inventory (obtained from the June 9</a:t>
            </a:r>
            <a:r>
              <a:rPr lang="en-US" baseline="30000" dirty="0" smtClean="0"/>
              <a:t>th</a:t>
            </a:r>
            <a:r>
              <a:rPr lang="en-US" baseline="0" dirty="0" smtClean="0"/>
              <a:t> annual inventory) and the current on-hand.  </a:t>
            </a:r>
            <a:endParaRPr lang="en-US" dirty="0"/>
          </a:p>
        </p:txBody>
      </p:sp>
    </p:spTree>
    <p:extLst>
      <p:ext uri="{BB962C8B-B14F-4D97-AF65-F5344CB8AC3E}">
        <p14:creationId xmlns:p14="http://schemas.microsoft.com/office/powerpoint/2010/main" val="150589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data is entered, and submitted, a report is run on the back end.  This takes about 6 hours.  Then the store receives an email letting them know the audit is complete and they can go back into the system to finish the report. </a:t>
            </a:r>
          </a:p>
          <a:p>
            <a:endParaRPr lang="en-US" baseline="0" dirty="0" smtClean="0"/>
          </a:p>
          <a:p>
            <a:r>
              <a:rPr lang="en-US" baseline="0" dirty="0" smtClean="0"/>
              <a:t>Step by step directions are on the report letting the store (or RXS) know what to do.  </a:t>
            </a:r>
            <a:endParaRPr lang="en-US" dirty="0"/>
          </a:p>
        </p:txBody>
      </p:sp>
    </p:spTree>
    <p:extLst>
      <p:ext uri="{BB962C8B-B14F-4D97-AF65-F5344CB8AC3E}">
        <p14:creationId xmlns:p14="http://schemas.microsoft.com/office/powerpoint/2010/main" val="125159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report</a:t>
            </a:r>
            <a:r>
              <a:rPr lang="en-US" baseline="0" dirty="0" smtClean="0"/>
              <a:t> is final, it can be submitted. </a:t>
            </a:r>
          </a:p>
          <a:p>
            <a:r>
              <a:rPr lang="en-US" baseline="0" dirty="0" smtClean="0"/>
              <a:t>The report then comes to RxIntegrity to be reviewed before it is submitted to the DEA.</a:t>
            </a:r>
          </a:p>
          <a:p>
            <a:r>
              <a:rPr lang="en-US" baseline="0" dirty="0" smtClean="0"/>
              <a:t>Once it’s submitted to the DEA, the store and LP will receive a copy.</a:t>
            </a:r>
          </a:p>
          <a:p>
            <a:endParaRPr lang="en-US" baseline="0" dirty="0" smtClean="0"/>
          </a:p>
          <a:p>
            <a:endParaRPr lang="en-US" dirty="0"/>
          </a:p>
        </p:txBody>
      </p:sp>
    </p:spTree>
    <p:extLst>
      <p:ext uri="{BB962C8B-B14F-4D97-AF65-F5344CB8AC3E}">
        <p14:creationId xmlns:p14="http://schemas.microsoft.com/office/powerpoint/2010/main" val="1344397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We’re still seeing a high number of cocktails being dispensed.  (Opiate + </a:t>
            </a:r>
            <a:r>
              <a:rPr lang="en-US" baseline="0" dirty="0" err="1" smtClean="0"/>
              <a:t>benzo</a:t>
            </a:r>
            <a:r>
              <a:rPr lang="en-US" baseline="0" dirty="0" smtClean="0"/>
              <a:t> + muscle relaxant) Gabapentin is now being substituted for Soma.</a:t>
            </a:r>
          </a:p>
          <a:p>
            <a:r>
              <a:rPr lang="en-US" baseline="0" dirty="0" smtClean="0"/>
              <a:t>On our supervision visits, reinforce the importance of checking PDMP (if you have one) is the cocktail being prescribed by the same doctor?  If not do each of the prescribers know about one another? What sort of documentation does the pharmacy have for this patient taking the cocktails?</a:t>
            </a:r>
            <a:endParaRPr lang="en-US" dirty="0"/>
          </a:p>
        </p:txBody>
      </p:sp>
    </p:spTree>
    <p:extLst>
      <p:ext uri="{BB962C8B-B14F-4D97-AF65-F5344CB8AC3E}">
        <p14:creationId xmlns:p14="http://schemas.microsoft.com/office/powerpoint/2010/main" val="1763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wanted to talk to you a little bit</a:t>
            </a:r>
            <a:r>
              <a:rPr lang="en-US" baseline="0" dirty="0" smtClean="0"/>
              <a:t> about what you can do on a supervision visit.  </a:t>
            </a:r>
          </a:p>
          <a:p>
            <a:r>
              <a:rPr lang="en-US" baseline="0" dirty="0" smtClean="0"/>
              <a:t>We developed a report that will give you specific stores and pharmacists examples to work from. </a:t>
            </a:r>
            <a:endParaRPr lang="en-US" dirty="0"/>
          </a:p>
        </p:txBody>
      </p:sp>
    </p:spTree>
    <p:extLst>
      <p:ext uri="{BB962C8B-B14F-4D97-AF65-F5344CB8AC3E}">
        <p14:creationId xmlns:p14="http://schemas.microsoft.com/office/powerpoint/2010/main" val="139908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Pharmacists show in the tool based on quantity, proportion of prescriptions dispensed and percent paid in cash across multiple categories.  These include Hydrocodone, </a:t>
            </a:r>
            <a:r>
              <a:rPr lang="en-US" sz="1200" dirty="0" err="1" smtClean="0"/>
              <a:t>Hydromorphone</a:t>
            </a:r>
            <a:r>
              <a:rPr lang="en-US" sz="1200" dirty="0" smtClean="0"/>
              <a:t>, Oxycodone, Methadone, </a:t>
            </a:r>
            <a:r>
              <a:rPr lang="en-US" sz="1200" dirty="0" err="1" smtClean="0"/>
              <a:t>Carisoprodol</a:t>
            </a:r>
            <a:r>
              <a:rPr lang="en-US" sz="1200" dirty="0" smtClean="0"/>
              <a:t>, Alprazolam, C2s and All Controls</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Approximately 1% of our pharmacists that will</a:t>
            </a:r>
            <a:r>
              <a:rPr lang="en-US" baseline="0" dirty="0" smtClean="0"/>
              <a:t> </a:t>
            </a:r>
            <a:r>
              <a:rPr lang="en-US" dirty="0" smtClean="0"/>
              <a:t>show in the</a:t>
            </a:r>
            <a:r>
              <a:rPr lang="en-US" baseline="0" dirty="0" smtClean="0"/>
              <a:t> tool.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me stress, this does not pinpoint problems, this is a tool to be used to ensure GFD is going on when previously on a supervision visit you go in and talk about GFD, but have nothing to follow up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tool will give you real, recent examples to look at on a supervision visit. </a:t>
            </a:r>
          </a:p>
          <a:p>
            <a:endParaRPr lang="en-US" baseline="0" dirty="0" smtClean="0"/>
          </a:p>
          <a:p>
            <a:endParaRPr lang="en-US" dirty="0"/>
          </a:p>
        </p:txBody>
      </p:sp>
    </p:spTree>
    <p:extLst>
      <p:ext uri="{BB962C8B-B14F-4D97-AF65-F5344CB8AC3E}">
        <p14:creationId xmlns:p14="http://schemas.microsoft.com/office/powerpoint/2010/main" val="1492279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the tool from the </a:t>
            </a:r>
            <a:r>
              <a:rPr lang="en-US" dirty="0" err="1" smtClean="0"/>
              <a:t>Webportal</a:t>
            </a:r>
            <a:r>
              <a:rPr lang="en-US" dirty="0" smtClean="0"/>
              <a:t>.  Under GFD Opportunities.</a:t>
            </a:r>
            <a:r>
              <a:rPr lang="en-US" baseline="0" dirty="0" smtClean="0"/>
              <a:t>  Choose it from the drop down. </a:t>
            </a:r>
            <a:endParaRPr lang="en-US" dirty="0"/>
          </a:p>
        </p:txBody>
      </p:sp>
    </p:spTree>
    <p:extLst>
      <p:ext uri="{BB962C8B-B14F-4D97-AF65-F5344CB8AC3E}">
        <p14:creationId xmlns:p14="http://schemas.microsoft.com/office/powerpoint/2010/main" val="34329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Rx Integrity Website is the one stop of all</a:t>
            </a:r>
            <a:r>
              <a:rPr lang="en-US" baseline="0" dirty="0" smtClean="0"/>
              <a:t> DEA related info.  </a:t>
            </a:r>
          </a:p>
          <a:p>
            <a:r>
              <a:rPr lang="en-US" baseline="0" dirty="0" smtClean="0"/>
              <a:t>You can find it under </a:t>
            </a:r>
            <a:r>
              <a:rPr lang="en-US" baseline="0" dirty="0" err="1" smtClean="0"/>
              <a:t>Snet</a:t>
            </a:r>
            <a:r>
              <a:rPr lang="en-US" baseline="0" dirty="0" smtClean="0"/>
              <a:t> &gt; Rx Ops tab &gt; Pharmacy Policy and Procedures &gt; Rx Integrity</a:t>
            </a:r>
            <a:endParaRPr lang="en-US" dirty="0"/>
          </a:p>
        </p:txBody>
      </p:sp>
    </p:spTree>
    <p:extLst>
      <p:ext uri="{BB962C8B-B14F-4D97-AF65-F5344CB8AC3E}">
        <p14:creationId xmlns:p14="http://schemas.microsoft.com/office/powerpoint/2010/main" val="161093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Pathway:</a:t>
            </a:r>
            <a:r>
              <a:rPr lang="en-US" baseline="0" dirty="0" smtClean="0"/>
              <a:t> Tools &gt; GFD Opportunities &gt; Pharmacist GFD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tool was designed t</a:t>
            </a:r>
            <a:r>
              <a:rPr lang="en-US" dirty="0" smtClean="0"/>
              <a:t>o provide a framework for the RXS to review controlled substance dispensing in our stores.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process is intended to assist pharmacists and assess, as well support, their exercise of professional judgment while carrying out their corresponding responsibility under the law.</a:t>
            </a:r>
          </a:p>
          <a:p>
            <a:pPr marL="171450" indent="-171450">
              <a:buFont typeface="Arial" panose="020B0604020202020204" pitchFamily="34" charset="0"/>
              <a:buChar char="•"/>
            </a:pPr>
            <a:r>
              <a:rPr lang="en-US" baseline="0" dirty="0" smtClean="0"/>
              <a:t>Authenticator ID based views:</a:t>
            </a:r>
          </a:p>
          <a:p>
            <a:pPr marL="628650" lvl="1" indent="-171450">
              <a:buFont typeface="Arial" panose="020B0604020202020204" pitchFamily="34" charset="0"/>
              <a:buChar char="•"/>
            </a:pPr>
            <a:r>
              <a:rPr lang="en-US" baseline="0" dirty="0" smtClean="0"/>
              <a:t>EPDs can view a operation</a:t>
            </a:r>
          </a:p>
          <a:p>
            <a:pPr marL="628650" lvl="1" indent="-171450">
              <a:buFont typeface="Arial" panose="020B0604020202020204" pitchFamily="34" charset="0"/>
              <a:buChar char="•"/>
            </a:pPr>
            <a:r>
              <a:rPr lang="en-US" baseline="0" dirty="0" smtClean="0"/>
              <a:t>MPDs can view a market</a:t>
            </a:r>
          </a:p>
          <a:p>
            <a:pPr marL="628650" lvl="1" indent="-171450">
              <a:buFont typeface="Arial" panose="020B0604020202020204" pitchFamily="34" charset="0"/>
              <a:buChar char="•"/>
            </a:pPr>
            <a:r>
              <a:rPr lang="en-US" baseline="0" dirty="0" smtClean="0"/>
              <a:t>RxS can view a district</a:t>
            </a:r>
          </a:p>
          <a:p>
            <a:r>
              <a:rPr lang="en-US" dirty="0" smtClean="0"/>
              <a:t>On a supervisio</a:t>
            </a:r>
            <a:r>
              <a:rPr lang="en-US" baseline="0" dirty="0" smtClean="0"/>
              <a:t>n visit, the RXS/DM can pull up real examples to pull to look for documentation or to go over with the pharmacists to reinforce GFD.</a:t>
            </a:r>
            <a:endParaRPr lang="en-US" dirty="0"/>
          </a:p>
        </p:txBody>
      </p:sp>
    </p:spTree>
    <p:extLst>
      <p:ext uri="{BB962C8B-B14F-4D97-AF65-F5344CB8AC3E}">
        <p14:creationId xmlns:p14="http://schemas.microsoft.com/office/powerpoint/2010/main" val="157691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RxIntegrity will be holding video</a:t>
            </a:r>
            <a:r>
              <a:rPr lang="en-US" baseline="0" dirty="0" smtClean="0"/>
              <a:t>conferences in the upcoming weeks going over the GFD Opportunity tool.  </a:t>
            </a:r>
          </a:p>
          <a:p>
            <a:r>
              <a:rPr lang="en-US" baseline="0" dirty="0" smtClean="0"/>
              <a:t>This is a tool that should be used for coaching.  </a:t>
            </a:r>
          </a:p>
          <a:p>
            <a:r>
              <a:rPr lang="en-US" baseline="0" dirty="0" smtClean="0"/>
              <a:t>There is nothing pointing that this prescription shouldn’t have been filled, but rather a specific example the RXS/DM can pull up to ensure we have the proper documentation to support our corresponding responsibility. </a:t>
            </a:r>
            <a:endParaRPr lang="en-US" dirty="0"/>
          </a:p>
        </p:txBody>
      </p:sp>
    </p:spTree>
    <p:extLst>
      <p:ext uri="{BB962C8B-B14F-4D97-AF65-F5344CB8AC3E}">
        <p14:creationId xmlns:p14="http://schemas.microsoft.com/office/powerpoint/2010/main" val="3583706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 us ensure the</a:t>
            </a:r>
            <a:r>
              <a:rPr lang="en-US" baseline="0" dirty="0" smtClean="0"/>
              <a:t> stores know about the RxIntegrity website, the </a:t>
            </a:r>
            <a:r>
              <a:rPr lang="en-US" baseline="0" dirty="0" err="1" smtClean="0"/>
              <a:t>webportal</a:t>
            </a:r>
            <a:r>
              <a:rPr lang="en-US" baseline="0" dirty="0" smtClean="0"/>
              <a:t> and that the RxIntegrity team is there to help you.  </a:t>
            </a:r>
          </a:p>
          <a:p>
            <a:r>
              <a:rPr lang="en-US" baseline="0" dirty="0" smtClean="0"/>
              <a:t>The site is intended to be a resource. </a:t>
            </a:r>
          </a:p>
          <a:p>
            <a:endParaRPr lang="en-US" baseline="0" dirty="0" smtClean="0"/>
          </a:p>
          <a:p>
            <a:r>
              <a:rPr lang="en-US" baseline="0" dirty="0" smtClean="0"/>
              <a:t>The GFD opportunities tool is intended to be a coaching tool, it provides real examples that are recent that can be used during a store visit.  Caution needs to be used so that the pharmacists don’t go the extreme opposite spectrum and stop filling prescriptions for controlled substances.  </a:t>
            </a:r>
          </a:p>
          <a:p>
            <a:endParaRPr lang="en-US" dirty="0"/>
          </a:p>
        </p:txBody>
      </p:sp>
    </p:spTree>
    <p:extLst>
      <p:ext uri="{BB962C8B-B14F-4D97-AF65-F5344CB8AC3E}">
        <p14:creationId xmlns:p14="http://schemas.microsoft.com/office/powerpoint/2010/main" val="4253032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Rectangle 3"/>
          <p:cNvSpPr>
            <a:spLocks noGrp="1"/>
          </p:cNvSpPr>
          <p:nvPr>
            <p:ph type="body" idx="1"/>
          </p:nvPr>
        </p:nvSpPr>
        <p:spPr/>
        <p:txBody>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find</a:t>
            </a:r>
            <a:r>
              <a:rPr lang="en-US" baseline="0" dirty="0" smtClean="0"/>
              <a:t> the policy and checklist here with just one click now.  </a:t>
            </a:r>
          </a:p>
          <a:p>
            <a:r>
              <a:rPr lang="en-US" baseline="0" dirty="0" smtClean="0"/>
              <a:t>Forms: checklist and the Controlled Substance Override request form are available with just one click. </a:t>
            </a:r>
          </a:p>
          <a:p>
            <a:r>
              <a:rPr lang="en-US" baseline="0" dirty="0" smtClean="0"/>
              <a:t>We’ve added continuing education specific to Pain Management for those pharmacists wanting to learn more around chronic pain. </a:t>
            </a:r>
          </a:p>
          <a:p>
            <a:r>
              <a:rPr lang="en-US" baseline="0" dirty="0" smtClean="0"/>
              <a:t>And the RxIntegrity </a:t>
            </a:r>
            <a:r>
              <a:rPr lang="en-US" baseline="0" dirty="0" err="1" smtClean="0"/>
              <a:t>webportal</a:t>
            </a:r>
            <a:r>
              <a:rPr lang="en-US" baseline="0" dirty="0" smtClean="0"/>
              <a:t> (this was the link we were emailing you each month to access reports from) has been added</a:t>
            </a:r>
            <a:endParaRPr lang="en-US" dirty="0"/>
          </a:p>
        </p:txBody>
      </p:sp>
    </p:spTree>
    <p:extLst>
      <p:ext uri="{BB962C8B-B14F-4D97-AF65-F5344CB8AC3E}">
        <p14:creationId xmlns:p14="http://schemas.microsoft.com/office/powerpoint/2010/main" val="380267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challenges</a:t>
            </a:r>
            <a:r>
              <a:rPr lang="en-US" baseline="0" dirty="0" smtClean="0"/>
              <a:t> the stores had was not knowing if the reason they weren’t getting a drug in their order.  Is it the wholesalers, is it RxIntegrity or is it an out of stock from the wholesaler. </a:t>
            </a:r>
          </a:p>
          <a:p>
            <a:endParaRPr lang="en-US" baseline="0" dirty="0" smtClean="0"/>
          </a:p>
          <a:p>
            <a:r>
              <a:rPr lang="en-US" baseline="0" dirty="0" smtClean="0"/>
              <a:t>The ceiling tool will allow to see which drugs they are approaching the ceiling on and which they are at the ceiling. </a:t>
            </a:r>
          </a:p>
          <a:p>
            <a:endParaRPr lang="en-US" baseline="0" dirty="0" smtClean="0"/>
          </a:p>
          <a:p>
            <a:endParaRPr lang="en-US" dirty="0"/>
          </a:p>
        </p:txBody>
      </p:sp>
    </p:spTree>
    <p:extLst>
      <p:ext uri="{BB962C8B-B14F-4D97-AF65-F5344CB8AC3E}">
        <p14:creationId xmlns:p14="http://schemas.microsoft.com/office/powerpoint/2010/main" val="332627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locate the link on the </a:t>
            </a:r>
            <a:r>
              <a:rPr lang="en-US" dirty="0" err="1" smtClean="0"/>
              <a:t>Webportal</a:t>
            </a:r>
            <a:r>
              <a:rPr lang="en-US" baseline="0" dirty="0" smtClean="0"/>
              <a:t> under tools</a:t>
            </a:r>
          </a:p>
          <a:p>
            <a:endParaRPr lang="en-US" dirty="0"/>
          </a:p>
        </p:txBody>
      </p:sp>
    </p:spTree>
    <p:extLst>
      <p:ext uri="{BB962C8B-B14F-4D97-AF65-F5344CB8AC3E}">
        <p14:creationId xmlns:p14="http://schemas.microsoft.com/office/powerpoint/2010/main" val="81116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Pathway:</a:t>
            </a:r>
            <a:r>
              <a:rPr lang="en-US" baseline="0" dirty="0" smtClean="0"/>
              <a:t> Tools &gt; Ceiling Limits Tool</a:t>
            </a:r>
          </a:p>
          <a:p>
            <a:pPr marL="171450" indent="-171450">
              <a:buFont typeface="Arial" panose="020B0604020202020204" pitchFamily="34" charset="0"/>
              <a:buChar char="•"/>
            </a:pPr>
            <a:r>
              <a:rPr lang="en-US" baseline="0" dirty="0" smtClean="0"/>
              <a:t>This is the first place stores and RxS must go in order to understand if a CSO override from needs to be initiated</a:t>
            </a:r>
          </a:p>
          <a:p>
            <a:pPr marL="171450" indent="-171450">
              <a:buFont typeface="Arial" panose="020B0604020202020204" pitchFamily="34" charset="0"/>
              <a:buChar char="•"/>
            </a:pPr>
            <a:r>
              <a:rPr lang="en-US" baseline="0" dirty="0" smtClean="0"/>
              <a:t>Authenticator ID based views:</a:t>
            </a:r>
          </a:p>
          <a:p>
            <a:pPr marL="628650" lvl="1" indent="-171450">
              <a:buFont typeface="Arial" panose="020B0604020202020204" pitchFamily="34" charset="0"/>
              <a:buChar char="•"/>
            </a:pPr>
            <a:r>
              <a:rPr lang="en-US" baseline="0" dirty="0" smtClean="0"/>
              <a:t>EPDs can view a operation</a:t>
            </a:r>
          </a:p>
          <a:p>
            <a:pPr marL="628650" lvl="1" indent="-171450">
              <a:buFont typeface="Arial" panose="020B0604020202020204" pitchFamily="34" charset="0"/>
              <a:buChar char="•"/>
            </a:pPr>
            <a:r>
              <a:rPr lang="en-US" baseline="0" dirty="0" smtClean="0"/>
              <a:t>MPDs can view a market</a:t>
            </a:r>
          </a:p>
          <a:p>
            <a:pPr marL="628650" lvl="1" indent="-171450">
              <a:buFont typeface="Arial" panose="020B0604020202020204" pitchFamily="34" charset="0"/>
              <a:buChar char="•"/>
            </a:pPr>
            <a:r>
              <a:rPr lang="en-US" baseline="0" dirty="0" smtClean="0"/>
              <a:t>RxS can view a district</a:t>
            </a:r>
          </a:p>
          <a:p>
            <a:pPr marL="628650" lvl="1" indent="-171450">
              <a:buFont typeface="Arial" panose="020B0604020202020204" pitchFamily="34" charset="0"/>
              <a:buChar char="•"/>
            </a:pPr>
            <a:r>
              <a:rPr lang="en-US" baseline="0" dirty="0" err="1" smtClean="0"/>
              <a:t>RxMs</a:t>
            </a:r>
            <a:r>
              <a:rPr lang="en-US" baseline="0" dirty="0" smtClean="0"/>
              <a:t>, staff pharmacists, store managers, and technicians can view their store</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smtClean="0"/>
              <a:t>Each store will be able to see the drugs they may need to consider filling out a CSO (controlled substance override) form for in order to get more product in. </a:t>
            </a:r>
          </a:p>
          <a:p>
            <a:pPr marL="0" lv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68468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Pathway: StoreNet &gt; RxOps &gt; Pharmacy Policy and Procedures &gt; Rx Integrity &gt; Forms &gt; Controlled Substance Order Override Form</a:t>
            </a:r>
          </a:p>
          <a:p>
            <a:pPr marL="628650" lvl="1" indent="-171450">
              <a:buFont typeface="Arial" panose="020B0604020202020204" pitchFamily="34" charset="0"/>
              <a:buChar char="•"/>
            </a:pPr>
            <a:r>
              <a:rPr lang="en-US" dirty="0" smtClean="0"/>
              <a:t>Also available at the bottom of the Ceiling Limits Tool</a:t>
            </a:r>
            <a:r>
              <a:rPr lang="en-US" baseline="0" dirty="0" smtClean="0"/>
              <a:t> screen</a:t>
            </a:r>
          </a:p>
          <a:p>
            <a:pPr marL="171450" lvl="0" indent="-171450">
              <a:buFont typeface="Arial" panose="020B0604020202020204" pitchFamily="34" charset="0"/>
              <a:buChar char="•"/>
            </a:pPr>
            <a:r>
              <a:rPr lang="en-US" baseline="0" dirty="0" smtClean="0"/>
              <a:t>CSO override form is for:</a:t>
            </a:r>
          </a:p>
          <a:p>
            <a:pPr marL="628650" lvl="1" indent="-171450">
              <a:buFont typeface="Arial" panose="020B0604020202020204" pitchFamily="34" charset="0"/>
              <a:buChar char="•"/>
            </a:pPr>
            <a:r>
              <a:rPr lang="en-US" baseline="0" dirty="0" smtClean="0"/>
              <a:t>All controlled substances, including PSE products.</a:t>
            </a:r>
            <a:endParaRPr lang="en-US" dirty="0" smtClean="0"/>
          </a:p>
          <a:p>
            <a:pPr marL="628650" lvl="1" indent="-171450">
              <a:buFont typeface="Arial" panose="020B0604020202020204" pitchFamily="34" charset="0"/>
              <a:buChar char="•"/>
            </a:pPr>
            <a:r>
              <a:rPr lang="en-US" dirty="0" smtClean="0"/>
              <a:t>Stores should</a:t>
            </a:r>
            <a:r>
              <a:rPr lang="en-US" baseline="0" dirty="0" smtClean="0"/>
              <a:t> </a:t>
            </a:r>
            <a:r>
              <a:rPr lang="en-US" dirty="0" smtClean="0"/>
              <a:t>initiate this form </a:t>
            </a:r>
            <a:r>
              <a:rPr lang="en-US" b="1" u="sng" dirty="0" smtClean="0"/>
              <a:t>after</a:t>
            </a:r>
            <a:r>
              <a:rPr lang="en-US" dirty="0" smtClean="0"/>
              <a:t> reviewing the Ceiling Limits Tool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6A737B"/>
                </a:solidFill>
              </a:rPr>
              <a:t>Only </a:t>
            </a:r>
            <a:r>
              <a:rPr lang="en-US" b="1" u="sng" dirty="0" smtClean="0">
                <a:solidFill>
                  <a:srgbClr val="6A737B"/>
                </a:solidFill>
              </a:rPr>
              <a:t>one</a:t>
            </a:r>
            <a:r>
              <a:rPr lang="en-US" dirty="0" smtClean="0">
                <a:solidFill>
                  <a:srgbClr val="6A737B"/>
                </a:solidFill>
              </a:rPr>
              <a:t> CSO override form can be completed every </a:t>
            </a:r>
            <a:r>
              <a:rPr lang="en-US" b="1" u="sng" dirty="0" smtClean="0">
                <a:solidFill>
                  <a:srgbClr val="6A737B"/>
                </a:solidFill>
              </a:rPr>
              <a:t>seven days</a:t>
            </a:r>
            <a:r>
              <a:rPr lang="en-US" b="0" u="none" baseline="0" dirty="0" smtClean="0">
                <a:solidFill>
                  <a:srgbClr val="6A737B"/>
                </a:solidFill>
              </a:rPr>
              <a:t> </a:t>
            </a:r>
            <a:r>
              <a:rPr lang="en-US" b="0" u="none" dirty="0" smtClean="0">
                <a:solidFill>
                  <a:srgbClr val="6A737B"/>
                </a:solidFill>
              </a:rPr>
              <a:t>for</a:t>
            </a:r>
            <a:r>
              <a:rPr lang="en-US" dirty="0" smtClean="0">
                <a:solidFill>
                  <a:srgbClr val="6A737B"/>
                </a:solidFill>
              </a:rPr>
              <a:t> a product</a:t>
            </a:r>
          </a:p>
          <a:p>
            <a:pPr marL="628650" lvl="1"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91546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Any override will go through a step</a:t>
            </a:r>
            <a:r>
              <a:rPr lang="en-US" baseline="0" dirty="0" smtClean="0"/>
              <a:t> approval process.  The store will initiate the request, the pharmacy supervisor must fill out their portion in order for the approval to be considered in our group.  Documentation is required and we retain it in case we’re asked to  produce data on why a store was allowed to go over their allotment.  </a:t>
            </a:r>
            <a:endParaRPr lang="en-US" dirty="0"/>
          </a:p>
        </p:txBody>
      </p:sp>
    </p:spTree>
    <p:extLst>
      <p:ext uri="{BB962C8B-B14F-4D97-AF65-F5344CB8AC3E}">
        <p14:creationId xmlns:p14="http://schemas.microsoft.com/office/powerpoint/2010/main" val="238109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moved the DEA 106</a:t>
            </a:r>
            <a:r>
              <a:rPr lang="en-US" baseline="0" dirty="0" smtClean="0"/>
              <a:t> processing over to our team.  It was previously handled by Dwayne’s group in Regulatory Law. </a:t>
            </a:r>
          </a:p>
          <a:p>
            <a:endParaRPr lang="en-US" baseline="0" dirty="0" smtClean="0"/>
          </a:p>
          <a:p>
            <a:r>
              <a:rPr lang="en-US" baseline="0" dirty="0" smtClean="0"/>
              <a:t>We have made the form electronic now.  The RXM or RXS can complete the form and it comes to our team for final approval.  Once we approve we automatically send it off to the DEA.  An email goes to the store with a reminder to access the completed form via the link provided and print for their records at store level.  We also copy Loss Prevention for the store, so they receive at the same time.  </a:t>
            </a:r>
            <a:endParaRPr lang="en-US" dirty="0"/>
          </a:p>
        </p:txBody>
      </p:sp>
    </p:spTree>
    <p:extLst>
      <p:ext uri="{BB962C8B-B14F-4D97-AF65-F5344CB8AC3E}">
        <p14:creationId xmlns:p14="http://schemas.microsoft.com/office/powerpoint/2010/main" val="4049991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sp>
        <p:nvSpPr>
          <p:cNvPr id="12" name="Footer Placeholder 1"/>
          <p:cNvSpPr>
            <a:spLocks noGrp="1"/>
          </p:cNvSpPr>
          <p:nvPr>
            <p:ph type="ftr" sz="quarter" idx="11"/>
          </p:nvPr>
        </p:nvSpPr>
        <p:spPr>
          <a:xfrm>
            <a:off x="1259695" y="6283205"/>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48764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8580165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smtClean="0"/>
              <a:t>Click to edit Master title style</a:t>
            </a:r>
            <a:endParaRPr lang="en-US" dirty="0"/>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a:r>
              <a:rPr lang="en-US" dirty="0" smtClean="0"/>
              <a:t>Type key insight here using sentence case</a:t>
            </a:r>
            <a:endParaRPr lang="en-US" dirty="0"/>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18696027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smtClean="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smtClean="0"/>
              <a:t>Type key insight here using sentence case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pic>
        <p:nvPicPr>
          <p:cNvPr id="10" name="Picture 9" descr="Walgreens_Corner-W-Flag_Red-Gradient_4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26921868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sp>
        <p:nvSpPr>
          <p:cNvPr id="12" name="Footer Placeholder 1"/>
          <p:cNvSpPr>
            <a:spLocks noGrp="1"/>
          </p:cNvSpPr>
          <p:nvPr>
            <p:ph type="ftr" sz="quarter" idx="11"/>
          </p:nvPr>
        </p:nvSpPr>
        <p:spPr>
          <a:xfrm>
            <a:off x="1259694" y="6283205"/>
            <a:ext cx="4843497" cy="365125"/>
          </a:xfrm>
        </p:spPr>
        <p:txBody>
          <a:bodyP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Confidential and proprietary information. For internal use only.</a:t>
            </a:r>
          </a:p>
        </p:txBody>
      </p:sp>
    </p:spTree>
    <p:extLst>
      <p:ext uri="{BB962C8B-B14F-4D97-AF65-F5344CB8AC3E}">
        <p14:creationId xmlns:p14="http://schemas.microsoft.com/office/powerpoint/2010/main" val="35087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t>Click to edit Master title style</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10" name="Picture 9"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4892816" cy="365125"/>
          </a:xfrm>
        </p:spPr>
        <p:txBody>
          <a:bodyP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Confidential and proprietary information. For internal use only.</a:t>
            </a:r>
          </a:p>
        </p:txBody>
      </p:sp>
    </p:spTree>
    <p:extLst>
      <p:ext uri="{BB962C8B-B14F-4D97-AF65-F5344CB8AC3E}">
        <p14:creationId xmlns:p14="http://schemas.microsoft.com/office/powerpoint/2010/main" val="241873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9" name="Picture 8"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lvl1pPr marL="0" marR="0" indent="0" algn="l" defTabSz="457200" rtl="0" eaLnBrk="0" fontAlgn="base" latinLnBrk="0" hangingPunct="0">
              <a:lnSpc>
                <a:spcPct val="95000"/>
              </a:lnSpc>
              <a:spcBef>
                <a:spcPts val="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a:t>
            </a:r>
          </a:p>
          <a:p>
            <a:r>
              <a:rPr lang="en-US" dirty="0" smtClean="0">
                <a:solidFill>
                  <a:srgbClr val="000000">
                    <a:tint val="75000"/>
                  </a:srgbClr>
                </a:solidFill>
              </a:rPr>
              <a:t>Confidential and proprietary information. For internal use only.</a:t>
            </a:r>
          </a:p>
        </p:txBody>
      </p:sp>
    </p:spTree>
    <p:extLst>
      <p:ext uri="{BB962C8B-B14F-4D97-AF65-F5344CB8AC3E}">
        <p14:creationId xmlns:p14="http://schemas.microsoft.com/office/powerpoint/2010/main" val="1417504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281253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2896420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116914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7"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464483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t>Click to edit Master title style</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10" name="Picture 9"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55724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7"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394112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9" name="Footer Placeholder 3"/>
          <p:cNvSpPr>
            <a:spLocks noGrp="1"/>
          </p:cNvSpPr>
          <p:nvPr>
            <p:ph type="ftr" sz="quarter" idx="1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701479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5"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350420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smtClean="0"/>
              <a:t>Click to edit Master title style</a:t>
            </a:r>
            <a:endParaRPr lang="en-US" dirty="0"/>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a:r>
              <a:rPr dirty="0" smtClean="0">
                <a:solidFill>
                  <a:srgbClr val="FFFFFF"/>
                </a:solidFill>
              </a:rPr>
              <a:t>Type key insight here using sentence case</a:t>
            </a:r>
            <a:endParaRPr dirty="0">
              <a:solidFill>
                <a:srgbClr val="FFFFFF"/>
              </a:solidFill>
            </a:endParaRPr>
          </a:p>
        </p:txBody>
      </p:sp>
      <p:sp>
        <p:nvSpPr>
          <p:cNvPr id="9"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00084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smtClean="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smtClean="0"/>
              <a:t>Type key insight here using sentence case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pic>
        <p:nvPicPr>
          <p:cNvPr id="10" name="Picture 9" descr="Walgreens_Corner-W-Flag_Red-Gradient_4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066647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sp>
        <p:nvSpPr>
          <p:cNvPr id="12" name="Footer Placeholder 1"/>
          <p:cNvSpPr>
            <a:spLocks noGrp="1"/>
          </p:cNvSpPr>
          <p:nvPr>
            <p:ph type="ftr" sz="quarter" idx="11"/>
          </p:nvPr>
        </p:nvSpPr>
        <p:spPr>
          <a:xfrm>
            <a:off x="1259694" y="6283205"/>
            <a:ext cx="4843497" cy="365125"/>
          </a:xfrm>
        </p:spPr>
        <p:txBody>
          <a:bodyP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Confidential and proprietary information. For internal use only.</a:t>
            </a:r>
          </a:p>
        </p:txBody>
      </p:sp>
    </p:spTree>
    <p:extLst>
      <p:ext uri="{BB962C8B-B14F-4D97-AF65-F5344CB8AC3E}">
        <p14:creationId xmlns:p14="http://schemas.microsoft.com/office/powerpoint/2010/main" val="1388334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t>Click to edit Master title style</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10" name="Picture 9"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4892816" cy="365125"/>
          </a:xfrm>
        </p:spPr>
        <p:txBody>
          <a:bodyP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Confidential and proprietary information. For internal use only.</a:t>
            </a:r>
          </a:p>
        </p:txBody>
      </p:sp>
    </p:spTree>
    <p:extLst>
      <p:ext uri="{BB962C8B-B14F-4D97-AF65-F5344CB8AC3E}">
        <p14:creationId xmlns:p14="http://schemas.microsoft.com/office/powerpoint/2010/main" val="1143927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9" name="Picture 8"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lvl1pPr marL="0" marR="0" indent="0" algn="l" defTabSz="457200" rtl="0" eaLnBrk="0" fontAlgn="base" latinLnBrk="0" hangingPunct="0">
              <a:lnSpc>
                <a:spcPct val="95000"/>
              </a:lnSpc>
              <a:spcBef>
                <a:spcPts val="0"/>
              </a:spcBef>
              <a:spcAft>
                <a:spcPct val="0"/>
              </a:spcAft>
              <a:buClr>
                <a:srgbClr val="004C84"/>
              </a:buClr>
              <a:buSzTx/>
              <a:buFont typeface="Arial" charset="0"/>
              <a:buNone/>
              <a:tabLst/>
              <a:defRPr/>
            </a:lvl1pPr>
          </a:lstStyle>
          <a:p>
            <a:r>
              <a:rPr lang="en-US" dirty="0" smtClean="0">
                <a:solidFill>
                  <a:srgbClr val="000000">
                    <a:tint val="75000"/>
                  </a:srgbClr>
                </a:solidFill>
              </a:rPr>
              <a:t>©2013 Walgreen Co. All rights reserved. </a:t>
            </a:r>
          </a:p>
          <a:p>
            <a:r>
              <a:rPr lang="en-US" dirty="0" smtClean="0">
                <a:solidFill>
                  <a:srgbClr val="000000">
                    <a:tint val="75000"/>
                  </a:srgbClr>
                </a:solidFill>
              </a:rPr>
              <a:t>Confidential and proprietary information. For internal use only.</a:t>
            </a:r>
          </a:p>
        </p:txBody>
      </p:sp>
    </p:spTree>
    <p:extLst>
      <p:ext uri="{BB962C8B-B14F-4D97-AF65-F5344CB8AC3E}">
        <p14:creationId xmlns:p14="http://schemas.microsoft.com/office/powerpoint/2010/main" val="3451624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1126904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7296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smtClean="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smtClean="0"/>
              <a:t>Presenter Name or Subtopic Here</a:t>
            </a:r>
            <a:br>
              <a:rPr lang="en-US" dirty="0" smtClean="0"/>
            </a:br>
            <a:r>
              <a:rPr lang="en-US" dirty="0" smtClean="0"/>
              <a:t>Date</a:t>
            </a:r>
            <a:endParaRPr lang="en-US" dirty="0"/>
          </a:p>
        </p:txBody>
      </p:sp>
      <p:pic>
        <p:nvPicPr>
          <p:cNvPr id="9" name="Picture 8" descr="Walgreens_Corner-W-Flag_Red-Gradient_t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2121779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1958369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7"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568382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7"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31884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9" name="Footer Placeholder 3"/>
          <p:cNvSpPr>
            <a:spLocks noGrp="1"/>
          </p:cNvSpPr>
          <p:nvPr>
            <p:ph type="ftr" sz="quarter" idx="1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820457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5"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505099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smtClean="0"/>
              <a:t>Click to edit Master title style</a:t>
            </a:r>
            <a:endParaRPr lang="en-US" dirty="0"/>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a:r>
              <a:rPr dirty="0" smtClean="0">
                <a:solidFill>
                  <a:srgbClr val="FFFFFF"/>
                </a:solidFill>
              </a:rPr>
              <a:t>Type key insight here using sentence case</a:t>
            </a:r>
            <a:endParaRPr dirty="0">
              <a:solidFill>
                <a:srgbClr val="FFFFFF"/>
              </a:solidFill>
            </a:endParaRPr>
          </a:p>
        </p:txBody>
      </p:sp>
      <p:sp>
        <p:nvSpPr>
          <p:cNvPr id="9"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860706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smtClean="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smtClean="0"/>
              <a:t>Type key insight here using sentence case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pic>
        <p:nvPicPr>
          <p:cNvPr id="10" name="Picture 9" descr="Walgreens_Corner-W-Flag_Red-Gradient_4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47935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929149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388843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371341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smtClean="0"/>
              <a:t>Section Divider Slide</a:t>
            </a:r>
            <a:endParaRPr lang="en-US" dirty="0"/>
          </a:p>
        </p:txBody>
      </p:sp>
    </p:spTree>
    <p:extLst>
      <p:ext uri="{BB962C8B-B14F-4D97-AF65-F5344CB8AC3E}">
        <p14:creationId xmlns:p14="http://schemas.microsoft.com/office/powerpoint/2010/main" val="22922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2855895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3680047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36025240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pic>
        <p:nvPicPr>
          <p:cNvPr id="9" name="Picture 8" descr="Walgreens_Corner-W-Flag_Red-Gradient_4c.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pPr/>
              <a:t>‹#›</a:t>
            </a:fld>
            <a:endParaRPr lang="en-US" dirty="0"/>
          </a:p>
        </p:txBody>
      </p:sp>
    </p:spTree>
    <p:extLst>
      <p:ext uri="{BB962C8B-B14F-4D97-AF65-F5344CB8AC3E}">
        <p14:creationId xmlns:p14="http://schemas.microsoft.com/office/powerpoint/2010/main" val="294591566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0" r:id="rId4"/>
    <p:sldLayoutId id="2147483831" r:id="rId5"/>
    <p:sldLayoutId id="2147483832" r:id="rId6"/>
    <p:sldLayoutId id="2147483791" r:id="rId7"/>
    <p:sldLayoutId id="2147483792" r:id="rId8"/>
    <p:sldLayoutId id="2147483793" r:id="rId9"/>
    <p:sldLayoutId id="2147483794" r:id="rId10"/>
    <p:sldLayoutId id="2147483798" r:id="rId11"/>
    <p:sldLayoutId id="2147483795" r:id="rId12"/>
  </p:sldLayoutIdLst>
  <p:timing>
    <p:tnLst>
      <p:par>
        <p:cTn id="1" dur="indefinite" restart="never" nodeType="tmRoot"/>
      </p:par>
    </p:tnLst>
  </p:timing>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pic>
        <p:nvPicPr>
          <p:cNvPr id="9" name="Picture 8" descr="Walgreens_Corner-W-Flag_Red-Gradient_4c.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4" y="6406495"/>
            <a:ext cx="511476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06040448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iming>
    <p:tnLst>
      <p:par>
        <p:cTn id="1" dur="indefinite" restart="never" nodeType="tmRoot"/>
      </p:par>
    </p:tnLst>
  </p:timing>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smtClean="0"/>
              <a:t>First level</a:t>
            </a:r>
          </a:p>
          <a:p>
            <a:pPr lvl="2" defTabSz="457200">
              <a:buFont typeface="Arial"/>
            </a:pPr>
            <a:r>
              <a:rPr lang="en-US" dirty="0" smtClean="0"/>
              <a:t>Second level</a:t>
            </a:r>
          </a:p>
          <a:p>
            <a:pPr lvl="3" defTabSz="457200">
              <a:buFont typeface="Arial"/>
            </a:pPr>
            <a:r>
              <a:rPr lang="en-US" dirty="0" smtClean="0"/>
              <a:t>Third level</a:t>
            </a:r>
          </a:p>
          <a:p>
            <a:pPr lvl="4" defTabSz="457200">
              <a:buFont typeface="Arial"/>
            </a:pPr>
            <a:r>
              <a:rPr lang="en-US" dirty="0" smtClean="0"/>
              <a:t>Fourth level</a:t>
            </a:r>
            <a:endParaRPr lang="en-US" dirty="0"/>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smtClean="0"/>
              <a:t>Type key insight here using sentence case</a:t>
            </a:r>
            <a:endParaRPr lang="en-US" dirty="0"/>
          </a:p>
        </p:txBody>
      </p:sp>
      <p:pic>
        <p:nvPicPr>
          <p:cNvPr id="9" name="Picture 8" descr="Walgreens_Corner-W-Flag_Red-Gradient_4c.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4" y="6406495"/>
            <a:ext cx="511476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smtClean="0">
                <a:solidFill>
                  <a:srgbClr val="000000">
                    <a:tint val="75000"/>
                  </a:srgbClr>
                </a:solidFill>
              </a:rPr>
              <a:t>©2013 Walgreen Co. All rights reserved. Confidential and proprietary information. For internal use only.</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9271999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iming>
    <p:tnLst>
      <p:par>
        <p:cTn id="1" dur="indefinite" restart="never" nodeType="tmRoot"/>
      </p:par>
    </p:tnLst>
  </p:timing>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55978" y="2778568"/>
            <a:ext cx="7128892" cy="1024245"/>
          </a:xfrm>
        </p:spPr>
        <p:txBody>
          <a:bodyPr/>
          <a:lstStyle/>
          <a:p>
            <a:r>
              <a:rPr lang="en-US" dirty="0" smtClean="0">
                <a:solidFill>
                  <a:srgbClr val="6A737B"/>
                </a:solidFill>
              </a:rPr>
              <a:t>Rx Integrity Update</a:t>
            </a:r>
            <a:br>
              <a:rPr lang="en-US" dirty="0" smtClean="0">
                <a:solidFill>
                  <a:srgbClr val="6A737B"/>
                </a:solidFill>
              </a:rPr>
            </a:br>
            <a:r>
              <a:rPr lang="en-US" dirty="0" smtClean="0">
                <a:solidFill>
                  <a:srgbClr val="6A737B"/>
                </a:solidFill>
              </a:rPr>
              <a:t>Market Leadership Meeting </a:t>
            </a:r>
            <a:endParaRPr lang="en-US" dirty="0"/>
          </a:p>
        </p:txBody>
      </p:sp>
      <p:sp>
        <p:nvSpPr>
          <p:cNvPr id="6" name="Text Placeholder 5"/>
          <p:cNvSpPr>
            <a:spLocks noGrp="1"/>
          </p:cNvSpPr>
          <p:nvPr>
            <p:ph type="body" sz="quarter" idx="10"/>
          </p:nvPr>
        </p:nvSpPr>
        <p:spPr>
          <a:xfrm>
            <a:off x="1355978" y="4527188"/>
            <a:ext cx="7128892" cy="1151626"/>
          </a:xfrm>
        </p:spPr>
        <p:txBody>
          <a:bodyPr/>
          <a:lstStyle/>
          <a:p>
            <a:pPr algn="r"/>
            <a:r>
              <a:rPr lang="en-US" sz="2800" dirty="0" smtClean="0"/>
              <a:t>Rex Swords</a:t>
            </a:r>
          </a:p>
          <a:p>
            <a:pPr algn="r"/>
            <a:r>
              <a:rPr lang="en-US" sz="2800" dirty="0" smtClean="0"/>
              <a:t>October 2013</a:t>
            </a:r>
            <a:endParaRPr lang="en-US" sz="2800" dirty="0"/>
          </a:p>
        </p:txBody>
      </p:sp>
      <p:sp>
        <p:nvSpPr>
          <p:cNvPr id="3" name="Footer Placeholder 2"/>
          <p:cNvSpPr>
            <a:spLocks noGrp="1"/>
          </p:cNvSpPr>
          <p:nvPr>
            <p:ph type="ftr" sz="quarter" idx="11"/>
          </p:nvPr>
        </p:nvSpPr>
        <p:spPr/>
        <p:txBody>
          <a:bodyPr/>
          <a:lstStyle/>
          <a:p>
            <a:r>
              <a:rPr lang="en-US" smtClean="0"/>
              <a:t>©2013 Walgreen Co. All rights reserved.</a:t>
            </a:r>
            <a:endParaRPr lang="en-US" dirty="0" smtClean="0"/>
          </a:p>
        </p:txBody>
      </p:sp>
    </p:spTree>
    <p:extLst>
      <p:ext uri="{BB962C8B-B14F-4D97-AF65-F5344CB8AC3E}">
        <p14:creationId xmlns:p14="http://schemas.microsoft.com/office/powerpoint/2010/main" val="2450419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 106 Forms</a:t>
            </a:r>
            <a:endParaRPr lang="en-US" dirty="0"/>
          </a:p>
        </p:txBody>
      </p:sp>
      <p:sp>
        <p:nvSpPr>
          <p:cNvPr id="3" name="Content Placeholder 2"/>
          <p:cNvSpPr>
            <a:spLocks noGrp="1"/>
          </p:cNvSpPr>
          <p:nvPr>
            <p:ph idx="1"/>
          </p:nvPr>
        </p:nvSpPr>
        <p:spPr>
          <a:xfrm>
            <a:off x="550920" y="1409705"/>
            <a:ext cx="8135880" cy="4996789"/>
          </a:xfrm>
        </p:spPr>
        <p:txBody>
          <a:bodyPr>
            <a:normAutofit lnSpcReduction="10000"/>
          </a:bodyPr>
          <a:lstStyle/>
          <a:p>
            <a:pPr marL="342900" indent="-342900">
              <a:buFont typeface="Arial" panose="020B0604020202020204" pitchFamily="34" charset="0"/>
              <a:buChar char="•"/>
            </a:pPr>
            <a:r>
              <a:rPr lang="en-US" dirty="0" smtClean="0"/>
              <a:t>Previously handled by Regulatory Law</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Transitioned to Rx Integrity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Form is now electronic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RXM or RXS completes the form and submits to Rx Integrity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Rx Integrity approves and forwards electronic copy to the DEA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Store receives and email with a link to print a copy for their records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District Loss Prevention Manager automatically receives a copy via email</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10</a:t>
            </a:fld>
            <a:endParaRPr lang="en-US" dirty="0"/>
          </a:p>
        </p:txBody>
      </p:sp>
    </p:spTree>
    <p:extLst>
      <p:ext uri="{BB962C8B-B14F-4D97-AF65-F5344CB8AC3E}">
        <p14:creationId xmlns:p14="http://schemas.microsoft.com/office/powerpoint/2010/main" val="140773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Integrity Web Portal</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 y="1145905"/>
            <a:ext cx="9448326" cy="5942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800" y="1812488"/>
            <a:ext cx="596900" cy="4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3611701" y="2285131"/>
            <a:ext cx="604039" cy="386817"/>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51370" y="2624451"/>
            <a:ext cx="2895729" cy="292388"/>
          </a:xfrm>
          <a:prstGeom prst="rect">
            <a:avLst/>
          </a:prstGeom>
          <a:noFill/>
          <a:ln w="38100">
            <a:solidFill>
              <a:srgbClr val="FF0000"/>
            </a:solidFill>
          </a:ln>
        </p:spPr>
        <p:txBody>
          <a:bodyPr wrap="none" lIns="0" tIns="0" rIns="0" bIns="0" rtlCol="0">
            <a:spAutoFit/>
          </a:bodyPr>
          <a:lstStyle/>
          <a:p>
            <a:pPr>
              <a:buNone/>
            </a:pPr>
            <a:r>
              <a:rPr lang="en-US" dirty="0" smtClean="0">
                <a:solidFill>
                  <a:srgbClr val="FF0000"/>
                </a:solidFill>
              </a:rPr>
              <a:t>To access DEA 106 form</a:t>
            </a:r>
          </a:p>
        </p:txBody>
      </p:sp>
    </p:spTree>
    <p:extLst>
      <p:ext uri="{BB962C8B-B14F-4D97-AF65-F5344CB8AC3E}">
        <p14:creationId xmlns:p14="http://schemas.microsoft.com/office/powerpoint/2010/main" val="97074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DEA 106 Form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922" y="1219695"/>
            <a:ext cx="5193974" cy="4449914"/>
          </a:xfrm>
          <a:ln>
            <a:solidFill>
              <a:schemeClr val="accent1"/>
            </a:solidFill>
          </a:ln>
        </p:spPr>
      </p:pic>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12</a:t>
            </a:fld>
            <a:endParaRPr lang="en-US" dirty="0"/>
          </a:p>
        </p:txBody>
      </p:sp>
      <p:sp>
        <p:nvSpPr>
          <p:cNvPr id="7" name="Content Placeholder 2"/>
          <p:cNvSpPr txBox="1">
            <a:spLocks/>
          </p:cNvSpPr>
          <p:nvPr/>
        </p:nvSpPr>
        <p:spPr>
          <a:xfrm>
            <a:off x="5474525" y="1219694"/>
            <a:ext cx="3515096" cy="4967349"/>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a:solidFill>
                  <a:srgbClr val="6A737B"/>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a:solidFill>
                  <a:srgbClr val="6A737B"/>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a:solidFill>
                  <a:srgbClr val="6A737B"/>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rgbClr val="6A737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Tx/>
            </a:pPr>
            <a:r>
              <a:rPr lang="en-US" dirty="0" smtClean="0"/>
              <a:t>The online DEA 106 form allows:</a:t>
            </a:r>
          </a:p>
          <a:p>
            <a:pPr fontAlgn="auto">
              <a:spcAft>
                <a:spcPts val="0"/>
              </a:spcAft>
              <a:buClrTx/>
            </a:pPr>
            <a:endParaRPr lang="en-US" dirty="0" smtClean="0"/>
          </a:p>
          <a:p>
            <a:pPr marL="342900" indent="-342900" fontAlgn="auto">
              <a:spcAft>
                <a:spcPts val="0"/>
              </a:spcAft>
              <a:buClrTx/>
              <a:buFont typeface="Arial" pitchFamily="34" charset="0"/>
              <a:buChar char="•"/>
            </a:pPr>
            <a:r>
              <a:rPr lang="en-US" dirty="0" smtClean="0"/>
              <a:t>Improves </a:t>
            </a:r>
            <a:r>
              <a:rPr lang="en-US" dirty="0"/>
              <a:t>e</a:t>
            </a:r>
            <a:r>
              <a:rPr lang="en-US" dirty="0" smtClean="0"/>
              <a:t>ase </a:t>
            </a:r>
            <a:r>
              <a:rPr lang="en-US" dirty="0"/>
              <a:t>of </a:t>
            </a:r>
            <a:r>
              <a:rPr lang="en-US" dirty="0" smtClean="0"/>
              <a:t>use</a:t>
            </a:r>
          </a:p>
          <a:p>
            <a:pPr fontAlgn="auto">
              <a:spcAft>
                <a:spcPts val="0"/>
              </a:spcAft>
              <a:buClrTx/>
            </a:pPr>
            <a:endParaRPr lang="en-US" dirty="0"/>
          </a:p>
          <a:p>
            <a:pPr marL="342900" indent="-342900" fontAlgn="auto">
              <a:spcAft>
                <a:spcPts val="0"/>
              </a:spcAft>
              <a:buClrTx/>
              <a:buFont typeface="Arial" pitchFamily="34" charset="0"/>
              <a:buChar char="•"/>
            </a:pPr>
            <a:r>
              <a:rPr lang="en-US" dirty="0"/>
              <a:t>Improves </a:t>
            </a:r>
            <a:r>
              <a:rPr lang="en-US" dirty="0" smtClean="0"/>
              <a:t>efficiency</a:t>
            </a:r>
          </a:p>
          <a:p>
            <a:pPr marL="342900" indent="-342900" fontAlgn="auto">
              <a:spcAft>
                <a:spcPts val="0"/>
              </a:spcAft>
              <a:buClrTx/>
              <a:buFont typeface="Arial" pitchFamily="34" charset="0"/>
              <a:buChar char="•"/>
            </a:pPr>
            <a:endParaRPr lang="en-US" dirty="0"/>
          </a:p>
          <a:p>
            <a:pPr marL="342900" indent="-342900" fontAlgn="auto">
              <a:spcAft>
                <a:spcPts val="0"/>
              </a:spcAft>
              <a:buClrTx/>
              <a:buFont typeface="Arial" pitchFamily="34" charset="0"/>
              <a:buChar char="•"/>
            </a:pPr>
            <a:r>
              <a:rPr lang="en-US" dirty="0" smtClean="0"/>
              <a:t>Same day loss calculations for all suspected drugs</a:t>
            </a:r>
          </a:p>
          <a:p>
            <a:pPr marL="342900" indent="-342900" fontAlgn="auto">
              <a:spcAft>
                <a:spcPts val="0"/>
              </a:spcAft>
              <a:buClrTx/>
              <a:buFont typeface="Arial" pitchFamily="34" charset="0"/>
              <a:buChar char="•"/>
            </a:pPr>
            <a:endParaRPr lang="en-US" dirty="0" smtClean="0"/>
          </a:p>
          <a:p>
            <a:pPr marL="342900" indent="-342900" fontAlgn="auto">
              <a:spcAft>
                <a:spcPts val="0"/>
              </a:spcAft>
              <a:buClrTx/>
              <a:buFont typeface="Arial" pitchFamily="34" charset="0"/>
              <a:buChar char="•"/>
            </a:pPr>
            <a:r>
              <a:rPr lang="en-US" dirty="0" smtClean="0"/>
              <a:t>Fully tracked</a:t>
            </a:r>
          </a:p>
          <a:p>
            <a:pPr marL="342900" indent="-342900" fontAlgn="auto">
              <a:spcAft>
                <a:spcPts val="0"/>
              </a:spcAft>
              <a:buClrTx/>
              <a:buFont typeface="Arial" pitchFamily="34" charset="0"/>
              <a:buChar char="•"/>
            </a:pPr>
            <a:endParaRPr lang="en-US" dirty="0" smtClean="0"/>
          </a:p>
          <a:p>
            <a:pPr marL="342900" indent="-342900" fontAlgn="auto">
              <a:spcAft>
                <a:spcPts val="0"/>
              </a:spcAft>
              <a:buClrTx/>
              <a:buFont typeface="Arial" pitchFamily="34" charset="0"/>
              <a:buChar char="•"/>
            </a:pPr>
            <a:r>
              <a:rPr lang="en-US" dirty="0" smtClean="0"/>
              <a:t>Streamlines DEA reporting process</a:t>
            </a:r>
          </a:p>
          <a:p>
            <a:pPr marL="342900" indent="-342900" fontAlgn="auto">
              <a:spcAft>
                <a:spcPts val="0"/>
              </a:spcAft>
              <a:buClrTx/>
              <a:buFont typeface="Arial" pitchFamily="34" charset="0"/>
              <a:buChar char="•"/>
            </a:pPr>
            <a:endParaRPr lang="en-US" dirty="0" smtClean="0"/>
          </a:p>
        </p:txBody>
      </p:sp>
      <p:sp>
        <p:nvSpPr>
          <p:cNvPr id="3" name="Rectangle 2"/>
          <p:cNvSpPr/>
          <p:nvPr/>
        </p:nvSpPr>
        <p:spPr>
          <a:xfrm>
            <a:off x="1923803" y="1662545"/>
            <a:ext cx="332509" cy="213756"/>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8" name="TextBox 7"/>
          <p:cNvSpPr txBox="1"/>
          <p:nvPr/>
        </p:nvSpPr>
        <p:spPr>
          <a:xfrm>
            <a:off x="3194462" y="1330039"/>
            <a:ext cx="2018181" cy="710964"/>
          </a:xfrm>
          <a:prstGeom prst="rect">
            <a:avLst/>
          </a:prstGeom>
          <a:noFill/>
        </p:spPr>
        <p:txBody>
          <a:bodyPr wrap="none" lIns="0" tIns="0" rIns="0" bIns="0" rtlCol="0">
            <a:spAutoFit/>
          </a:bodyPr>
          <a:lstStyle/>
          <a:p>
            <a:pPr>
              <a:buNone/>
            </a:pPr>
            <a:r>
              <a:rPr lang="en-US" sz="1600" dirty="0"/>
              <a:t>Link </a:t>
            </a:r>
            <a:r>
              <a:rPr lang="en-US" sz="1600" dirty="0" smtClean="0"/>
              <a:t>found under </a:t>
            </a:r>
            <a:r>
              <a:rPr lang="en-US" sz="1600" dirty="0"/>
              <a:t>tools</a:t>
            </a:r>
          </a:p>
          <a:p>
            <a:pPr>
              <a:buNone/>
            </a:pPr>
            <a:endParaRPr lang="en-US" dirty="0" smtClean="0"/>
          </a:p>
        </p:txBody>
      </p:sp>
    </p:spTree>
    <p:extLst>
      <p:ext uri="{BB962C8B-B14F-4D97-AF65-F5344CB8AC3E}">
        <p14:creationId xmlns:p14="http://schemas.microsoft.com/office/powerpoint/2010/main" val="369091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a:xfrm>
            <a:off x="5676404" y="1422400"/>
            <a:ext cx="3384469" cy="4703763"/>
          </a:xfrm>
        </p:spPr>
        <p:txBody>
          <a:bodyPr/>
          <a:lstStyle/>
          <a:p>
            <a:pPr marL="342900" indent="-342900">
              <a:buFont typeface="Arial" panose="020B0604020202020204" pitchFamily="34" charset="0"/>
              <a:buChar char="•"/>
            </a:pPr>
            <a:r>
              <a:rPr lang="en-US" dirty="0"/>
              <a:t>Form is intuitive</a:t>
            </a:r>
          </a:p>
          <a:p>
            <a:endParaRPr lang="en-US" dirty="0" smtClean="0"/>
          </a:p>
          <a:p>
            <a:pPr marL="342900" indent="-342900">
              <a:buFont typeface="Arial" panose="020B0604020202020204" pitchFamily="34" charset="0"/>
              <a:buChar char="•"/>
            </a:pPr>
            <a:r>
              <a:rPr lang="en-US" dirty="0" smtClean="0"/>
              <a:t>Each section must be completed before going to the next portion of the form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 Loss Prevention case number must be included to ensure LP knows about the event before form can be started</a:t>
            </a:r>
          </a:p>
          <a:p>
            <a:pPr marL="342900" indent="-3429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Electronic DEA 106 – Entering a loss</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13</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25" y="1301013"/>
            <a:ext cx="5410200"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84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DEA 106 – Drug Audit Portion</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1" y="1289225"/>
            <a:ext cx="8845344"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255823" y="1484427"/>
            <a:ext cx="1615045" cy="225631"/>
          </a:xfrm>
          <a:prstGeom prst="rect">
            <a:avLst/>
          </a:prstGeom>
          <a:solidFill>
            <a:schemeClr val="tx1">
              <a:lumMod val="75000"/>
              <a:lumOff val="25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7" name="TextBox 6"/>
          <p:cNvSpPr txBox="1"/>
          <p:nvPr/>
        </p:nvSpPr>
        <p:spPr>
          <a:xfrm>
            <a:off x="736270" y="5177642"/>
            <a:ext cx="8287205" cy="877163"/>
          </a:xfrm>
          <a:prstGeom prst="rect">
            <a:avLst/>
          </a:prstGeom>
          <a:noFill/>
        </p:spPr>
        <p:txBody>
          <a:bodyPr wrap="square" lIns="0" tIns="0" rIns="0" bIns="0" rtlCol="0">
            <a:spAutoFit/>
          </a:bodyPr>
          <a:lstStyle/>
          <a:p>
            <a:pPr>
              <a:buNone/>
            </a:pPr>
            <a:r>
              <a:rPr lang="en-US" dirty="0" smtClean="0"/>
              <a:t>Pharmacy enters in drugs, counts from the June annual inventory and the ending actual count, the audit runs in the background to pull sales, purchases and claims </a:t>
            </a:r>
          </a:p>
        </p:txBody>
      </p:sp>
    </p:spTree>
    <p:extLst>
      <p:ext uri="{BB962C8B-B14F-4D97-AF65-F5344CB8AC3E}">
        <p14:creationId xmlns:p14="http://schemas.microsoft.com/office/powerpoint/2010/main" val="1630183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 Integrity Runs the Audit in the background</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15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24" y="1181500"/>
            <a:ext cx="8875713"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65018" y="1757558"/>
            <a:ext cx="3040083" cy="225632"/>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25" y="3616569"/>
            <a:ext cx="8828212" cy="341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63294" y="4476997"/>
            <a:ext cx="2833893" cy="467820"/>
          </a:xfrm>
          <a:prstGeom prst="rect">
            <a:avLst/>
          </a:prstGeom>
          <a:noFill/>
          <a:ln w="28575">
            <a:solidFill>
              <a:srgbClr val="FF0000"/>
            </a:solidFill>
          </a:ln>
        </p:spPr>
        <p:txBody>
          <a:bodyPr wrap="square" lIns="0" tIns="0" rIns="0" bIns="0" rtlCol="0">
            <a:spAutoFit/>
          </a:bodyPr>
          <a:lstStyle/>
          <a:p>
            <a:pPr>
              <a:buNone/>
            </a:pPr>
            <a:r>
              <a:rPr lang="en-US" sz="1600" dirty="0" smtClean="0">
                <a:solidFill>
                  <a:srgbClr val="FF0000"/>
                </a:solidFill>
              </a:rPr>
              <a:t>Follow directions to determine which drugs to include</a:t>
            </a:r>
          </a:p>
        </p:txBody>
      </p:sp>
      <p:cxnSp>
        <p:nvCxnSpPr>
          <p:cNvPr id="9" name="Straight Arrow Connector 8"/>
          <p:cNvCxnSpPr/>
          <p:nvPr/>
        </p:nvCxnSpPr>
        <p:spPr>
          <a:xfrm flipH="1" flipV="1">
            <a:off x="5890161" y="4583875"/>
            <a:ext cx="273133" cy="127032"/>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908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4603" y="1263505"/>
            <a:ext cx="4365522" cy="5083828"/>
          </a:xfrm>
        </p:spPr>
      </p:pic>
      <p:sp>
        <p:nvSpPr>
          <p:cNvPr id="6" name="Content Placeholder 5"/>
          <p:cNvSpPr>
            <a:spLocks noGrp="1"/>
          </p:cNvSpPr>
          <p:nvPr>
            <p:ph sz="half" idx="2"/>
          </p:nvPr>
        </p:nvSpPr>
        <p:spPr>
          <a:xfrm>
            <a:off x="4909450" y="1422400"/>
            <a:ext cx="4038600" cy="4703763"/>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Once complete the RXM or RXS submits the form</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Completed form comes to        Rx Integrity for final approval before submission the DEA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Copy emailed to DLPM automatically</a:t>
            </a:r>
            <a:endParaRPr lang="en-US" dirty="0"/>
          </a:p>
        </p:txBody>
      </p:sp>
      <p:sp>
        <p:nvSpPr>
          <p:cNvPr id="2" name="Title 1"/>
          <p:cNvSpPr>
            <a:spLocks noGrp="1"/>
          </p:cNvSpPr>
          <p:nvPr>
            <p:ph type="title"/>
          </p:nvPr>
        </p:nvSpPr>
        <p:spPr/>
        <p:txBody>
          <a:bodyPr/>
          <a:lstStyle/>
          <a:p>
            <a:r>
              <a:rPr lang="en-US" dirty="0" smtClean="0"/>
              <a:t>Completed DEA 106</a:t>
            </a:r>
            <a:endParaRPr lang="en-US" dirty="0"/>
          </a:p>
        </p:txBody>
      </p:sp>
      <p:sp>
        <p:nvSpPr>
          <p:cNvPr id="3" name="Footer Placeholder 2"/>
          <p:cNvSpPr>
            <a:spLocks noGrp="1"/>
          </p:cNvSpPr>
          <p:nvPr>
            <p:ph type="ftr" sz="quarter" idx="3"/>
          </p:nvPr>
        </p:nvSpPr>
        <p:spPr/>
        <p:txBody>
          <a:bodyPr/>
          <a:lstStyle/>
          <a:p>
            <a:r>
              <a:rPr lang="en-US" smtClean="0"/>
              <a:t>©2013 Walgreen Co. All rights reserved.</a:t>
            </a:r>
            <a:endParaRPr lang="en-US" dirty="0" smtClean="0"/>
          </a:p>
        </p:txBody>
      </p:sp>
      <p:sp>
        <p:nvSpPr>
          <p:cNvPr id="4" name="Slide Number Placeholder 3"/>
          <p:cNvSpPr>
            <a:spLocks noGrp="1"/>
          </p:cNvSpPr>
          <p:nvPr>
            <p:ph type="sldNum" sz="quarter" idx="4"/>
          </p:nvPr>
        </p:nvSpPr>
        <p:spPr/>
        <p:txBody>
          <a:bodyPr/>
          <a:lstStyle/>
          <a:p>
            <a:fld id="{569DB927-419E-B042-83CD-6E94FB32D87D}" type="slidenum">
              <a:rPr lang="en-US" smtClean="0"/>
              <a:pPr/>
              <a:t>16</a:t>
            </a:fld>
            <a:endParaRPr lang="en-US" dirty="0"/>
          </a:p>
        </p:txBody>
      </p:sp>
    </p:spTree>
    <p:extLst>
      <p:ext uri="{BB962C8B-B14F-4D97-AF65-F5344CB8AC3E}">
        <p14:creationId xmlns:p14="http://schemas.microsoft.com/office/powerpoint/2010/main" val="1544853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for “Cocktail” </a:t>
            </a:r>
            <a:r>
              <a:rPr lang="en-US" dirty="0"/>
              <a:t>dispensing </a:t>
            </a:r>
          </a:p>
        </p:txBody>
      </p:sp>
      <p:sp>
        <p:nvSpPr>
          <p:cNvPr id="3" name="Content Placeholder 2"/>
          <p:cNvSpPr>
            <a:spLocks noGrp="1"/>
          </p:cNvSpPr>
          <p:nvPr>
            <p:ph idx="1"/>
          </p:nvPr>
        </p:nvSpPr>
        <p:spPr/>
        <p:txBody>
          <a:bodyPr>
            <a:normAutofit/>
          </a:bodyPr>
          <a:lstStyle/>
          <a:p>
            <a:r>
              <a:rPr lang="en-US" sz="1600" dirty="0" smtClean="0"/>
              <a:t>.</a:t>
            </a:r>
          </a:p>
          <a:p>
            <a:endParaRPr lang="en-US" sz="1600" dirty="0" smtClean="0"/>
          </a:p>
        </p:txBody>
      </p:sp>
      <p:sp>
        <p:nvSpPr>
          <p:cNvPr id="4" name="Footer Placeholder 3"/>
          <p:cNvSpPr>
            <a:spLocks noGrp="1"/>
          </p:cNvSpPr>
          <p:nvPr>
            <p:ph type="ftr" sz="quarter" idx="3"/>
          </p:nvPr>
        </p:nvSpPr>
        <p:spPr/>
        <p:txBody>
          <a:bodyPr/>
          <a:lstStyle/>
          <a:p>
            <a:r>
              <a:rPr lang="en-US" smtClean="0">
                <a:solidFill>
                  <a:srgbClr val="000000">
                    <a:tint val="75000"/>
                  </a:srgbClr>
                </a:solidFill>
              </a:rPr>
              <a:t>©2013 Walgreen Co. All rights reserved. Confidential and proprietary information. For internal use only.</a:t>
            </a:r>
            <a:endParaRPr lang="en-US" dirty="0" smtClean="0">
              <a:solidFill>
                <a:srgbClr val="000000">
                  <a:tint val="75000"/>
                </a:srgbClr>
              </a:solidFill>
            </a:endParaRPr>
          </a:p>
        </p:txBody>
      </p:sp>
      <p:sp>
        <p:nvSpPr>
          <p:cNvPr id="5" name="Slide Number Placeholder 4"/>
          <p:cNvSpPr>
            <a:spLocks noGrp="1"/>
          </p:cNvSpPr>
          <p:nvPr>
            <p:ph type="sldNum" sz="quarter" idx="4"/>
          </p:nvPr>
        </p:nvSpPr>
        <p:spPr/>
        <p:txBody>
          <a:bodyPr/>
          <a:lstStyle/>
          <a:p>
            <a:fld id="{569DB927-419E-B042-83CD-6E94FB32D87D}" type="slidenum">
              <a:rPr lang="en-US" smtClean="0">
                <a:solidFill>
                  <a:srgbClr val="000000">
                    <a:tint val="75000"/>
                  </a:srgbClr>
                </a:solidFill>
              </a:rPr>
              <a:pPr/>
              <a:t>17</a:t>
            </a:fld>
            <a:endParaRPr lang="en-US" dirty="0">
              <a:solidFill>
                <a:srgbClr val="000000">
                  <a:tint val="75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1508166"/>
            <a:ext cx="7045815" cy="388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55668" y="5558250"/>
            <a:ext cx="5640779" cy="526298"/>
          </a:xfrm>
          <a:prstGeom prst="rect">
            <a:avLst/>
          </a:prstGeom>
          <a:noFill/>
        </p:spPr>
        <p:txBody>
          <a:bodyPr wrap="square" lIns="0" tIns="0" rIns="0" bIns="0" rtlCol="0">
            <a:spAutoFit/>
          </a:bodyPr>
          <a:lstStyle/>
          <a:p>
            <a:pPr algn="ctr">
              <a:buFont typeface="Arial" charset="0"/>
              <a:buNone/>
            </a:pPr>
            <a:r>
              <a:rPr lang="en-US" sz="1800" dirty="0" smtClean="0">
                <a:solidFill>
                  <a:srgbClr val="000000"/>
                </a:solidFill>
              </a:rPr>
              <a:t>Since October 2012 we have seen a 22% reduction in the number of patients receiving a cocktail monthly</a:t>
            </a:r>
          </a:p>
        </p:txBody>
      </p:sp>
      <p:sp>
        <p:nvSpPr>
          <p:cNvPr id="8" name="TextBox 7"/>
          <p:cNvSpPr txBox="1"/>
          <p:nvPr/>
        </p:nvSpPr>
        <p:spPr>
          <a:xfrm>
            <a:off x="5807034" y="2422566"/>
            <a:ext cx="65" cy="409343"/>
          </a:xfrm>
          <a:prstGeom prst="rect">
            <a:avLst/>
          </a:prstGeom>
          <a:noFill/>
        </p:spPr>
        <p:txBody>
          <a:bodyPr wrap="none" lIns="0" tIns="0" rIns="0" bIns="0" rtlCol="0">
            <a:spAutoFit/>
          </a:bodyPr>
          <a:lstStyle/>
          <a:p>
            <a:pPr>
              <a:buNone/>
            </a:pPr>
            <a:endParaRPr lang="en-US" sz="2800" b="1" dirty="0" smtClean="0">
              <a:solidFill>
                <a:srgbClr val="FF0000"/>
              </a:solidFill>
            </a:endParaRPr>
          </a:p>
        </p:txBody>
      </p:sp>
    </p:spTree>
    <p:extLst>
      <p:ext uri="{BB962C8B-B14F-4D97-AF65-F5344CB8AC3E}">
        <p14:creationId xmlns:p14="http://schemas.microsoft.com/office/powerpoint/2010/main" val="3537767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 Talk About GFD, but What can I do on a visit?</a:t>
            </a:r>
            <a:endParaRPr lang="en-US" dirty="0"/>
          </a:p>
        </p:txBody>
      </p:sp>
      <p:sp>
        <p:nvSpPr>
          <p:cNvPr id="8" name="Content Placeholder 7"/>
          <p:cNvSpPr>
            <a:spLocks noGrp="1"/>
          </p:cNvSpPr>
          <p:nvPr>
            <p:ph idx="1"/>
          </p:nvPr>
        </p:nvSpPr>
        <p:spPr/>
        <p:txBody>
          <a:bodyPr/>
          <a:lstStyle/>
          <a:p>
            <a:endParaRPr lang="en-US" dirty="0" smtClean="0"/>
          </a:p>
          <a:p>
            <a:endParaRPr lang="en-US" dirty="0"/>
          </a:p>
          <a:p>
            <a:endParaRPr lang="en-US" dirty="0" smtClean="0"/>
          </a:p>
          <a:p>
            <a:r>
              <a:rPr lang="en-US" dirty="0" smtClean="0"/>
              <a:t>The GFD Opportunities Report was developed to help district level supervision on store visits.  The report will highlight pharmacists and specific prescriptions that were filled recently that can be pulled up at store level for coaching purposes.</a:t>
            </a:r>
            <a:endParaRPr lang="en-US" dirty="0"/>
          </a:p>
        </p:txBody>
      </p:sp>
      <p:sp>
        <p:nvSpPr>
          <p:cNvPr id="5" name="Footer Placeholder 4"/>
          <p:cNvSpPr>
            <a:spLocks noGrp="1"/>
          </p:cNvSpPr>
          <p:nvPr>
            <p:ph type="ftr" sz="quarter" idx="3"/>
          </p:nvPr>
        </p:nvSpPr>
        <p:spPr/>
        <p:txBody>
          <a:bodyPr/>
          <a:lstStyle/>
          <a:p>
            <a:r>
              <a:rPr lang="en-US" smtClean="0"/>
              <a:t>©2013 Walgreen Co. All rights reserved.</a:t>
            </a:r>
            <a:endParaRPr lang="en-US" dirty="0" smtClean="0"/>
          </a:p>
        </p:txBody>
      </p:sp>
      <p:sp>
        <p:nvSpPr>
          <p:cNvPr id="6" name="Slide Number Placeholder 5"/>
          <p:cNvSpPr>
            <a:spLocks noGrp="1"/>
          </p:cNvSpPr>
          <p:nvPr>
            <p:ph type="sldNum" sz="quarter" idx="4"/>
          </p:nvPr>
        </p:nvSpPr>
        <p:spPr/>
        <p:txBody>
          <a:bodyPr/>
          <a:lstStyle/>
          <a:p>
            <a:fld id="{569DB927-419E-B042-83CD-6E94FB32D87D}" type="slidenum">
              <a:rPr lang="en-US" smtClean="0"/>
              <a:pPr/>
              <a:t>18</a:t>
            </a:fld>
            <a:endParaRPr lang="en-US" dirty="0"/>
          </a:p>
        </p:txBody>
      </p:sp>
    </p:spTree>
    <p:extLst>
      <p:ext uri="{BB962C8B-B14F-4D97-AF65-F5344CB8AC3E}">
        <p14:creationId xmlns:p14="http://schemas.microsoft.com/office/powerpoint/2010/main" val="341047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RPh</a:t>
            </a:r>
            <a:r>
              <a:rPr lang="en-US" dirty="0" smtClean="0"/>
              <a:t> GFD Opportunities</a:t>
            </a:r>
            <a:endParaRPr lang="en-US" dirty="0"/>
          </a:p>
        </p:txBody>
      </p:sp>
      <p:sp>
        <p:nvSpPr>
          <p:cNvPr id="3" name="Content Placeholder 2"/>
          <p:cNvSpPr>
            <a:spLocks noGrp="1"/>
          </p:cNvSpPr>
          <p:nvPr>
            <p:ph idx="1"/>
          </p:nvPr>
        </p:nvSpPr>
        <p:spPr>
          <a:xfrm>
            <a:off x="550920" y="1409706"/>
            <a:ext cx="4649730" cy="2853536"/>
          </a:xfrm>
        </p:spPr>
        <p:txBody>
          <a:bodyPr>
            <a:normAutofit/>
          </a:bodyPr>
          <a:lstStyle/>
          <a:p>
            <a:r>
              <a:rPr lang="en-US" sz="1400" dirty="0" smtClean="0"/>
              <a:t>Pharmacists show in the tool based on quantity, proportion of prescriptions dispensed and percent paid in cash across multiple categories.  These include Hydrocodone, Hydromorphone, Oxycodone, Methadone, </a:t>
            </a:r>
            <a:r>
              <a:rPr lang="en-US" sz="1400" dirty="0" err="1" smtClean="0"/>
              <a:t>Carisoprodol</a:t>
            </a:r>
            <a:r>
              <a:rPr lang="en-US" sz="1400" dirty="0" smtClean="0"/>
              <a:t>, Alprazolam, C2s and All Controls.</a:t>
            </a:r>
          </a:p>
          <a:p>
            <a:endParaRPr lang="en-US" sz="1400" dirty="0"/>
          </a:p>
          <a:p>
            <a:r>
              <a:rPr lang="en-US" sz="1400" dirty="0" smtClean="0"/>
              <a:t>Pharmacists which appear in the 94</a:t>
            </a:r>
            <a:r>
              <a:rPr lang="en-US" sz="1400" baseline="30000" dirty="0" smtClean="0"/>
              <a:t>th</a:t>
            </a:r>
            <a:r>
              <a:rPr lang="en-US" sz="1400" dirty="0" smtClean="0"/>
              <a:t> or higher percentile in 5 or more categories are included in the report. The resulting number of pharmacists which appear in the report is approximately 1% of all pharmacists.</a:t>
            </a:r>
          </a:p>
          <a:p>
            <a:endParaRPr lang="en-US" sz="1400" dirty="0" smtClean="0"/>
          </a:p>
          <a:p>
            <a:endParaRPr lang="en-US" sz="1400" dirty="0" smtClean="0"/>
          </a:p>
          <a:p>
            <a:r>
              <a:rPr lang="en-US" sz="1400" dirty="0" smtClean="0"/>
              <a:t>Example of the data for one Pharmacist:</a:t>
            </a:r>
            <a:endParaRPr lang="en-US" sz="1400" dirty="0"/>
          </a:p>
          <a:p>
            <a:endParaRPr lang="en-US" sz="1400" dirty="0"/>
          </a:p>
        </p:txBody>
      </p:sp>
      <p:sp>
        <p:nvSpPr>
          <p:cNvPr id="4" name="Footer Placeholder 3"/>
          <p:cNvSpPr>
            <a:spLocks noGrp="1"/>
          </p:cNvSpPr>
          <p:nvPr>
            <p:ph type="ftr" sz="quarter" idx="3"/>
          </p:nvPr>
        </p:nvSpPr>
        <p:spPr/>
        <p:txBody>
          <a:bodyPr/>
          <a:lstStyle/>
          <a:p>
            <a:r>
              <a:rPr lang="en-US" smtClean="0">
                <a:solidFill>
                  <a:srgbClr val="000000">
                    <a:tint val="75000"/>
                  </a:srgbClr>
                </a:solidFill>
              </a:rPr>
              <a:t>©2013 Walgreen Co. All rights reserved. Confidential and proprietary information. For internal use only.</a:t>
            </a:r>
            <a:endParaRPr lang="en-US" dirty="0" smtClean="0">
              <a:solidFill>
                <a:srgbClr val="000000">
                  <a:tint val="75000"/>
                </a:srgbClr>
              </a:solidFill>
            </a:endParaRPr>
          </a:p>
        </p:txBody>
      </p:sp>
      <p:sp>
        <p:nvSpPr>
          <p:cNvPr id="5" name="Slide Number Placeholder 4"/>
          <p:cNvSpPr>
            <a:spLocks noGrp="1"/>
          </p:cNvSpPr>
          <p:nvPr>
            <p:ph type="sldNum" sz="quarter" idx="4"/>
          </p:nvPr>
        </p:nvSpPr>
        <p:spPr/>
        <p:txBody>
          <a:bodyPr/>
          <a:lstStyle/>
          <a:p>
            <a:fld id="{569DB927-419E-B042-83CD-6E94FB32D87D}" type="slidenum">
              <a:rPr lang="en-US" smtClean="0">
                <a:solidFill>
                  <a:srgbClr val="000000">
                    <a:tint val="75000"/>
                  </a:srgbClr>
                </a:solidFill>
              </a:rPr>
              <a:pPr/>
              <a:t>19</a:t>
            </a:fld>
            <a:endParaRPr lang="en-US" dirty="0">
              <a:solidFill>
                <a:srgbClr val="000000">
                  <a:tint val="75000"/>
                </a:srgbClr>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79" y="4292930"/>
            <a:ext cx="6836856" cy="171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38281"/>
            <a:ext cx="3730625" cy="232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78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Accomplishments since the Agreement</a:t>
            </a:r>
          </a:p>
          <a:p>
            <a:pPr marL="571500" lvl="1" indent="-342900">
              <a:buFont typeface="Arial" panose="020B0604020202020204" pitchFamily="34" charset="0"/>
              <a:buChar char="•"/>
            </a:pPr>
            <a:r>
              <a:rPr lang="en-US" dirty="0" smtClean="0"/>
              <a:t>Rx Integrity Website </a:t>
            </a:r>
          </a:p>
          <a:p>
            <a:pPr marL="571500" lvl="1" indent="-342900">
              <a:buFont typeface="Arial" panose="020B0604020202020204" pitchFamily="34" charset="0"/>
              <a:buChar char="•"/>
            </a:pPr>
            <a:r>
              <a:rPr lang="en-US" dirty="0" smtClean="0"/>
              <a:t>Rx Integrity Web Portal</a:t>
            </a:r>
          </a:p>
          <a:p>
            <a:pPr marL="571500" lvl="1" indent="-342900">
              <a:buFont typeface="Arial" panose="020B0604020202020204" pitchFamily="34" charset="0"/>
              <a:buChar char="•"/>
            </a:pPr>
            <a:r>
              <a:rPr lang="en-US" dirty="0" smtClean="0"/>
              <a:t>Ceiling </a:t>
            </a:r>
            <a:r>
              <a:rPr lang="en-US" dirty="0"/>
              <a:t>Limits </a:t>
            </a:r>
            <a:r>
              <a:rPr lang="en-US" dirty="0" smtClean="0"/>
              <a:t>Tool</a:t>
            </a:r>
          </a:p>
          <a:p>
            <a:pPr marL="571500" lvl="1" indent="-342900">
              <a:buFont typeface="Arial" panose="020B0604020202020204" pitchFamily="34" charset="0"/>
              <a:buChar char="•"/>
            </a:pPr>
            <a:r>
              <a:rPr lang="en-US" dirty="0" smtClean="0"/>
              <a:t>Controlled Substance Order (CSO) Override Form</a:t>
            </a:r>
          </a:p>
          <a:p>
            <a:pPr marL="571500" lvl="1" indent="-342900">
              <a:buFont typeface="Arial" panose="020B0604020202020204" pitchFamily="34" charset="0"/>
              <a:buChar char="•"/>
            </a:pPr>
            <a:r>
              <a:rPr lang="en-US" dirty="0" smtClean="0"/>
              <a:t>Electronic DEA 106 Form</a:t>
            </a:r>
          </a:p>
          <a:p>
            <a:pPr marL="571500" lvl="1" indent="-342900">
              <a:buFont typeface="Arial" panose="020B0604020202020204" pitchFamily="34" charset="0"/>
              <a:buChar char="•"/>
            </a:pPr>
            <a:r>
              <a:rPr lang="en-US" dirty="0" smtClean="0"/>
              <a:t>Pharmacist </a:t>
            </a:r>
            <a:r>
              <a:rPr lang="en-US" dirty="0"/>
              <a:t>GFD </a:t>
            </a:r>
            <a:r>
              <a:rPr lang="en-US" dirty="0" smtClean="0"/>
              <a:t>Opportunities Review Tool</a:t>
            </a:r>
            <a:endParaRPr lang="en-US" dirty="0"/>
          </a:p>
          <a:p>
            <a:pPr lvl="1" indent="0">
              <a:buNone/>
            </a:pPr>
            <a:endParaRPr lang="en-US" dirty="0" smtClean="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2</a:t>
            </a:fld>
            <a:endParaRPr lang="en-US" dirty="0"/>
          </a:p>
        </p:txBody>
      </p:sp>
    </p:spTree>
    <p:extLst>
      <p:ext uri="{BB962C8B-B14F-4D97-AF65-F5344CB8AC3E}">
        <p14:creationId xmlns:p14="http://schemas.microsoft.com/office/powerpoint/2010/main" val="195827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Pharmacist GFD Opportunities Report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20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07" y="1223158"/>
            <a:ext cx="8736962" cy="554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50670" y="1935678"/>
            <a:ext cx="1258785" cy="47501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7" name="TextBox 6"/>
          <p:cNvSpPr txBox="1"/>
          <p:nvPr/>
        </p:nvSpPr>
        <p:spPr>
          <a:xfrm>
            <a:off x="4063013" y="2636326"/>
            <a:ext cx="4578176" cy="292388"/>
          </a:xfrm>
          <a:prstGeom prst="rect">
            <a:avLst/>
          </a:prstGeom>
          <a:noFill/>
          <a:ln w="28575">
            <a:solidFill>
              <a:srgbClr val="FF0000"/>
            </a:solidFill>
          </a:ln>
        </p:spPr>
        <p:txBody>
          <a:bodyPr wrap="none" lIns="0" tIns="0" rIns="0" bIns="0" rtlCol="0">
            <a:spAutoFit/>
          </a:bodyPr>
          <a:lstStyle/>
          <a:p>
            <a:pPr>
              <a:buNone/>
            </a:pPr>
            <a:r>
              <a:rPr lang="en-US" dirty="0" smtClean="0"/>
              <a:t>Click to access </a:t>
            </a:r>
            <a:r>
              <a:rPr lang="en-US" dirty="0" err="1" smtClean="0"/>
              <a:t>RPh</a:t>
            </a:r>
            <a:r>
              <a:rPr lang="en-US" dirty="0" smtClean="0"/>
              <a:t> GFD Opportunities</a:t>
            </a:r>
          </a:p>
        </p:txBody>
      </p:sp>
      <p:cxnSp>
        <p:nvCxnSpPr>
          <p:cNvPr id="9" name="Straight Arrow Connector 8"/>
          <p:cNvCxnSpPr/>
          <p:nvPr/>
        </p:nvCxnSpPr>
        <p:spPr>
          <a:xfrm flipH="1" flipV="1">
            <a:off x="2909455" y="2410691"/>
            <a:ext cx="1153558" cy="225635"/>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98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Pharmacist GFD </a:t>
            </a:r>
            <a:r>
              <a:rPr lang="en-US" dirty="0" smtClean="0"/>
              <a:t>Opportunities Review</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21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6" y="1211284"/>
            <a:ext cx="4987028" cy="3978233"/>
          </a:xfrm>
          <a:prstGeom prst="rect">
            <a:avLst/>
          </a:prstGeom>
          <a:ln>
            <a:solidFill>
              <a:schemeClr val="accent1"/>
            </a:solidFill>
          </a:ln>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7324" y="3371850"/>
            <a:ext cx="5329918" cy="3160424"/>
          </a:xfrm>
          <a:ln>
            <a:solidFill>
              <a:schemeClr val="accent1"/>
            </a:solidFill>
          </a:ln>
        </p:spPr>
      </p:pic>
      <p:sp>
        <p:nvSpPr>
          <p:cNvPr id="9" name="Rectangle 8"/>
          <p:cNvSpPr/>
          <p:nvPr/>
        </p:nvSpPr>
        <p:spPr>
          <a:xfrm>
            <a:off x="141307" y="1655922"/>
            <a:ext cx="3100036" cy="151266"/>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0" name="Rectangle 9"/>
          <p:cNvSpPr/>
          <p:nvPr/>
        </p:nvSpPr>
        <p:spPr>
          <a:xfrm>
            <a:off x="141307" y="3157922"/>
            <a:ext cx="4799182" cy="142961"/>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cxnSp>
        <p:nvCxnSpPr>
          <p:cNvPr id="18" name="Elbow Connector 17"/>
          <p:cNvCxnSpPr>
            <a:stCxn id="10" idx="1"/>
          </p:cNvCxnSpPr>
          <p:nvPr/>
        </p:nvCxnSpPr>
        <p:spPr>
          <a:xfrm rot="10800000" flipH="1" flipV="1">
            <a:off x="141306" y="3229403"/>
            <a:ext cx="3556017" cy="2320792"/>
          </a:xfrm>
          <a:prstGeom prst="bentConnector3">
            <a:avLst>
              <a:gd name="adj1" fmla="val -3215"/>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529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Pharmacist GFD </a:t>
            </a:r>
            <a:r>
              <a:rPr lang="en-US" dirty="0" smtClean="0"/>
              <a:t>Opportunities Webinar</a:t>
            </a:r>
            <a:endParaRPr lang="en-US" dirty="0"/>
          </a:p>
        </p:txBody>
      </p:sp>
      <p:sp>
        <p:nvSpPr>
          <p:cNvPr id="3" name="Content Placeholder 2"/>
          <p:cNvSpPr>
            <a:spLocks noGrp="1"/>
          </p:cNvSpPr>
          <p:nvPr>
            <p:ph idx="1"/>
          </p:nvPr>
        </p:nvSpPr>
        <p:spPr/>
        <p:txBody>
          <a:bodyPr/>
          <a:lstStyle/>
          <a:p>
            <a:r>
              <a:rPr lang="en-US" dirty="0" smtClean="0"/>
              <a:t>Webinars will be held with Pharmacy Supervisors later this month</a:t>
            </a:r>
          </a:p>
          <a:p>
            <a:endParaRPr lang="en-US" dirty="0"/>
          </a:p>
          <a:p>
            <a:r>
              <a:rPr lang="en-US" dirty="0" smtClean="0"/>
              <a:t>Tool gives visibility into pharmacist’s dispensing</a:t>
            </a:r>
          </a:p>
          <a:p>
            <a:endParaRPr lang="en-US" dirty="0"/>
          </a:p>
          <a:p>
            <a:r>
              <a:rPr lang="en-US" dirty="0" smtClean="0"/>
              <a:t>Provides recent real examples RXS’s can use for coaching </a:t>
            </a:r>
          </a:p>
          <a:p>
            <a:endParaRPr lang="en-US" dirty="0"/>
          </a:p>
          <a:p>
            <a:r>
              <a:rPr lang="en-US" dirty="0" smtClean="0"/>
              <a:t>Doesn’t mean there was anything wrong in filling the prescription</a:t>
            </a:r>
          </a:p>
          <a:p>
            <a:endParaRPr lang="en-US" dirty="0"/>
          </a:p>
          <a:p>
            <a:r>
              <a:rPr lang="en-US" dirty="0" smtClean="0"/>
              <a:t>RXS can look for</a:t>
            </a:r>
          </a:p>
          <a:p>
            <a:pPr marL="342900" indent="-342900">
              <a:buFont typeface="Arial" panose="020B0604020202020204" pitchFamily="34" charset="0"/>
              <a:buChar char="•"/>
            </a:pPr>
            <a:r>
              <a:rPr lang="en-US" dirty="0" smtClean="0"/>
              <a:t>Documentation</a:t>
            </a:r>
          </a:p>
          <a:p>
            <a:pPr marL="342900" indent="-342900">
              <a:buFont typeface="Arial" panose="020B0604020202020204" pitchFamily="34" charset="0"/>
              <a:buChar char="•"/>
            </a:pPr>
            <a:r>
              <a:rPr lang="en-US" dirty="0" smtClean="0"/>
              <a:t>Ensure checklist was completed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22</a:t>
            </a:fld>
            <a:endParaRPr lang="en-US" dirty="0"/>
          </a:p>
        </p:txBody>
      </p:sp>
    </p:spTree>
    <p:extLst>
      <p:ext uri="{BB962C8B-B14F-4D97-AF65-F5344CB8AC3E}">
        <p14:creationId xmlns:p14="http://schemas.microsoft.com/office/powerpoint/2010/main" val="4271588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From You</a:t>
            </a:r>
            <a:endParaRPr lang="en-US" dirty="0"/>
          </a:p>
        </p:txBody>
      </p:sp>
      <p:sp>
        <p:nvSpPr>
          <p:cNvPr id="3" name="Content Placeholder 2"/>
          <p:cNvSpPr>
            <a:spLocks noGrp="1"/>
          </p:cNvSpPr>
          <p:nvPr>
            <p:ph idx="1"/>
          </p:nvPr>
        </p:nvSpPr>
        <p:spPr>
          <a:xfrm>
            <a:off x="550919" y="1409706"/>
            <a:ext cx="8426825" cy="4706614"/>
          </a:xfrm>
        </p:spPr>
        <p:txBody>
          <a:bodyPr>
            <a:normAutofit/>
          </a:bodyPr>
          <a:lstStyle/>
          <a:p>
            <a:pPr marL="342900" lvl="0" indent="-342900">
              <a:buFont typeface="Arial" pitchFamily="34" charset="0"/>
              <a:buChar char="•"/>
            </a:pPr>
            <a:r>
              <a:rPr lang="en-US" dirty="0" smtClean="0"/>
              <a:t>Your support </a:t>
            </a:r>
            <a:r>
              <a:rPr lang="en-US" dirty="0"/>
              <a:t>in referring </a:t>
            </a:r>
            <a:r>
              <a:rPr lang="en-US" dirty="0" smtClean="0"/>
              <a:t>your </a:t>
            </a:r>
            <a:r>
              <a:rPr lang="en-US" dirty="0"/>
              <a:t>teams back to </a:t>
            </a:r>
            <a:r>
              <a:rPr lang="en-US" dirty="0" smtClean="0"/>
              <a:t>Rx </a:t>
            </a:r>
            <a:r>
              <a:rPr lang="en-US" dirty="0"/>
              <a:t>Integrity </a:t>
            </a:r>
            <a:r>
              <a:rPr lang="en-US" dirty="0" smtClean="0"/>
              <a:t>when questions from the field arise</a:t>
            </a:r>
          </a:p>
          <a:p>
            <a:pPr marL="342900" lvl="0" indent="-342900">
              <a:buFont typeface="Arial" pitchFamily="34" charset="0"/>
              <a:buChar char="•"/>
            </a:pPr>
            <a:endParaRPr lang="en-US" dirty="0" smtClean="0"/>
          </a:p>
          <a:p>
            <a:pPr marL="342900" indent="-342900">
              <a:buFont typeface="Arial" pitchFamily="34" charset="0"/>
              <a:buChar char="•"/>
            </a:pPr>
            <a:r>
              <a:rPr lang="en-US" dirty="0"/>
              <a:t>Engage your </a:t>
            </a:r>
            <a:r>
              <a:rPr lang="en-US" dirty="0" smtClean="0"/>
              <a:t>Rx </a:t>
            </a:r>
            <a:r>
              <a:rPr lang="en-US" dirty="0"/>
              <a:t>Integrity </a:t>
            </a:r>
            <a:r>
              <a:rPr lang="en-US" dirty="0" smtClean="0"/>
              <a:t>Manager as they are </a:t>
            </a:r>
            <a:r>
              <a:rPr lang="en-US" dirty="0"/>
              <a:t>available to participate in Market </a:t>
            </a:r>
            <a:r>
              <a:rPr lang="en-US" dirty="0" smtClean="0"/>
              <a:t>meetings and videoconferences to provide </a:t>
            </a:r>
            <a:r>
              <a:rPr lang="en-US" dirty="0"/>
              <a:t>specific market and district information, identify trends, etc.</a:t>
            </a:r>
          </a:p>
          <a:p>
            <a:pPr marL="342900" lvl="0" indent="-342900">
              <a:buFont typeface="Arial" pitchFamily="34" charset="0"/>
              <a:buChar char="•"/>
            </a:pPr>
            <a:endParaRPr lang="en-US" dirty="0" smtClean="0"/>
          </a:p>
          <a:p>
            <a:pPr marL="342900" indent="-342900">
              <a:buFont typeface="Arial" pitchFamily="34" charset="0"/>
              <a:buChar char="•"/>
            </a:pPr>
            <a:r>
              <a:rPr lang="en-US" dirty="0"/>
              <a:t>Encourage </a:t>
            </a:r>
            <a:r>
              <a:rPr lang="en-US" dirty="0" smtClean="0"/>
              <a:t>your teams </a:t>
            </a:r>
            <a:r>
              <a:rPr lang="en-US" dirty="0"/>
              <a:t>to use the </a:t>
            </a:r>
            <a:r>
              <a:rPr lang="en-US" dirty="0" smtClean="0"/>
              <a:t>Rx </a:t>
            </a:r>
            <a:r>
              <a:rPr lang="en-US" dirty="0"/>
              <a:t>Integrity site as a resource </a:t>
            </a:r>
            <a:r>
              <a:rPr lang="en-US" dirty="0" smtClean="0"/>
              <a:t>for everything </a:t>
            </a:r>
            <a:r>
              <a:rPr lang="en-US" dirty="0"/>
              <a:t>GFD related</a:t>
            </a:r>
          </a:p>
          <a:p>
            <a:pPr marL="342900" lvl="0" indent="-342900">
              <a:buFont typeface="Arial" pitchFamily="34" charset="0"/>
              <a:buChar char="•"/>
            </a:pPr>
            <a:endParaRPr lang="en-US" dirty="0" smtClean="0"/>
          </a:p>
          <a:p>
            <a:pPr marL="342900" indent="-342900">
              <a:buFont typeface="Arial" pitchFamily="34" charset="0"/>
              <a:buChar char="•"/>
            </a:pPr>
            <a:r>
              <a:rPr lang="en-US" dirty="0"/>
              <a:t>Reiterate that Pharmacy GFD Opportunities Tool is </a:t>
            </a:r>
            <a:r>
              <a:rPr lang="en-US" dirty="0" smtClean="0"/>
              <a:t>intended as a coaching tool for our pharmacists</a:t>
            </a:r>
          </a:p>
          <a:p>
            <a:pPr marL="342900" indent="-342900">
              <a:buFont typeface="Arial" pitchFamily="34" charset="0"/>
              <a:buChar char="•"/>
            </a:pPr>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23</a:t>
            </a:fld>
            <a:endParaRPr lang="en-US" dirty="0"/>
          </a:p>
        </p:txBody>
      </p:sp>
    </p:spTree>
    <p:extLst>
      <p:ext uri="{BB962C8B-B14F-4D97-AF65-F5344CB8AC3E}">
        <p14:creationId xmlns:p14="http://schemas.microsoft.com/office/powerpoint/2010/main" val="3918015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25414"/>
            <a:ext cx="9144000" cy="1024245"/>
          </a:xfrm>
        </p:spPr>
        <p:txBody>
          <a:bodyPr/>
          <a:lstStyle/>
          <a:p>
            <a:r>
              <a:rPr lang="en-US" dirty="0" smtClean="0"/>
              <a:t>Questions?</a:t>
            </a:r>
            <a:endParaRPr lang="en-US" dirty="0"/>
          </a:p>
        </p:txBody>
      </p:sp>
    </p:spTree>
    <p:extLst>
      <p:ext uri="{BB962C8B-B14F-4D97-AF65-F5344CB8AC3E}">
        <p14:creationId xmlns:p14="http://schemas.microsoft.com/office/powerpoint/2010/main" val="241926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00" dirty="0" smtClean="0"/>
              <a:t>Rx Integrity Website</a:t>
            </a:r>
            <a:endParaRPr lang="en-US" sz="2600" dirty="0"/>
          </a:p>
        </p:txBody>
      </p:sp>
      <p:sp>
        <p:nvSpPr>
          <p:cNvPr id="5" name="Content Placeholder 4"/>
          <p:cNvSpPr>
            <a:spLocks noGrp="1"/>
          </p:cNvSpPr>
          <p:nvPr>
            <p:ph idx="1"/>
          </p:nvPr>
        </p:nvSpPr>
        <p:spPr>
          <a:xfrm>
            <a:off x="-1" y="6020766"/>
            <a:ext cx="9048307" cy="1240729"/>
          </a:xfrm>
        </p:spPr>
        <p:txBody>
          <a:bodyPr>
            <a:normAutofit/>
          </a:bodyPr>
          <a:lstStyle/>
          <a:p>
            <a:r>
              <a:rPr lang="en-US" sz="2000" dirty="0" smtClean="0"/>
              <a:t>           </a:t>
            </a:r>
            <a:r>
              <a:rPr lang="en-US" sz="2000" b="1" dirty="0" err="1" smtClean="0">
                <a:solidFill>
                  <a:schemeClr val="tx1"/>
                </a:solidFill>
              </a:rPr>
              <a:t>StoreNet</a:t>
            </a:r>
            <a:r>
              <a:rPr lang="en-US" sz="2000" b="1" dirty="0" smtClean="0">
                <a:solidFill>
                  <a:schemeClr val="tx1"/>
                </a:solidFill>
              </a:rPr>
              <a:t> </a:t>
            </a:r>
            <a:r>
              <a:rPr lang="en-US" sz="2000" b="1" dirty="0">
                <a:solidFill>
                  <a:schemeClr val="tx1"/>
                </a:solidFill>
              </a:rPr>
              <a:t>&gt; RxOps &gt; Pharmacy Policy and Procedures &gt; Rx </a:t>
            </a:r>
            <a:r>
              <a:rPr lang="en-US" sz="2000" b="1" dirty="0" smtClean="0">
                <a:solidFill>
                  <a:schemeClr val="tx1"/>
                </a:solidFill>
              </a:rPr>
              <a:t>Integrity</a:t>
            </a:r>
          </a:p>
        </p:txBody>
      </p:sp>
      <p:sp>
        <p:nvSpPr>
          <p:cNvPr id="3" name="Footer Placeholder 2"/>
          <p:cNvSpPr>
            <a:spLocks noGrp="1"/>
          </p:cNvSpPr>
          <p:nvPr>
            <p:ph type="ftr" sz="quarter" idx="3"/>
          </p:nvPr>
        </p:nvSpPr>
        <p:spPr/>
        <p:txBody>
          <a:bodyPr/>
          <a:lstStyle/>
          <a:p>
            <a:r>
              <a:rPr lang="en-US" smtClean="0"/>
              <a:t>©2013 Walgreen Co. All rights reserved.</a:t>
            </a:r>
            <a:endParaRPr lang="en-US" dirty="0" smtClean="0"/>
          </a:p>
        </p:txBody>
      </p:sp>
      <p:sp>
        <p:nvSpPr>
          <p:cNvPr id="18" name="Slide Number Placeholder 17"/>
          <p:cNvSpPr>
            <a:spLocks noGrp="1"/>
          </p:cNvSpPr>
          <p:nvPr>
            <p:ph type="sldNum" sz="quarter" idx="4"/>
          </p:nvPr>
        </p:nvSpPr>
        <p:spPr/>
        <p:txBody>
          <a:bodyPr/>
          <a:lstStyle/>
          <a:p>
            <a:fld id="{569DB927-419E-B042-83CD-6E94FB32D87D}" type="slidenum">
              <a:rPr lang="en-US" smtClean="0"/>
              <a:pPr/>
              <a:t>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9" y="1235034"/>
            <a:ext cx="8958298" cy="4631376"/>
          </a:xfrm>
          <a:prstGeom prst="rect">
            <a:avLst/>
          </a:prstGeom>
        </p:spPr>
      </p:pic>
      <p:sp>
        <p:nvSpPr>
          <p:cNvPr id="7" name="Rectangle 6"/>
          <p:cNvSpPr/>
          <p:nvPr/>
        </p:nvSpPr>
        <p:spPr>
          <a:xfrm>
            <a:off x="5949538" y="1235034"/>
            <a:ext cx="558140" cy="52251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Tree>
    <p:extLst>
      <p:ext uri="{BB962C8B-B14F-4D97-AF65-F5344CB8AC3E}">
        <p14:creationId xmlns:p14="http://schemas.microsoft.com/office/powerpoint/2010/main" val="143213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Integrity Website</a:t>
            </a:r>
          </a:p>
        </p:txBody>
      </p:sp>
      <p:sp>
        <p:nvSpPr>
          <p:cNvPr id="3" name="Content Placeholder 2"/>
          <p:cNvSpPr>
            <a:spLocks noGrp="1"/>
          </p:cNvSpPr>
          <p:nvPr>
            <p:ph idx="1"/>
          </p:nvPr>
        </p:nvSpPr>
        <p:spPr>
          <a:xfrm>
            <a:off x="4488872" y="1409706"/>
            <a:ext cx="4197927" cy="4706614"/>
          </a:xfrm>
        </p:spPr>
        <p:txBody>
          <a:bodyPr>
            <a:normAutofit lnSpcReduction="10000"/>
          </a:bodyPr>
          <a:lstStyle/>
          <a:p>
            <a:r>
              <a:rPr lang="en-US" dirty="0" smtClean="0"/>
              <a:t>Is the complete resource for:</a:t>
            </a:r>
          </a:p>
          <a:p>
            <a:endParaRPr lang="en-US" dirty="0" smtClean="0"/>
          </a:p>
          <a:p>
            <a:pPr marL="342900" indent="-342900">
              <a:buFont typeface="Arial" panose="020B0604020202020204" pitchFamily="34" charset="0"/>
              <a:buChar char="•"/>
            </a:pPr>
            <a:r>
              <a:rPr lang="en-US" dirty="0" smtClean="0"/>
              <a:t>DEA and controlled substance information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GFD &amp; TD GFD Policy &amp; Procedures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Forms and FAQs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CEs on pain management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Web Portal for detailed reporting</a:t>
            </a:r>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753" y="1409705"/>
            <a:ext cx="3583839" cy="483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947531" y="5415137"/>
            <a:ext cx="397823"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89548" y="5771410"/>
            <a:ext cx="339896"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493823" y="4190060"/>
            <a:ext cx="339896"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05049" y="4049486"/>
            <a:ext cx="384499"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814452" y="3491345"/>
            <a:ext cx="391886"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75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into Quantities at </a:t>
            </a:r>
            <a:r>
              <a:rPr lang="en-US" dirty="0"/>
              <a:t>S</a:t>
            </a:r>
            <a:r>
              <a:rPr lang="en-US" dirty="0" smtClean="0"/>
              <a:t>tore Level</a:t>
            </a:r>
            <a:endParaRPr lang="en-US" dirty="0"/>
          </a:p>
        </p:txBody>
      </p:sp>
      <p:sp>
        <p:nvSpPr>
          <p:cNvPr id="3" name="Content Placeholder 2"/>
          <p:cNvSpPr>
            <a:spLocks noGrp="1"/>
          </p:cNvSpPr>
          <p:nvPr>
            <p:ph idx="1"/>
          </p:nvPr>
        </p:nvSpPr>
        <p:spPr/>
        <p:txBody>
          <a:bodyPr/>
          <a:lstStyle/>
          <a:p>
            <a:r>
              <a:rPr lang="en-US" dirty="0" smtClean="0"/>
              <a:t>How do I know where my stores are in relation to the controlled substance limits set?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3600" b="1" dirty="0" smtClean="0"/>
              <a:t>Ceiling Tool</a:t>
            </a:r>
            <a:endParaRPr lang="en-US" sz="3600" b="1"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5</a:t>
            </a:fld>
            <a:endParaRPr lang="en-US" dirty="0"/>
          </a:p>
        </p:txBody>
      </p:sp>
      <p:sp>
        <p:nvSpPr>
          <p:cNvPr id="6" name="Down Arrow 5"/>
          <p:cNvSpPr/>
          <p:nvPr/>
        </p:nvSpPr>
        <p:spPr>
          <a:xfrm>
            <a:off x="4227592" y="2185051"/>
            <a:ext cx="736270" cy="1698171"/>
          </a:xfrm>
          <a:prstGeom prst="down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Tree>
    <p:extLst>
      <p:ext uri="{BB962C8B-B14F-4D97-AF65-F5344CB8AC3E}">
        <p14:creationId xmlns:p14="http://schemas.microsoft.com/office/powerpoint/2010/main" val="1192443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Integrity Web Portal</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7" y="1145905"/>
            <a:ext cx="9448326" cy="5942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800" y="1812488"/>
            <a:ext cx="596900" cy="4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813" y="2582013"/>
            <a:ext cx="29987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3611701" y="2285131"/>
            <a:ext cx="604039" cy="386817"/>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489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Ceiling Limits Tool: </a:t>
            </a:r>
            <a:r>
              <a:rPr lang="en-US" sz="2000" dirty="0" smtClean="0"/>
              <a:t>gives stores, district and markets visibility</a:t>
            </a:r>
            <a:endParaRPr lang="en-US" sz="2000" dirty="0"/>
          </a:p>
        </p:txBody>
      </p:sp>
      <p:sp>
        <p:nvSpPr>
          <p:cNvPr id="4" name="Footer Placeholder 3"/>
          <p:cNvSpPr>
            <a:spLocks noGrp="1"/>
          </p:cNvSpPr>
          <p:nvPr>
            <p:ph type="ftr" sz="quarter" idx="3"/>
          </p:nvPr>
        </p:nvSpPr>
        <p:spPr/>
        <p:txBody>
          <a:bodyPr/>
          <a:lstStyle/>
          <a:p>
            <a:r>
              <a:rPr lang="en-US" smtClean="0"/>
              <a:t>©2013 Walgreen Co. All rights reserved.</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7</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41" y="1171803"/>
            <a:ext cx="6441936" cy="3682067"/>
          </a:xfrm>
          <a:ln>
            <a:solidFill>
              <a:schemeClr val="accent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922" y="3453646"/>
            <a:ext cx="4607068" cy="3042403"/>
          </a:xfrm>
          <a:prstGeom prst="rect">
            <a:avLst/>
          </a:prstGeom>
          <a:ln>
            <a:solidFill>
              <a:schemeClr val="accent1"/>
            </a:solidFill>
          </a:ln>
        </p:spPr>
      </p:pic>
      <p:sp>
        <p:nvSpPr>
          <p:cNvPr id="10" name="Rectangle 9"/>
          <p:cNvSpPr/>
          <p:nvPr/>
        </p:nvSpPr>
        <p:spPr>
          <a:xfrm>
            <a:off x="265132" y="3713323"/>
            <a:ext cx="3540910" cy="84956"/>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2" name="Rectangle 11"/>
          <p:cNvSpPr/>
          <p:nvPr/>
        </p:nvSpPr>
        <p:spPr>
          <a:xfrm>
            <a:off x="4493799" y="5281055"/>
            <a:ext cx="2427701" cy="78248"/>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3" name="Rectangle 12"/>
          <p:cNvSpPr/>
          <p:nvPr/>
        </p:nvSpPr>
        <p:spPr>
          <a:xfrm>
            <a:off x="265133" y="4630373"/>
            <a:ext cx="3994006" cy="121336"/>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cxnSp>
        <p:nvCxnSpPr>
          <p:cNvPr id="16" name="Elbow Connector 15"/>
          <p:cNvCxnSpPr>
            <a:stCxn id="13" idx="1"/>
          </p:cNvCxnSpPr>
          <p:nvPr/>
        </p:nvCxnSpPr>
        <p:spPr>
          <a:xfrm rot="10800000" flipH="1" flipV="1">
            <a:off x="265132" y="4691041"/>
            <a:ext cx="4172789" cy="629138"/>
          </a:xfrm>
          <a:prstGeom prst="bentConnector3">
            <a:avLst>
              <a:gd name="adj1" fmla="val -5478"/>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49662" y="1953493"/>
            <a:ext cx="457200" cy="4572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6" name="Rectangle 5"/>
          <p:cNvSpPr/>
          <p:nvPr/>
        </p:nvSpPr>
        <p:spPr>
          <a:xfrm>
            <a:off x="7232076" y="3990113"/>
            <a:ext cx="457200" cy="48588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9" name="TextBox 8"/>
          <p:cNvSpPr txBox="1"/>
          <p:nvPr/>
        </p:nvSpPr>
        <p:spPr>
          <a:xfrm>
            <a:off x="6557476" y="1876294"/>
            <a:ext cx="2487513" cy="1169551"/>
          </a:xfrm>
          <a:prstGeom prst="rect">
            <a:avLst/>
          </a:prstGeom>
          <a:noFill/>
          <a:ln>
            <a:solidFill>
              <a:srgbClr val="FF0000"/>
            </a:solidFill>
          </a:ln>
        </p:spPr>
        <p:txBody>
          <a:bodyPr wrap="square" lIns="0" tIns="0" rIns="0" bIns="0" rtlCol="0">
            <a:spAutoFit/>
          </a:bodyPr>
          <a:lstStyle/>
          <a:p>
            <a:pPr>
              <a:buNone/>
            </a:pPr>
            <a:r>
              <a:rPr lang="en-US" dirty="0" smtClean="0"/>
              <a:t>Drugs listed may need a CSO form filled out, if more product is needed</a:t>
            </a:r>
          </a:p>
        </p:txBody>
      </p:sp>
      <p:cxnSp>
        <p:nvCxnSpPr>
          <p:cNvPr id="14" name="Straight Arrow Connector 13"/>
          <p:cNvCxnSpPr/>
          <p:nvPr/>
        </p:nvCxnSpPr>
        <p:spPr>
          <a:xfrm flipH="1">
            <a:off x="6921500" y="3088858"/>
            <a:ext cx="767776" cy="2192197"/>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15096" y="6210795"/>
            <a:ext cx="978703" cy="0"/>
          </a:xfrm>
          <a:prstGeom prst="straightConnector1">
            <a:avLst/>
          </a:prstGeom>
          <a:ln w="38100" cap="rnd">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45029" y="5925787"/>
            <a:ext cx="2479846" cy="292388"/>
          </a:xfrm>
          <a:prstGeom prst="rect">
            <a:avLst/>
          </a:prstGeom>
          <a:noFill/>
          <a:ln w="19050">
            <a:solidFill>
              <a:srgbClr val="FF0000"/>
            </a:solidFill>
          </a:ln>
        </p:spPr>
        <p:txBody>
          <a:bodyPr wrap="none" lIns="0" tIns="0" rIns="0" bIns="0" rtlCol="0">
            <a:spAutoFit/>
          </a:bodyPr>
          <a:lstStyle/>
          <a:p>
            <a:pPr>
              <a:buNone/>
            </a:pPr>
            <a:r>
              <a:rPr lang="en-US" dirty="0" smtClean="0"/>
              <a:t>Link to the CSO form</a:t>
            </a:r>
          </a:p>
        </p:txBody>
      </p:sp>
    </p:spTree>
    <p:extLst>
      <p:ext uri="{BB962C8B-B14F-4D97-AF65-F5344CB8AC3E}">
        <p14:creationId xmlns:p14="http://schemas.microsoft.com/office/powerpoint/2010/main" val="2728984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81959"/>
            <a:ext cx="9144000" cy="44143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9000" y="1524044"/>
            <a:ext cx="7880634" cy="48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2400" dirty="0"/>
              <a:t>Controlled Substance Order (CSO) Override </a:t>
            </a:r>
            <a:r>
              <a:rPr lang="en-US" sz="2400" dirty="0" smtClean="0"/>
              <a:t>Form: </a:t>
            </a:r>
            <a:br>
              <a:rPr lang="en-US" sz="2400" dirty="0" smtClean="0"/>
            </a:br>
            <a:r>
              <a:rPr lang="en-US" sz="2000" dirty="0" smtClean="0"/>
              <a:t>can now be completed by stores</a:t>
            </a:r>
            <a:endParaRPr lang="en-US" sz="2400" dirty="0"/>
          </a:p>
        </p:txBody>
      </p:sp>
      <p:sp>
        <p:nvSpPr>
          <p:cNvPr id="4" name="Footer Placeholder 3"/>
          <p:cNvSpPr>
            <a:spLocks noGrp="1"/>
          </p:cNvSpPr>
          <p:nvPr>
            <p:ph type="ftr" sz="quarter" idx="3"/>
          </p:nvPr>
        </p:nvSpPr>
        <p:spPr/>
        <p:txBody>
          <a:bodyPr/>
          <a:lstStyle/>
          <a:p>
            <a:r>
              <a:rPr lang="en-US" smtClean="0"/>
              <a:t>©2013 Walgreen Co. All rights reserved. Confidential and proprietary information. For internal use only.</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8</a:t>
            </a:fld>
            <a:endParaRPr lang="en-US" dirty="0"/>
          </a:p>
        </p:txBody>
      </p:sp>
      <p:sp>
        <p:nvSpPr>
          <p:cNvPr id="8" name="Right Arrow 7"/>
          <p:cNvSpPr/>
          <p:nvPr/>
        </p:nvSpPr>
        <p:spPr>
          <a:xfrm rot="10800000">
            <a:off x="4719296" y="2928415"/>
            <a:ext cx="1478833"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9" name="TextBox 8"/>
          <p:cNvSpPr txBox="1"/>
          <p:nvPr/>
        </p:nvSpPr>
        <p:spPr>
          <a:xfrm>
            <a:off x="6217182" y="2886333"/>
            <a:ext cx="2628331" cy="526298"/>
          </a:xfrm>
          <a:prstGeom prst="rect">
            <a:avLst/>
          </a:prstGeom>
          <a:noFill/>
        </p:spPr>
        <p:txBody>
          <a:bodyPr wrap="square" lIns="0" tIns="0" rIns="0" bIns="0" rtlCol="0">
            <a:spAutoFit/>
          </a:bodyPr>
          <a:lstStyle/>
          <a:p>
            <a:pPr>
              <a:buNone/>
            </a:pPr>
            <a:r>
              <a:rPr lang="en-US" sz="1200" b="1" dirty="0" smtClean="0"/>
              <a:t>WIC, UPC, NDC, and Drug Name/Strength </a:t>
            </a:r>
            <a:r>
              <a:rPr lang="en-US" sz="1200" dirty="0" smtClean="0"/>
              <a:t>will auto-populate when an item is selected. </a:t>
            </a:r>
          </a:p>
        </p:txBody>
      </p:sp>
      <p:sp>
        <p:nvSpPr>
          <p:cNvPr id="11" name="TextBox 10"/>
          <p:cNvSpPr txBox="1"/>
          <p:nvPr/>
        </p:nvSpPr>
        <p:spPr>
          <a:xfrm>
            <a:off x="7226738" y="1913357"/>
            <a:ext cx="1852863" cy="175433"/>
          </a:xfrm>
          <a:prstGeom prst="rect">
            <a:avLst/>
          </a:prstGeom>
          <a:noFill/>
        </p:spPr>
        <p:txBody>
          <a:bodyPr wrap="square" lIns="0" tIns="0" rIns="0" bIns="0" rtlCol="0">
            <a:spAutoFit/>
          </a:bodyPr>
          <a:lstStyle/>
          <a:p>
            <a:pPr>
              <a:buNone/>
            </a:pPr>
            <a:r>
              <a:rPr lang="en-US" sz="1200" b="1" dirty="0" smtClean="0"/>
              <a:t>REQUIRED Search Fields</a:t>
            </a:r>
            <a:endParaRPr lang="en-US" sz="1400" dirty="0" smtClean="0"/>
          </a:p>
        </p:txBody>
      </p:sp>
      <p:sp>
        <p:nvSpPr>
          <p:cNvPr id="13" name="Frame 12"/>
          <p:cNvSpPr/>
          <p:nvPr/>
        </p:nvSpPr>
        <p:spPr>
          <a:xfrm>
            <a:off x="4038600" y="4447827"/>
            <a:ext cx="178250" cy="734933"/>
          </a:xfrm>
          <a:prstGeom prst="frame">
            <a:avLst/>
          </a:prstGeom>
          <a:solidFill>
            <a:schemeClr val="accent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14" name="Right Arrow 13"/>
          <p:cNvSpPr/>
          <p:nvPr/>
        </p:nvSpPr>
        <p:spPr>
          <a:xfrm rot="10800000">
            <a:off x="5229225" y="4519587"/>
            <a:ext cx="1660823"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5" name="TextBox 14"/>
          <p:cNvSpPr txBox="1"/>
          <p:nvPr/>
        </p:nvSpPr>
        <p:spPr>
          <a:xfrm>
            <a:off x="6917993" y="4548162"/>
            <a:ext cx="2094931" cy="350865"/>
          </a:xfrm>
          <a:prstGeom prst="rect">
            <a:avLst/>
          </a:prstGeom>
          <a:noFill/>
        </p:spPr>
        <p:txBody>
          <a:bodyPr wrap="square" lIns="0" tIns="0" rIns="0" bIns="0" rtlCol="0">
            <a:spAutoFit/>
          </a:bodyPr>
          <a:lstStyle/>
          <a:p>
            <a:pPr>
              <a:buNone/>
            </a:pPr>
            <a:r>
              <a:rPr lang="en-US" sz="1200" dirty="0" smtClean="0"/>
              <a:t>Select </a:t>
            </a:r>
            <a:r>
              <a:rPr lang="en-US" sz="1200" b="1" dirty="0" smtClean="0"/>
              <a:t>ONE</a:t>
            </a:r>
            <a:r>
              <a:rPr lang="en-US" sz="1200" dirty="0" smtClean="0"/>
              <a:t> reason which best describes the situation.</a:t>
            </a:r>
          </a:p>
        </p:txBody>
      </p:sp>
      <p:sp>
        <p:nvSpPr>
          <p:cNvPr id="16" name="Right Arrow 15"/>
          <p:cNvSpPr/>
          <p:nvPr/>
        </p:nvSpPr>
        <p:spPr>
          <a:xfrm rot="16200000">
            <a:off x="5713848" y="5637035"/>
            <a:ext cx="245479"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17" name="TextBox 16"/>
          <p:cNvSpPr txBox="1"/>
          <p:nvPr/>
        </p:nvSpPr>
        <p:spPr>
          <a:xfrm>
            <a:off x="4094889" y="5934495"/>
            <a:ext cx="3894745" cy="526298"/>
          </a:xfrm>
          <a:prstGeom prst="rect">
            <a:avLst/>
          </a:prstGeom>
          <a:noFill/>
          <a:ln w="28575">
            <a:solidFill>
              <a:srgbClr val="FF0000"/>
            </a:solidFill>
          </a:ln>
        </p:spPr>
        <p:txBody>
          <a:bodyPr wrap="square" lIns="0" tIns="0" rIns="0" bIns="0" rtlCol="0">
            <a:spAutoFit/>
          </a:bodyPr>
          <a:lstStyle/>
          <a:p>
            <a:pPr>
              <a:buNone/>
            </a:pPr>
            <a:r>
              <a:rPr lang="en-US" sz="1200" dirty="0" smtClean="0"/>
              <a:t>Provide a detailed explanation for the reason selected.  This </a:t>
            </a:r>
            <a:r>
              <a:rPr lang="en-US" sz="1200" b="1" dirty="0" smtClean="0"/>
              <a:t>required</a:t>
            </a:r>
            <a:r>
              <a:rPr lang="en-US" sz="1200" dirty="0" smtClean="0"/>
              <a:t> field should include specifics of why additional product is needed.</a:t>
            </a:r>
          </a:p>
        </p:txBody>
      </p:sp>
      <p:sp>
        <p:nvSpPr>
          <p:cNvPr id="20" name="Right Arrow 19"/>
          <p:cNvSpPr/>
          <p:nvPr/>
        </p:nvSpPr>
        <p:spPr>
          <a:xfrm rot="10800000">
            <a:off x="6993678" y="1816829"/>
            <a:ext cx="211794"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22" name="Frame 21"/>
          <p:cNvSpPr/>
          <p:nvPr/>
        </p:nvSpPr>
        <p:spPr>
          <a:xfrm>
            <a:off x="3226025" y="2900148"/>
            <a:ext cx="1390405" cy="645833"/>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23" name="Frame 22"/>
          <p:cNvSpPr/>
          <p:nvPr/>
        </p:nvSpPr>
        <p:spPr>
          <a:xfrm>
            <a:off x="57150" y="1988851"/>
            <a:ext cx="1885950" cy="334686"/>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24" name="Frame 23"/>
          <p:cNvSpPr/>
          <p:nvPr/>
        </p:nvSpPr>
        <p:spPr>
          <a:xfrm>
            <a:off x="5010150" y="1972508"/>
            <a:ext cx="1925989" cy="351030"/>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25" name="Frame 24"/>
          <p:cNvSpPr/>
          <p:nvPr/>
        </p:nvSpPr>
        <p:spPr>
          <a:xfrm>
            <a:off x="2544417" y="1988851"/>
            <a:ext cx="1868075" cy="334687"/>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26" name="Frame 25"/>
          <p:cNvSpPr/>
          <p:nvPr/>
        </p:nvSpPr>
        <p:spPr>
          <a:xfrm>
            <a:off x="3985531" y="3642240"/>
            <a:ext cx="462641" cy="351422"/>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27" name="Right Arrow 26"/>
          <p:cNvSpPr/>
          <p:nvPr/>
        </p:nvSpPr>
        <p:spPr>
          <a:xfrm rot="10800000">
            <a:off x="4535389" y="3625172"/>
            <a:ext cx="1605060"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
        <p:nvSpPr>
          <p:cNvPr id="28" name="TextBox 27"/>
          <p:cNvSpPr txBox="1"/>
          <p:nvPr/>
        </p:nvSpPr>
        <p:spPr>
          <a:xfrm>
            <a:off x="6217182" y="3546990"/>
            <a:ext cx="2795742" cy="526298"/>
          </a:xfrm>
          <a:prstGeom prst="rect">
            <a:avLst/>
          </a:prstGeom>
          <a:noFill/>
        </p:spPr>
        <p:txBody>
          <a:bodyPr wrap="square" lIns="0" tIns="0" rIns="0" bIns="0" rtlCol="0">
            <a:spAutoFit/>
          </a:bodyPr>
          <a:lstStyle/>
          <a:p>
            <a:pPr>
              <a:buNone/>
            </a:pPr>
            <a:r>
              <a:rPr lang="en-US" sz="1200" dirty="0" smtClean="0"/>
              <a:t>Enter the requested </a:t>
            </a:r>
            <a:r>
              <a:rPr lang="en-US" sz="1200" b="1" dirty="0" smtClean="0"/>
              <a:t>Order Quantity</a:t>
            </a:r>
            <a:r>
              <a:rPr lang="en-US" sz="1200" dirty="0"/>
              <a:t> </a:t>
            </a:r>
            <a:r>
              <a:rPr lang="en-US" sz="1200" dirty="0" smtClean="0"/>
              <a:t>in total units.  </a:t>
            </a:r>
            <a:r>
              <a:rPr lang="en-US" sz="1200" b="1" dirty="0" smtClean="0"/>
              <a:t>DO NOT</a:t>
            </a:r>
            <a:r>
              <a:rPr lang="en-US" sz="1200" dirty="0" smtClean="0"/>
              <a:t> enter in the number of Caps/Tabs/GM’s/ML’s needed.</a:t>
            </a:r>
          </a:p>
        </p:txBody>
      </p:sp>
      <p:sp>
        <p:nvSpPr>
          <p:cNvPr id="29" name="Frame 28"/>
          <p:cNvSpPr/>
          <p:nvPr/>
        </p:nvSpPr>
        <p:spPr>
          <a:xfrm>
            <a:off x="109000" y="6066431"/>
            <a:ext cx="682570" cy="320140"/>
          </a:xfrm>
          <a:prstGeom prst="frame">
            <a:avLst/>
          </a:prstGeom>
          <a:solidFill>
            <a:schemeClr val="accent1"/>
          </a:solidFill>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solidFill>
                <a:schemeClr val="tx1"/>
              </a:solidFill>
            </a:endParaRPr>
          </a:p>
        </p:txBody>
      </p:sp>
      <p:sp>
        <p:nvSpPr>
          <p:cNvPr id="3" name="TextBox 2"/>
          <p:cNvSpPr txBox="1"/>
          <p:nvPr/>
        </p:nvSpPr>
        <p:spPr>
          <a:xfrm>
            <a:off x="1699146" y="6152147"/>
            <a:ext cx="2112758" cy="175433"/>
          </a:xfrm>
          <a:prstGeom prst="rect">
            <a:avLst/>
          </a:prstGeom>
          <a:noFill/>
        </p:spPr>
        <p:txBody>
          <a:bodyPr wrap="none" lIns="0" tIns="0" rIns="0" bIns="0" rtlCol="0">
            <a:spAutoFit/>
          </a:bodyPr>
          <a:lstStyle/>
          <a:p>
            <a:pPr>
              <a:buNone/>
            </a:pPr>
            <a:r>
              <a:rPr lang="en-US" sz="1200" dirty="0" smtClean="0"/>
              <a:t>Click </a:t>
            </a:r>
            <a:r>
              <a:rPr lang="en-US" sz="1200" b="1" dirty="0" smtClean="0"/>
              <a:t>Submit</a:t>
            </a:r>
            <a:r>
              <a:rPr lang="en-US" sz="1200" dirty="0" smtClean="0"/>
              <a:t> to send Request</a:t>
            </a:r>
          </a:p>
        </p:txBody>
      </p:sp>
      <p:sp>
        <p:nvSpPr>
          <p:cNvPr id="30" name="Right Arrow 29"/>
          <p:cNvSpPr/>
          <p:nvPr/>
        </p:nvSpPr>
        <p:spPr>
          <a:xfrm rot="10800000">
            <a:off x="852804" y="6054343"/>
            <a:ext cx="816242" cy="36849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smtClean="0"/>
          </a:p>
        </p:txBody>
      </p:sp>
    </p:spTree>
    <p:extLst>
      <p:ext uri="{BB962C8B-B14F-4D97-AF65-F5344CB8AC3E}">
        <p14:creationId xmlns:p14="http://schemas.microsoft.com/office/powerpoint/2010/main" val="111391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Process for CSO Override Form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62010329"/>
              </p:ext>
            </p:extLst>
          </p:nvPr>
        </p:nvGraphicFramePr>
        <p:xfrm>
          <a:off x="550920" y="1214651"/>
          <a:ext cx="8135880" cy="519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en-US" smtClean="0"/>
              <a:t>©2013 Walgreen Co. All rights reserved. Confidential and proprietary information. For internal use only.</a:t>
            </a:r>
            <a:endParaRPr lang="en-US" dirty="0" smtClean="0"/>
          </a:p>
        </p:txBody>
      </p:sp>
      <p:sp>
        <p:nvSpPr>
          <p:cNvPr id="5" name="Slide Number Placeholder 4"/>
          <p:cNvSpPr>
            <a:spLocks noGrp="1"/>
          </p:cNvSpPr>
          <p:nvPr>
            <p:ph type="sldNum" sz="quarter" idx="4"/>
          </p:nvPr>
        </p:nvSpPr>
        <p:spPr/>
        <p:txBody>
          <a:bodyPr/>
          <a:lstStyle/>
          <a:p>
            <a:fld id="{569DB927-419E-B042-83CD-6E94FB32D87D}" type="slidenum">
              <a:rPr lang="en-US" smtClean="0"/>
              <a:pPr/>
              <a:t>9</a:t>
            </a:fld>
            <a:endParaRPr lang="en-US" dirty="0"/>
          </a:p>
        </p:txBody>
      </p:sp>
      <p:sp>
        <p:nvSpPr>
          <p:cNvPr id="3" name="TextBox 2"/>
          <p:cNvSpPr txBox="1"/>
          <p:nvPr/>
        </p:nvSpPr>
        <p:spPr>
          <a:xfrm>
            <a:off x="1056904" y="6151422"/>
            <a:ext cx="6894708" cy="292388"/>
          </a:xfrm>
          <a:prstGeom prst="rect">
            <a:avLst/>
          </a:prstGeom>
          <a:noFill/>
        </p:spPr>
        <p:txBody>
          <a:bodyPr wrap="none" lIns="0" tIns="0" rIns="0" bIns="0" rtlCol="0">
            <a:spAutoFit/>
          </a:bodyPr>
          <a:lstStyle/>
          <a:p>
            <a:pPr>
              <a:buNone/>
            </a:pPr>
            <a:r>
              <a:rPr lang="en-US" dirty="0" smtClean="0"/>
              <a:t>We keep documentation on file for all district level approvals</a:t>
            </a:r>
          </a:p>
        </p:txBody>
      </p:sp>
    </p:spTree>
    <p:extLst>
      <p:ext uri="{BB962C8B-B14F-4D97-AF65-F5344CB8AC3E}">
        <p14:creationId xmlns:p14="http://schemas.microsoft.com/office/powerpoint/2010/main" val="2384816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2.xml><?xml version="1.0" encoding="utf-8"?>
<a:theme xmlns:a="http://schemas.openxmlformats.org/drawingml/2006/main" name="2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3.xml><?xml version="1.0" encoding="utf-8"?>
<a:theme xmlns:a="http://schemas.openxmlformats.org/drawingml/2006/main" name="3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4921</TotalTime>
  <Words>2414</Words>
  <Application>Microsoft Office PowerPoint</Application>
  <PresentationFormat>On-screen Show (4:3)</PresentationFormat>
  <Paragraphs>258</Paragraphs>
  <Slides>24</Slides>
  <Notes>23</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1_Walgreens Theme</vt:lpstr>
      <vt:lpstr>2_Walgreens Theme</vt:lpstr>
      <vt:lpstr>3_Walgreens Theme</vt:lpstr>
      <vt:lpstr>Rx Integrity Update Market Leadership Meeting </vt:lpstr>
      <vt:lpstr>Agenda</vt:lpstr>
      <vt:lpstr>Rx Integrity Website</vt:lpstr>
      <vt:lpstr>Rx Integrity Website</vt:lpstr>
      <vt:lpstr>Visibility into Quantities at Store Level</vt:lpstr>
      <vt:lpstr>Rx Integrity Web Portal</vt:lpstr>
      <vt:lpstr>Ceiling Limits Tool: gives stores, district and markets visibility</vt:lpstr>
      <vt:lpstr>Controlled Substance Order (CSO) Override Form:  can now be completed by stores</vt:lpstr>
      <vt:lpstr>Approval Process for CSO Override Form</vt:lpstr>
      <vt:lpstr>DEA 106 Forms</vt:lpstr>
      <vt:lpstr>Rx Integrity Web Portal</vt:lpstr>
      <vt:lpstr>Electronic DEA 106 Form</vt:lpstr>
      <vt:lpstr>Electronic DEA 106 – Entering a loss</vt:lpstr>
      <vt:lpstr>Electronic DEA 106 – Drug Audit Portion</vt:lpstr>
      <vt:lpstr>Rx Integrity Runs the Audit in the background</vt:lpstr>
      <vt:lpstr>Completed DEA 106</vt:lpstr>
      <vt:lpstr>Trend for “Cocktail” dispensing </vt:lpstr>
      <vt:lpstr>I Talk About GFD, but What can I do on a visit?</vt:lpstr>
      <vt:lpstr>RPh GFD Opportunities</vt:lpstr>
      <vt:lpstr>Pharmacist GFD Opportunities Report</vt:lpstr>
      <vt:lpstr>Pharmacist GFD Opportunities Review</vt:lpstr>
      <vt:lpstr>Pharmacist GFD Opportunities Webinar</vt:lpstr>
      <vt:lpstr>What We Need From You</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 Dymon</cp:lastModifiedBy>
  <cp:revision>286</cp:revision>
  <cp:lastPrinted>2012-12-05T15:44:19Z</cp:lastPrinted>
  <dcterms:created xsi:type="dcterms:W3CDTF">2012-10-04T18:34:14Z</dcterms:created>
  <dcterms:modified xsi:type="dcterms:W3CDTF">2013-10-11T13:43:15Z</dcterms:modified>
</cp:coreProperties>
</file>