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2.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2.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3.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4.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2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26.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2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2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29.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0.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31.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4.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07.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30" r:id="rId4"/>
    <p:sldMasterId id="2147483764" r:id="rId5"/>
    <p:sldMasterId id="2147483781" r:id="rId6"/>
    <p:sldMasterId id="2147484058" r:id="rId7"/>
    <p:sldMasterId id="2147484136" r:id="rId8"/>
    <p:sldMasterId id="2147484229" r:id="rId9"/>
    <p:sldMasterId id="2147484456" r:id="rId10"/>
    <p:sldMasterId id="2147484475" r:id="rId11"/>
    <p:sldMasterId id="2147484492" r:id="rId12"/>
    <p:sldMasterId id="2147484510" r:id="rId13"/>
    <p:sldMasterId id="2147484544" r:id="rId14"/>
    <p:sldMasterId id="2147484599" r:id="rId15"/>
    <p:sldMasterId id="2147484614" r:id="rId16"/>
    <p:sldMasterId id="2147484628" r:id="rId17"/>
    <p:sldMasterId id="2147484644" r:id="rId18"/>
    <p:sldMasterId id="2147484666" r:id="rId19"/>
    <p:sldMasterId id="2147484687" r:id="rId20"/>
    <p:sldMasterId id="2147484706" r:id="rId21"/>
    <p:sldMasterId id="2147484722" r:id="rId22"/>
    <p:sldMasterId id="2147484780" r:id="rId23"/>
    <p:sldMasterId id="2147484877" r:id="rId24"/>
    <p:sldMasterId id="2147484896" r:id="rId25"/>
    <p:sldMasterId id="2147484936" r:id="rId26"/>
    <p:sldMasterId id="2147484952" r:id="rId27"/>
    <p:sldMasterId id="2147484968" r:id="rId28"/>
    <p:sldMasterId id="2147484987" r:id="rId29"/>
    <p:sldMasterId id="2147485006" r:id="rId30"/>
    <p:sldMasterId id="2147485012" r:id="rId31"/>
    <p:sldMasterId id="2147485052" r:id="rId32"/>
  </p:sldMasterIdLst>
  <p:notesMasterIdLst>
    <p:notesMasterId r:id="rId166"/>
  </p:notesMasterIdLst>
  <p:sldIdLst>
    <p:sldId id="314" r:id="rId33"/>
    <p:sldId id="307" r:id="rId34"/>
    <p:sldId id="308" r:id="rId35"/>
    <p:sldId id="582" r:id="rId36"/>
    <p:sldId id="583" r:id="rId37"/>
    <p:sldId id="313" r:id="rId38"/>
    <p:sldId id="581" r:id="rId39"/>
    <p:sldId id="584" r:id="rId40"/>
    <p:sldId id="619" r:id="rId41"/>
    <p:sldId id="443" r:id="rId42"/>
    <p:sldId id="620" r:id="rId43"/>
    <p:sldId id="621" r:id="rId44"/>
    <p:sldId id="622" r:id="rId45"/>
    <p:sldId id="623" r:id="rId46"/>
    <p:sldId id="624" r:id="rId47"/>
    <p:sldId id="625" r:id="rId48"/>
    <p:sldId id="626" r:id="rId49"/>
    <p:sldId id="627" r:id="rId50"/>
    <p:sldId id="628" r:id="rId51"/>
    <p:sldId id="629" r:id="rId52"/>
    <p:sldId id="630" r:id="rId53"/>
    <p:sldId id="631" r:id="rId54"/>
    <p:sldId id="632" r:id="rId55"/>
    <p:sldId id="633" r:id="rId56"/>
    <p:sldId id="634" r:id="rId57"/>
    <p:sldId id="635" r:id="rId58"/>
    <p:sldId id="636" r:id="rId59"/>
    <p:sldId id="637" r:id="rId60"/>
    <p:sldId id="638" r:id="rId61"/>
    <p:sldId id="639" r:id="rId62"/>
    <p:sldId id="640" r:id="rId63"/>
    <p:sldId id="641" r:id="rId64"/>
    <p:sldId id="450" r:id="rId65"/>
    <p:sldId id="468" r:id="rId66"/>
    <p:sldId id="618" r:id="rId67"/>
    <p:sldId id="643" r:id="rId68"/>
    <p:sldId id="463" r:id="rId69"/>
    <p:sldId id="611" r:id="rId70"/>
    <p:sldId id="466" r:id="rId71"/>
    <p:sldId id="615" r:id="rId72"/>
    <p:sldId id="586" r:id="rId73"/>
    <p:sldId id="469" r:id="rId74"/>
    <p:sldId id="511" r:id="rId75"/>
    <p:sldId id="512" r:id="rId76"/>
    <p:sldId id="548" r:id="rId77"/>
    <p:sldId id="513" r:id="rId78"/>
    <p:sldId id="608" r:id="rId79"/>
    <p:sldId id="609" r:id="rId80"/>
    <p:sldId id="514" r:id="rId81"/>
    <p:sldId id="516" r:id="rId82"/>
    <p:sldId id="596" r:id="rId83"/>
    <p:sldId id="597" r:id="rId84"/>
    <p:sldId id="471" r:id="rId85"/>
    <p:sldId id="645" r:id="rId86"/>
    <p:sldId id="472" r:id="rId87"/>
    <p:sldId id="517" r:id="rId88"/>
    <p:sldId id="518" r:id="rId89"/>
    <p:sldId id="519" r:id="rId90"/>
    <p:sldId id="520" r:id="rId91"/>
    <p:sldId id="521" r:id="rId92"/>
    <p:sldId id="522" r:id="rId93"/>
    <p:sldId id="523" r:id="rId94"/>
    <p:sldId id="524" r:id="rId95"/>
    <p:sldId id="525" r:id="rId96"/>
    <p:sldId id="526" r:id="rId97"/>
    <p:sldId id="527" r:id="rId98"/>
    <p:sldId id="528" r:id="rId99"/>
    <p:sldId id="529" r:id="rId100"/>
    <p:sldId id="530" r:id="rId101"/>
    <p:sldId id="531" r:id="rId102"/>
    <p:sldId id="532" r:id="rId103"/>
    <p:sldId id="533" r:id="rId104"/>
    <p:sldId id="534" r:id="rId105"/>
    <p:sldId id="535" r:id="rId106"/>
    <p:sldId id="536" r:id="rId107"/>
    <p:sldId id="537" r:id="rId108"/>
    <p:sldId id="538" r:id="rId109"/>
    <p:sldId id="539" r:id="rId110"/>
    <p:sldId id="540" r:id="rId111"/>
    <p:sldId id="541" r:id="rId112"/>
    <p:sldId id="542" r:id="rId113"/>
    <p:sldId id="543" r:id="rId114"/>
    <p:sldId id="544" r:id="rId115"/>
    <p:sldId id="545" r:id="rId116"/>
    <p:sldId id="598" r:id="rId117"/>
    <p:sldId id="547" r:id="rId118"/>
    <p:sldId id="509" r:id="rId119"/>
    <p:sldId id="475" r:id="rId120"/>
    <p:sldId id="476" r:id="rId121"/>
    <p:sldId id="477" r:id="rId122"/>
    <p:sldId id="478" r:id="rId123"/>
    <p:sldId id="479" r:id="rId124"/>
    <p:sldId id="480" r:id="rId125"/>
    <p:sldId id="599" r:id="rId126"/>
    <p:sldId id="486" r:id="rId127"/>
    <p:sldId id="487" r:id="rId128"/>
    <p:sldId id="488" r:id="rId129"/>
    <p:sldId id="489" r:id="rId130"/>
    <p:sldId id="490" r:id="rId131"/>
    <p:sldId id="491" r:id="rId132"/>
    <p:sldId id="492" r:id="rId133"/>
    <p:sldId id="493" r:id="rId134"/>
    <p:sldId id="494" r:id="rId135"/>
    <p:sldId id="495" r:id="rId136"/>
    <p:sldId id="496" r:id="rId137"/>
    <p:sldId id="497" r:id="rId138"/>
    <p:sldId id="498" r:id="rId139"/>
    <p:sldId id="499" r:id="rId140"/>
    <p:sldId id="500" r:id="rId141"/>
    <p:sldId id="501" r:id="rId142"/>
    <p:sldId id="504" r:id="rId143"/>
    <p:sldId id="503" r:id="rId144"/>
    <p:sldId id="505" r:id="rId145"/>
    <p:sldId id="482" r:id="rId146"/>
    <p:sldId id="483" r:id="rId147"/>
    <p:sldId id="507" r:id="rId148"/>
    <p:sldId id="606" r:id="rId149"/>
    <p:sldId id="600" r:id="rId150"/>
    <p:sldId id="601" r:id="rId151"/>
    <p:sldId id="602" r:id="rId152"/>
    <p:sldId id="610" r:id="rId153"/>
    <p:sldId id="607" r:id="rId154"/>
    <p:sldId id="603" r:id="rId155"/>
    <p:sldId id="604" r:id="rId156"/>
    <p:sldId id="605" r:id="rId157"/>
    <p:sldId id="546" r:id="rId158"/>
    <p:sldId id="578" r:id="rId159"/>
    <p:sldId id="575" r:id="rId160"/>
    <p:sldId id="576" r:id="rId161"/>
    <p:sldId id="579" r:id="rId162"/>
    <p:sldId id="347" r:id="rId163"/>
    <p:sldId id="348" r:id="rId164"/>
    <p:sldId id="349" r:id="rId1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A302F3-75FB-41E9-877C-5F2348CEA059}">
          <p14:sldIdLst/>
        </p14:section>
        <p14:section name="Day 1" id="{413518C2-E35A-4D36-8524-01121C16EF73}">
          <p14:sldIdLst/>
        </p14:section>
        <p14:section name="Day 2" id="{768209DB-94FA-4991-B98E-20D201ED98DD}">
          <p14:sldIdLst>
            <p14:sldId id="314"/>
            <p14:sldId id="307"/>
            <p14:sldId id="308"/>
            <p14:sldId id="582"/>
            <p14:sldId id="583"/>
            <p14:sldId id="313"/>
            <p14:sldId id="581"/>
            <p14:sldId id="584"/>
            <p14:sldId id="619"/>
            <p14:sldId id="443"/>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450"/>
            <p14:sldId id="468"/>
            <p14:sldId id="618"/>
            <p14:sldId id="643"/>
            <p14:sldId id="463"/>
            <p14:sldId id="611"/>
            <p14:sldId id="466"/>
            <p14:sldId id="615"/>
            <p14:sldId id="586"/>
            <p14:sldId id="469"/>
            <p14:sldId id="511"/>
            <p14:sldId id="512"/>
            <p14:sldId id="548"/>
            <p14:sldId id="513"/>
            <p14:sldId id="608"/>
            <p14:sldId id="609"/>
            <p14:sldId id="514"/>
            <p14:sldId id="516"/>
            <p14:sldId id="596"/>
            <p14:sldId id="597"/>
            <p14:sldId id="471"/>
            <p14:sldId id="645"/>
            <p14:sldId id="472"/>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98"/>
            <p14:sldId id="547"/>
            <p14:sldId id="509"/>
            <p14:sldId id="475"/>
            <p14:sldId id="476"/>
            <p14:sldId id="477"/>
            <p14:sldId id="478"/>
            <p14:sldId id="479"/>
            <p14:sldId id="480"/>
            <p14:sldId id="599"/>
            <p14:sldId id="486"/>
            <p14:sldId id="487"/>
            <p14:sldId id="488"/>
            <p14:sldId id="489"/>
            <p14:sldId id="490"/>
            <p14:sldId id="491"/>
            <p14:sldId id="492"/>
            <p14:sldId id="493"/>
            <p14:sldId id="494"/>
            <p14:sldId id="495"/>
            <p14:sldId id="496"/>
            <p14:sldId id="497"/>
            <p14:sldId id="498"/>
            <p14:sldId id="499"/>
            <p14:sldId id="500"/>
            <p14:sldId id="501"/>
            <p14:sldId id="504"/>
            <p14:sldId id="503"/>
            <p14:sldId id="505"/>
            <p14:sldId id="482"/>
            <p14:sldId id="483"/>
            <p14:sldId id="507"/>
            <p14:sldId id="606"/>
            <p14:sldId id="600"/>
            <p14:sldId id="601"/>
            <p14:sldId id="602"/>
            <p14:sldId id="610"/>
            <p14:sldId id="607"/>
            <p14:sldId id="603"/>
            <p14:sldId id="604"/>
            <p14:sldId id="605"/>
            <p14:sldId id="546"/>
            <p14:sldId id="578"/>
            <p14:sldId id="575"/>
            <p14:sldId id="576"/>
            <p14:sldId id="579"/>
            <p14:sldId id="347"/>
            <p14:sldId id="348"/>
            <p14:sldId id="34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91" autoAdjust="0"/>
    <p:restoredTop sz="94316" autoAdjust="0"/>
  </p:normalViewPr>
  <p:slideViewPr>
    <p:cSldViewPr>
      <p:cViewPr>
        <p:scale>
          <a:sx n="80" d="100"/>
          <a:sy n="80" d="100"/>
        </p:scale>
        <p:origin x="-444" y="-48"/>
      </p:cViewPr>
      <p:guideLst>
        <p:guide orient="horz" pos="2160"/>
        <p:guide pos="2880"/>
      </p:guideLst>
    </p:cSldViewPr>
  </p:slideViewPr>
  <p:notesTextViewPr>
    <p:cViewPr>
      <p:scale>
        <a:sx n="1" d="1"/>
        <a:sy n="1" d="1"/>
      </p:scale>
      <p:origin x="0" y="0"/>
    </p:cViewPr>
  </p:notesTextViewPr>
  <p:sorterViewPr>
    <p:cViewPr>
      <p:scale>
        <a:sx n="100" d="100"/>
        <a:sy n="100" d="100"/>
      </p:scale>
      <p:origin x="0" y="430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38" Type="http://schemas.openxmlformats.org/officeDocument/2006/relationships/slide" Target="slides/slide106.xml"/><Relationship Id="rId154" Type="http://schemas.openxmlformats.org/officeDocument/2006/relationships/slide" Target="slides/slide122.xml"/><Relationship Id="rId159" Type="http://schemas.openxmlformats.org/officeDocument/2006/relationships/slide" Target="slides/slide127.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144" Type="http://schemas.openxmlformats.org/officeDocument/2006/relationships/slide" Target="slides/slide112.xml"/><Relationship Id="rId149"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160" Type="http://schemas.openxmlformats.org/officeDocument/2006/relationships/slide" Target="slides/slide128.xml"/><Relationship Id="rId165" Type="http://schemas.openxmlformats.org/officeDocument/2006/relationships/slide" Target="slides/slide13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slide" Target="slides/slide118.xml"/><Relationship Id="rId155"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61" Type="http://schemas.openxmlformats.org/officeDocument/2006/relationships/slide" Target="slides/slide12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slide" Target="slides/slide87.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30" Type="http://schemas.openxmlformats.org/officeDocument/2006/relationships/slide" Target="slides/slide98.xml"/><Relationship Id="rId135" Type="http://schemas.openxmlformats.org/officeDocument/2006/relationships/slide" Target="slides/slide103.xml"/><Relationship Id="rId143" Type="http://schemas.openxmlformats.org/officeDocument/2006/relationships/slide" Target="slides/slide111.xml"/><Relationship Id="rId148" Type="http://schemas.openxmlformats.org/officeDocument/2006/relationships/slide" Target="slides/slide116.xml"/><Relationship Id="rId151" Type="http://schemas.openxmlformats.org/officeDocument/2006/relationships/slide" Target="slides/slide119.xml"/><Relationship Id="rId156" Type="http://schemas.openxmlformats.org/officeDocument/2006/relationships/slide" Target="slides/slide124.xml"/><Relationship Id="rId164" Type="http://schemas.openxmlformats.org/officeDocument/2006/relationships/slide" Target="slides/slide132.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5515B-12A9-4EA6-8BDC-5F0750E22FE7}" type="doc">
      <dgm:prSet loTypeId="urn:microsoft.com/office/officeart/2005/8/layout/chevron2" loCatId="list" qsTypeId="urn:microsoft.com/office/officeart/2005/8/quickstyle/simple2" qsCatId="simple" csTypeId="urn:microsoft.com/office/officeart/2005/8/colors/accent6_5" csCatId="accent6" phldr="1"/>
      <dgm:spPr/>
      <dgm:t>
        <a:bodyPr/>
        <a:lstStyle/>
        <a:p>
          <a:endParaRPr lang="en-GB"/>
        </a:p>
      </dgm:t>
    </dgm:pt>
    <dgm:pt modelId="{6707FEB2-BF86-4B12-AFC7-941A2266E9BD}">
      <dgm:prSet phldrT="[Text]" custT="1"/>
      <dgm:spPr>
        <a:solidFill>
          <a:schemeClr val="accent1">
            <a:lumMod val="40000"/>
            <a:lumOff val="60000"/>
            <a:alpha val="90000"/>
          </a:schemeClr>
        </a:solidFill>
        <a:ln>
          <a:noFill/>
        </a:ln>
      </dgm:spPr>
      <dgm:t>
        <a:bodyPr/>
        <a:lstStyle/>
        <a:p>
          <a:endParaRPr lang="en-GB" sz="1400" b="1" dirty="0" smtClean="0">
            <a:solidFill>
              <a:schemeClr val="tx1"/>
            </a:solidFill>
          </a:endParaRPr>
        </a:p>
        <a:p>
          <a:r>
            <a:rPr lang="en-GB" sz="1400" b="1" dirty="0" smtClean="0">
              <a:solidFill>
                <a:schemeClr val="tx1"/>
              </a:solidFill>
            </a:rPr>
            <a:t>1</a:t>
          </a:r>
          <a:endParaRPr lang="en-GB" sz="1400" b="1" dirty="0">
            <a:solidFill>
              <a:schemeClr val="tx1"/>
            </a:solidFill>
          </a:endParaRPr>
        </a:p>
      </dgm:t>
    </dgm:pt>
    <dgm:pt modelId="{1FFD86F6-B966-40E3-AFEC-B5F54599D883}" type="parTrans" cxnId="{5695E9EF-6B6D-4FEB-8A27-7DC86D0E7578}">
      <dgm:prSet/>
      <dgm:spPr/>
      <dgm:t>
        <a:bodyPr/>
        <a:lstStyle/>
        <a:p>
          <a:endParaRPr lang="en-GB" sz="1600">
            <a:solidFill>
              <a:schemeClr val="tx1"/>
            </a:solidFill>
          </a:endParaRPr>
        </a:p>
      </dgm:t>
    </dgm:pt>
    <dgm:pt modelId="{698284C7-1273-4D48-9F14-4D3E127BB86E}" type="sibTrans" cxnId="{5695E9EF-6B6D-4FEB-8A27-7DC86D0E7578}">
      <dgm:prSet/>
      <dgm:spPr/>
      <dgm:t>
        <a:bodyPr/>
        <a:lstStyle/>
        <a:p>
          <a:endParaRPr lang="en-GB" sz="1600">
            <a:solidFill>
              <a:schemeClr val="tx1"/>
            </a:solidFill>
          </a:endParaRPr>
        </a:p>
      </dgm:t>
    </dgm:pt>
    <dgm:pt modelId="{8696C199-457E-4798-9B79-2C9772A75529}">
      <dgm:prSet phldrT="[Text]" custT="1"/>
      <dgm:spPr>
        <a:ln>
          <a:solidFill>
            <a:schemeClr val="accent1">
              <a:lumMod val="40000"/>
              <a:lumOff val="60000"/>
              <a:alpha val="90000"/>
            </a:schemeClr>
          </a:solidFill>
        </a:ln>
      </dgm:spPr>
      <dgm:t>
        <a:bodyPr/>
        <a:lstStyle/>
        <a:p>
          <a:r>
            <a:rPr lang="en-GB" sz="1200" dirty="0" smtClean="0">
              <a:solidFill>
                <a:schemeClr val="tx1"/>
              </a:solidFill>
            </a:rPr>
            <a:t>Agree the problem statement in action oriented language (i.e. How to…)</a:t>
          </a:r>
          <a:endParaRPr lang="en-GB" sz="1200" dirty="0">
            <a:solidFill>
              <a:schemeClr val="tx1"/>
            </a:solidFill>
          </a:endParaRPr>
        </a:p>
      </dgm:t>
    </dgm:pt>
    <dgm:pt modelId="{E8E8F511-10DB-4982-8AC6-2BDB12E008DF}" type="parTrans" cxnId="{EB0C0B24-8792-4BE0-B2B9-214E570AF969}">
      <dgm:prSet/>
      <dgm:spPr/>
      <dgm:t>
        <a:bodyPr/>
        <a:lstStyle/>
        <a:p>
          <a:endParaRPr lang="en-GB" sz="1600">
            <a:solidFill>
              <a:schemeClr val="tx1"/>
            </a:solidFill>
          </a:endParaRPr>
        </a:p>
      </dgm:t>
    </dgm:pt>
    <dgm:pt modelId="{5C02028B-D9FA-4F86-8501-62E4E62E4BEF}" type="sibTrans" cxnId="{EB0C0B24-8792-4BE0-B2B9-214E570AF969}">
      <dgm:prSet/>
      <dgm:spPr/>
      <dgm:t>
        <a:bodyPr/>
        <a:lstStyle/>
        <a:p>
          <a:endParaRPr lang="en-GB" sz="1600">
            <a:solidFill>
              <a:schemeClr val="tx1"/>
            </a:solidFill>
          </a:endParaRPr>
        </a:p>
      </dgm:t>
    </dgm:pt>
    <dgm:pt modelId="{DA40E4ED-539B-46CD-BB88-7C697C90137A}">
      <dgm:prSet phldrT="[Text]" custT="1"/>
      <dgm:spPr>
        <a:solidFill>
          <a:schemeClr val="accent1">
            <a:lumMod val="40000"/>
            <a:lumOff val="60000"/>
            <a:alpha val="80000"/>
          </a:schemeClr>
        </a:solidFill>
        <a:ln>
          <a:noFill/>
        </a:ln>
      </dgm:spPr>
      <dgm:t>
        <a:bodyPr/>
        <a:lstStyle/>
        <a:p>
          <a:endParaRPr lang="en-GB" sz="1400" b="1" dirty="0" smtClean="0">
            <a:solidFill>
              <a:schemeClr val="tx1"/>
            </a:solidFill>
          </a:endParaRPr>
        </a:p>
        <a:p>
          <a:r>
            <a:rPr lang="en-GB" sz="1400" b="1" dirty="0" smtClean="0">
              <a:solidFill>
                <a:schemeClr val="tx1"/>
              </a:solidFill>
            </a:rPr>
            <a:t>2</a:t>
          </a:r>
          <a:endParaRPr lang="en-GB" sz="1400" b="1" dirty="0">
            <a:solidFill>
              <a:schemeClr val="tx1"/>
            </a:solidFill>
          </a:endParaRPr>
        </a:p>
      </dgm:t>
    </dgm:pt>
    <dgm:pt modelId="{8C3EABCF-1C35-4947-92C0-D6C277DE6C47}" type="parTrans" cxnId="{787A67EB-D164-4FDD-B987-ABA46B8FF186}">
      <dgm:prSet/>
      <dgm:spPr/>
      <dgm:t>
        <a:bodyPr/>
        <a:lstStyle/>
        <a:p>
          <a:endParaRPr lang="en-GB" sz="1600">
            <a:solidFill>
              <a:schemeClr val="tx1"/>
            </a:solidFill>
          </a:endParaRPr>
        </a:p>
      </dgm:t>
    </dgm:pt>
    <dgm:pt modelId="{E3BB7C44-ED29-43AA-ABEC-A368DACDBCF4}" type="sibTrans" cxnId="{787A67EB-D164-4FDD-B987-ABA46B8FF186}">
      <dgm:prSet/>
      <dgm:spPr/>
      <dgm:t>
        <a:bodyPr/>
        <a:lstStyle/>
        <a:p>
          <a:endParaRPr lang="en-GB" sz="1600">
            <a:solidFill>
              <a:schemeClr val="tx1"/>
            </a:solidFill>
          </a:endParaRPr>
        </a:p>
      </dgm:t>
    </dgm:pt>
    <dgm:pt modelId="{736EFC3F-0522-4D79-A058-2281FB34AA26}">
      <dgm:prSet phldrT="[Text]" custT="1"/>
      <dgm:spPr>
        <a:ln>
          <a:solidFill>
            <a:schemeClr val="accent1">
              <a:lumMod val="60000"/>
              <a:lumOff val="40000"/>
              <a:alpha val="80000"/>
            </a:schemeClr>
          </a:solidFill>
        </a:ln>
      </dgm:spPr>
      <dgm:t>
        <a:bodyPr/>
        <a:lstStyle/>
        <a:p>
          <a:r>
            <a:rPr lang="en-GB" sz="1200" dirty="0" smtClean="0">
              <a:solidFill>
                <a:schemeClr val="tx1"/>
              </a:solidFill>
            </a:rPr>
            <a:t>Establish the background to the problem and the possible root causes</a:t>
          </a:r>
          <a:endParaRPr lang="en-GB" sz="1200" dirty="0">
            <a:solidFill>
              <a:schemeClr val="tx1"/>
            </a:solidFill>
          </a:endParaRPr>
        </a:p>
      </dgm:t>
    </dgm:pt>
    <dgm:pt modelId="{95FEE6A2-F408-4906-BDE9-8B3219AFA325}" type="parTrans" cxnId="{5E5C280F-54A9-4639-86A6-53200EA3686A}">
      <dgm:prSet/>
      <dgm:spPr/>
      <dgm:t>
        <a:bodyPr/>
        <a:lstStyle/>
        <a:p>
          <a:endParaRPr lang="en-GB" sz="1600">
            <a:solidFill>
              <a:schemeClr val="tx1"/>
            </a:solidFill>
          </a:endParaRPr>
        </a:p>
      </dgm:t>
    </dgm:pt>
    <dgm:pt modelId="{452E4121-BDDD-4619-B263-DDFA3973E4F2}" type="sibTrans" cxnId="{5E5C280F-54A9-4639-86A6-53200EA3686A}">
      <dgm:prSet/>
      <dgm:spPr/>
      <dgm:t>
        <a:bodyPr/>
        <a:lstStyle/>
        <a:p>
          <a:endParaRPr lang="en-GB" sz="1600">
            <a:solidFill>
              <a:schemeClr val="tx1"/>
            </a:solidFill>
          </a:endParaRPr>
        </a:p>
      </dgm:t>
    </dgm:pt>
    <dgm:pt modelId="{C8FA0262-A50E-44F8-8A53-227B42431352}">
      <dgm:prSet phldrT="[Text]" custT="1"/>
      <dgm:spPr>
        <a:solidFill>
          <a:schemeClr val="accent1">
            <a:lumMod val="40000"/>
            <a:lumOff val="60000"/>
            <a:alpha val="70000"/>
          </a:schemeClr>
        </a:solidFill>
        <a:ln>
          <a:noFill/>
        </a:ln>
      </dgm:spPr>
      <dgm:t>
        <a:bodyPr/>
        <a:lstStyle/>
        <a:p>
          <a:endParaRPr lang="en-GB" sz="1400" b="1" dirty="0" smtClean="0">
            <a:solidFill>
              <a:schemeClr val="tx1"/>
            </a:solidFill>
          </a:endParaRPr>
        </a:p>
        <a:p>
          <a:r>
            <a:rPr lang="en-GB" sz="1400" b="1" dirty="0" smtClean="0">
              <a:solidFill>
                <a:schemeClr val="tx1"/>
              </a:solidFill>
            </a:rPr>
            <a:t>3</a:t>
          </a:r>
          <a:endParaRPr lang="en-GB" sz="1400" b="1" dirty="0">
            <a:solidFill>
              <a:schemeClr val="tx1"/>
            </a:solidFill>
          </a:endParaRPr>
        </a:p>
      </dgm:t>
    </dgm:pt>
    <dgm:pt modelId="{2BD4B4C1-F9FC-4A21-81EC-34D5D921E7E4}" type="parTrans" cxnId="{BEC3A8BC-5D1F-4148-814E-5AD7B71AD9DA}">
      <dgm:prSet/>
      <dgm:spPr/>
      <dgm:t>
        <a:bodyPr/>
        <a:lstStyle/>
        <a:p>
          <a:endParaRPr lang="en-GB" sz="1600">
            <a:solidFill>
              <a:schemeClr val="tx1"/>
            </a:solidFill>
          </a:endParaRPr>
        </a:p>
      </dgm:t>
    </dgm:pt>
    <dgm:pt modelId="{A8A640EF-AAD8-4A8D-8EFC-6CBD260521FE}" type="sibTrans" cxnId="{BEC3A8BC-5D1F-4148-814E-5AD7B71AD9DA}">
      <dgm:prSet/>
      <dgm:spPr/>
      <dgm:t>
        <a:bodyPr/>
        <a:lstStyle/>
        <a:p>
          <a:endParaRPr lang="en-GB" sz="1600">
            <a:solidFill>
              <a:schemeClr val="tx1"/>
            </a:solidFill>
          </a:endParaRPr>
        </a:p>
      </dgm:t>
    </dgm:pt>
    <dgm:pt modelId="{6F0ADEF4-AAA5-4F67-8231-C90A03D0AD7F}">
      <dgm:prSet phldrT="[Text]" custT="1"/>
      <dgm:spPr>
        <a:ln>
          <a:solidFill>
            <a:schemeClr val="accent1">
              <a:lumMod val="60000"/>
              <a:lumOff val="40000"/>
              <a:alpha val="70000"/>
            </a:schemeClr>
          </a:solidFill>
        </a:ln>
      </dgm:spPr>
      <dgm:t>
        <a:bodyPr/>
        <a:lstStyle/>
        <a:p>
          <a:r>
            <a:rPr lang="en-US" sz="1200" noProof="0" dirty="0" smtClean="0">
              <a:solidFill>
                <a:schemeClr val="tx1"/>
              </a:solidFill>
            </a:rPr>
            <a:t>Generate ideas to tackle the most likely root causes and vote for the favored solution</a:t>
          </a:r>
          <a:endParaRPr lang="en-US" sz="1200" noProof="0" dirty="0">
            <a:solidFill>
              <a:schemeClr val="tx1"/>
            </a:solidFill>
          </a:endParaRPr>
        </a:p>
      </dgm:t>
    </dgm:pt>
    <dgm:pt modelId="{FDAF8A57-FCEC-4491-A0A6-D6C794F8B4C1}" type="parTrans" cxnId="{72EFAF37-FF40-42AA-8D50-47360EF5B453}">
      <dgm:prSet/>
      <dgm:spPr/>
      <dgm:t>
        <a:bodyPr/>
        <a:lstStyle/>
        <a:p>
          <a:endParaRPr lang="en-GB" sz="1600">
            <a:solidFill>
              <a:schemeClr val="tx1"/>
            </a:solidFill>
          </a:endParaRPr>
        </a:p>
      </dgm:t>
    </dgm:pt>
    <dgm:pt modelId="{E7BEBCCF-6E7D-4431-AB80-93AE5F2B35FF}" type="sibTrans" cxnId="{72EFAF37-FF40-42AA-8D50-47360EF5B453}">
      <dgm:prSet/>
      <dgm:spPr/>
      <dgm:t>
        <a:bodyPr/>
        <a:lstStyle/>
        <a:p>
          <a:endParaRPr lang="en-GB" sz="1600">
            <a:solidFill>
              <a:schemeClr val="tx1"/>
            </a:solidFill>
          </a:endParaRPr>
        </a:p>
      </dgm:t>
    </dgm:pt>
    <dgm:pt modelId="{CAE46C97-8ED4-4DCA-9A7E-BB75B32A30B8}">
      <dgm:prSet custT="1"/>
      <dgm:spPr>
        <a:solidFill>
          <a:schemeClr val="accent1">
            <a:lumMod val="40000"/>
            <a:lumOff val="60000"/>
            <a:alpha val="60000"/>
          </a:schemeClr>
        </a:solidFill>
        <a:ln>
          <a:noFill/>
        </a:ln>
      </dgm:spPr>
      <dgm:t>
        <a:bodyPr/>
        <a:lstStyle/>
        <a:p>
          <a:endParaRPr lang="en-GB" sz="1400" b="1" dirty="0" smtClean="0">
            <a:solidFill>
              <a:schemeClr val="tx1"/>
            </a:solidFill>
          </a:endParaRPr>
        </a:p>
        <a:p>
          <a:r>
            <a:rPr lang="en-GB" sz="1400" b="1" dirty="0" smtClean="0">
              <a:solidFill>
                <a:schemeClr val="tx1"/>
              </a:solidFill>
            </a:rPr>
            <a:t>4</a:t>
          </a:r>
          <a:endParaRPr lang="en-GB" sz="1400" b="1" dirty="0">
            <a:solidFill>
              <a:schemeClr val="tx1"/>
            </a:solidFill>
          </a:endParaRPr>
        </a:p>
      </dgm:t>
    </dgm:pt>
    <dgm:pt modelId="{037FF913-31A3-42D0-948D-C5364C6FAC55}" type="parTrans" cxnId="{0B3CCC16-DFA8-479D-B82B-40A62A6CAB54}">
      <dgm:prSet/>
      <dgm:spPr/>
      <dgm:t>
        <a:bodyPr/>
        <a:lstStyle/>
        <a:p>
          <a:endParaRPr lang="en-GB" sz="1600">
            <a:solidFill>
              <a:schemeClr val="tx1"/>
            </a:solidFill>
          </a:endParaRPr>
        </a:p>
      </dgm:t>
    </dgm:pt>
    <dgm:pt modelId="{396ECA09-5989-4350-9D05-B99CA37EBCF2}" type="sibTrans" cxnId="{0B3CCC16-DFA8-479D-B82B-40A62A6CAB54}">
      <dgm:prSet/>
      <dgm:spPr/>
      <dgm:t>
        <a:bodyPr/>
        <a:lstStyle/>
        <a:p>
          <a:endParaRPr lang="en-GB" sz="1600">
            <a:solidFill>
              <a:schemeClr val="tx1"/>
            </a:solidFill>
          </a:endParaRPr>
        </a:p>
      </dgm:t>
    </dgm:pt>
    <dgm:pt modelId="{96F5106D-3F9F-4424-BE8F-4CF41F91A326}">
      <dgm:prSet custT="1"/>
      <dgm:spPr>
        <a:solidFill>
          <a:schemeClr val="accent1">
            <a:lumMod val="40000"/>
            <a:lumOff val="60000"/>
            <a:alpha val="50000"/>
          </a:schemeClr>
        </a:solidFill>
        <a:ln>
          <a:noFill/>
        </a:ln>
      </dgm:spPr>
      <dgm:t>
        <a:bodyPr/>
        <a:lstStyle/>
        <a:p>
          <a:endParaRPr lang="en-GB" sz="1400" b="1" dirty="0" smtClean="0">
            <a:solidFill>
              <a:schemeClr val="tx1"/>
            </a:solidFill>
          </a:endParaRPr>
        </a:p>
        <a:p>
          <a:r>
            <a:rPr lang="en-GB" sz="1400" b="1" dirty="0" smtClean="0">
              <a:solidFill>
                <a:schemeClr val="tx1"/>
              </a:solidFill>
            </a:rPr>
            <a:t>5</a:t>
          </a:r>
          <a:endParaRPr lang="en-GB" sz="1400" b="1" dirty="0">
            <a:solidFill>
              <a:schemeClr val="tx1"/>
            </a:solidFill>
          </a:endParaRPr>
        </a:p>
      </dgm:t>
    </dgm:pt>
    <dgm:pt modelId="{316689A2-3EC7-489B-A06A-96288019818D}" type="parTrans" cxnId="{E226FEBF-3E32-4985-BFB0-0F4ABDA948AE}">
      <dgm:prSet/>
      <dgm:spPr/>
      <dgm:t>
        <a:bodyPr/>
        <a:lstStyle/>
        <a:p>
          <a:endParaRPr lang="en-GB" sz="1600">
            <a:solidFill>
              <a:schemeClr val="tx1"/>
            </a:solidFill>
          </a:endParaRPr>
        </a:p>
      </dgm:t>
    </dgm:pt>
    <dgm:pt modelId="{B8C80621-65B4-4693-B8D4-E4D2A72451B4}" type="sibTrans" cxnId="{E226FEBF-3E32-4985-BFB0-0F4ABDA948AE}">
      <dgm:prSet/>
      <dgm:spPr/>
      <dgm:t>
        <a:bodyPr/>
        <a:lstStyle/>
        <a:p>
          <a:endParaRPr lang="en-GB" sz="1600">
            <a:solidFill>
              <a:schemeClr val="tx1"/>
            </a:solidFill>
          </a:endParaRPr>
        </a:p>
      </dgm:t>
    </dgm:pt>
    <dgm:pt modelId="{19C06425-782D-42A9-A4FF-65A61435BF14}">
      <dgm:prSet custT="1"/>
      <dgm:spPr>
        <a:ln>
          <a:solidFill>
            <a:schemeClr val="accent1">
              <a:lumMod val="60000"/>
              <a:lumOff val="40000"/>
              <a:alpha val="60000"/>
            </a:schemeClr>
          </a:solidFill>
        </a:ln>
      </dgm:spPr>
      <dgm:t>
        <a:bodyPr/>
        <a:lstStyle/>
        <a:p>
          <a:r>
            <a:rPr lang="en-GB" sz="1200" dirty="0" smtClean="0">
              <a:solidFill>
                <a:schemeClr val="tx1"/>
              </a:solidFill>
            </a:rPr>
            <a:t>Create a list of Benefits and Concerns for the chosen solutions</a:t>
          </a:r>
          <a:endParaRPr lang="en-GB" sz="1200" dirty="0">
            <a:solidFill>
              <a:schemeClr val="tx1"/>
            </a:solidFill>
          </a:endParaRPr>
        </a:p>
      </dgm:t>
    </dgm:pt>
    <dgm:pt modelId="{7D4316B9-63DE-4D3A-AB3D-4CD32CFD418A}" type="parTrans" cxnId="{C10353C9-E1C7-4F90-8D17-402F4479A943}">
      <dgm:prSet/>
      <dgm:spPr/>
      <dgm:t>
        <a:bodyPr/>
        <a:lstStyle/>
        <a:p>
          <a:endParaRPr lang="en-GB" sz="1600">
            <a:solidFill>
              <a:schemeClr val="tx1"/>
            </a:solidFill>
          </a:endParaRPr>
        </a:p>
      </dgm:t>
    </dgm:pt>
    <dgm:pt modelId="{1742CB2A-96E3-4E16-955E-B200AFD79639}" type="sibTrans" cxnId="{C10353C9-E1C7-4F90-8D17-402F4479A943}">
      <dgm:prSet/>
      <dgm:spPr/>
      <dgm:t>
        <a:bodyPr/>
        <a:lstStyle/>
        <a:p>
          <a:endParaRPr lang="en-GB" sz="1600">
            <a:solidFill>
              <a:schemeClr val="tx1"/>
            </a:solidFill>
          </a:endParaRPr>
        </a:p>
      </dgm:t>
    </dgm:pt>
    <dgm:pt modelId="{951A0763-0613-471F-9337-48DBC6825643}">
      <dgm:prSet custT="1"/>
      <dgm:spPr>
        <a:ln>
          <a:solidFill>
            <a:schemeClr val="accent1">
              <a:lumMod val="60000"/>
              <a:lumOff val="40000"/>
              <a:alpha val="50000"/>
            </a:schemeClr>
          </a:solidFill>
        </a:ln>
      </dgm:spPr>
      <dgm:t>
        <a:bodyPr/>
        <a:lstStyle/>
        <a:p>
          <a:r>
            <a:rPr lang="en-US" sz="1200" noProof="0" dirty="0" smtClean="0">
              <a:solidFill>
                <a:schemeClr val="tx1"/>
              </a:solidFill>
            </a:rPr>
            <a:t>Agree next steps to resolve the concerns and the next steps to implement the solutions.  If a concern is a ‘killer concern’ (choose the idea with the next highest number of votes and redo step 4)</a:t>
          </a:r>
          <a:endParaRPr lang="en-US" sz="1200" noProof="0" dirty="0">
            <a:solidFill>
              <a:schemeClr val="tx1"/>
            </a:solidFill>
          </a:endParaRPr>
        </a:p>
      </dgm:t>
    </dgm:pt>
    <dgm:pt modelId="{56A3DE68-BEBF-4CA4-BC57-28F37D7676BD}" type="parTrans" cxnId="{7FBD7756-40BC-426D-A7A4-AF1A874423F1}">
      <dgm:prSet/>
      <dgm:spPr/>
      <dgm:t>
        <a:bodyPr/>
        <a:lstStyle/>
        <a:p>
          <a:endParaRPr lang="en-GB" sz="1600">
            <a:solidFill>
              <a:schemeClr val="tx1"/>
            </a:solidFill>
          </a:endParaRPr>
        </a:p>
      </dgm:t>
    </dgm:pt>
    <dgm:pt modelId="{EC2474C0-39C4-4BE0-9B5C-0D705FBBF69E}" type="sibTrans" cxnId="{7FBD7756-40BC-426D-A7A4-AF1A874423F1}">
      <dgm:prSet/>
      <dgm:spPr/>
      <dgm:t>
        <a:bodyPr/>
        <a:lstStyle/>
        <a:p>
          <a:endParaRPr lang="en-GB" sz="1600">
            <a:solidFill>
              <a:schemeClr val="tx1"/>
            </a:solidFill>
          </a:endParaRPr>
        </a:p>
      </dgm:t>
    </dgm:pt>
    <dgm:pt modelId="{0C04E867-6D71-47C0-9227-B20D0605378E}" type="pres">
      <dgm:prSet presAssocID="{BEB5515B-12A9-4EA6-8BDC-5F0750E22FE7}" presName="linearFlow" presStyleCnt="0">
        <dgm:presLayoutVars>
          <dgm:dir/>
          <dgm:animLvl val="lvl"/>
          <dgm:resizeHandles val="exact"/>
        </dgm:presLayoutVars>
      </dgm:prSet>
      <dgm:spPr/>
      <dgm:t>
        <a:bodyPr/>
        <a:lstStyle/>
        <a:p>
          <a:endParaRPr lang="en-GB"/>
        </a:p>
      </dgm:t>
    </dgm:pt>
    <dgm:pt modelId="{F36C4DE4-5C89-47FC-9D69-615A91BB7F08}" type="pres">
      <dgm:prSet presAssocID="{6707FEB2-BF86-4B12-AFC7-941A2266E9BD}" presName="composite" presStyleCnt="0"/>
      <dgm:spPr/>
      <dgm:t>
        <a:bodyPr/>
        <a:lstStyle/>
        <a:p>
          <a:endParaRPr lang="en-GB"/>
        </a:p>
      </dgm:t>
    </dgm:pt>
    <dgm:pt modelId="{7AE1FB5A-243B-48C0-A140-DFCCC3D189F2}" type="pres">
      <dgm:prSet presAssocID="{6707FEB2-BF86-4B12-AFC7-941A2266E9BD}" presName="parentText" presStyleLbl="alignNode1" presStyleIdx="0" presStyleCnt="5" custLinFactNeighborY="-320">
        <dgm:presLayoutVars>
          <dgm:chMax val="1"/>
          <dgm:bulletEnabled val="1"/>
        </dgm:presLayoutVars>
      </dgm:prSet>
      <dgm:spPr/>
      <dgm:t>
        <a:bodyPr/>
        <a:lstStyle/>
        <a:p>
          <a:endParaRPr lang="en-GB"/>
        </a:p>
      </dgm:t>
    </dgm:pt>
    <dgm:pt modelId="{CEE7B675-0641-4D1E-BBE3-60B632466867}" type="pres">
      <dgm:prSet presAssocID="{6707FEB2-BF86-4B12-AFC7-941A2266E9BD}" presName="descendantText" presStyleLbl="alignAcc1" presStyleIdx="0" presStyleCnt="5">
        <dgm:presLayoutVars>
          <dgm:bulletEnabled val="1"/>
        </dgm:presLayoutVars>
      </dgm:prSet>
      <dgm:spPr/>
      <dgm:t>
        <a:bodyPr/>
        <a:lstStyle/>
        <a:p>
          <a:endParaRPr lang="en-GB"/>
        </a:p>
      </dgm:t>
    </dgm:pt>
    <dgm:pt modelId="{3F9F3F10-F4A0-4162-8A3F-DAD667A93368}" type="pres">
      <dgm:prSet presAssocID="{698284C7-1273-4D48-9F14-4D3E127BB86E}" presName="sp" presStyleCnt="0"/>
      <dgm:spPr/>
      <dgm:t>
        <a:bodyPr/>
        <a:lstStyle/>
        <a:p>
          <a:endParaRPr lang="en-GB"/>
        </a:p>
      </dgm:t>
    </dgm:pt>
    <dgm:pt modelId="{5B870F25-54B0-4EF3-AABB-CB39C552F26F}" type="pres">
      <dgm:prSet presAssocID="{DA40E4ED-539B-46CD-BB88-7C697C90137A}" presName="composite" presStyleCnt="0"/>
      <dgm:spPr/>
      <dgm:t>
        <a:bodyPr/>
        <a:lstStyle/>
        <a:p>
          <a:endParaRPr lang="en-GB"/>
        </a:p>
      </dgm:t>
    </dgm:pt>
    <dgm:pt modelId="{C1BF45F5-9B97-4479-952E-53FDA5186920}" type="pres">
      <dgm:prSet presAssocID="{DA40E4ED-539B-46CD-BB88-7C697C90137A}" presName="parentText" presStyleLbl="alignNode1" presStyleIdx="1" presStyleCnt="5">
        <dgm:presLayoutVars>
          <dgm:chMax val="1"/>
          <dgm:bulletEnabled val="1"/>
        </dgm:presLayoutVars>
      </dgm:prSet>
      <dgm:spPr/>
      <dgm:t>
        <a:bodyPr/>
        <a:lstStyle/>
        <a:p>
          <a:endParaRPr lang="en-GB"/>
        </a:p>
      </dgm:t>
    </dgm:pt>
    <dgm:pt modelId="{9B45531D-C182-4BCE-85E8-9326BA14308F}" type="pres">
      <dgm:prSet presAssocID="{DA40E4ED-539B-46CD-BB88-7C697C90137A}" presName="descendantText" presStyleLbl="alignAcc1" presStyleIdx="1" presStyleCnt="5">
        <dgm:presLayoutVars>
          <dgm:bulletEnabled val="1"/>
        </dgm:presLayoutVars>
      </dgm:prSet>
      <dgm:spPr/>
      <dgm:t>
        <a:bodyPr/>
        <a:lstStyle/>
        <a:p>
          <a:endParaRPr lang="en-GB"/>
        </a:p>
      </dgm:t>
    </dgm:pt>
    <dgm:pt modelId="{5525B216-49FA-4AF4-A672-490B6F11847E}" type="pres">
      <dgm:prSet presAssocID="{E3BB7C44-ED29-43AA-ABEC-A368DACDBCF4}" presName="sp" presStyleCnt="0"/>
      <dgm:spPr/>
      <dgm:t>
        <a:bodyPr/>
        <a:lstStyle/>
        <a:p>
          <a:endParaRPr lang="en-GB"/>
        </a:p>
      </dgm:t>
    </dgm:pt>
    <dgm:pt modelId="{200DDB26-7A47-480D-A3D5-98741521A97C}" type="pres">
      <dgm:prSet presAssocID="{C8FA0262-A50E-44F8-8A53-227B42431352}" presName="composite" presStyleCnt="0"/>
      <dgm:spPr/>
      <dgm:t>
        <a:bodyPr/>
        <a:lstStyle/>
        <a:p>
          <a:endParaRPr lang="en-GB"/>
        </a:p>
      </dgm:t>
    </dgm:pt>
    <dgm:pt modelId="{10E83A2C-D086-420D-A225-062DE8381613}" type="pres">
      <dgm:prSet presAssocID="{C8FA0262-A50E-44F8-8A53-227B42431352}" presName="parentText" presStyleLbl="alignNode1" presStyleIdx="2" presStyleCnt="5">
        <dgm:presLayoutVars>
          <dgm:chMax val="1"/>
          <dgm:bulletEnabled val="1"/>
        </dgm:presLayoutVars>
      </dgm:prSet>
      <dgm:spPr/>
      <dgm:t>
        <a:bodyPr/>
        <a:lstStyle/>
        <a:p>
          <a:endParaRPr lang="en-GB"/>
        </a:p>
      </dgm:t>
    </dgm:pt>
    <dgm:pt modelId="{D410807A-90E3-45B3-868A-D6734938CEA8}" type="pres">
      <dgm:prSet presAssocID="{C8FA0262-A50E-44F8-8A53-227B42431352}" presName="descendantText" presStyleLbl="alignAcc1" presStyleIdx="2" presStyleCnt="5">
        <dgm:presLayoutVars>
          <dgm:bulletEnabled val="1"/>
        </dgm:presLayoutVars>
      </dgm:prSet>
      <dgm:spPr/>
      <dgm:t>
        <a:bodyPr/>
        <a:lstStyle/>
        <a:p>
          <a:endParaRPr lang="en-GB"/>
        </a:p>
      </dgm:t>
    </dgm:pt>
    <dgm:pt modelId="{12F40243-54B2-41F2-9524-21E839603C0C}" type="pres">
      <dgm:prSet presAssocID="{A8A640EF-AAD8-4A8D-8EFC-6CBD260521FE}" presName="sp" presStyleCnt="0"/>
      <dgm:spPr/>
      <dgm:t>
        <a:bodyPr/>
        <a:lstStyle/>
        <a:p>
          <a:endParaRPr lang="en-GB"/>
        </a:p>
      </dgm:t>
    </dgm:pt>
    <dgm:pt modelId="{1D7F1274-B1BE-4C84-8AB8-928AB015420E}" type="pres">
      <dgm:prSet presAssocID="{CAE46C97-8ED4-4DCA-9A7E-BB75B32A30B8}" presName="composite" presStyleCnt="0"/>
      <dgm:spPr/>
      <dgm:t>
        <a:bodyPr/>
        <a:lstStyle/>
        <a:p>
          <a:endParaRPr lang="en-GB"/>
        </a:p>
      </dgm:t>
    </dgm:pt>
    <dgm:pt modelId="{2C05AF6E-81ED-42AB-919F-D74F4EDDF210}" type="pres">
      <dgm:prSet presAssocID="{CAE46C97-8ED4-4DCA-9A7E-BB75B32A30B8}" presName="parentText" presStyleLbl="alignNode1" presStyleIdx="3" presStyleCnt="5">
        <dgm:presLayoutVars>
          <dgm:chMax val="1"/>
          <dgm:bulletEnabled val="1"/>
        </dgm:presLayoutVars>
      </dgm:prSet>
      <dgm:spPr/>
      <dgm:t>
        <a:bodyPr/>
        <a:lstStyle/>
        <a:p>
          <a:endParaRPr lang="en-GB"/>
        </a:p>
      </dgm:t>
    </dgm:pt>
    <dgm:pt modelId="{1FC5F2C6-839F-446B-A978-6CDB45053633}" type="pres">
      <dgm:prSet presAssocID="{CAE46C97-8ED4-4DCA-9A7E-BB75B32A30B8}" presName="descendantText" presStyleLbl="alignAcc1" presStyleIdx="3" presStyleCnt="5">
        <dgm:presLayoutVars>
          <dgm:bulletEnabled val="1"/>
        </dgm:presLayoutVars>
      </dgm:prSet>
      <dgm:spPr/>
      <dgm:t>
        <a:bodyPr/>
        <a:lstStyle/>
        <a:p>
          <a:endParaRPr lang="en-GB"/>
        </a:p>
      </dgm:t>
    </dgm:pt>
    <dgm:pt modelId="{86881673-A33B-409F-88C1-488B355991BA}" type="pres">
      <dgm:prSet presAssocID="{396ECA09-5989-4350-9D05-B99CA37EBCF2}" presName="sp" presStyleCnt="0"/>
      <dgm:spPr/>
      <dgm:t>
        <a:bodyPr/>
        <a:lstStyle/>
        <a:p>
          <a:endParaRPr lang="en-GB"/>
        </a:p>
      </dgm:t>
    </dgm:pt>
    <dgm:pt modelId="{336B36E6-FE1F-4FE5-9E22-D4C1F12A8C78}" type="pres">
      <dgm:prSet presAssocID="{96F5106D-3F9F-4424-BE8F-4CF41F91A326}" presName="composite" presStyleCnt="0"/>
      <dgm:spPr/>
      <dgm:t>
        <a:bodyPr/>
        <a:lstStyle/>
        <a:p>
          <a:endParaRPr lang="en-GB"/>
        </a:p>
      </dgm:t>
    </dgm:pt>
    <dgm:pt modelId="{1F6F9F58-3B80-4106-962A-75DA5FB348A5}" type="pres">
      <dgm:prSet presAssocID="{96F5106D-3F9F-4424-BE8F-4CF41F91A326}" presName="parentText" presStyleLbl="alignNode1" presStyleIdx="4" presStyleCnt="5" custScaleY="188528">
        <dgm:presLayoutVars>
          <dgm:chMax val="1"/>
          <dgm:bulletEnabled val="1"/>
        </dgm:presLayoutVars>
      </dgm:prSet>
      <dgm:spPr/>
      <dgm:t>
        <a:bodyPr/>
        <a:lstStyle/>
        <a:p>
          <a:endParaRPr lang="en-GB"/>
        </a:p>
      </dgm:t>
    </dgm:pt>
    <dgm:pt modelId="{E79897FF-331C-4CFC-BC88-071ECB244B65}" type="pres">
      <dgm:prSet presAssocID="{96F5106D-3F9F-4424-BE8F-4CF41F91A326}" presName="descendantText" presStyleLbl="alignAcc1" presStyleIdx="4" presStyleCnt="5" custScaleY="203029">
        <dgm:presLayoutVars>
          <dgm:bulletEnabled val="1"/>
        </dgm:presLayoutVars>
      </dgm:prSet>
      <dgm:spPr/>
      <dgm:t>
        <a:bodyPr/>
        <a:lstStyle/>
        <a:p>
          <a:endParaRPr lang="en-GB"/>
        </a:p>
      </dgm:t>
    </dgm:pt>
  </dgm:ptLst>
  <dgm:cxnLst>
    <dgm:cxn modelId="{7FBD7756-40BC-426D-A7A4-AF1A874423F1}" srcId="{96F5106D-3F9F-4424-BE8F-4CF41F91A326}" destId="{951A0763-0613-471F-9337-48DBC6825643}" srcOrd="0" destOrd="0" parTransId="{56A3DE68-BEBF-4CA4-BC57-28F37D7676BD}" sibTransId="{EC2474C0-39C4-4BE0-9B5C-0D705FBBF69E}"/>
    <dgm:cxn modelId="{5695E9EF-6B6D-4FEB-8A27-7DC86D0E7578}" srcId="{BEB5515B-12A9-4EA6-8BDC-5F0750E22FE7}" destId="{6707FEB2-BF86-4B12-AFC7-941A2266E9BD}" srcOrd="0" destOrd="0" parTransId="{1FFD86F6-B966-40E3-AFEC-B5F54599D883}" sibTransId="{698284C7-1273-4D48-9F14-4D3E127BB86E}"/>
    <dgm:cxn modelId="{484C6C74-F7D1-4A8E-8C42-4D58B357EBB7}" type="presOf" srcId="{6F0ADEF4-AAA5-4F67-8231-C90A03D0AD7F}" destId="{D410807A-90E3-45B3-868A-D6734938CEA8}" srcOrd="0" destOrd="0" presId="urn:microsoft.com/office/officeart/2005/8/layout/chevron2"/>
    <dgm:cxn modelId="{5E5C280F-54A9-4639-86A6-53200EA3686A}" srcId="{DA40E4ED-539B-46CD-BB88-7C697C90137A}" destId="{736EFC3F-0522-4D79-A058-2281FB34AA26}" srcOrd="0" destOrd="0" parTransId="{95FEE6A2-F408-4906-BDE9-8B3219AFA325}" sibTransId="{452E4121-BDDD-4619-B263-DDFA3973E4F2}"/>
    <dgm:cxn modelId="{8D8BF420-D247-4461-91C9-324E67A3CB22}" type="presOf" srcId="{96F5106D-3F9F-4424-BE8F-4CF41F91A326}" destId="{1F6F9F58-3B80-4106-962A-75DA5FB348A5}" srcOrd="0" destOrd="0" presId="urn:microsoft.com/office/officeart/2005/8/layout/chevron2"/>
    <dgm:cxn modelId="{0B3CCC16-DFA8-479D-B82B-40A62A6CAB54}" srcId="{BEB5515B-12A9-4EA6-8BDC-5F0750E22FE7}" destId="{CAE46C97-8ED4-4DCA-9A7E-BB75B32A30B8}" srcOrd="3" destOrd="0" parTransId="{037FF913-31A3-42D0-948D-C5364C6FAC55}" sibTransId="{396ECA09-5989-4350-9D05-B99CA37EBCF2}"/>
    <dgm:cxn modelId="{63EC15CB-31C3-4F20-BBF9-BC260AF4289A}" type="presOf" srcId="{19C06425-782D-42A9-A4FF-65A61435BF14}" destId="{1FC5F2C6-839F-446B-A978-6CDB45053633}" srcOrd="0" destOrd="0" presId="urn:microsoft.com/office/officeart/2005/8/layout/chevron2"/>
    <dgm:cxn modelId="{E752A2E2-2AEB-4B4C-815F-CC5162513038}" type="presOf" srcId="{CAE46C97-8ED4-4DCA-9A7E-BB75B32A30B8}" destId="{2C05AF6E-81ED-42AB-919F-D74F4EDDF210}" srcOrd="0" destOrd="0" presId="urn:microsoft.com/office/officeart/2005/8/layout/chevron2"/>
    <dgm:cxn modelId="{6A0788E5-F938-4DE4-B62A-B8D2D21EE52C}" type="presOf" srcId="{6707FEB2-BF86-4B12-AFC7-941A2266E9BD}" destId="{7AE1FB5A-243B-48C0-A140-DFCCC3D189F2}" srcOrd="0" destOrd="0" presId="urn:microsoft.com/office/officeart/2005/8/layout/chevron2"/>
    <dgm:cxn modelId="{ECF96477-007E-4933-A285-FF2DE435C60A}" type="presOf" srcId="{BEB5515B-12A9-4EA6-8BDC-5F0750E22FE7}" destId="{0C04E867-6D71-47C0-9227-B20D0605378E}" srcOrd="0" destOrd="0" presId="urn:microsoft.com/office/officeart/2005/8/layout/chevron2"/>
    <dgm:cxn modelId="{6BD41FF5-756D-400D-9CBA-20680768B5F0}" type="presOf" srcId="{DA40E4ED-539B-46CD-BB88-7C697C90137A}" destId="{C1BF45F5-9B97-4479-952E-53FDA5186920}" srcOrd="0" destOrd="0" presId="urn:microsoft.com/office/officeart/2005/8/layout/chevron2"/>
    <dgm:cxn modelId="{EB0C0B24-8792-4BE0-B2B9-214E570AF969}" srcId="{6707FEB2-BF86-4B12-AFC7-941A2266E9BD}" destId="{8696C199-457E-4798-9B79-2C9772A75529}" srcOrd="0" destOrd="0" parTransId="{E8E8F511-10DB-4982-8AC6-2BDB12E008DF}" sibTransId="{5C02028B-D9FA-4F86-8501-62E4E62E4BEF}"/>
    <dgm:cxn modelId="{E226FEBF-3E32-4985-BFB0-0F4ABDA948AE}" srcId="{BEB5515B-12A9-4EA6-8BDC-5F0750E22FE7}" destId="{96F5106D-3F9F-4424-BE8F-4CF41F91A326}" srcOrd="4" destOrd="0" parTransId="{316689A2-3EC7-489B-A06A-96288019818D}" sibTransId="{B8C80621-65B4-4693-B8D4-E4D2A72451B4}"/>
    <dgm:cxn modelId="{51E5ADDF-7A8C-4E91-A98B-C16348FFEA09}" type="presOf" srcId="{8696C199-457E-4798-9B79-2C9772A75529}" destId="{CEE7B675-0641-4D1E-BBE3-60B632466867}" srcOrd="0" destOrd="0" presId="urn:microsoft.com/office/officeart/2005/8/layout/chevron2"/>
    <dgm:cxn modelId="{DD665377-7644-4388-9FAA-EAD1EAF4A68F}" type="presOf" srcId="{736EFC3F-0522-4D79-A058-2281FB34AA26}" destId="{9B45531D-C182-4BCE-85E8-9326BA14308F}" srcOrd="0" destOrd="0" presId="urn:microsoft.com/office/officeart/2005/8/layout/chevron2"/>
    <dgm:cxn modelId="{BEC3A8BC-5D1F-4148-814E-5AD7B71AD9DA}" srcId="{BEB5515B-12A9-4EA6-8BDC-5F0750E22FE7}" destId="{C8FA0262-A50E-44F8-8A53-227B42431352}" srcOrd="2" destOrd="0" parTransId="{2BD4B4C1-F9FC-4A21-81EC-34D5D921E7E4}" sibTransId="{A8A640EF-AAD8-4A8D-8EFC-6CBD260521FE}"/>
    <dgm:cxn modelId="{787A67EB-D164-4FDD-B987-ABA46B8FF186}" srcId="{BEB5515B-12A9-4EA6-8BDC-5F0750E22FE7}" destId="{DA40E4ED-539B-46CD-BB88-7C697C90137A}" srcOrd="1" destOrd="0" parTransId="{8C3EABCF-1C35-4947-92C0-D6C277DE6C47}" sibTransId="{E3BB7C44-ED29-43AA-ABEC-A368DACDBCF4}"/>
    <dgm:cxn modelId="{C10353C9-E1C7-4F90-8D17-402F4479A943}" srcId="{CAE46C97-8ED4-4DCA-9A7E-BB75B32A30B8}" destId="{19C06425-782D-42A9-A4FF-65A61435BF14}" srcOrd="0" destOrd="0" parTransId="{7D4316B9-63DE-4D3A-AB3D-4CD32CFD418A}" sibTransId="{1742CB2A-96E3-4E16-955E-B200AFD79639}"/>
    <dgm:cxn modelId="{A07C0C7C-B795-4CFB-89E7-A8526F1EE62A}" type="presOf" srcId="{951A0763-0613-471F-9337-48DBC6825643}" destId="{E79897FF-331C-4CFC-BC88-071ECB244B65}" srcOrd="0" destOrd="0" presId="urn:microsoft.com/office/officeart/2005/8/layout/chevron2"/>
    <dgm:cxn modelId="{D6B78277-CBF9-48AA-A864-CEC8717159A5}" type="presOf" srcId="{C8FA0262-A50E-44F8-8A53-227B42431352}" destId="{10E83A2C-D086-420D-A225-062DE8381613}" srcOrd="0" destOrd="0" presId="urn:microsoft.com/office/officeart/2005/8/layout/chevron2"/>
    <dgm:cxn modelId="{72EFAF37-FF40-42AA-8D50-47360EF5B453}" srcId="{C8FA0262-A50E-44F8-8A53-227B42431352}" destId="{6F0ADEF4-AAA5-4F67-8231-C90A03D0AD7F}" srcOrd="0" destOrd="0" parTransId="{FDAF8A57-FCEC-4491-A0A6-D6C794F8B4C1}" sibTransId="{E7BEBCCF-6E7D-4431-AB80-93AE5F2B35FF}"/>
    <dgm:cxn modelId="{D9230A1F-AD9C-4B7F-87E3-CD8CF693763C}" type="presParOf" srcId="{0C04E867-6D71-47C0-9227-B20D0605378E}" destId="{F36C4DE4-5C89-47FC-9D69-615A91BB7F08}" srcOrd="0" destOrd="0" presId="urn:microsoft.com/office/officeart/2005/8/layout/chevron2"/>
    <dgm:cxn modelId="{E082C6DB-B846-4712-A662-FB1DCEF31379}" type="presParOf" srcId="{F36C4DE4-5C89-47FC-9D69-615A91BB7F08}" destId="{7AE1FB5A-243B-48C0-A140-DFCCC3D189F2}" srcOrd="0" destOrd="0" presId="urn:microsoft.com/office/officeart/2005/8/layout/chevron2"/>
    <dgm:cxn modelId="{5F3C99B1-562C-46A3-865F-67F541F71CAD}" type="presParOf" srcId="{F36C4DE4-5C89-47FC-9D69-615A91BB7F08}" destId="{CEE7B675-0641-4D1E-BBE3-60B632466867}" srcOrd="1" destOrd="0" presId="urn:microsoft.com/office/officeart/2005/8/layout/chevron2"/>
    <dgm:cxn modelId="{79441505-C018-4F70-95B9-08463F72F1FB}" type="presParOf" srcId="{0C04E867-6D71-47C0-9227-B20D0605378E}" destId="{3F9F3F10-F4A0-4162-8A3F-DAD667A93368}" srcOrd="1" destOrd="0" presId="urn:microsoft.com/office/officeart/2005/8/layout/chevron2"/>
    <dgm:cxn modelId="{65753660-DAA1-4273-A0C2-158CACD25475}" type="presParOf" srcId="{0C04E867-6D71-47C0-9227-B20D0605378E}" destId="{5B870F25-54B0-4EF3-AABB-CB39C552F26F}" srcOrd="2" destOrd="0" presId="urn:microsoft.com/office/officeart/2005/8/layout/chevron2"/>
    <dgm:cxn modelId="{7C47CCEE-1473-4D57-8B8E-651ADA7C4ABE}" type="presParOf" srcId="{5B870F25-54B0-4EF3-AABB-CB39C552F26F}" destId="{C1BF45F5-9B97-4479-952E-53FDA5186920}" srcOrd="0" destOrd="0" presId="urn:microsoft.com/office/officeart/2005/8/layout/chevron2"/>
    <dgm:cxn modelId="{11CE3F37-6C69-430D-8BE3-079E2F886C88}" type="presParOf" srcId="{5B870F25-54B0-4EF3-AABB-CB39C552F26F}" destId="{9B45531D-C182-4BCE-85E8-9326BA14308F}" srcOrd="1" destOrd="0" presId="urn:microsoft.com/office/officeart/2005/8/layout/chevron2"/>
    <dgm:cxn modelId="{9DE61F4E-898B-4CD2-B156-63C285B80C2C}" type="presParOf" srcId="{0C04E867-6D71-47C0-9227-B20D0605378E}" destId="{5525B216-49FA-4AF4-A672-490B6F11847E}" srcOrd="3" destOrd="0" presId="urn:microsoft.com/office/officeart/2005/8/layout/chevron2"/>
    <dgm:cxn modelId="{EE8BE5F8-3F4F-473C-BCB5-AFB3126EFFD7}" type="presParOf" srcId="{0C04E867-6D71-47C0-9227-B20D0605378E}" destId="{200DDB26-7A47-480D-A3D5-98741521A97C}" srcOrd="4" destOrd="0" presId="urn:microsoft.com/office/officeart/2005/8/layout/chevron2"/>
    <dgm:cxn modelId="{EA1DC5E0-D09E-43DB-BC79-66A840F29669}" type="presParOf" srcId="{200DDB26-7A47-480D-A3D5-98741521A97C}" destId="{10E83A2C-D086-420D-A225-062DE8381613}" srcOrd="0" destOrd="0" presId="urn:microsoft.com/office/officeart/2005/8/layout/chevron2"/>
    <dgm:cxn modelId="{8F4C9EC2-0864-4DA0-BEEB-AD8222A85F96}" type="presParOf" srcId="{200DDB26-7A47-480D-A3D5-98741521A97C}" destId="{D410807A-90E3-45B3-868A-D6734938CEA8}" srcOrd="1" destOrd="0" presId="urn:microsoft.com/office/officeart/2005/8/layout/chevron2"/>
    <dgm:cxn modelId="{F4037E7E-BD1C-4A04-BDD4-97BA99167050}" type="presParOf" srcId="{0C04E867-6D71-47C0-9227-B20D0605378E}" destId="{12F40243-54B2-41F2-9524-21E839603C0C}" srcOrd="5" destOrd="0" presId="urn:microsoft.com/office/officeart/2005/8/layout/chevron2"/>
    <dgm:cxn modelId="{81CA97BE-CBCB-4941-B4B4-EE059F536C22}" type="presParOf" srcId="{0C04E867-6D71-47C0-9227-B20D0605378E}" destId="{1D7F1274-B1BE-4C84-8AB8-928AB015420E}" srcOrd="6" destOrd="0" presId="urn:microsoft.com/office/officeart/2005/8/layout/chevron2"/>
    <dgm:cxn modelId="{A4F6F205-3480-4273-BAA4-581309432E3B}" type="presParOf" srcId="{1D7F1274-B1BE-4C84-8AB8-928AB015420E}" destId="{2C05AF6E-81ED-42AB-919F-D74F4EDDF210}" srcOrd="0" destOrd="0" presId="urn:microsoft.com/office/officeart/2005/8/layout/chevron2"/>
    <dgm:cxn modelId="{C4CA2E2D-CFB0-4BE9-9CC2-4BBA57B8A434}" type="presParOf" srcId="{1D7F1274-B1BE-4C84-8AB8-928AB015420E}" destId="{1FC5F2C6-839F-446B-A978-6CDB45053633}" srcOrd="1" destOrd="0" presId="urn:microsoft.com/office/officeart/2005/8/layout/chevron2"/>
    <dgm:cxn modelId="{B4B0F77B-3AD4-4C8D-867A-B9E2CCFE73AA}" type="presParOf" srcId="{0C04E867-6D71-47C0-9227-B20D0605378E}" destId="{86881673-A33B-409F-88C1-488B355991BA}" srcOrd="7" destOrd="0" presId="urn:microsoft.com/office/officeart/2005/8/layout/chevron2"/>
    <dgm:cxn modelId="{F0F1589A-6D22-407A-AFBE-C063340B776C}" type="presParOf" srcId="{0C04E867-6D71-47C0-9227-B20D0605378E}" destId="{336B36E6-FE1F-4FE5-9E22-D4C1F12A8C78}" srcOrd="8" destOrd="0" presId="urn:microsoft.com/office/officeart/2005/8/layout/chevron2"/>
    <dgm:cxn modelId="{0738111A-999E-4ED1-9CBE-78DBDB37C884}" type="presParOf" srcId="{336B36E6-FE1F-4FE5-9E22-D4C1F12A8C78}" destId="{1F6F9F58-3B80-4106-962A-75DA5FB348A5}" srcOrd="0" destOrd="0" presId="urn:microsoft.com/office/officeart/2005/8/layout/chevron2"/>
    <dgm:cxn modelId="{FEA7FD43-71C2-4CC1-8DE4-9D9481E493C3}" type="presParOf" srcId="{336B36E6-FE1F-4FE5-9E22-D4C1F12A8C78}" destId="{E79897FF-331C-4CFC-BC88-071ECB244B65}" srcOrd="1" destOrd="0" presId="urn:microsoft.com/office/officeart/2005/8/layout/chevro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154A7-C575-8C43-89FA-C028055E3329}" type="doc">
      <dgm:prSet loTypeId="urn:microsoft.com/office/officeart/2005/8/layout/hProcess11" loCatId="" qsTypeId="urn:microsoft.com/office/officeart/2005/8/quickstyle/simple4" qsCatId="simple" csTypeId="urn:microsoft.com/office/officeart/2005/8/colors/accent1_2" csCatId="accent1" phldr="1"/>
      <dgm:spPr/>
    </dgm:pt>
    <dgm:pt modelId="{9361D5B2-ACB0-9D4A-AF03-509D86E9A8EC}">
      <dgm:prSet phldrT="[Text]" custT="1"/>
      <dgm:spPr/>
      <dgm:t>
        <a:bodyPr/>
        <a:lstStyle/>
        <a:p>
          <a:r>
            <a:rPr lang="en-US" sz="1100" dirty="0">
              <a:solidFill>
                <a:schemeClr val="tx1"/>
              </a:solidFill>
            </a:rPr>
            <a:t>Establish</a:t>
          </a:r>
          <a:r>
            <a:rPr lang="en-US" sz="1100" baseline="0" dirty="0">
              <a:solidFill>
                <a:schemeClr val="tx1"/>
              </a:solidFill>
            </a:rPr>
            <a:t> a sense of urgency (need for change)</a:t>
          </a:r>
          <a:endParaRPr lang="en-US" sz="1100" dirty="0">
            <a:solidFill>
              <a:schemeClr val="tx1"/>
            </a:solidFill>
          </a:endParaRPr>
        </a:p>
      </dgm:t>
    </dgm:pt>
    <dgm:pt modelId="{18E024B2-E9B2-004B-898F-7F9B09700DE1}" type="parTrans" cxnId="{E0A6ED2E-FE28-2B4F-AB82-1A5FBB2661D4}">
      <dgm:prSet/>
      <dgm:spPr/>
      <dgm:t>
        <a:bodyPr/>
        <a:lstStyle/>
        <a:p>
          <a:endParaRPr lang="en-US" sz="1100">
            <a:solidFill>
              <a:schemeClr val="tx1"/>
            </a:solidFill>
          </a:endParaRPr>
        </a:p>
      </dgm:t>
    </dgm:pt>
    <dgm:pt modelId="{C7BD4BB7-07C9-7142-983D-25EF7DCBF0FC}" type="sibTrans" cxnId="{E0A6ED2E-FE28-2B4F-AB82-1A5FBB2661D4}">
      <dgm:prSet/>
      <dgm:spPr/>
      <dgm:t>
        <a:bodyPr/>
        <a:lstStyle/>
        <a:p>
          <a:endParaRPr lang="en-US" sz="1100">
            <a:solidFill>
              <a:schemeClr val="tx1"/>
            </a:solidFill>
          </a:endParaRPr>
        </a:p>
      </dgm:t>
    </dgm:pt>
    <dgm:pt modelId="{83707F2A-EDD3-A44C-A763-B3E8328E4100}">
      <dgm:prSet phldrT="[Text]" custT="1"/>
      <dgm:spPr/>
      <dgm:t>
        <a:bodyPr/>
        <a:lstStyle/>
        <a:p>
          <a:r>
            <a:rPr lang="en-US" sz="1100" dirty="0">
              <a:solidFill>
                <a:schemeClr val="tx1"/>
              </a:solidFill>
            </a:rPr>
            <a:t>Form a powerful guiding coalition</a:t>
          </a:r>
        </a:p>
      </dgm:t>
    </dgm:pt>
    <dgm:pt modelId="{E8F4B8F9-061F-E045-9A58-BBAD008EB475}" type="parTrans" cxnId="{851B9C57-4143-9049-AF34-5F86DEE9E6C7}">
      <dgm:prSet/>
      <dgm:spPr/>
      <dgm:t>
        <a:bodyPr/>
        <a:lstStyle/>
        <a:p>
          <a:endParaRPr lang="en-US" sz="1100">
            <a:solidFill>
              <a:schemeClr val="tx1"/>
            </a:solidFill>
          </a:endParaRPr>
        </a:p>
      </dgm:t>
    </dgm:pt>
    <dgm:pt modelId="{47F42E0C-4050-284D-966A-E5BB51AAEF36}" type="sibTrans" cxnId="{851B9C57-4143-9049-AF34-5F86DEE9E6C7}">
      <dgm:prSet/>
      <dgm:spPr/>
      <dgm:t>
        <a:bodyPr/>
        <a:lstStyle/>
        <a:p>
          <a:endParaRPr lang="en-US" sz="1100">
            <a:solidFill>
              <a:schemeClr val="tx1"/>
            </a:solidFill>
          </a:endParaRPr>
        </a:p>
      </dgm:t>
    </dgm:pt>
    <dgm:pt modelId="{79CAA669-A070-3742-AF46-F9DB4EBBBC30}">
      <dgm:prSet phldrT="[Text]" custT="1"/>
      <dgm:spPr/>
      <dgm:t>
        <a:bodyPr/>
        <a:lstStyle/>
        <a:p>
          <a:r>
            <a:rPr lang="en-US" sz="1100" dirty="0">
              <a:solidFill>
                <a:schemeClr val="tx1"/>
              </a:solidFill>
            </a:rPr>
            <a:t>Create a vision</a:t>
          </a:r>
        </a:p>
      </dgm:t>
    </dgm:pt>
    <dgm:pt modelId="{A5B5AEFE-733A-EB40-86B7-2BFBA9960F83}" type="parTrans" cxnId="{5790CDEE-C4B4-9749-9C1A-FDCCF6475DC3}">
      <dgm:prSet/>
      <dgm:spPr/>
      <dgm:t>
        <a:bodyPr/>
        <a:lstStyle/>
        <a:p>
          <a:endParaRPr lang="en-US" sz="1100">
            <a:solidFill>
              <a:schemeClr val="tx1"/>
            </a:solidFill>
          </a:endParaRPr>
        </a:p>
      </dgm:t>
    </dgm:pt>
    <dgm:pt modelId="{22EB1126-B678-4C42-A54B-B4899167E880}" type="sibTrans" cxnId="{5790CDEE-C4B4-9749-9C1A-FDCCF6475DC3}">
      <dgm:prSet/>
      <dgm:spPr/>
      <dgm:t>
        <a:bodyPr/>
        <a:lstStyle/>
        <a:p>
          <a:endParaRPr lang="en-US" sz="1100">
            <a:solidFill>
              <a:schemeClr val="tx1"/>
            </a:solidFill>
          </a:endParaRPr>
        </a:p>
      </dgm:t>
    </dgm:pt>
    <dgm:pt modelId="{034DA829-4CFA-CA43-85E1-49A31E2A71C9}">
      <dgm:prSet phldrT="[Text]" custT="1"/>
      <dgm:spPr/>
      <dgm:t>
        <a:bodyPr/>
        <a:lstStyle/>
        <a:p>
          <a:r>
            <a:rPr lang="en-US" sz="1100" dirty="0" smtClean="0">
              <a:solidFill>
                <a:schemeClr val="tx1"/>
              </a:solidFill>
            </a:rPr>
            <a:t>Communicate </a:t>
          </a:r>
          <a:r>
            <a:rPr lang="en-US" sz="1100" dirty="0">
              <a:solidFill>
                <a:schemeClr val="tx1"/>
              </a:solidFill>
            </a:rPr>
            <a:t>the vision</a:t>
          </a:r>
        </a:p>
      </dgm:t>
    </dgm:pt>
    <dgm:pt modelId="{FA0DE593-260A-6D4E-9F1A-453E493784AA}" type="parTrans" cxnId="{B8E97DF0-95D9-EF4A-9FA3-06767C1ABB36}">
      <dgm:prSet/>
      <dgm:spPr/>
      <dgm:t>
        <a:bodyPr/>
        <a:lstStyle/>
        <a:p>
          <a:endParaRPr lang="en-US" sz="1100">
            <a:solidFill>
              <a:schemeClr val="tx1"/>
            </a:solidFill>
          </a:endParaRPr>
        </a:p>
      </dgm:t>
    </dgm:pt>
    <dgm:pt modelId="{4FE06F77-933B-974B-B70E-D570DBBAE1A0}" type="sibTrans" cxnId="{B8E97DF0-95D9-EF4A-9FA3-06767C1ABB36}">
      <dgm:prSet/>
      <dgm:spPr/>
      <dgm:t>
        <a:bodyPr/>
        <a:lstStyle/>
        <a:p>
          <a:endParaRPr lang="en-US" sz="1100">
            <a:solidFill>
              <a:schemeClr val="tx1"/>
            </a:solidFill>
          </a:endParaRPr>
        </a:p>
      </dgm:t>
    </dgm:pt>
    <dgm:pt modelId="{F52E11DB-9D74-4B4E-AEAE-6B9B27EFCCCC}">
      <dgm:prSet phldrT="[Text]" custT="1"/>
      <dgm:spPr/>
      <dgm:t>
        <a:bodyPr/>
        <a:lstStyle/>
        <a:p>
          <a:r>
            <a:rPr lang="en-US" sz="1100" dirty="0">
              <a:solidFill>
                <a:schemeClr val="tx1"/>
              </a:solidFill>
            </a:rPr>
            <a:t>Empower others to act on the vision</a:t>
          </a:r>
        </a:p>
      </dgm:t>
    </dgm:pt>
    <dgm:pt modelId="{1CA201FB-0EEA-0943-9859-7AE8113E8360}" type="parTrans" cxnId="{ED34EA9D-17BA-744C-B4C1-90617E60B967}">
      <dgm:prSet/>
      <dgm:spPr/>
      <dgm:t>
        <a:bodyPr/>
        <a:lstStyle/>
        <a:p>
          <a:endParaRPr lang="en-US" sz="1100">
            <a:solidFill>
              <a:schemeClr val="tx1"/>
            </a:solidFill>
          </a:endParaRPr>
        </a:p>
      </dgm:t>
    </dgm:pt>
    <dgm:pt modelId="{694F88CD-4CE7-5348-8D2D-CFCF1B374269}" type="sibTrans" cxnId="{ED34EA9D-17BA-744C-B4C1-90617E60B967}">
      <dgm:prSet/>
      <dgm:spPr/>
      <dgm:t>
        <a:bodyPr/>
        <a:lstStyle/>
        <a:p>
          <a:endParaRPr lang="en-US" sz="1100">
            <a:solidFill>
              <a:schemeClr val="tx1"/>
            </a:solidFill>
          </a:endParaRPr>
        </a:p>
      </dgm:t>
    </dgm:pt>
    <dgm:pt modelId="{99EE107A-F569-794B-AC6F-6B1FA7E094DD}">
      <dgm:prSet phldrT="[Text]" custT="1"/>
      <dgm:spPr/>
      <dgm:t>
        <a:bodyPr/>
        <a:lstStyle/>
        <a:p>
          <a:r>
            <a:rPr lang="en-US" sz="1100" dirty="0">
              <a:solidFill>
                <a:schemeClr val="tx1"/>
              </a:solidFill>
            </a:rPr>
            <a:t>Plan for and create short term wins</a:t>
          </a:r>
        </a:p>
      </dgm:t>
    </dgm:pt>
    <dgm:pt modelId="{DF64C80D-7255-0640-94D9-9DBC4A415C33}" type="parTrans" cxnId="{10B1C873-BD51-864A-A1F3-CDA5EDC7940F}">
      <dgm:prSet/>
      <dgm:spPr/>
      <dgm:t>
        <a:bodyPr/>
        <a:lstStyle/>
        <a:p>
          <a:endParaRPr lang="en-US" sz="1100">
            <a:solidFill>
              <a:schemeClr val="tx1"/>
            </a:solidFill>
          </a:endParaRPr>
        </a:p>
      </dgm:t>
    </dgm:pt>
    <dgm:pt modelId="{285FD32E-2509-0F4C-9F6B-6FBAFB650389}" type="sibTrans" cxnId="{10B1C873-BD51-864A-A1F3-CDA5EDC7940F}">
      <dgm:prSet/>
      <dgm:spPr/>
      <dgm:t>
        <a:bodyPr/>
        <a:lstStyle/>
        <a:p>
          <a:endParaRPr lang="en-US" sz="1100">
            <a:solidFill>
              <a:schemeClr val="tx1"/>
            </a:solidFill>
          </a:endParaRPr>
        </a:p>
      </dgm:t>
    </dgm:pt>
    <dgm:pt modelId="{F34A4C81-6AED-D243-B795-E2548CF841E6}">
      <dgm:prSet phldrT="[Text]" custT="1"/>
      <dgm:spPr/>
      <dgm:t>
        <a:bodyPr/>
        <a:lstStyle/>
        <a:p>
          <a:r>
            <a:rPr lang="en-US" sz="1100" dirty="0">
              <a:solidFill>
                <a:schemeClr val="tx1"/>
              </a:solidFill>
            </a:rPr>
            <a:t>Consolidate </a:t>
          </a:r>
          <a:r>
            <a:rPr lang="en-US" sz="1100" dirty="0" smtClean="0">
              <a:solidFill>
                <a:schemeClr val="tx1"/>
              </a:solidFill>
            </a:rPr>
            <a:t>improvements </a:t>
          </a:r>
          <a:r>
            <a:rPr lang="en-US" sz="1100" dirty="0">
              <a:solidFill>
                <a:schemeClr val="tx1"/>
              </a:solidFill>
            </a:rPr>
            <a:t>&amp; produce more change</a:t>
          </a:r>
        </a:p>
      </dgm:t>
    </dgm:pt>
    <dgm:pt modelId="{ABD9B72E-7D7B-0B4E-9135-0F0EFA045916}" type="parTrans" cxnId="{A7150F51-6414-A248-B001-6A32802D8D8D}">
      <dgm:prSet/>
      <dgm:spPr/>
      <dgm:t>
        <a:bodyPr/>
        <a:lstStyle/>
        <a:p>
          <a:endParaRPr lang="en-US" sz="1100">
            <a:solidFill>
              <a:schemeClr val="tx1"/>
            </a:solidFill>
          </a:endParaRPr>
        </a:p>
      </dgm:t>
    </dgm:pt>
    <dgm:pt modelId="{79793F80-389F-0241-9BBA-86FE14C66962}" type="sibTrans" cxnId="{A7150F51-6414-A248-B001-6A32802D8D8D}">
      <dgm:prSet/>
      <dgm:spPr/>
      <dgm:t>
        <a:bodyPr/>
        <a:lstStyle/>
        <a:p>
          <a:endParaRPr lang="en-US" sz="1100">
            <a:solidFill>
              <a:schemeClr val="tx1"/>
            </a:solidFill>
          </a:endParaRPr>
        </a:p>
      </dgm:t>
    </dgm:pt>
    <dgm:pt modelId="{D37399BD-5CB1-A04D-B080-69988BD9CB6F}">
      <dgm:prSet phldrT="[Text]" custT="1"/>
      <dgm:spPr/>
      <dgm:t>
        <a:bodyPr/>
        <a:lstStyle/>
        <a:p>
          <a:r>
            <a:rPr lang="en-US" sz="1100" dirty="0" smtClean="0">
              <a:solidFill>
                <a:schemeClr val="tx1"/>
              </a:solidFill>
            </a:rPr>
            <a:t>Institutionalize </a:t>
          </a:r>
          <a:r>
            <a:rPr lang="en-US" sz="1100" dirty="0">
              <a:solidFill>
                <a:schemeClr val="tx1"/>
              </a:solidFill>
            </a:rPr>
            <a:t>new approaches</a:t>
          </a:r>
        </a:p>
      </dgm:t>
    </dgm:pt>
    <dgm:pt modelId="{3E8AE45E-6728-3141-A415-CFB5D6B0AA8C}" type="parTrans" cxnId="{8EBFD7B9-8FBB-7746-9DC5-4CD503120D3E}">
      <dgm:prSet/>
      <dgm:spPr/>
      <dgm:t>
        <a:bodyPr/>
        <a:lstStyle/>
        <a:p>
          <a:endParaRPr lang="en-US" sz="1100">
            <a:solidFill>
              <a:schemeClr val="tx1"/>
            </a:solidFill>
          </a:endParaRPr>
        </a:p>
      </dgm:t>
    </dgm:pt>
    <dgm:pt modelId="{323459A6-6B0F-904E-A801-7D5486679FBD}" type="sibTrans" cxnId="{8EBFD7B9-8FBB-7746-9DC5-4CD503120D3E}">
      <dgm:prSet/>
      <dgm:spPr/>
      <dgm:t>
        <a:bodyPr/>
        <a:lstStyle/>
        <a:p>
          <a:endParaRPr lang="en-US" sz="1100">
            <a:solidFill>
              <a:schemeClr val="tx1"/>
            </a:solidFill>
          </a:endParaRPr>
        </a:p>
      </dgm:t>
    </dgm:pt>
    <dgm:pt modelId="{5234FB30-35BD-D24F-A254-0D8CAF962D8F}" type="pres">
      <dgm:prSet presAssocID="{B03154A7-C575-8C43-89FA-C028055E3329}" presName="Name0" presStyleCnt="0">
        <dgm:presLayoutVars>
          <dgm:dir/>
          <dgm:resizeHandles val="exact"/>
        </dgm:presLayoutVars>
      </dgm:prSet>
      <dgm:spPr/>
    </dgm:pt>
    <dgm:pt modelId="{5231E32A-85D1-DF41-AACC-2426707226C2}" type="pres">
      <dgm:prSet presAssocID="{B03154A7-C575-8C43-89FA-C028055E3329}" presName="arrow" presStyleLbl="bgShp" presStyleIdx="0" presStyleCnt="1"/>
      <dgm:spPr/>
    </dgm:pt>
    <dgm:pt modelId="{EE589874-19F4-B143-9475-CB742B55DA86}" type="pres">
      <dgm:prSet presAssocID="{B03154A7-C575-8C43-89FA-C028055E3329}" presName="points" presStyleCnt="0"/>
      <dgm:spPr/>
    </dgm:pt>
    <dgm:pt modelId="{7DE47555-DBA6-5949-84A7-074842570EC3}" type="pres">
      <dgm:prSet presAssocID="{9361D5B2-ACB0-9D4A-AF03-509D86E9A8EC}" presName="compositeA" presStyleCnt="0"/>
      <dgm:spPr/>
    </dgm:pt>
    <dgm:pt modelId="{D4A9C1F8-A320-8445-AA48-7C46E72B8201}" type="pres">
      <dgm:prSet presAssocID="{9361D5B2-ACB0-9D4A-AF03-509D86E9A8EC}" presName="textA" presStyleLbl="revTx" presStyleIdx="0" presStyleCnt="8">
        <dgm:presLayoutVars>
          <dgm:bulletEnabled val="1"/>
        </dgm:presLayoutVars>
      </dgm:prSet>
      <dgm:spPr/>
      <dgm:t>
        <a:bodyPr/>
        <a:lstStyle/>
        <a:p>
          <a:endParaRPr lang="en-GB"/>
        </a:p>
      </dgm:t>
    </dgm:pt>
    <dgm:pt modelId="{D690F534-B665-4343-9DE6-CB920185BDAC}" type="pres">
      <dgm:prSet presAssocID="{9361D5B2-ACB0-9D4A-AF03-509D86E9A8EC}" presName="circleA" presStyleLbl="node1" presStyleIdx="0" presStyleCnt="8"/>
      <dgm:spPr/>
    </dgm:pt>
    <dgm:pt modelId="{566833E4-47B5-E640-AC68-22FAA7A994D2}" type="pres">
      <dgm:prSet presAssocID="{9361D5B2-ACB0-9D4A-AF03-509D86E9A8EC}" presName="spaceA" presStyleCnt="0"/>
      <dgm:spPr/>
    </dgm:pt>
    <dgm:pt modelId="{AB0ED866-584E-8549-AF24-6FFC6F0A8763}" type="pres">
      <dgm:prSet presAssocID="{C7BD4BB7-07C9-7142-983D-25EF7DCBF0FC}" presName="space" presStyleCnt="0"/>
      <dgm:spPr/>
    </dgm:pt>
    <dgm:pt modelId="{70CCCBB5-2527-E541-9ED0-C2D7F51C544F}" type="pres">
      <dgm:prSet presAssocID="{83707F2A-EDD3-A44C-A763-B3E8328E4100}" presName="compositeB" presStyleCnt="0"/>
      <dgm:spPr/>
    </dgm:pt>
    <dgm:pt modelId="{741003FA-0AA8-ED44-AAA5-B74974DE892B}" type="pres">
      <dgm:prSet presAssocID="{83707F2A-EDD3-A44C-A763-B3E8328E4100}" presName="textB" presStyleLbl="revTx" presStyleIdx="1" presStyleCnt="8">
        <dgm:presLayoutVars>
          <dgm:bulletEnabled val="1"/>
        </dgm:presLayoutVars>
      </dgm:prSet>
      <dgm:spPr/>
      <dgm:t>
        <a:bodyPr/>
        <a:lstStyle/>
        <a:p>
          <a:endParaRPr lang="en-GB"/>
        </a:p>
      </dgm:t>
    </dgm:pt>
    <dgm:pt modelId="{465CC5AA-E8F2-9745-8797-FF40881FEDAC}" type="pres">
      <dgm:prSet presAssocID="{83707F2A-EDD3-A44C-A763-B3E8328E4100}" presName="circleB" presStyleLbl="node1" presStyleIdx="1" presStyleCnt="8"/>
      <dgm:spPr/>
    </dgm:pt>
    <dgm:pt modelId="{5678F817-0322-4249-A2DF-E4164E70E868}" type="pres">
      <dgm:prSet presAssocID="{83707F2A-EDD3-A44C-A763-B3E8328E4100}" presName="spaceB" presStyleCnt="0"/>
      <dgm:spPr/>
    </dgm:pt>
    <dgm:pt modelId="{9C21FDC2-D70A-9442-8E2E-61E0D92A95C6}" type="pres">
      <dgm:prSet presAssocID="{47F42E0C-4050-284D-966A-E5BB51AAEF36}" presName="space" presStyleCnt="0"/>
      <dgm:spPr/>
    </dgm:pt>
    <dgm:pt modelId="{EF553492-F5A3-DD42-979F-A2A7017F89AE}" type="pres">
      <dgm:prSet presAssocID="{79CAA669-A070-3742-AF46-F9DB4EBBBC30}" presName="compositeA" presStyleCnt="0"/>
      <dgm:spPr/>
    </dgm:pt>
    <dgm:pt modelId="{4D23DFD2-2AD9-874B-A7D2-05E4C23CE297}" type="pres">
      <dgm:prSet presAssocID="{79CAA669-A070-3742-AF46-F9DB4EBBBC30}" presName="textA" presStyleLbl="revTx" presStyleIdx="2" presStyleCnt="8">
        <dgm:presLayoutVars>
          <dgm:bulletEnabled val="1"/>
        </dgm:presLayoutVars>
      </dgm:prSet>
      <dgm:spPr/>
      <dgm:t>
        <a:bodyPr/>
        <a:lstStyle/>
        <a:p>
          <a:endParaRPr lang="en-GB"/>
        </a:p>
      </dgm:t>
    </dgm:pt>
    <dgm:pt modelId="{8186BFC4-2264-534E-9B95-4F25B64384D2}" type="pres">
      <dgm:prSet presAssocID="{79CAA669-A070-3742-AF46-F9DB4EBBBC30}" presName="circleA" presStyleLbl="node1" presStyleIdx="2" presStyleCnt="8"/>
      <dgm:spPr/>
    </dgm:pt>
    <dgm:pt modelId="{35EBADBE-10B0-C24C-AE2A-B144989F29E1}" type="pres">
      <dgm:prSet presAssocID="{79CAA669-A070-3742-AF46-F9DB4EBBBC30}" presName="spaceA" presStyleCnt="0"/>
      <dgm:spPr/>
    </dgm:pt>
    <dgm:pt modelId="{D44219C3-46AB-314F-AD24-3446B31E0B98}" type="pres">
      <dgm:prSet presAssocID="{22EB1126-B678-4C42-A54B-B4899167E880}" presName="space" presStyleCnt="0"/>
      <dgm:spPr/>
    </dgm:pt>
    <dgm:pt modelId="{87B254DC-DECA-8F4F-A1F7-56C8D3EF283C}" type="pres">
      <dgm:prSet presAssocID="{034DA829-4CFA-CA43-85E1-49A31E2A71C9}" presName="compositeB" presStyleCnt="0"/>
      <dgm:spPr/>
    </dgm:pt>
    <dgm:pt modelId="{7C69BBB6-08D3-5344-A111-03901D118102}" type="pres">
      <dgm:prSet presAssocID="{034DA829-4CFA-CA43-85E1-49A31E2A71C9}" presName="textB" presStyleLbl="revTx" presStyleIdx="3" presStyleCnt="8" custScaleX="126781">
        <dgm:presLayoutVars>
          <dgm:bulletEnabled val="1"/>
        </dgm:presLayoutVars>
      </dgm:prSet>
      <dgm:spPr/>
      <dgm:t>
        <a:bodyPr/>
        <a:lstStyle/>
        <a:p>
          <a:endParaRPr lang="en-GB"/>
        </a:p>
      </dgm:t>
    </dgm:pt>
    <dgm:pt modelId="{F42CC57E-7F9D-0645-9C02-AA95BF9A8805}" type="pres">
      <dgm:prSet presAssocID="{034DA829-4CFA-CA43-85E1-49A31E2A71C9}" presName="circleB" presStyleLbl="node1" presStyleIdx="3" presStyleCnt="8"/>
      <dgm:spPr/>
    </dgm:pt>
    <dgm:pt modelId="{05263D3E-E016-5349-80C0-631F422DF951}" type="pres">
      <dgm:prSet presAssocID="{034DA829-4CFA-CA43-85E1-49A31E2A71C9}" presName="spaceB" presStyleCnt="0"/>
      <dgm:spPr/>
    </dgm:pt>
    <dgm:pt modelId="{07F4F674-490C-6B4F-9A96-F43E9F8F51F6}" type="pres">
      <dgm:prSet presAssocID="{4FE06F77-933B-974B-B70E-D570DBBAE1A0}" presName="space" presStyleCnt="0"/>
      <dgm:spPr/>
    </dgm:pt>
    <dgm:pt modelId="{EB24E87B-5E47-504F-90C3-DC30C308BFAE}" type="pres">
      <dgm:prSet presAssocID="{F52E11DB-9D74-4B4E-AEAE-6B9B27EFCCCC}" presName="compositeA" presStyleCnt="0"/>
      <dgm:spPr/>
    </dgm:pt>
    <dgm:pt modelId="{D5717393-DA15-524A-990A-4C65EE3DC01B}" type="pres">
      <dgm:prSet presAssocID="{F52E11DB-9D74-4B4E-AEAE-6B9B27EFCCCC}" presName="textA" presStyleLbl="revTx" presStyleIdx="4" presStyleCnt="8">
        <dgm:presLayoutVars>
          <dgm:bulletEnabled val="1"/>
        </dgm:presLayoutVars>
      </dgm:prSet>
      <dgm:spPr/>
      <dgm:t>
        <a:bodyPr/>
        <a:lstStyle/>
        <a:p>
          <a:endParaRPr lang="en-GB"/>
        </a:p>
      </dgm:t>
    </dgm:pt>
    <dgm:pt modelId="{ACA20717-AC9E-7A4E-B935-CC1066C45B0A}" type="pres">
      <dgm:prSet presAssocID="{F52E11DB-9D74-4B4E-AEAE-6B9B27EFCCCC}" presName="circleA" presStyleLbl="node1" presStyleIdx="4" presStyleCnt="8"/>
      <dgm:spPr/>
    </dgm:pt>
    <dgm:pt modelId="{E4AE50A1-6204-AA4C-8D53-E0221B8A48CE}" type="pres">
      <dgm:prSet presAssocID="{F52E11DB-9D74-4B4E-AEAE-6B9B27EFCCCC}" presName="spaceA" presStyleCnt="0"/>
      <dgm:spPr/>
    </dgm:pt>
    <dgm:pt modelId="{576BDAD1-7C12-CE4F-B900-20C6DC090442}" type="pres">
      <dgm:prSet presAssocID="{694F88CD-4CE7-5348-8D2D-CFCF1B374269}" presName="space" presStyleCnt="0"/>
      <dgm:spPr/>
    </dgm:pt>
    <dgm:pt modelId="{B2E8E6A5-8C29-ED45-8F96-41DD8C666A8D}" type="pres">
      <dgm:prSet presAssocID="{99EE107A-F569-794B-AC6F-6B1FA7E094DD}" presName="compositeB" presStyleCnt="0"/>
      <dgm:spPr/>
    </dgm:pt>
    <dgm:pt modelId="{8B4022F0-E420-734B-A1A8-2AF84A9AE0D0}" type="pres">
      <dgm:prSet presAssocID="{99EE107A-F569-794B-AC6F-6B1FA7E094DD}" presName="textB" presStyleLbl="revTx" presStyleIdx="5" presStyleCnt="8">
        <dgm:presLayoutVars>
          <dgm:bulletEnabled val="1"/>
        </dgm:presLayoutVars>
      </dgm:prSet>
      <dgm:spPr/>
      <dgm:t>
        <a:bodyPr/>
        <a:lstStyle/>
        <a:p>
          <a:endParaRPr lang="en-GB"/>
        </a:p>
      </dgm:t>
    </dgm:pt>
    <dgm:pt modelId="{A42E23B9-7E0C-E04A-A59D-4BECF57F4C58}" type="pres">
      <dgm:prSet presAssocID="{99EE107A-F569-794B-AC6F-6B1FA7E094DD}" presName="circleB" presStyleLbl="node1" presStyleIdx="5" presStyleCnt="8"/>
      <dgm:spPr/>
    </dgm:pt>
    <dgm:pt modelId="{5B55BE7E-ACA4-ED4F-A826-3606A3E52506}" type="pres">
      <dgm:prSet presAssocID="{99EE107A-F569-794B-AC6F-6B1FA7E094DD}" presName="spaceB" presStyleCnt="0"/>
      <dgm:spPr/>
    </dgm:pt>
    <dgm:pt modelId="{1EB385E8-2CDE-8E4E-921B-0CF9877C11DC}" type="pres">
      <dgm:prSet presAssocID="{285FD32E-2509-0F4C-9F6B-6FBAFB650389}" presName="space" presStyleCnt="0"/>
      <dgm:spPr/>
    </dgm:pt>
    <dgm:pt modelId="{67FCE36E-5353-054E-B22C-AD8ECCA9621A}" type="pres">
      <dgm:prSet presAssocID="{F34A4C81-6AED-D243-B795-E2548CF841E6}" presName="compositeA" presStyleCnt="0"/>
      <dgm:spPr/>
    </dgm:pt>
    <dgm:pt modelId="{963391E6-5886-A64B-B3E7-87FBB593E266}" type="pres">
      <dgm:prSet presAssocID="{F34A4C81-6AED-D243-B795-E2548CF841E6}" presName="textA" presStyleLbl="revTx" presStyleIdx="6" presStyleCnt="8" custScaleX="148601">
        <dgm:presLayoutVars>
          <dgm:bulletEnabled val="1"/>
        </dgm:presLayoutVars>
      </dgm:prSet>
      <dgm:spPr/>
      <dgm:t>
        <a:bodyPr/>
        <a:lstStyle/>
        <a:p>
          <a:endParaRPr lang="en-GB"/>
        </a:p>
      </dgm:t>
    </dgm:pt>
    <dgm:pt modelId="{7380451E-D9C5-124F-8512-B39C3654C94B}" type="pres">
      <dgm:prSet presAssocID="{F34A4C81-6AED-D243-B795-E2548CF841E6}" presName="circleA" presStyleLbl="node1" presStyleIdx="6" presStyleCnt="8"/>
      <dgm:spPr/>
    </dgm:pt>
    <dgm:pt modelId="{04AA867A-710B-BB4B-9F97-38747EE919A0}" type="pres">
      <dgm:prSet presAssocID="{F34A4C81-6AED-D243-B795-E2548CF841E6}" presName="spaceA" presStyleCnt="0"/>
      <dgm:spPr/>
    </dgm:pt>
    <dgm:pt modelId="{D104E078-0774-8645-994F-3418BD22C7C3}" type="pres">
      <dgm:prSet presAssocID="{79793F80-389F-0241-9BBA-86FE14C66962}" presName="space" presStyleCnt="0"/>
      <dgm:spPr/>
    </dgm:pt>
    <dgm:pt modelId="{D950973B-A281-7C46-B293-9A121509E65E}" type="pres">
      <dgm:prSet presAssocID="{D37399BD-5CB1-A04D-B080-69988BD9CB6F}" presName="compositeB" presStyleCnt="0"/>
      <dgm:spPr/>
    </dgm:pt>
    <dgm:pt modelId="{85F08E98-0777-1E4E-A741-8DCEED3026BD}" type="pres">
      <dgm:prSet presAssocID="{D37399BD-5CB1-A04D-B080-69988BD9CB6F}" presName="textB" presStyleLbl="revTx" presStyleIdx="7" presStyleCnt="8" custScaleX="140729">
        <dgm:presLayoutVars>
          <dgm:bulletEnabled val="1"/>
        </dgm:presLayoutVars>
      </dgm:prSet>
      <dgm:spPr/>
      <dgm:t>
        <a:bodyPr/>
        <a:lstStyle/>
        <a:p>
          <a:endParaRPr lang="en-GB"/>
        </a:p>
      </dgm:t>
    </dgm:pt>
    <dgm:pt modelId="{C80F2A03-FE47-4C4C-88C5-7C40C438778F}" type="pres">
      <dgm:prSet presAssocID="{D37399BD-5CB1-A04D-B080-69988BD9CB6F}" presName="circleB" presStyleLbl="node1" presStyleIdx="7" presStyleCnt="8"/>
      <dgm:spPr/>
    </dgm:pt>
    <dgm:pt modelId="{2F027A8B-76E6-594A-BEDC-F161383DE7BC}" type="pres">
      <dgm:prSet presAssocID="{D37399BD-5CB1-A04D-B080-69988BD9CB6F}" presName="spaceB" presStyleCnt="0"/>
      <dgm:spPr/>
    </dgm:pt>
  </dgm:ptLst>
  <dgm:cxnLst>
    <dgm:cxn modelId="{A7150F51-6414-A248-B001-6A32802D8D8D}" srcId="{B03154A7-C575-8C43-89FA-C028055E3329}" destId="{F34A4C81-6AED-D243-B795-E2548CF841E6}" srcOrd="6" destOrd="0" parTransId="{ABD9B72E-7D7B-0B4E-9135-0F0EFA045916}" sibTransId="{79793F80-389F-0241-9BBA-86FE14C66962}"/>
    <dgm:cxn modelId="{4A7378DC-CC35-4760-BE39-8EF4EC1F5D1F}" type="presOf" srcId="{D37399BD-5CB1-A04D-B080-69988BD9CB6F}" destId="{85F08E98-0777-1E4E-A741-8DCEED3026BD}" srcOrd="0" destOrd="0" presId="urn:microsoft.com/office/officeart/2005/8/layout/hProcess11"/>
    <dgm:cxn modelId="{D886950E-AF71-44B7-95F3-A437607222C6}" type="presOf" srcId="{F34A4C81-6AED-D243-B795-E2548CF841E6}" destId="{963391E6-5886-A64B-B3E7-87FBB593E266}" srcOrd="0" destOrd="0" presId="urn:microsoft.com/office/officeart/2005/8/layout/hProcess11"/>
    <dgm:cxn modelId="{C31924D7-62CA-4625-8B52-AE42A989A088}" type="presOf" srcId="{79CAA669-A070-3742-AF46-F9DB4EBBBC30}" destId="{4D23DFD2-2AD9-874B-A7D2-05E4C23CE297}" srcOrd="0" destOrd="0" presId="urn:microsoft.com/office/officeart/2005/8/layout/hProcess11"/>
    <dgm:cxn modelId="{BC02531E-9128-4BD9-8DB1-0C621962F078}" type="presOf" srcId="{99EE107A-F569-794B-AC6F-6B1FA7E094DD}" destId="{8B4022F0-E420-734B-A1A8-2AF84A9AE0D0}" srcOrd="0" destOrd="0" presId="urn:microsoft.com/office/officeart/2005/8/layout/hProcess11"/>
    <dgm:cxn modelId="{E1181A59-A9BD-4117-9EB8-268325A3E4FE}" type="presOf" srcId="{B03154A7-C575-8C43-89FA-C028055E3329}" destId="{5234FB30-35BD-D24F-A254-0D8CAF962D8F}" srcOrd="0" destOrd="0" presId="urn:microsoft.com/office/officeart/2005/8/layout/hProcess11"/>
    <dgm:cxn modelId="{B8E97DF0-95D9-EF4A-9FA3-06767C1ABB36}" srcId="{B03154A7-C575-8C43-89FA-C028055E3329}" destId="{034DA829-4CFA-CA43-85E1-49A31E2A71C9}" srcOrd="3" destOrd="0" parTransId="{FA0DE593-260A-6D4E-9F1A-453E493784AA}" sibTransId="{4FE06F77-933B-974B-B70E-D570DBBAE1A0}"/>
    <dgm:cxn modelId="{851B9C57-4143-9049-AF34-5F86DEE9E6C7}" srcId="{B03154A7-C575-8C43-89FA-C028055E3329}" destId="{83707F2A-EDD3-A44C-A763-B3E8328E4100}" srcOrd="1" destOrd="0" parTransId="{E8F4B8F9-061F-E045-9A58-BBAD008EB475}" sibTransId="{47F42E0C-4050-284D-966A-E5BB51AAEF36}"/>
    <dgm:cxn modelId="{E0A6ED2E-FE28-2B4F-AB82-1A5FBB2661D4}" srcId="{B03154A7-C575-8C43-89FA-C028055E3329}" destId="{9361D5B2-ACB0-9D4A-AF03-509D86E9A8EC}" srcOrd="0" destOrd="0" parTransId="{18E024B2-E9B2-004B-898F-7F9B09700DE1}" sibTransId="{C7BD4BB7-07C9-7142-983D-25EF7DCBF0FC}"/>
    <dgm:cxn modelId="{10B1C873-BD51-864A-A1F3-CDA5EDC7940F}" srcId="{B03154A7-C575-8C43-89FA-C028055E3329}" destId="{99EE107A-F569-794B-AC6F-6B1FA7E094DD}" srcOrd="5" destOrd="0" parTransId="{DF64C80D-7255-0640-94D9-9DBC4A415C33}" sibTransId="{285FD32E-2509-0F4C-9F6B-6FBAFB650389}"/>
    <dgm:cxn modelId="{4FAB452B-8A1B-4CC6-A96A-EF6DD1A3FA84}" type="presOf" srcId="{F52E11DB-9D74-4B4E-AEAE-6B9B27EFCCCC}" destId="{D5717393-DA15-524A-990A-4C65EE3DC01B}" srcOrd="0" destOrd="0" presId="urn:microsoft.com/office/officeart/2005/8/layout/hProcess11"/>
    <dgm:cxn modelId="{1C529EE8-28CC-439D-A6FD-E8DAE31C8F19}" type="presOf" srcId="{83707F2A-EDD3-A44C-A763-B3E8328E4100}" destId="{741003FA-0AA8-ED44-AAA5-B74974DE892B}" srcOrd="0" destOrd="0" presId="urn:microsoft.com/office/officeart/2005/8/layout/hProcess11"/>
    <dgm:cxn modelId="{8EBFD7B9-8FBB-7746-9DC5-4CD503120D3E}" srcId="{B03154A7-C575-8C43-89FA-C028055E3329}" destId="{D37399BD-5CB1-A04D-B080-69988BD9CB6F}" srcOrd="7" destOrd="0" parTransId="{3E8AE45E-6728-3141-A415-CFB5D6B0AA8C}" sibTransId="{323459A6-6B0F-904E-A801-7D5486679FBD}"/>
    <dgm:cxn modelId="{51E72D34-9BF5-493D-98DE-AB887EC9D7C6}" type="presOf" srcId="{034DA829-4CFA-CA43-85E1-49A31E2A71C9}" destId="{7C69BBB6-08D3-5344-A111-03901D118102}" srcOrd="0" destOrd="0" presId="urn:microsoft.com/office/officeart/2005/8/layout/hProcess11"/>
    <dgm:cxn modelId="{E72667B4-5902-4E45-913C-E4FFFF06D9D8}" type="presOf" srcId="{9361D5B2-ACB0-9D4A-AF03-509D86E9A8EC}" destId="{D4A9C1F8-A320-8445-AA48-7C46E72B8201}" srcOrd="0" destOrd="0" presId="urn:microsoft.com/office/officeart/2005/8/layout/hProcess11"/>
    <dgm:cxn modelId="{ED34EA9D-17BA-744C-B4C1-90617E60B967}" srcId="{B03154A7-C575-8C43-89FA-C028055E3329}" destId="{F52E11DB-9D74-4B4E-AEAE-6B9B27EFCCCC}" srcOrd="4" destOrd="0" parTransId="{1CA201FB-0EEA-0943-9859-7AE8113E8360}" sibTransId="{694F88CD-4CE7-5348-8D2D-CFCF1B374269}"/>
    <dgm:cxn modelId="{5790CDEE-C4B4-9749-9C1A-FDCCF6475DC3}" srcId="{B03154A7-C575-8C43-89FA-C028055E3329}" destId="{79CAA669-A070-3742-AF46-F9DB4EBBBC30}" srcOrd="2" destOrd="0" parTransId="{A5B5AEFE-733A-EB40-86B7-2BFBA9960F83}" sibTransId="{22EB1126-B678-4C42-A54B-B4899167E880}"/>
    <dgm:cxn modelId="{2961011D-5CF1-4A4C-9B9E-43A1B43EE608}" type="presParOf" srcId="{5234FB30-35BD-D24F-A254-0D8CAF962D8F}" destId="{5231E32A-85D1-DF41-AACC-2426707226C2}" srcOrd="0" destOrd="0" presId="urn:microsoft.com/office/officeart/2005/8/layout/hProcess11"/>
    <dgm:cxn modelId="{6D175769-1660-43FE-916A-B3220F154A97}" type="presParOf" srcId="{5234FB30-35BD-D24F-A254-0D8CAF962D8F}" destId="{EE589874-19F4-B143-9475-CB742B55DA86}" srcOrd="1" destOrd="0" presId="urn:microsoft.com/office/officeart/2005/8/layout/hProcess11"/>
    <dgm:cxn modelId="{A647DF34-3369-4836-B010-D66483A339F7}" type="presParOf" srcId="{EE589874-19F4-B143-9475-CB742B55DA86}" destId="{7DE47555-DBA6-5949-84A7-074842570EC3}" srcOrd="0" destOrd="0" presId="urn:microsoft.com/office/officeart/2005/8/layout/hProcess11"/>
    <dgm:cxn modelId="{BA058D28-7633-4614-9C39-3BD2BD282397}" type="presParOf" srcId="{7DE47555-DBA6-5949-84A7-074842570EC3}" destId="{D4A9C1F8-A320-8445-AA48-7C46E72B8201}" srcOrd="0" destOrd="0" presId="urn:microsoft.com/office/officeart/2005/8/layout/hProcess11"/>
    <dgm:cxn modelId="{66DBDAAC-A2D8-4C71-9F41-2AB5D5327BF4}" type="presParOf" srcId="{7DE47555-DBA6-5949-84A7-074842570EC3}" destId="{D690F534-B665-4343-9DE6-CB920185BDAC}" srcOrd="1" destOrd="0" presId="urn:microsoft.com/office/officeart/2005/8/layout/hProcess11"/>
    <dgm:cxn modelId="{10E81487-8AC5-4C80-BAFB-925AA1293E58}" type="presParOf" srcId="{7DE47555-DBA6-5949-84A7-074842570EC3}" destId="{566833E4-47B5-E640-AC68-22FAA7A994D2}" srcOrd="2" destOrd="0" presId="urn:microsoft.com/office/officeart/2005/8/layout/hProcess11"/>
    <dgm:cxn modelId="{A7A9D6C2-E971-4862-AB4F-05F36900C0CA}" type="presParOf" srcId="{EE589874-19F4-B143-9475-CB742B55DA86}" destId="{AB0ED866-584E-8549-AF24-6FFC6F0A8763}" srcOrd="1" destOrd="0" presId="urn:microsoft.com/office/officeart/2005/8/layout/hProcess11"/>
    <dgm:cxn modelId="{1D15F8EF-CF3F-4C10-AE6A-8BE84AA70A40}" type="presParOf" srcId="{EE589874-19F4-B143-9475-CB742B55DA86}" destId="{70CCCBB5-2527-E541-9ED0-C2D7F51C544F}" srcOrd="2" destOrd="0" presId="urn:microsoft.com/office/officeart/2005/8/layout/hProcess11"/>
    <dgm:cxn modelId="{C4057C03-BFC9-403F-8EB9-97A0E7145E16}" type="presParOf" srcId="{70CCCBB5-2527-E541-9ED0-C2D7F51C544F}" destId="{741003FA-0AA8-ED44-AAA5-B74974DE892B}" srcOrd="0" destOrd="0" presId="urn:microsoft.com/office/officeart/2005/8/layout/hProcess11"/>
    <dgm:cxn modelId="{95263F1F-D2CD-4BD7-A1B2-BA927AE82442}" type="presParOf" srcId="{70CCCBB5-2527-E541-9ED0-C2D7F51C544F}" destId="{465CC5AA-E8F2-9745-8797-FF40881FEDAC}" srcOrd="1" destOrd="0" presId="urn:microsoft.com/office/officeart/2005/8/layout/hProcess11"/>
    <dgm:cxn modelId="{9E9353C7-8F4B-44F8-AA47-84431F95B862}" type="presParOf" srcId="{70CCCBB5-2527-E541-9ED0-C2D7F51C544F}" destId="{5678F817-0322-4249-A2DF-E4164E70E868}" srcOrd="2" destOrd="0" presId="urn:microsoft.com/office/officeart/2005/8/layout/hProcess11"/>
    <dgm:cxn modelId="{C5C8502A-DB64-483B-ACEF-8F972222D410}" type="presParOf" srcId="{EE589874-19F4-B143-9475-CB742B55DA86}" destId="{9C21FDC2-D70A-9442-8E2E-61E0D92A95C6}" srcOrd="3" destOrd="0" presId="urn:microsoft.com/office/officeart/2005/8/layout/hProcess11"/>
    <dgm:cxn modelId="{7977582A-0A23-4C0C-AC9E-1B7848B7F1A5}" type="presParOf" srcId="{EE589874-19F4-B143-9475-CB742B55DA86}" destId="{EF553492-F5A3-DD42-979F-A2A7017F89AE}" srcOrd="4" destOrd="0" presId="urn:microsoft.com/office/officeart/2005/8/layout/hProcess11"/>
    <dgm:cxn modelId="{CEB3B30D-8E25-4980-ACEE-7181E1F7CF1D}" type="presParOf" srcId="{EF553492-F5A3-DD42-979F-A2A7017F89AE}" destId="{4D23DFD2-2AD9-874B-A7D2-05E4C23CE297}" srcOrd="0" destOrd="0" presId="urn:microsoft.com/office/officeart/2005/8/layout/hProcess11"/>
    <dgm:cxn modelId="{7654651A-3A6C-4304-80E9-43DE11404A53}" type="presParOf" srcId="{EF553492-F5A3-DD42-979F-A2A7017F89AE}" destId="{8186BFC4-2264-534E-9B95-4F25B64384D2}" srcOrd="1" destOrd="0" presId="urn:microsoft.com/office/officeart/2005/8/layout/hProcess11"/>
    <dgm:cxn modelId="{C4D23837-CDEC-4698-81AF-C710855DE5B3}" type="presParOf" srcId="{EF553492-F5A3-DD42-979F-A2A7017F89AE}" destId="{35EBADBE-10B0-C24C-AE2A-B144989F29E1}" srcOrd="2" destOrd="0" presId="urn:microsoft.com/office/officeart/2005/8/layout/hProcess11"/>
    <dgm:cxn modelId="{BFC43331-65A2-4508-84DD-B1F86FCA9932}" type="presParOf" srcId="{EE589874-19F4-B143-9475-CB742B55DA86}" destId="{D44219C3-46AB-314F-AD24-3446B31E0B98}" srcOrd="5" destOrd="0" presId="urn:microsoft.com/office/officeart/2005/8/layout/hProcess11"/>
    <dgm:cxn modelId="{1ECB9294-6DFC-462E-8C1A-EE7ED8D20633}" type="presParOf" srcId="{EE589874-19F4-B143-9475-CB742B55DA86}" destId="{87B254DC-DECA-8F4F-A1F7-56C8D3EF283C}" srcOrd="6" destOrd="0" presId="urn:microsoft.com/office/officeart/2005/8/layout/hProcess11"/>
    <dgm:cxn modelId="{C0E5ED82-6E50-48E7-AA74-FA5E82C32332}" type="presParOf" srcId="{87B254DC-DECA-8F4F-A1F7-56C8D3EF283C}" destId="{7C69BBB6-08D3-5344-A111-03901D118102}" srcOrd="0" destOrd="0" presId="urn:microsoft.com/office/officeart/2005/8/layout/hProcess11"/>
    <dgm:cxn modelId="{9BE27DC2-2B8F-48A6-B302-056446AE40EE}" type="presParOf" srcId="{87B254DC-DECA-8F4F-A1F7-56C8D3EF283C}" destId="{F42CC57E-7F9D-0645-9C02-AA95BF9A8805}" srcOrd="1" destOrd="0" presId="urn:microsoft.com/office/officeart/2005/8/layout/hProcess11"/>
    <dgm:cxn modelId="{9BF5842C-84C8-444A-B33A-153034318CA1}" type="presParOf" srcId="{87B254DC-DECA-8F4F-A1F7-56C8D3EF283C}" destId="{05263D3E-E016-5349-80C0-631F422DF951}" srcOrd="2" destOrd="0" presId="urn:microsoft.com/office/officeart/2005/8/layout/hProcess11"/>
    <dgm:cxn modelId="{36DA39E1-CAC5-475E-B729-41462BAA2F23}" type="presParOf" srcId="{EE589874-19F4-B143-9475-CB742B55DA86}" destId="{07F4F674-490C-6B4F-9A96-F43E9F8F51F6}" srcOrd="7" destOrd="0" presId="urn:microsoft.com/office/officeart/2005/8/layout/hProcess11"/>
    <dgm:cxn modelId="{06BFE54E-2DCA-4237-8E0E-D47967E9381A}" type="presParOf" srcId="{EE589874-19F4-B143-9475-CB742B55DA86}" destId="{EB24E87B-5E47-504F-90C3-DC30C308BFAE}" srcOrd="8" destOrd="0" presId="urn:microsoft.com/office/officeart/2005/8/layout/hProcess11"/>
    <dgm:cxn modelId="{FB835895-C3E1-4412-820C-171A4C9931BC}" type="presParOf" srcId="{EB24E87B-5E47-504F-90C3-DC30C308BFAE}" destId="{D5717393-DA15-524A-990A-4C65EE3DC01B}" srcOrd="0" destOrd="0" presId="urn:microsoft.com/office/officeart/2005/8/layout/hProcess11"/>
    <dgm:cxn modelId="{FC25E172-8476-4223-BC9B-C0B7BC901367}" type="presParOf" srcId="{EB24E87B-5E47-504F-90C3-DC30C308BFAE}" destId="{ACA20717-AC9E-7A4E-B935-CC1066C45B0A}" srcOrd="1" destOrd="0" presId="urn:microsoft.com/office/officeart/2005/8/layout/hProcess11"/>
    <dgm:cxn modelId="{3B8A29DC-D576-4BA0-9C84-0FC17B3006D7}" type="presParOf" srcId="{EB24E87B-5E47-504F-90C3-DC30C308BFAE}" destId="{E4AE50A1-6204-AA4C-8D53-E0221B8A48CE}" srcOrd="2" destOrd="0" presId="urn:microsoft.com/office/officeart/2005/8/layout/hProcess11"/>
    <dgm:cxn modelId="{E3F9FC0D-E97B-43DB-9183-B340E7DB9365}" type="presParOf" srcId="{EE589874-19F4-B143-9475-CB742B55DA86}" destId="{576BDAD1-7C12-CE4F-B900-20C6DC090442}" srcOrd="9" destOrd="0" presId="urn:microsoft.com/office/officeart/2005/8/layout/hProcess11"/>
    <dgm:cxn modelId="{D3EC14EB-D803-441E-A685-16753E34B398}" type="presParOf" srcId="{EE589874-19F4-B143-9475-CB742B55DA86}" destId="{B2E8E6A5-8C29-ED45-8F96-41DD8C666A8D}" srcOrd="10" destOrd="0" presId="urn:microsoft.com/office/officeart/2005/8/layout/hProcess11"/>
    <dgm:cxn modelId="{A5CF582C-A453-47F6-AE64-943CD1E305DB}" type="presParOf" srcId="{B2E8E6A5-8C29-ED45-8F96-41DD8C666A8D}" destId="{8B4022F0-E420-734B-A1A8-2AF84A9AE0D0}" srcOrd="0" destOrd="0" presId="urn:microsoft.com/office/officeart/2005/8/layout/hProcess11"/>
    <dgm:cxn modelId="{08D492EC-59BE-4EFA-B1D6-7BCC543E78DF}" type="presParOf" srcId="{B2E8E6A5-8C29-ED45-8F96-41DD8C666A8D}" destId="{A42E23B9-7E0C-E04A-A59D-4BECF57F4C58}" srcOrd="1" destOrd="0" presId="urn:microsoft.com/office/officeart/2005/8/layout/hProcess11"/>
    <dgm:cxn modelId="{0EBC68F9-D3A7-47DB-A51C-F49EA2C31CAB}" type="presParOf" srcId="{B2E8E6A5-8C29-ED45-8F96-41DD8C666A8D}" destId="{5B55BE7E-ACA4-ED4F-A826-3606A3E52506}" srcOrd="2" destOrd="0" presId="urn:microsoft.com/office/officeart/2005/8/layout/hProcess11"/>
    <dgm:cxn modelId="{0F70C304-F789-414E-9F51-56EECE516A4A}" type="presParOf" srcId="{EE589874-19F4-B143-9475-CB742B55DA86}" destId="{1EB385E8-2CDE-8E4E-921B-0CF9877C11DC}" srcOrd="11" destOrd="0" presId="urn:microsoft.com/office/officeart/2005/8/layout/hProcess11"/>
    <dgm:cxn modelId="{D4EDDCBF-FA45-434B-B832-B28D0E38AD72}" type="presParOf" srcId="{EE589874-19F4-B143-9475-CB742B55DA86}" destId="{67FCE36E-5353-054E-B22C-AD8ECCA9621A}" srcOrd="12" destOrd="0" presId="urn:microsoft.com/office/officeart/2005/8/layout/hProcess11"/>
    <dgm:cxn modelId="{BCF129F4-D472-4FD9-B823-A999B60546B9}" type="presParOf" srcId="{67FCE36E-5353-054E-B22C-AD8ECCA9621A}" destId="{963391E6-5886-A64B-B3E7-87FBB593E266}" srcOrd="0" destOrd="0" presId="urn:microsoft.com/office/officeart/2005/8/layout/hProcess11"/>
    <dgm:cxn modelId="{2997D7E0-D878-4B7E-AEEC-978F3430C13A}" type="presParOf" srcId="{67FCE36E-5353-054E-B22C-AD8ECCA9621A}" destId="{7380451E-D9C5-124F-8512-B39C3654C94B}" srcOrd="1" destOrd="0" presId="urn:microsoft.com/office/officeart/2005/8/layout/hProcess11"/>
    <dgm:cxn modelId="{928B31C6-1EEE-4615-8BE4-A4EEB6412E09}" type="presParOf" srcId="{67FCE36E-5353-054E-B22C-AD8ECCA9621A}" destId="{04AA867A-710B-BB4B-9F97-38747EE919A0}" srcOrd="2" destOrd="0" presId="urn:microsoft.com/office/officeart/2005/8/layout/hProcess11"/>
    <dgm:cxn modelId="{F5EEA6E2-29D8-4AEB-9E3E-F2C276F0AB42}" type="presParOf" srcId="{EE589874-19F4-B143-9475-CB742B55DA86}" destId="{D104E078-0774-8645-994F-3418BD22C7C3}" srcOrd="13" destOrd="0" presId="urn:microsoft.com/office/officeart/2005/8/layout/hProcess11"/>
    <dgm:cxn modelId="{86C35164-3501-4DCE-B4C9-C219B7A6EF01}" type="presParOf" srcId="{EE589874-19F4-B143-9475-CB742B55DA86}" destId="{D950973B-A281-7C46-B293-9A121509E65E}" srcOrd="14" destOrd="0" presId="urn:microsoft.com/office/officeart/2005/8/layout/hProcess11"/>
    <dgm:cxn modelId="{A53C2B67-3AD3-47E0-9239-42BE8EC45024}" type="presParOf" srcId="{D950973B-A281-7C46-B293-9A121509E65E}" destId="{85F08E98-0777-1E4E-A741-8DCEED3026BD}" srcOrd="0" destOrd="0" presId="urn:microsoft.com/office/officeart/2005/8/layout/hProcess11"/>
    <dgm:cxn modelId="{2339CAD9-E468-4B6A-BB2B-BA9BF69EDEFA}" type="presParOf" srcId="{D950973B-A281-7C46-B293-9A121509E65E}" destId="{C80F2A03-FE47-4C4C-88C5-7C40C438778F}" srcOrd="1" destOrd="0" presId="urn:microsoft.com/office/officeart/2005/8/layout/hProcess11"/>
    <dgm:cxn modelId="{97393F4B-6042-4258-93DE-61EC546962B8}" type="presParOf" srcId="{D950973B-A281-7C46-B293-9A121509E65E}" destId="{2F027A8B-76E6-594A-BEDC-F161383DE7B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1FB5A-243B-48C0-A140-DFCCC3D189F2}">
      <dsp:nvSpPr>
        <dsp:cNvPr id="0" name=""/>
        <dsp:cNvSpPr/>
      </dsp:nvSpPr>
      <dsp:spPr>
        <a:xfrm rot="5400000">
          <a:off x="-136557" y="136557"/>
          <a:ext cx="910384" cy="637269"/>
        </a:xfrm>
        <a:prstGeom prst="chevron">
          <a:avLst/>
        </a:prstGeom>
        <a:solidFill>
          <a:schemeClr val="accent1">
            <a:lumMod val="40000"/>
            <a:lumOff val="60000"/>
            <a:alpha val="9000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b="1" kern="1200" dirty="0" smtClean="0">
            <a:solidFill>
              <a:schemeClr val="tx1"/>
            </a:solidFill>
          </a:endParaRPr>
        </a:p>
        <a:p>
          <a:pPr lvl="0" algn="ctr" defTabSz="622300">
            <a:lnSpc>
              <a:spcPct val="90000"/>
            </a:lnSpc>
            <a:spcBef>
              <a:spcPct val="0"/>
            </a:spcBef>
            <a:spcAft>
              <a:spcPct val="35000"/>
            </a:spcAft>
          </a:pPr>
          <a:r>
            <a:rPr lang="en-GB" sz="1400" b="1" kern="1200" dirty="0" smtClean="0">
              <a:solidFill>
                <a:schemeClr val="tx1"/>
              </a:solidFill>
            </a:rPr>
            <a:t>1</a:t>
          </a:r>
          <a:endParaRPr lang="en-GB" sz="1400" b="1" kern="1200" dirty="0">
            <a:solidFill>
              <a:schemeClr val="tx1"/>
            </a:solidFill>
          </a:endParaRPr>
        </a:p>
      </dsp:txBody>
      <dsp:txXfrm rot="-5400000">
        <a:off x="1" y="318635"/>
        <a:ext cx="637269" cy="273115"/>
      </dsp:txXfrm>
    </dsp:sp>
    <dsp:sp modelId="{CEE7B675-0641-4D1E-BBE3-60B632466867}">
      <dsp:nvSpPr>
        <dsp:cNvPr id="0" name=""/>
        <dsp:cNvSpPr/>
      </dsp:nvSpPr>
      <dsp:spPr>
        <a:xfrm rot="5400000">
          <a:off x="1685324" y="-1045364"/>
          <a:ext cx="591750" cy="2687861"/>
        </a:xfrm>
        <a:prstGeom prst="round2SameRect">
          <a:avLst/>
        </a:prstGeom>
        <a:solidFill>
          <a:schemeClr val="lt1">
            <a:alpha val="90000"/>
            <a:hueOff val="0"/>
            <a:satOff val="0"/>
            <a:lumOff val="0"/>
            <a:alphaOff val="0"/>
          </a:schemeClr>
        </a:solidFill>
        <a:ln w="25400" cap="flat" cmpd="sng" algn="ctr">
          <a:solidFill>
            <a:schemeClr val="accent1">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rPr>
            <a:t>Agree the problem statement in action oriented language (i.e. How to…)</a:t>
          </a:r>
          <a:endParaRPr lang="en-GB" sz="1200" kern="1200" dirty="0">
            <a:solidFill>
              <a:schemeClr val="tx1"/>
            </a:solidFill>
          </a:endParaRPr>
        </a:p>
      </dsp:txBody>
      <dsp:txXfrm rot="-5400000">
        <a:off x="637269" y="31578"/>
        <a:ext cx="2658974" cy="533976"/>
      </dsp:txXfrm>
    </dsp:sp>
    <dsp:sp modelId="{C1BF45F5-9B97-4479-952E-53FDA5186920}">
      <dsp:nvSpPr>
        <dsp:cNvPr id="0" name=""/>
        <dsp:cNvSpPr/>
      </dsp:nvSpPr>
      <dsp:spPr>
        <a:xfrm rot="5400000">
          <a:off x="-136557" y="947071"/>
          <a:ext cx="910384" cy="637269"/>
        </a:xfrm>
        <a:prstGeom prst="chevron">
          <a:avLst/>
        </a:prstGeom>
        <a:solidFill>
          <a:schemeClr val="accent1">
            <a:lumMod val="40000"/>
            <a:lumOff val="60000"/>
            <a:alpha val="8000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b="1" kern="1200" dirty="0" smtClean="0">
            <a:solidFill>
              <a:schemeClr val="tx1"/>
            </a:solidFill>
          </a:endParaRPr>
        </a:p>
        <a:p>
          <a:pPr lvl="0" algn="ctr" defTabSz="622300">
            <a:lnSpc>
              <a:spcPct val="90000"/>
            </a:lnSpc>
            <a:spcBef>
              <a:spcPct val="0"/>
            </a:spcBef>
            <a:spcAft>
              <a:spcPct val="35000"/>
            </a:spcAft>
          </a:pPr>
          <a:r>
            <a:rPr lang="en-GB" sz="1400" b="1" kern="1200" dirty="0" smtClean="0">
              <a:solidFill>
                <a:schemeClr val="tx1"/>
              </a:solidFill>
            </a:rPr>
            <a:t>2</a:t>
          </a:r>
          <a:endParaRPr lang="en-GB" sz="1400" b="1" kern="1200" dirty="0">
            <a:solidFill>
              <a:schemeClr val="tx1"/>
            </a:solidFill>
          </a:endParaRPr>
        </a:p>
      </dsp:txBody>
      <dsp:txXfrm rot="-5400000">
        <a:off x="1" y="1129149"/>
        <a:ext cx="637269" cy="273115"/>
      </dsp:txXfrm>
    </dsp:sp>
    <dsp:sp modelId="{9B45531D-C182-4BCE-85E8-9326BA14308F}">
      <dsp:nvSpPr>
        <dsp:cNvPr id="0" name=""/>
        <dsp:cNvSpPr/>
      </dsp:nvSpPr>
      <dsp:spPr>
        <a:xfrm rot="5400000">
          <a:off x="2003959" y="-556177"/>
          <a:ext cx="591750" cy="3325130"/>
        </a:xfrm>
        <a:prstGeom prst="round2SameRect">
          <a:avLst/>
        </a:prstGeom>
        <a:solidFill>
          <a:schemeClr val="lt1">
            <a:alpha val="90000"/>
            <a:hueOff val="0"/>
            <a:satOff val="0"/>
            <a:lumOff val="0"/>
            <a:alphaOff val="0"/>
          </a:schemeClr>
        </a:solidFill>
        <a:ln w="25400" cap="flat" cmpd="sng" algn="ctr">
          <a:solidFill>
            <a:schemeClr val="accent1">
              <a:lumMod val="60000"/>
              <a:lumOff val="40000"/>
              <a:alpha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rPr>
            <a:t>Establish the background to the problem and the possible root causes</a:t>
          </a:r>
          <a:endParaRPr lang="en-GB" sz="1200" kern="1200" dirty="0">
            <a:solidFill>
              <a:schemeClr val="tx1"/>
            </a:solidFill>
          </a:endParaRPr>
        </a:p>
      </dsp:txBody>
      <dsp:txXfrm rot="-5400000">
        <a:off x="637270" y="839399"/>
        <a:ext cx="3296243" cy="533976"/>
      </dsp:txXfrm>
    </dsp:sp>
    <dsp:sp modelId="{10E83A2C-D086-420D-A225-062DE8381613}">
      <dsp:nvSpPr>
        <dsp:cNvPr id="0" name=""/>
        <dsp:cNvSpPr/>
      </dsp:nvSpPr>
      <dsp:spPr>
        <a:xfrm rot="5400000">
          <a:off x="-136557" y="1754892"/>
          <a:ext cx="910384" cy="637269"/>
        </a:xfrm>
        <a:prstGeom prst="chevron">
          <a:avLst/>
        </a:prstGeom>
        <a:solidFill>
          <a:schemeClr val="accent1">
            <a:lumMod val="40000"/>
            <a:lumOff val="60000"/>
            <a:alpha val="7000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b="1" kern="1200" dirty="0" smtClean="0">
            <a:solidFill>
              <a:schemeClr val="tx1"/>
            </a:solidFill>
          </a:endParaRPr>
        </a:p>
        <a:p>
          <a:pPr lvl="0" algn="ctr" defTabSz="622300">
            <a:lnSpc>
              <a:spcPct val="90000"/>
            </a:lnSpc>
            <a:spcBef>
              <a:spcPct val="0"/>
            </a:spcBef>
            <a:spcAft>
              <a:spcPct val="35000"/>
            </a:spcAft>
          </a:pPr>
          <a:r>
            <a:rPr lang="en-GB" sz="1400" b="1" kern="1200" dirty="0" smtClean="0">
              <a:solidFill>
                <a:schemeClr val="tx1"/>
              </a:solidFill>
            </a:rPr>
            <a:t>3</a:t>
          </a:r>
          <a:endParaRPr lang="en-GB" sz="1400" b="1" kern="1200" dirty="0">
            <a:solidFill>
              <a:schemeClr val="tx1"/>
            </a:solidFill>
          </a:endParaRPr>
        </a:p>
      </dsp:txBody>
      <dsp:txXfrm rot="-5400000">
        <a:off x="1" y="1936970"/>
        <a:ext cx="637269" cy="273115"/>
      </dsp:txXfrm>
    </dsp:sp>
    <dsp:sp modelId="{D410807A-90E3-45B3-868A-D6734938CEA8}">
      <dsp:nvSpPr>
        <dsp:cNvPr id="0" name=""/>
        <dsp:cNvSpPr/>
      </dsp:nvSpPr>
      <dsp:spPr>
        <a:xfrm rot="5400000">
          <a:off x="2003959" y="251644"/>
          <a:ext cx="591750" cy="3325130"/>
        </a:xfrm>
        <a:prstGeom prst="round2SameRect">
          <a:avLst/>
        </a:prstGeom>
        <a:solidFill>
          <a:schemeClr val="lt1">
            <a:alpha val="90000"/>
            <a:hueOff val="0"/>
            <a:satOff val="0"/>
            <a:lumOff val="0"/>
            <a:alphaOff val="0"/>
          </a:schemeClr>
        </a:solidFill>
        <a:ln w="25400" cap="flat" cmpd="sng" algn="ctr">
          <a:solidFill>
            <a:schemeClr val="accent1">
              <a:lumMod val="60000"/>
              <a:lumOff val="40000"/>
              <a:alpha val="7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smtClean="0">
              <a:solidFill>
                <a:schemeClr val="tx1"/>
              </a:solidFill>
            </a:rPr>
            <a:t>Generate ideas to tackle the most likely root causes and vote for the favored solution</a:t>
          </a:r>
          <a:endParaRPr lang="en-US" sz="1200" kern="1200" noProof="0" dirty="0">
            <a:solidFill>
              <a:schemeClr val="tx1"/>
            </a:solidFill>
          </a:endParaRPr>
        </a:p>
      </dsp:txBody>
      <dsp:txXfrm rot="-5400000">
        <a:off x="637270" y="1647221"/>
        <a:ext cx="3296243" cy="533976"/>
      </dsp:txXfrm>
    </dsp:sp>
    <dsp:sp modelId="{2C05AF6E-81ED-42AB-919F-D74F4EDDF210}">
      <dsp:nvSpPr>
        <dsp:cNvPr id="0" name=""/>
        <dsp:cNvSpPr/>
      </dsp:nvSpPr>
      <dsp:spPr>
        <a:xfrm rot="5400000">
          <a:off x="-136557" y="2562714"/>
          <a:ext cx="910384" cy="637269"/>
        </a:xfrm>
        <a:prstGeom prst="chevron">
          <a:avLst/>
        </a:prstGeom>
        <a:solidFill>
          <a:schemeClr val="accent1">
            <a:lumMod val="40000"/>
            <a:lumOff val="60000"/>
            <a:alpha val="6000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b="1" kern="1200" dirty="0" smtClean="0">
            <a:solidFill>
              <a:schemeClr val="tx1"/>
            </a:solidFill>
          </a:endParaRPr>
        </a:p>
        <a:p>
          <a:pPr lvl="0" algn="ctr" defTabSz="622300">
            <a:lnSpc>
              <a:spcPct val="90000"/>
            </a:lnSpc>
            <a:spcBef>
              <a:spcPct val="0"/>
            </a:spcBef>
            <a:spcAft>
              <a:spcPct val="35000"/>
            </a:spcAft>
          </a:pPr>
          <a:r>
            <a:rPr lang="en-GB" sz="1400" b="1" kern="1200" dirty="0" smtClean="0">
              <a:solidFill>
                <a:schemeClr val="tx1"/>
              </a:solidFill>
            </a:rPr>
            <a:t>4</a:t>
          </a:r>
          <a:endParaRPr lang="en-GB" sz="1400" b="1" kern="1200" dirty="0">
            <a:solidFill>
              <a:schemeClr val="tx1"/>
            </a:solidFill>
          </a:endParaRPr>
        </a:p>
      </dsp:txBody>
      <dsp:txXfrm rot="-5400000">
        <a:off x="1" y="2744792"/>
        <a:ext cx="637269" cy="273115"/>
      </dsp:txXfrm>
    </dsp:sp>
    <dsp:sp modelId="{1FC5F2C6-839F-446B-A978-6CDB45053633}">
      <dsp:nvSpPr>
        <dsp:cNvPr id="0" name=""/>
        <dsp:cNvSpPr/>
      </dsp:nvSpPr>
      <dsp:spPr>
        <a:xfrm rot="5400000">
          <a:off x="2003959" y="1059466"/>
          <a:ext cx="591750" cy="3325130"/>
        </a:xfrm>
        <a:prstGeom prst="round2SameRect">
          <a:avLst/>
        </a:prstGeom>
        <a:solidFill>
          <a:schemeClr val="lt1">
            <a:alpha val="90000"/>
            <a:hueOff val="0"/>
            <a:satOff val="0"/>
            <a:lumOff val="0"/>
            <a:alphaOff val="0"/>
          </a:schemeClr>
        </a:solidFill>
        <a:ln w="25400" cap="flat" cmpd="sng" algn="ctr">
          <a:solidFill>
            <a:schemeClr val="accent1">
              <a:lumMod val="60000"/>
              <a:lumOff val="40000"/>
              <a:alpha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rPr>
            <a:t>Create a list of Benefits and Concerns for the chosen solutions</a:t>
          </a:r>
          <a:endParaRPr lang="en-GB" sz="1200" kern="1200" dirty="0">
            <a:solidFill>
              <a:schemeClr val="tx1"/>
            </a:solidFill>
          </a:endParaRPr>
        </a:p>
      </dsp:txBody>
      <dsp:txXfrm rot="-5400000">
        <a:off x="637270" y="2455043"/>
        <a:ext cx="3296243" cy="533976"/>
      </dsp:txXfrm>
    </dsp:sp>
    <dsp:sp modelId="{1F6F9F58-3B80-4106-962A-75DA5FB348A5}">
      <dsp:nvSpPr>
        <dsp:cNvPr id="0" name=""/>
        <dsp:cNvSpPr/>
      </dsp:nvSpPr>
      <dsp:spPr>
        <a:xfrm rot="5400000">
          <a:off x="-539530" y="3773508"/>
          <a:ext cx="1716330" cy="637269"/>
        </a:xfrm>
        <a:prstGeom prst="chevron">
          <a:avLst/>
        </a:prstGeom>
        <a:solidFill>
          <a:schemeClr val="accent1">
            <a:lumMod val="40000"/>
            <a:lumOff val="60000"/>
            <a:alpha val="5000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b="1" kern="1200" dirty="0" smtClean="0">
            <a:solidFill>
              <a:schemeClr val="tx1"/>
            </a:solidFill>
          </a:endParaRPr>
        </a:p>
        <a:p>
          <a:pPr lvl="0" algn="ctr" defTabSz="622300">
            <a:lnSpc>
              <a:spcPct val="90000"/>
            </a:lnSpc>
            <a:spcBef>
              <a:spcPct val="0"/>
            </a:spcBef>
            <a:spcAft>
              <a:spcPct val="35000"/>
            </a:spcAft>
          </a:pPr>
          <a:r>
            <a:rPr lang="en-GB" sz="1400" b="1" kern="1200" dirty="0" smtClean="0">
              <a:solidFill>
                <a:schemeClr val="tx1"/>
              </a:solidFill>
            </a:rPr>
            <a:t>5</a:t>
          </a:r>
          <a:endParaRPr lang="en-GB" sz="1400" b="1" kern="1200" dirty="0">
            <a:solidFill>
              <a:schemeClr val="tx1"/>
            </a:solidFill>
          </a:endParaRPr>
        </a:p>
      </dsp:txBody>
      <dsp:txXfrm rot="-5400000">
        <a:off x="0" y="3552613"/>
        <a:ext cx="637269" cy="1079061"/>
      </dsp:txXfrm>
    </dsp:sp>
    <dsp:sp modelId="{E79897FF-331C-4CFC-BC88-071ECB244B65}">
      <dsp:nvSpPr>
        <dsp:cNvPr id="0" name=""/>
        <dsp:cNvSpPr/>
      </dsp:nvSpPr>
      <dsp:spPr>
        <a:xfrm rot="5400000">
          <a:off x="1699122" y="2270260"/>
          <a:ext cx="1201424" cy="3325130"/>
        </a:xfrm>
        <a:prstGeom prst="round2SameRect">
          <a:avLst/>
        </a:prstGeom>
        <a:solidFill>
          <a:schemeClr val="lt1">
            <a:alpha val="90000"/>
            <a:hueOff val="0"/>
            <a:satOff val="0"/>
            <a:lumOff val="0"/>
            <a:alphaOff val="0"/>
          </a:schemeClr>
        </a:solidFill>
        <a:ln w="25400" cap="flat" cmpd="sng" algn="ctr">
          <a:solidFill>
            <a:schemeClr val="accent1">
              <a:lumMod val="60000"/>
              <a:lumOff val="40000"/>
              <a:alpha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smtClean="0">
              <a:solidFill>
                <a:schemeClr val="tx1"/>
              </a:solidFill>
            </a:rPr>
            <a:t>Agree next steps to resolve the concerns and the next steps to implement the solutions.  If a concern is a ‘killer concern’ (choose the idea with the next highest number of votes and redo step 4)</a:t>
          </a:r>
          <a:endParaRPr lang="en-US" sz="1200" kern="1200" noProof="0" dirty="0">
            <a:solidFill>
              <a:schemeClr val="tx1"/>
            </a:solidFill>
          </a:endParaRPr>
        </a:p>
      </dsp:txBody>
      <dsp:txXfrm rot="-5400000">
        <a:off x="637270" y="3390762"/>
        <a:ext cx="3266481" cy="1084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1E32A-85D1-DF41-AACC-2426707226C2}">
      <dsp:nvSpPr>
        <dsp:cNvPr id="0" name=""/>
        <dsp:cNvSpPr/>
      </dsp:nvSpPr>
      <dsp:spPr>
        <a:xfrm>
          <a:off x="0" y="1285985"/>
          <a:ext cx="8659688" cy="1714646"/>
        </a:xfrm>
        <a:prstGeom prst="notched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4A9C1F8-A320-8445-AA48-7C46E72B8201}">
      <dsp:nvSpPr>
        <dsp:cNvPr id="0" name=""/>
        <dsp:cNvSpPr/>
      </dsp:nvSpPr>
      <dsp:spPr>
        <a:xfrm>
          <a:off x="1395" y="0"/>
          <a:ext cx="81913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solidFill>
                <a:schemeClr val="tx1"/>
              </a:solidFill>
            </a:rPr>
            <a:t>Establish</a:t>
          </a:r>
          <a:r>
            <a:rPr lang="en-US" sz="1100" kern="1200" baseline="0" dirty="0">
              <a:solidFill>
                <a:schemeClr val="tx1"/>
              </a:solidFill>
            </a:rPr>
            <a:t> a sense of urgency (need for change)</a:t>
          </a:r>
          <a:endParaRPr lang="en-US" sz="1100" kern="1200" dirty="0">
            <a:solidFill>
              <a:schemeClr val="tx1"/>
            </a:solidFill>
          </a:endParaRPr>
        </a:p>
      </dsp:txBody>
      <dsp:txXfrm>
        <a:off x="1395" y="0"/>
        <a:ext cx="819139" cy="1714646"/>
      </dsp:txXfrm>
    </dsp:sp>
    <dsp:sp modelId="{D690F534-B665-4343-9DE6-CB920185BDAC}">
      <dsp:nvSpPr>
        <dsp:cNvPr id="0" name=""/>
        <dsp:cNvSpPr/>
      </dsp:nvSpPr>
      <dsp:spPr>
        <a:xfrm>
          <a:off x="196634"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1003FA-0AA8-ED44-AAA5-B74974DE892B}">
      <dsp:nvSpPr>
        <dsp:cNvPr id="0" name=""/>
        <dsp:cNvSpPr/>
      </dsp:nvSpPr>
      <dsp:spPr>
        <a:xfrm>
          <a:off x="861492" y="2571970"/>
          <a:ext cx="81913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solidFill>
                <a:schemeClr val="tx1"/>
              </a:solidFill>
            </a:rPr>
            <a:t>Form a powerful guiding coalition</a:t>
          </a:r>
        </a:p>
      </dsp:txBody>
      <dsp:txXfrm>
        <a:off x="861492" y="2571970"/>
        <a:ext cx="819139" cy="1714646"/>
      </dsp:txXfrm>
    </dsp:sp>
    <dsp:sp modelId="{465CC5AA-E8F2-9745-8797-FF40881FEDAC}">
      <dsp:nvSpPr>
        <dsp:cNvPr id="0" name=""/>
        <dsp:cNvSpPr/>
      </dsp:nvSpPr>
      <dsp:spPr>
        <a:xfrm>
          <a:off x="1056731"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23DFD2-2AD9-874B-A7D2-05E4C23CE297}">
      <dsp:nvSpPr>
        <dsp:cNvPr id="0" name=""/>
        <dsp:cNvSpPr/>
      </dsp:nvSpPr>
      <dsp:spPr>
        <a:xfrm>
          <a:off x="1721589" y="0"/>
          <a:ext cx="81913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solidFill>
                <a:schemeClr val="tx1"/>
              </a:solidFill>
            </a:rPr>
            <a:t>Create a vision</a:t>
          </a:r>
        </a:p>
      </dsp:txBody>
      <dsp:txXfrm>
        <a:off x="1721589" y="0"/>
        <a:ext cx="819139" cy="1714646"/>
      </dsp:txXfrm>
    </dsp:sp>
    <dsp:sp modelId="{8186BFC4-2264-534E-9B95-4F25B64384D2}">
      <dsp:nvSpPr>
        <dsp:cNvPr id="0" name=""/>
        <dsp:cNvSpPr/>
      </dsp:nvSpPr>
      <dsp:spPr>
        <a:xfrm>
          <a:off x="1916828"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69BBB6-08D3-5344-A111-03901D118102}">
      <dsp:nvSpPr>
        <dsp:cNvPr id="0" name=""/>
        <dsp:cNvSpPr/>
      </dsp:nvSpPr>
      <dsp:spPr>
        <a:xfrm>
          <a:off x="2581685" y="2571970"/>
          <a:ext cx="1038513"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smtClean="0">
              <a:solidFill>
                <a:schemeClr val="tx1"/>
              </a:solidFill>
            </a:rPr>
            <a:t>Communicate </a:t>
          </a:r>
          <a:r>
            <a:rPr lang="en-US" sz="1100" kern="1200" dirty="0">
              <a:solidFill>
                <a:schemeClr val="tx1"/>
              </a:solidFill>
            </a:rPr>
            <a:t>the vision</a:t>
          </a:r>
        </a:p>
      </dsp:txBody>
      <dsp:txXfrm>
        <a:off x="2581685" y="2571970"/>
        <a:ext cx="1038513" cy="1714646"/>
      </dsp:txXfrm>
    </dsp:sp>
    <dsp:sp modelId="{F42CC57E-7F9D-0645-9C02-AA95BF9A8805}">
      <dsp:nvSpPr>
        <dsp:cNvPr id="0" name=""/>
        <dsp:cNvSpPr/>
      </dsp:nvSpPr>
      <dsp:spPr>
        <a:xfrm>
          <a:off x="2886611"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5717393-DA15-524A-990A-4C65EE3DC01B}">
      <dsp:nvSpPr>
        <dsp:cNvPr id="0" name=""/>
        <dsp:cNvSpPr/>
      </dsp:nvSpPr>
      <dsp:spPr>
        <a:xfrm>
          <a:off x="3661156" y="0"/>
          <a:ext cx="81913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solidFill>
                <a:schemeClr val="tx1"/>
              </a:solidFill>
            </a:rPr>
            <a:t>Empower others to act on the vision</a:t>
          </a:r>
        </a:p>
      </dsp:txBody>
      <dsp:txXfrm>
        <a:off x="3661156" y="0"/>
        <a:ext cx="819139" cy="1714646"/>
      </dsp:txXfrm>
    </dsp:sp>
    <dsp:sp modelId="{ACA20717-AC9E-7A4E-B935-CC1066C45B0A}">
      <dsp:nvSpPr>
        <dsp:cNvPr id="0" name=""/>
        <dsp:cNvSpPr/>
      </dsp:nvSpPr>
      <dsp:spPr>
        <a:xfrm>
          <a:off x="3856395"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4022F0-E420-734B-A1A8-2AF84A9AE0D0}">
      <dsp:nvSpPr>
        <dsp:cNvPr id="0" name=""/>
        <dsp:cNvSpPr/>
      </dsp:nvSpPr>
      <dsp:spPr>
        <a:xfrm>
          <a:off x="4521252" y="2571970"/>
          <a:ext cx="81913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solidFill>
                <a:schemeClr val="tx1"/>
              </a:solidFill>
            </a:rPr>
            <a:t>Plan for and create short term wins</a:t>
          </a:r>
        </a:p>
      </dsp:txBody>
      <dsp:txXfrm>
        <a:off x="4521252" y="2571970"/>
        <a:ext cx="819139" cy="1714646"/>
      </dsp:txXfrm>
    </dsp:sp>
    <dsp:sp modelId="{A42E23B9-7E0C-E04A-A59D-4BECF57F4C58}">
      <dsp:nvSpPr>
        <dsp:cNvPr id="0" name=""/>
        <dsp:cNvSpPr/>
      </dsp:nvSpPr>
      <dsp:spPr>
        <a:xfrm>
          <a:off x="4716491"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63391E6-5886-A64B-B3E7-87FBB593E266}">
      <dsp:nvSpPr>
        <dsp:cNvPr id="0" name=""/>
        <dsp:cNvSpPr/>
      </dsp:nvSpPr>
      <dsp:spPr>
        <a:xfrm>
          <a:off x="5381349" y="0"/>
          <a:ext cx="1217249"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solidFill>
                <a:schemeClr val="tx1"/>
              </a:solidFill>
            </a:rPr>
            <a:t>Consolidate </a:t>
          </a:r>
          <a:r>
            <a:rPr lang="en-US" sz="1100" kern="1200" dirty="0" smtClean="0">
              <a:solidFill>
                <a:schemeClr val="tx1"/>
              </a:solidFill>
            </a:rPr>
            <a:t>improvements </a:t>
          </a:r>
          <a:r>
            <a:rPr lang="en-US" sz="1100" kern="1200" dirty="0">
              <a:solidFill>
                <a:schemeClr val="tx1"/>
              </a:solidFill>
            </a:rPr>
            <a:t>&amp; produce more change</a:t>
          </a:r>
        </a:p>
      </dsp:txBody>
      <dsp:txXfrm>
        <a:off x="5381349" y="0"/>
        <a:ext cx="1217249" cy="1714646"/>
      </dsp:txXfrm>
    </dsp:sp>
    <dsp:sp modelId="{7380451E-D9C5-124F-8512-B39C3654C94B}">
      <dsp:nvSpPr>
        <dsp:cNvPr id="0" name=""/>
        <dsp:cNvSpPr/>
      </dsp:nvSpPr>
      <dsp:spPr>
        <a:xfrm>
          <a:off x="5775643"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F08E98-0777-1E4E-A741-8DCEED3026BD}">
      <dsp:nvSpPr>
        <dsp:cNvPr id="0" name=""/>
        <dsp:cNvSpPr/>
      </dsp:nvSpPr>
      <dsp:spPr>
        <a:xfrm>
          <a:off x="6639556" y="2571970"/>
          <a:ext cx="1152767" cy="171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smtClean="0">
              <a:solidFill>
                <a:schemeClr val="tx1"/>
              </a:solidFill>
            </a:rPr>
            <a:t>Institutionalize </a:t>
          </a:r>
          <a:r>
            <a:rPr lang="en-US" sz="1100" kern="1200" dirty="0">
              <a:solidFill>
                <a:schemeClr val="tx1"/>
              </a:solidFill>
            </a:rPr>
            <a:t>new approaches</a:t>
          </a:r>
        </a:p>
      </dsp:txBody>
      <dsp:txXfrm>
        <a:off x="6639556" y="2571970"/>
        <a:ext cx="1152767" cy="1714646"/>
      </dsp:txXfrm>
    </dsp:sp>
    <dsp:sp modelId="{C80F2A03-FE47-4C4C-88C5-7C40C438778F}">
      <dsp:nvSpPr>
        <dsp:cNvPr id="0" name=""/>
        <dsp:cNvSpPr/>
      </dsp:nvSpPr>
      <dsp:spPr>
        <a:xfrm>
          <a:off x="7001608" y="1928977"/>
          <a:ext cx="428661" cy="4286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06B826-4792-414F-87F9-BB97F67B4755}" type="datetimeFigureOut">
              <a:rPr lang="en-US" smtClean="0"/>
              <a:t>7/12/2016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933A77-6A96-4E67-839C-3F05B629AF95}" type="slidenum">
              <a:rPr lang="en-US" smtClean="0"/>
              <a:t>‹#›</a:t>
            </a:fld>
            <a:endParaRPr lang="en-US"/>
          </a:p>
        </p:txBody>
      </p:sp>
    </p:spTree>
    <p:extLst>
      <p:ext uri="{BB962C8B-B14F-4D97-AF65-F5344CB8AC3E}">
        <p14:creationId xmlns:p14="http://schemas.microsoft.com/office/powerpoint/2010/main" val="414795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81100" y="696913"/>
            <a:ext cx="4648200" cy="3486150"/>
          </a:xfrm>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Brief overview of the change</a:t>
            </a:r>
            <a:r>
              <a:rPr lang="en-US" baseline="0" dirty="0" smtClean="0">
                <a:latin typeface="Arial" charset="0"/>
              </a:rPr>
              <a:t> curve (what it is, how we can use it)</a:t>
            </a:r>
          </a:p>
          <a:p>
            <a:r>
              <a:rPr lang="en-US" dirty="0" smtClean="0">
                <a:latin typeface="Arial" charset="0"/>
              </a:rPr>
              <a:t>Have each</a:t>
            </a:r>
            <a:r>
              <a:rPr lang="en-US" baseline="0" dirty="0" smtClean="0">
                <a:latin typeface="Arial" charset="0"/>
              </a:rPr>
              <a:t> table plot how they feel. It’s OK if we feel overwhelmed. Share your authentic experiences. Utilize hidden slide as talking points to change. Explain stages of change curve and that it’s ok to be at different places. WE ARE ALL ON THE JOURNEY TOGETHER. DMs will be at tables to support the activity.</a:t>
            </a:r>
          </a:p>
          <a:p>
            <a:endParaRPr lang="en-US" dirty="0"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685">
              <a:defRPr sz="2400" baseline="-25000">
                <a:solidFill>
                  <a:schemeClr val="tx1"/>
                </a:solidFill>
                <a:latin typeface="Arial" charset="0"/>
                <a:ea typeface="Geneva" pitchFamily="1" charset="-128"/>
              </a:defRPr>
            </a:lvl1pPr>
            <a:lvl2pPr marL="751345" indent="-288979" defTabSz="969685">
              <a:defRPr sz="2400" baseline="-25000">
                <a:solidFill>
                  <a:schemeClr val="tx1"/>
                </a:solidFill>
                <a:latin typeface="Arial" charset="0"/>
                <a:ea typeface="Geneva" pitchFamily="1" charset="-128"/>
              </a:defRPr>
            </a:lvl2pPr>
            <a:lvl3pPr marL="1155916" indent="-231183" defTabSz="969685">
              <a:defRPr sz="2400" baseline="-25000">
                <a:solidFill>
                  <a:schemeClr val="tx1"/>
                </a:solidFill>
                <a:latin typeface="Arial" charset="0"/>
                <a:ea typeface="Geneva" pitchFamily="1" charset="-128"/>
              </a:defRPr>
            </a:lvl3pPr>
            <a:lvl4pPr marL="1618282" indent="-231183" defTabSz="969685">
              <a:defRPr sz="2400" baseline="-25000">
                <a:solidFill>
                  <a:schemeClr val="tx1"/>
                </a:solidFill>
                <a:latin typeface="Arial" charset="0"/>
                <a:ea typeface="Geneva" pitchFamily="1" charset="-128"/>
              </a:defRPr>
            </a:lvl4pPr>
            <a:lvl5pPr marL="2080649" indent="-231183" defTabSz="969685">
              <a:defRPr sz="2400" baseline="-25000">
                <a:solidFill>
                  <a:schemeClr val="tx1"/>
                </a:solidFill>
                <a:latin typeface="Arial" charset="0"/>
                <a:ea typeface="Geneva" pitchFamily="1" charset="-128"/>
              </a:defRPr>
            </a:lvl5pPr>
            <a:lvl6pPr marL="2543015" indent="-231183" defTabSz="969685" eaLnBrk="0" fontAlgn="base" hangingPunct="0">
              <a:spcBef>
                <a:spcPct val="0"/>
              </a:spcBef>
              <a:spcAft>
                <a:spcPct val="0"/>
              </a:spcAft>
              <a:defRPr sz="2400" baseline="-25000">
                <a:solidFill>
                  <a:schemeClr val="tx1"/>
                </a:solidFill>
                <a:latin typeface="Arial" charset="0"/>
                <a:ea typeface="Geneva" pitchFamily="1" charset="-128"/>
              </a:defRPr>
            </a:lvl6pPr>
            <a:lvl7pPr marL="3005381" indent="-231183" defTabSz="969685" eaLnBrk="0" fontAlgn="base" hangingPunct="0">
              <a:spcBef>
                <a:spcPct val="0"/>
              </a:spcBef>
              <a:spcAft>
                <a:spcPct val="0"/>
              </a:spcAft>
              <a:defRPr sz="2400" baseline="-25000">
                <a:solidFill>
                  <a:schemeClr val="tx1"/>
                </a:solidFill>
                <a:latin typeface="Arial" charset="0"/>
                <a:ea typeface="Geneva" pitchFamily="1" charset="-128"/>
              </a:defRPr>
            </a:lvl7pPr>
            <a:lvl8pPr marL="3467748" indent="-231183" defTabSz="969685" eaLnBrk="0" fontAlgn="base" hangingPunct="0">
              <a:spcBef>
                <a:spcPct val="0"/>
              </a:spcBef>
              <a:spcAft>
                <a:spcPct val="0"/>
              </a:spcAft>
              <a:defRPr sz="2400" baseline="-25000">
                <a:solidFill>
                  <a:schemeClr val="tx1"/>
                </a:solidFill>
                <a:latin typeface="Arial" charset="0"/>
                <a:ea typeface="Geneva" pitchFamily="1" charset="-128"/>
              </a:defRPr>
            </a:lvl8pPr>
            <a:lvl9pPr marL="3930114" indent="-231183" defTabSz="969685" eaLnBrk="0" fontAlgn="base" hangingPunct="0">
              <a:spcBef>
                <a:spcPct val="0"/>
              </a:spcBef>
              <a:spcAft>
                <a:spcPct val="0"/>
              </a:spcAft>
              <a:defRPr sz="2400" baseline="-25000">
                <a:solidFill>
                  <a:schemeClr val="tx1"/>
                </a:solidFill>
                <a:latin typeface="Arial" charset="0"/>
                <a:ea typeface="Geneva" pitchFamily="1" charset="-128"/>
              </a:defRPr>
            </a:lvl9pPr>
          </a:lstStyle>
          <a:p>
            <a:fld id="{B191E53C-50EC-446E-8D29-0DA52B97AC78}" type="slidenum">
              <a:rPr lang="en-GB" sz="1300" baseline="0">
                <a:solidFill>
                  <a:prstClr val="black"/>
                </a:solidFill>
              </a:rPr>
              <a:pPr/>
              <a:t>8</a:t>
            </a:fld>
            <a:endParaRPr lang="en-GB" sz="1300" baseline="0">
              <a:solidFill>
                <a:prstClr val="black"/>
              </a:solidFill>
            </a:endParaRPr>
          </a:p>
        </p:txBody>
      </p:sp>
    </p:spTree>
    <p:extLst>
      <p:ext uri="{BB962C8B-B14F-4D97-AF65-F5344CB8AC3E}">
        <p14:creationId xmlns:p14="http://schemas.microsoft.com/office/powerpoint/2010/main" val="38449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04111" eaLnBrk="0" fontAlgn="base" hangingPunct="0">
              <a:spcBef>
                <a:spcPct val="30000"/>
              </a:spcBef>
              <a:spcAft>
                <a:spcPct val="0"/>
              </a:spcAft>
              <a:defRPr/>
            </a:pPr>
            <a:r>
              <a:rPr lang="en-US" dirty="0" smtClean="0"/>
              <a:t>Use the diagnostics guidance deck</a:t>
            </a:r>
            <a:r>
              <a:rPr lang="en-US" baseline="0" dirty="0" smtClean="0"/>
              <a:t> to share how to enter data into scoring tools,  how to interpret the outputs etc. </a:t>
            </a:r>
            <a:endParaRPr lang="en-US" dirty="0" smtClean="0"/>
          </a:p>
          <a:p>
            <a:pPr defTabSz="904111" eaLnBrk="0" fontAlgn="base" hangingPunct="0">
              <a:spcBef>
                <a:spcPct val="30000"/>
              </a:spcBef>
              <a:spcAft>
                <a:spcPct val="0"/>
              </a:spcAft>
              <a:defRPr/>
            </a:pPr>
            <a:endParaRPr lang="en-US" dirty="0" smtClean="0"/>
          </a:p>
          <a:p>
            <a:pPr defTabSz="904111" eaLnBrk="0" fontAlgn="base" hangingPunct="0">
              <a:spcBef>
                <a:spcPct val="30000"/>
              </a:spcBef>
              <a:spcAft>
                <a:spcPct val="0"/>
              </a:spcAft>
              <a:defRPr/>
            </a:pPr>
            <a:r>
              <a:rPr lang="en-US" dirty="0" smtClean="0"/>
              <a:t>Hold an</a:t>
            </a:r>
            <a:r>
              <a:rPr lang="en-US" baseline="0" dirty="0" smtClean="0"/>
              <a:t> o</a:t>
            </a:r>
            <a:r>
              <a:rPr lang="en-US" dirty="0" smtClean="0"/>
              <a:t>pen</a:t>
            </a:r>
            <a:r>
              <a:rPr lang="en-US" baseline="0" dirty="0" smtClean="0"/>
              <a:t> discussion on data analysis. Pattern recognition, how to relate finding back to operation, what story is the data telling. What creates noise in the data. </a:t>
            </a:r>
            <a:endParaRPr lang="en-US" dirty="0" smtClean="0"/>
          </a:p>
          <a:p>
            <a:endParaRPr lang="en-GB"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523739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GB" dirty="0" smtClean="0"/>
              <a:t>Discussion around how</a:t>
            </a:r>
            <a:r>
              <a:rPr lang="en-GB" baseline="0" dirty="0" smtClean="0"/>
              <a:t> to keep it alive to drive engagement and empowerment and create a </a:t>
            </a:r>
            <a:r>
              <a:rPr lang="en-GB" baseline="0" dirty="0" err="1" smtClean="0"/>
              <a:t>better.simpler.faster</a:t>
            </a:r>
            <a:r>
              <a:rPr lang="en-GB" baseline="0" dirty="0" smtClean="0"/>
              <a:t> Walgreens. </a:t>
            </a:r>
            <a:endParaRPr lang="en-GB"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38562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Discussion around how</a:t>
            </a:r>
            <a:r>
              <a:rPr lang="en-GB" baseline="0" dirty="0" smtClean="0"/>
              <a:t> to keep it alive to drive engagement and empowerment and create a </a:t>
            </a:r>
            <a:r>
              <a:rPr lang="en-GB" baseline="0" dirty="0" err="1" smtClean="0"/>
              <a:t>better.simpler.faster</a:t>
            </a:r>
            <a:r>
              <a:rPr lang="en-GB" baseline="0" dirty="0" smtClean="0"/>
              <a:t> Walgreens. </a:t>
            </a:r>
            <a:endParaRPr lang="en-GB" dirty="0" smtClean="0"/>
          </a:p>
          <a:p>
            <a:endParaRPr lang="en-US" dirty="0"/>
          </a:p>
        </p:txBody>
      </p:sp>
      <p:sp>
        <p:nvSpPr>
          <p:cNvPr id="4" name="Slide Number Placeholder 3"/>
          <p:cNvSpPr>
            <a:spLocks noGrp="1"/>
          </p:cNvSpPr>
          <p:nvPr>
            <p:ph type="sldNum" sz="quarter" idx="10"/>
          </p:nvPr>
        </p:nvSpPr>
        <p:spPr/>
        <p:txBody>
          <a:bodyPr/>
          <a:lstStyle/>
          <a:p>
            <a:fld id="{75933A77-6A96-4E67-839C-3F05B629AF95}" type="slidenum">
              <a:rPr lang="en-US" smtClean="0"/>
              <a:t>50</a:t>
            </a:fld>
            <a:endParaRPr lang="en-US"/>
          </a:p>
        </p:txBody>
      </p:sp>
    </p:spTree>
    <p:extLst>
      <p:ext uri="{BB962C8B-B14F-4D97-AF65-F5344CB8AC3E}">
        <p14:creationId xmlns:p14="http://schemas.microsoft.com/office/powerpoint/2010/main" val="361759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Insert district</a:t>
            </a:r>
            <a:r>
              <a:rPr lang="en-US" baseline="0" dirty="0" smtClean="0"/>
              <a:t> #.</a:t>
            </a:r>
          </a:p>
          <a:p>
            <a:r>
              <a:rPr lang="en-US" dirty="0" smtClean="0"/>
              <a:t>Build</a:t>
            </a:r>
            <a:r>
              <a:rPr lang="en-US" baseline="0" dirty="0" smtClean="0"/>
              <a:t> on the ideas from the discussion. Collect flip charts for output deck.</a:t>
            </a:r>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390059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OSA facilitated by</a:t>
            </a:r>
            <a:r>
              <a:rPr lang="en-US" baseline="0" dirty="0" smtClean="0"/>
              <a:t> DPR or DM (supported by FL or OLS)</a:t>
            </a:r>
          </a:p>
          <a:p>
            <a:r>
              <a:rPr lang="en-US" baseline="0" dirty="0" smtClean="0"/>
              <a:t>RX Service facilitated by HCS or DM (supported by FL or OLS) </a:t>
            </a:r>
            <a:endParaRPr lang="en-US" dirty="0"/>
          </a:p>
        </p:txBody>
      </p:sp>
      <p:sp>
        <p:nvSpPr>
          <p:cNvPr id="4" name="Slide Number Placeholder 3"/>
          <p:cNvSpPr>
            <a:spLocks noGrp="1"/>
          </p:cNvSpPr>
          <p:nvPr>
            <p:ph type="sldNum" sz="quarter" idx="10"/>
          </p:nvPr>
        </p:nvSpPr>
        <p:spPr/>
        <p:txBody>
          <a:bodyPr/>
          <a:lstStyle/>
          <a:p>
            <a:fld id="{75933A77-6A96-4E67-839C-3F05B629AF95}" type="slidenum">
              <a:rPr lang="en-US" smtClean="0"/>
              <a:t>55</a:t>
            </a:fld>
            <a:endParaRPr lang="en-US"/>
          </a:p>
        </p:txBody>
      </p:sp>
    </p:spTree>
    <p:extLst>
      <p:ext uri="{BB962C8B-B14F-4D97-AF65-F5344CB8AC3E}">
        <p14:creationId xmlns:p14="http://schemas.microsoft.com/office/powerpoint/2010/main" val="2360508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82688" y="695325"/>
            <a:ext cx="4651375" cy="3487738"/>
          </a:xfrm>
          <a:solidFill>
            <a:srgbClr val="FFFFFF"/>
          </a:solidFill>
          <a:ln/>
        </p:spPr>
      </p:sp>
      <p:sp>
        <p:nvSpPr>
          <p:cNvPr id="14339" name="Rectangle 3"/>
          <p:cNvSpPr>
            <a:spLocks noGrp="1" noChangeArrowheads="1"/>
          </p:cNvSpPr>
          <p:nvPr>
            <p:ph type="body" idx="1"/>
          </p:nvPr>
        </p:nvSpPr>
        <p:spPr>
          <a:xfrm>
            <a:off x="933194" y="4416087"/>
            <a:ext cx="5144016" cy="4183972"/>
          </a:xfrm>
          <a:solidFill>
            <a:srgbClr val="FFFFFF"/>
          </a:solidFill>
          <a:ln>
            <a:solidFill>
              <a:srgbClr val="000000"/>
            </a:solidFill>
            <a:miter lim="800000"/>
            <a:headEnd/>
            <a:tailEnd/>
          </a:ln>
        </p:spPr>
        <p:txBody>
          <a:bodyPr lIns="97215" tIns="48608" rIns="97215" bIns="48608"/>
          <a:lstStyle/>
          <a:p>
            <a:endParaRPr lang="en-US" dirty="0" smtClean="0"/>
          </a:p>
        </p:txBody>
      </p:sp>
    </p:spTree>
    <p:extLst>
      <p:ext uri="{BB962C8B-B14F-4D97-AF65-F5344CB8AC3E}">
        <p14:creationId xmlns:p14="http://schemas.microsoft.com/office/powerpoint/2010/main" val="140356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82688" y="695325"/>
            <a:ext cx="4651375" cy="3487738"/>
          </a:xfrm>
          <a:solidFill>
            <a:srgbClr val="FFFFFF"/>
          </a:solidFill>
          <a:ln/>
        </p:spPr>
      </p:sp>
      <p:sp>
        <p:nvSpPr>
          <p:cNvPr id="14339" name="Rectangle 3"/>
          <p:cNvSpPr>
            <a:spLocks noGrp="1" noChangeArrowheads="1"/>
          </p:cNvSpPr>
          <p:nvPr>
            <p:ph type="body" idx="1"/>
          </p:nvPr>
        </p:nvSpPr>
        <p:spPr>
          <a:xfrm>
            <a:off x="933194" y="4416087"/>
            <a:ext cx="5144016" cy="4183972"/>
          </a:xfrm>
          <a:solidFill>
            <a:srgbClr val="FFFFFF"/>
          </a:solidFill>
          <a:ln>
            <a:solidFill>
              <a:srgbClr val="000000"/>
            </a:solidFill>
            <a:miter lim="800000"/>
            <a:headEnd/>
            <a:tailEnd/>
          </a:ln>
        </p:spPr>
        <p:txBody>
          <a:bodyPr lIns="97215" tIns="48608" rIns="97215" bIns="48608"/>
          <a:lstStyle/>
          <a:p>
            <a:endParaRPr lang="en-US" dirty="0" smtClean="0"/>
          </a:p>
        </p:txBody>
      </p:sp>
    </p:spTree>
    <p:extLst>
      <p:ext uri="{BB962C8B-B14F-4D97-AF65-F5344CB8AC3E}">
        <p14:creationId xmlns:p14="http://schemas.microsoft.com/office/powerpoint/2010/main" val="140356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82688" y="695325"/>
            <a:ext cx="4651375" cy="3487738"/>
          </a:xfrm>
          <a:solidFill>
            <a:srgbClr val="FFFFFF"/>
          </a:solidFill>
          <a:ln/>
        </p:spPr>
      </p:sp>
      <p:sp>
        <p:nvSpPr>
          <p:cNvPr id="15363" name="Rectangle 3"/>
          <p:cNvSpPr>
            <a:spLocks noGrp="1" noChangeArrowheads="1"/>
          </p:cNvSpPr>
          <p:nvPr>
            <p:ph type="body" idx="1"/>
          </p:nvPr>
        </p:nvSpPr>
        <p:spPr>
          <a:xfrm>
            <a:off x="933194" y="4416087"/>
            <a:ext cx="5144016" cy="4183972"/>
          </a:xfrm>
          <a:solidFill>
            <a:srgbClr val="FFFFFF"/>
          </a:solidFill>
          <a:ln>
            <a:solidFill>
              <a:srgbClr val="000000"/>
            </a:solidFill>
            <a:miter lim="800000"/>
            <a:headEnd/>
            <a:tailEnd/>
          </a:ln>
        </p:spPr>
        <p:txBody>
          <a:bodyPr lIns="97215" tIns="48608" rIns="97215" bIns="48608"/>
          <a:lstStyle/>
          <a:p>
            <a:endParaRPr lang="en-US" dirty="0" smtClean="0"/>
          </a:p>
        </p:txBody>
      </p:sp>
    </p:spTree>
    <p:extLst>
      <p:ext uri="{BB962C8B-B14F-4D97-AF65-F5344CB8AC3E}">
        <p14:creationId xmlns:p14="http://schemas.microsoft.com/office/powerpoint/2010/main" val="329825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82688" y="695325"/>
            <a:ext cx="4651375" cy="3487738"/>
          </a:xfrm>
          <a:solidFill>
            <a:srgbClr val="FFFFFF"/>
          </a:solidFill>
          <a:ln/>
        </p:spPr>
      </p:sp>
      <p:sp>
        <p:nvSpPr>
          <p:cNvPr id="15363" name="Rectangle 3"/>
          <p:cNvSpPr>
            <a:spLocks noGrp="1" noChangeArrowheads="1"/>
          </p:cNvSpPr>
          <p:nvPr>
            <p:ph type="body" idx="1"/>
          </p:nvPr>
        </p:nvSpPr>
        <p:spPr>
          <a:xfrm>
            <a:off x="933194" y="4416087"/>
            <a:ext cx="5144016" cy="4183972"/>
          </a:xfrm>
          <a:solidFill>
            <a:srgbClr val="FFFFFF"/>
          </a:solidFill>
          <a:ln>
            <a:solidFill>
              <a:srgbClr val="000000"/>
            </a:solidFill>
            <a:miter lim="800000"/>
            <a:headEnd/>
            <a:tailEnd/>
          </a:ln>
        </p:spPr>
        <p:txBody>
          <a:bodyPr lIns="97215" tIns="48608" rIns="97215" bIns="48608"/>
          <a:lstStyle/>
          <a:p>
            <a:endParaRPr lang="en-US" dirty="0" smtClean="0"/>
          </a:p>
        </p:txBody>
      </p:sp>
    </p:spTree>
    <p:extLst>
      <p:ext uri="{BB962C8B-B14F-4D97-AF65-F5344CB8AC3E}">
        <p14:creationId xmlns:p14="http://schemas.microsoft.com/office/powerpoint/2010/main" val="329825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859E4-27EA-4078-9C38-47AA856D92C7}"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37550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33A77-6A96-4E67-839C-3F05B629AF95}" type="slidenum">
              <a:rPr lang="en-US" smtClean="0"/>
              <a:t>34</a:t>
            </a:fld>
            <a:endParaRPr lang="en-US"/>
          </a:p>
        </p:txBody>
      </p:sp>
    </p:spTree>
    <p:extLst>
      <p:ext uri="{BB962C8B-B14F-4D97-AF65-F5344CB8AC3E}">
        <p14:creationId xmlns:p14="http://schemas.microsoft.com/office/powerpoint/2010/main" val="3124675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3386540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EBF27-C170-1449-99C7-B3D7FAA860F3}"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58853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2678498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267849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a:t>
            </a:r>
            <a:r>
              <a:rPr lang="en-US" baseline="0" dirty="0" smtClean="0"/>
              <a:t>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251837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additional PSTBs we have seen based on storyboard and diagnostics, this will vary based on individual store needs. </a:t>
            </a:r>
            <a:endParaRPr lang="en-US" dirty="0"/>
          </a:p>
        </p:txBody>
      </p:sp>
      <p:sp>
        <p:nvSpPr>
          <p:cNvPr id="4" name="Slide Number Placeholder 3"/>
          <p:cNvSpPr>
            <a:spLocks noGrp="1"/>
          </p:cNvSpPr>
          <p:nvPr>
            <p:ph type="sldNum" sz="quarter" idx="10"/>
          </p:nvPr>
        </p:nvSpPr>
        <p:spPr/>
        <p:txBody>
          <a:bodyPr/>
          <a:lstStyle/>
          <a:p>
            <a:fld id="{75933A77-6A96-4E67-839C-3F05B629AF95}" type="slidenum">
              <a:rPr lang="en-US" smtClean="0"/>
              <a:t>110</a:t>
            </a:fld>
            <a:endParaRPr lang="en-US"/>
          </a:p>
        </p:txBody>
      </p:sp>
    </p:spTree>
    <p:extLst>
      <p:ext uri="{BB962C8B-B14F-4D97-AF65-F5344CB8AC3E}">
        <p14:creationId xmlns:p14="http://schemas.microsoft.com/office/powerpoint/2010/main" val="177655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1016635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As we discussed earlier our learning approach will be: Learn 1, Do 1, Teach 1. As we role out new waves, you may be asked by your DM to help teach 1/support 1 (ex: if multiple PSTBs are scheduled for the same day due to vacations/lack of attendance on preferred days, DM may have 2 PSTBs happening at the same time). For new wave stores, DMs will conduct the 1</a:t>
            </a:r>
            <a:r>
              <a:rPr lang="en-US" baseline="30000" dirty="0" smtClean="0"/>
              <a:t>st</a:t>
            </a:r>
            <a:r>
              <a:rPr lang="en-US" baseline="0" dirty="0" smtClean="0"/>
              <a:t> PSTB, SM will learn. We will continue this cycle of Learn 1, Do 1, Teach 1 (the intent is not to become the trainer, rather support 1-3 either by teaching or supporting, which is a temporary phase until additional waves are upskilled then they will support future waves)</a:t>
            </a:r>
          </a:p>
          <a:p>
            <a:r>
              <a:rPr lang="en-US" baseline="0" dirty="0" smtClean="0"/>
              <a:t>Revisit example of Learn 1 – Do 1 – Teach 1 on next slide which supports this slide. </a:t>
            </a:r>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3027957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After OSA, RX, FE service PSTBs</a:t>
            </a:r>
            <a:r>
              <a:rPr lang="en-US" baseline="0" dirty="0" smtClean="0"/>
              <a:t> are complete, stores on this list will conduct a shrink PSTB. </a:t>
            </a:r>
          </a:p>
          <a:p>
            <a:r>
              <a:rPr lang="en-US" baseline="0" dirty="0" smtClean="0"/>
              <a:t>All stores will complete shrink diagnostics and shrink PSTB</a:t>
            </a:r>
          </a:p>
          <a:p>
            <a:r>
              <a:rPr lang="en-US" baseline="0" dirty="0" smtClean="0"/>
              <a:t>The stores listed have been selected based on APS Focus Stores and PAR Eligible and will have the APM facilitating the PSTB session: (see slide). </a:t>
            </a:r>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3023150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We</a:t>
            </a:r>
            <a:r>
              <a:rPr lang="en-US" baseline="0" dirty="0" smtClean="0"/>
              <a:t> provided the rollout plan,</a:t>
            </a:r>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93904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Plan private space for session</a:t>
            </a:r>
            <a:endParaRPr lang="en-US" dirty="0"/>
          </a:p>
        </p:txBody>
      </p:sp>
      <p:sp>
        <p:nvSpPr>
          <p:cNvPr id="4" name="Slide Number Placeholder 3"/>
          <p:cNvSpPr>
            <a:spLocks noGrp="1"/>
          </p:cNvSpPr>
          <p:nvPr>
            <p:ph type="sldNum" sz="quarter" idx="10"/>
          </p:nvPr>
        </p:nvSpPr>
        <p:spPr/>
        <p:txBody>
          <a:bodyPr/>
          <a:lstStyle/>
          <a:p>
            <a:fld id="{75933A77-6A96-4E67-839C-3F05B629AF9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81993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2678498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2678498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a:t>
            </a:r>
            <a:r>
              <a:rPr lang="en-US" baseline="0" dirty="0" smtClean="0"/>
              <a:t> with correct dates</a:t>
            </a:r>
            <a:endParaRPr lang="en-US" dirty="0"/>
          </a:p>
        </p:txBody>
      </p:sp>
      <p:sp>
        <p:nvSpPr>
          <p:cNvPr id="4" name="Slide Number Placeholder 3"/>
          <p:cNvSpPr>
            <a:spLocks noGrp="1"/>
          </p:cNvSpPr>
          <p:nvPr>
            <p:ph type="sldNum" sz="quarter" idx="10"/>
          </p:nvPr>
        </p:nvSpPr>
        <p:spPr/>
        <p:txBody>
          <a:bodyPr/>
          <a:lstStyle/>
          <a:p>
            <a:fld id="{1099C230-181D-ED48-BA2E-1F26EFA8472E}"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2518379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81100" y="696913"/>
            <a:ext cx="4648200" cy="3486150"/>
          </a:xfrm>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Have each</a:t>
            </a:r>
            <a:r>
              <a:rPr lang="en-US" baseline="0" dirty="0" smtClean="0">
                <a:latin typeface="Arial" charset="0"/>
              </a:rPr>
              <a:t> table share back how they feel. It’s OK if we feel overwhelmed. Share your authentic experiences.</a:t>
            </a:r>
          </a:p>
          <a:p>
            <a:endParaRPr lang="en-US" dirty="0"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685">
              <a:defRPr sz="2400" baseline="-25000">
                <a:solidFill>
                  <a:schemeClr val="tx1"/>
                </a:solidFill>
                <a:latin typeface="Arial" charset="0"/>
                <a:ea typeface="Geneva" pitchFamily="1" charset="-128"/>
              </a:defRPr>
            </a:lvl1pPr>
            <a:lvl2pPr marL="751345" indent="-288979" defTabSz="969685">
              <a:defRPr sz="2400" baseline="-25000">
                <a:solidFill>
                  <a:schemeClr val="tx1"/>
                </a:solidFill>
                <a:latin typeface="Arial" charset="0"/>
                <a:ea typeface="Geneva" pitchFamily="1" charset="-128"/>
              </a:defRPr>
            </a:lvl2pPr>
            <a:lvl3pPr marL="1155916" indent="-231183" defTabSz="969685">
              <a:defRPr sz="2400" baseline="-25000">
                <a:solidFill>
                  <a:schemeClr val="tx1"/>
                </a:solidFill>
                <a:latin typeface="Arial" charset="0"/>
                <a:ea typeface="Geneva" pitchFamily="1" charset="-128"/>
              </a:defRPr>
            </a:lvl3pPr>
            <a:lvl4pPr marL="1618282" indent="-231183" defTabSz="969685">
              <a:defRPr sz="2400" baseline="-25000">
                <a:solidFill>
                  <a:schemeClr val="tx1"/>
                </a:solidFill>
                <a:latin typeface="Arial" charset="0"/>
                <a:ea typeface="Geneva" pitchFamily="1" charset="-128"/>
              </a:defRPr>
            </a:lvl4pPr>
            <a:lvl5pPr marL="2080649" indent="-231183" defTabSz="969685">
              <a:defRPr sz="2400" baseline="-25000">
                <a:solidFill>
                  <a:schemeClr val="tx1"/>
                </a:solidFill>
                <a:latin typeface="Arial" charset="0"/>
                <a:ea typeface="Geneva" pitchFamily="1" charset="-128"/>
              </a:defRPr>
            </a:lvl5pPr>
            <a:lvl6pPr marL="2543015" indent="-231183" defTabSz="969685" eaLnBrk="0" fontAlgn="base" hangingPunct="0">
              <a:spcBef>
                <a:spcPct val="0"/>
              </a:spcBef>
              <a:spcAft>
                <a:spcPct val="0"/>
              </a:spcAft>
              <a:defRPr sz="2400" baseline="-25000">
                <a:solidFill>
                  <a:schemeClr val="tx1"/>
                </a:solidFill>
                <a:latin typeface="Arial" charset="0"/>
                <a:ea typeface="Geneva" pitchFamily="1" charset="-128"/>
              </a:defRPr>
            </a:lvl6pPr>
            <a:lvl7pPr marL="3005381" indent="-231183" defTabSz="969685" eaLnBrk="0" fontAlgn="base" hangingPunct="0">
              <a:spcBef>
                <a:spcPct val="0"/>
              </a:spcBef>
              <a:spcAft>
                <a:spcPct val="0"/>
              </a:spcAft>
              <a:defRPr sz="2400" baseline="-25000">
                <a:solidFill>
                  <a:schemeClr val="tx1"/>
                </a:solidFill>
                <a:latin typeface="Arial" charset="0"/>
                <a:ea typeface="Geneva" pitchFamily="1" charset="-128"/>
              </a:defRPr>
            </a:lvl7pPr>
            <a:lvl8pPr marL="3467748" indent="-231183" defTabSz="969685" eaLnBrk="0" fontAlgn="base" hangingPunct="0">
              <a:spcBef>
                <a:spcPct val="0"/>
              </a:spcBef>
              <a:spcAft>
                <a:spcPct val="0"/>
              </a:spcAft>
              <a:defRPr sz="2400" baseline="-25000">
                <a:solidFill>
                  <a:schemeClr val="tx1"/>
                </a:solidFill>
                <a:latin typeface="Arial" charset="0"/>
                <a:ea typeface="Geneva" pitchFamily="1" charset="-128"/>
              </a:defRPr>
            </a:lvl8pPr>
            <a:lvl9pPr marL="3930114" indent="-231183" defTabSz="969685" eaLnBrk="0" fontAlgn="base" hangingPunct="0">
              <a:spcBef>
                <a:spcPct val="0"/>
              </a:spcBef>
              <a:spcAft>
                <a:spcPct val="0"/>
              </a:spcAft>
              <a:defRPr sz="2400" baseline="-25000">
                <a:solidFill>
                  <a:schemeClr val="tx1"/>
                </a:solidFill>
                <a:latin typeface="Arial" charset="0"/>
                <a:ea typeface="Geneva" pitchFamily="1" charset="-128"/>
              </a:defRPr>
            </a:lvl9pPr>
          </a:lstStyle>
          <a:p>
            <a:fld id="{B191E53C-50EC-446E-8D29-0DA52B97AC78}" type="slidenum">
              <a:rPr lang="en-GB" sz="1300" baseline="0">
                <a:solidFill>
                  <a:prstClr val="black"/>
                </a:solidFill>
              </a:rPr>
              <a:pPr/>
              <a:t>128</a:t>
            </a:fld>
            <a:endParaRPr lang="en-GB" sz="1300" baseline="0">
              <a:solidFill>
                <a:prstClr val="black"/>
              </a:solidFill>
            </a:endParaRPr>
          </a:p>
        </p:txBody>
      </p:sp>
    </p:spTree>
    <p:extLst>
      <p:ext uri="{BB962C8B-B14F-4D97-AF65-F5344CB8AC3E}">
        <p14:creationId xmlns:p14="http://schemas.microsoft.com/office/powerpoint/2010/main" val="384497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COVP video link (3:42minute video)</a:t>
            </a:r>
          </a:p>
          <a:p>
            <a:r>
              <a:rPr lang="en-US" dirty="0" smtClean="0"/>
              <a:t>So let’s here</a:t>
            </a:r>
            <a:r>
              <a:rPr lang="en-US" baseline="0" dirty="0" smtClean="0"/>
              <a:t> how all this hard work has paid off for other Frontier stores (SMs, RXMs, ASMs, CSA, RX Techs, </a:t>
            </a:r>
            <a:r>
              <a:rPr lang="en-US" baseline="0" dirty="0" err="1" smtClean="0"/>
              <a:t>etc</a:t>
            </a:r>
            <a:r>
              <a:rPr lang="en-US" baseline="0" dirty="0" smtClean="0"/>
              <a:t>)</a:t>
            </a:r>
          </a:p>
          <a:p>
            <a:r>
              <a:rPr lang="en-US" baseline="0" dirty="0" smtClean="0"/>
              <a:t>Now, What questions do you have: Utilize all resources to support during this session (DPR, HCS, DMs, SMs/RXMs/ASMs with experience, FLs, etc.)</a:t>
            </a:r>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131</a:t>
            </a:fld>
            <a:endParaRPr lang="en-US">
              <a:solidFill>
                <a:prstClr val="black"/>
              </a:solidFill>
            </a:endParaRPr>
          </a:p>
        </p:txBody>
      </p:sp>
    </p:spTree>
    <p:extLst>
      <p:ext uri="{BB962C8B-B14F-4D97-AF65-F5344CB8AC3E}">
        <p14:creationId xmlns:p14="http://schemas.microsoft.com/office/powerpoint/2010/main" val="3743556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Flip chart this.</a:t>
            </a:r>
          </a:p>
          <a:p>
            <a:r>
              <a:rPr lang="en-US" dirty="0" smtClean="0"/>
              <a:t>Start</a:t>
            </a:r>
            <a:r>
              <a:rPr lang="en-US" baseline="0" dirty="0" smtClean="0"/>
              <a:t> in order of:</a:t>
            </a:r>
          </a:p>
          <a:p>
            <a:r>
              <a:rPr lang="en-US" baseline="0" dirty="0" smtClean="0"/>
              <a:t>-</a:t>
            </a:r>
            <a:r>
              <a:rPr lang="en-US" baseline="0" dirty="0" err="1" smtClean="0"/>
              <a:t>Bs</a:t>
            </a:r>
            <a:r>
              <a:rPr lang="en-US" baseline="0" dirty="0" smtClean="0"/>
              <a:t>, Cs (H2 &amp; IWIK)</a:t>
            </a:r>
          </a:p>
          <a:p>
            <a:r>
              <a:rPr lang="en-US" baseline="0" dirty="0" smtClean="0"/>
              <a:t>-Take next steps on Cs or possible watch out</a:t>
            </a:r>
          </a:p>
          <a:p>
            <a:r>
              <a:rPr lang="en-US" baseline="0" dirty="0" smtClean="0"/>
              <a:t>-Harvey ball objectives &amp; expectations</a:t>
            </a:r>
          </a:p>
          <a:p>
            <a:r>
              <a:rPr lang="en-US" baseline="0" dirty="0" smtClean="0"/>
              <a:t>-Take next steps on partially filled </a:t>
            </a:r>
            <a:r>
              <a:rPr lang="en-US" baseline="0" dirty="0" err="1" smtClean="0"/>
              <a:t>harvey</a:t>
            </a:r>
            <a:r>
              <a:rPr lang="en-US" baseline="0" dirty="0" smtClean="0"/>
              <a:t> balls or possible watch out</a:t>
            </a:r>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1819901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83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a:t>
            </a:r>
            <a:r>
              <a:rPr lang="en-US" baseline="0" dirty="0" smtClean="0"/>
              <a:t> slide with room space and facilitator name </a:t>
            </a:r>
          </a:p>
          <a:p>
            <a:r>
              <a:rPr lang="en-US" dirty="0" smtClean="0"/>
              <a:t>Room </a:t>
            </a:r>
            <a:r>
              <a:rPr lang="en-US" dirty="0"/>
              <a:t>is set up with diagnostic</a:t>
            </a:r>
            <a:r>
              <a:rPr lang="en-US" baseline="0" dirty="0"/>
              <a:t> stations run by Frontier Leaders or team members comfortable with material</a:t>
            </a:r>
            <a:r>
              <a:rPr lang="en-US" baseline="0" dirty="0" smtClean="0"/>
              <a:t>.</a:t>
            </a:r>
          </a:p>
          <a:p>
            <a:pPr marL="174708" indent="-174708" defTabSz="931774">
              <a:buFont typeface="Arial" panose="020B0604020202020204" pitchFamily="34" charset="0"/>
              <a:buChar char="•"/>
              <a:defRPr/>
            </a:pPr>
            <a:r>
              <a:rPr lang="en-US" sz="1100" dirty="0">
                <a:solidFill>
                  <a:srgbClr val="000000"/>
                </a:solidFill>
                <a:latin typeface="Arial"/>
              </a:rPr>
              <a:t>OSA</a:t>
            </a:r>
          </a:p>
          <a:p>
            <a:pPr marL="174708" indent="-174708" defTabSz="931774">
              <a:buFont typeface="Arial" panose="020B0604020202020204" pitchFamily="34" charset="0"/>
              <a:buChar char="•"/>
              <a:defRPr/>
            </a:pPr>
            <a:r>
              <a:rPr lang="en-US" sz="1100" dirty="0">
                <a:solidFill>
                  <a:srgbClr val="000000"/>
                </a:solidFill>
                <a:latin typeface="Arial"/>
              </a:rPr>
              <a:t>Pharmacy</a:t>
            </a:r>
          </a:p>
          <a:p>
            <a:pPr marL="174708" indent="-174708" defTabSz="931774">
              <a:buFont typeface="Arial" panose="020B0604020202020204" pitchFamily="34" charset="0"/>
              <a:buChar char="•"/>
              <a:defRPr/>
            </a:pPr>
            <a:r>
              <a:rPr lang="en-US" sz="1100" dirty="0">
                <a:solidFill>
                  <a:srgbClr val="000000"/>
                </a:solidFill>
                <a:latin typeface="Arial"/>
              </a:rPr>
              <a:t>Shrink</a:t>
            </a:r>
          </a:p>
          <a:p>
            <a:pPr marL="174708" indent="-174708" defTabSz="931774">
              <a:buFont typeface="Arial" panose="020B0604020202020204" pitchFamily="34" charset="0"/>
              <a:buChar char="•"/>
              <a:defRPr/>
            </a:pPr>
            <a:r>
              <a:rPr lang="en-US" sz="1100" dirty="0">
                <a:solidFill>
                  <a:srgbClr val="000000"/>
                </a:solidFill>
                <a:latin typeface="Arial"/>
              </a:rPr>
              <a:t>Focus Group/Storyboard</a:t>
            </a:r>
          </a:p>
          <a:p>
            <a:pPr marL="174708" indent="-174708" defTabSz="931774">
              <a:buFont typeface="Arial" panose="020B0604020202020204" pitchFamily="34" charset="0"/>
              <a:buChar char="•"/>
              <a:defRPr/>
            </a:pPr>
            <a:r>
              <a:rPr lang="en-US" sz="1100" dirty="0">
                <a:solidFill>
                  <a:srgbClr val="000000"/>
                </a:solidFill>
                <a:latin typeface="Arial"/>
              </a:rPr>
              <a:t>TM survey/Customer survey/Data request/Customer Behavior study</a:t>
            </a:r>
          </a:p>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68664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a:t>
            </a:r>
            <a:r>
              <a:rPr lang="en-US" baseline="0" dirty="0" smtClean="0"/>
              <a:t> slide with room space and facilitator name </a:t>
            </a:r>
          </a:p>
          <a:p>
            <a:r>
              <a:rPr lang="en-US" dirty="0" smtClean="0"/>
              <a:t>Room </a:t>
            </a:r>
            <a:r>
              <a:rPr lang="en-US" dirty="0"/>
              <a:t>is set up with diagnostic</a:t>
            </a:r>
            <a:r>
              <a:rPr lang="en-US" baseline="0" dirty="0"/>
              <a:t> stations run by Frontier Leaders or team members comfortable with material</a:t>
            </a:r>
            <a:r>
              <a:rPr lang="en-US" baseline="0" dirty="0" smtClean="0"/>
              <a:t>.</a:t>
            </a:r>
          </a:p>
          <a:p>
            <a:pPr marL="174708" indent="-174708" defTabSz="931774">
              <a:buFont typeface="Arial" panose="020B0604020202020204" pitchFamily="34" charset="0"/>
              <a:buChar char="•"/>
              <a:defRPr/>
            </a:pPr>
            <a:r>
              <a:rPr lang="en-US" sz="1100" dirty="0">
                <a:solidFill>
                  <a:srgbClr val="000000"/>
                </a:solidFill>
                <a:latin typeface="Arial"/>
              </a:rPr>
              <a:t>OSA</a:t>
            </a:r>
          </a:p>
          <a:p>
            <a:pPr marL="174708" indent="-174708" defTabSz="931774">
              <a:buFont typeface="Arial" panose="020B0604020202020204" pitchFamily="34" charset="0"/>
              <a:buChar char="•"/>
              <a:defRPr/>
            </a:pPr>
            <a:r>
              <a:rPr lang="en-US" sz="1100" dirty="0">
                <a:solidFill>
                  <a:srgbClr val="000000"/>
                </a:solidFill>
                <a:latin typeface="Arial"/>
              </a:rPr>
              <a:t>Pharmacy</a:t>
            </a:r>
          </a:p>
          <a:p>
            <a:pPr marL="174708" indent="-174708" defTabSz="931774">
              <a:buFont typeface="Arial" panose="020B0604020202020204" pitchFamily="34" charset="0"/>
              <a:buChar char="•"/>
              <a:defRPr/>
            </a:pPr>
            <a:r>
              <a:rPr lang="en-US" sz="1100" dirty="0">
                <a:solidFill>
                  <a:srgbClr val="000000"/>
                </a:solidFill>
                <a:latin typeface="Arial"/>
              </a:rPr>
              <a:t>Shrink</a:t>
            </a:r>
          </a:p>
          <a:p>
            <a:pPr marL="174708" indent="-174708" defTabSz="931774">
              <a:buFont typeface="Arial" panose="020B0604020202020204" pitchFamily="34" charset="0"/>
              <a:buChar char="•"/>
              <a:defRPr/>
            </a:pPr>
            <a:r>
              <a:rPr lang="en-US" sz="1100" dirty="0">
                <a:solidFill>
                  <a:srgbClr val="000000"/>
                </a:solidFill>
                <a:latin typeface="Arial"/>
              </a:rPr>
              <a:t>Focus Group/Storyboard</a:t>
            </a:r>
          </a:p>
          <a:p>
            <a:pPr marL="174708" indent="-174708" defTabSz="931774">
              <a:buFont typeface="Arial" panose="020B0604020202020204" pitchFamily="34" charset="0"/>
              <a:buChar char="•"/>
              <a:defRPr/>
            </a:pPr>
            <a:r>
              <a:rPr lang="en-US" sz="1100" dirty="0">
                <a:solidFill>
                  <a:srgbClr val="000000"/>
                </a:solidFill>
                <a:latin typeface="Arial"/>
              </a:rPr>
              <a:t>TM survey/Customer survey/Data request/Customer Behavior study</a:t>
            </a:r>
          </a:p>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268664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UPDATE</a:t>
            </a:r>
            <a:r>
              <a:rPr lang="en-US" baseline="0" dirty="0" smtClean="0"/>
              <a:t> slide with room space and facilitator name </a:t>
            </a:r>
          </a:p>
          <a:p>
            <a:r>
              <a:rPr lang="en-US" dirty="0" smtClean="0"/>
              <a:t>Room </a:t>
            </a:r>
            <a:r>
              <a:rPr lang="en-US" dirty="0"/>
              <a:t>is set up with diagnostic</a:t>
            </a:r>
            <a:r>
              <a:rPr lang="en-US" baseline="0" dirty="0"/>
              <a:t> stations run by Frontier Leaders or team members comfortable with material</a:t>
            </a:r>
            <a:r>
              <a:rPr lang="en-US" baseline="0" dirty="0" smtClean="0"/>
              <a:t>.</a:t>
            </a:r>
          </a:p>
          <a:p>
            <a:pPr marL="174708" indent="-174708" defTabSz="931774">
              <a:buFont typeface="Arial" panose="020B0604020202020204" pitchFamily="34" charset="0"/>
              <a:buChar char="•"/>
              <a:defRPr/>
            </a:pPr>
            <a:r>
              <a:rPr lang="en-US" sz="1100" dirty="0">
                <a:solidFill>
                  <a:srgbClr val="000000"/>
                </a:solidFill>
                <a:latin typeface="Arial"/>
              </a:rPr>
              <a:t>OSA</a:t>
            </a:r>
          </a:p>
          <a:p>
            <a:pPr marL="174708" indent="-174708" defTabSz="931774">
              <a:buFont typeface="Arial" panose="020B0604020202020204" pitchFamily="34" charset="0"/>
              <a:buChar char="•"/>
              <a:defRPr/>
            </a:pPr>
            <a:r>
              <a:rPr lang="en-US" sz="1100" dirty="0">
                <a:solidFill>
                  <a:srgbClr val="000000"/>
                </a:solidFill>
                <a:latin typeface="Arial"/>
              </a:rPr>
              <a:t>Pharmacy</a:t>
            </a:r>
          </a:p>
          <a:p>
            <a:pPr marL="174708" indent="-174708" defTabSz="931774">
              <a:buFont typeface="Arial" panose="020B0604020202020204" pitchFamily="34" charset="0"/>
              <a:buChar char="•"/>
              <a:defRPr/>
            </a:pPr>
            <a:r>
              <a:rPr lang="en-US" sz="1100" dirty="0">
                <a:solidFill>
                  <a:srgbClr val="000000"/>
                </a:solidFill>
                <a:latin typeface="Arial"/>
              </a:rPr>
              <a:t>Shrink</a:t>
            </a:r>
          </a:p>
          <a:p>
            <a:pPr marL="174708" indent="-174708" defTabSz="931774">
              <a:buFont typeface="Arial" panose="020B0604020202020204" pitchFamily="34" charset="0"/>
              <a:buChar char="•"/>
              <a:defRPr/>
            </a:pPr>
            <a:r>
              <a:rPr lang="en-US" sz="1100" dirty="0">
                <a:solidFill>
                  <a:srgbClr val="000000"/>
                </a:solidFill>
                <a:latin typeface="Arial"/>
              </a:rPr>
              <a:t>Focus Group/Storyboard</a:t>
            </a:r>
          </a:p>
          <a:p>
            <a:pPr marL="174708" indent="-174708" defTabSz="931774">
              <a:buFont typeface="Arial" panose="020B0604020202020204" pitchFamily="34" charset="0"/>
              <a:buChar char="•"/>
              <a:defRPr/>
            </a:pPr>
            <a:r>
              <a:rPr lang="en-US" sz="1100" dirty="0">
                <a:solidFill>
                  <a:srgbClr val="000000"/>
                </a:solidFill>
                <a:latin typeface="Arial"/>
              </a:rPr>
              <a:t>TM survey/Customer survey/Data request/Customer Behavior study</a:t>
            </a:r>
          </a:p>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268664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GB" dirty="0" smtClean="0"/>
              <a:t>Voiceover </a:t>
            </a:r>
            <a:r>
              <a:rPr lang="en-GB" baseline="0" dirty="0" smtClean="0"/>
              <a:t>the process behind getting to the storyboard, how it links to diagnostics, and the purpose of it – an engagement tool</a:t>
            </a:r>
            <a:endParaRPr lang="en-GB"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40845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GB" dirty="0" smtClean="0"/>
              <a:t>Share the evolution of the storyboard,</a:t>
            </a:r>
            <a:r>
              <a:rPr lang="en-GB" baseline="0" dirty="0" smtClean="0"/>
              <a:t> from where we started with the original hypotheses, diagnostics and storyboard back in April/May of 2015 to now. A method to share the story of each store with team members across the Rx and F.E. It should be in a place prominent to all and is built out during the course of the diagnostics week </a:t>
            </a:r>
            <a:endParaRPr lang="en-GB"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90444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Show an example of the store storyboard </a:t>
            </a:r>
          </a:p>
          <a:p>
            <a:endParaRPr lang="en-US" dirty="0" smtClean="0"/>
          </a:p>
          <a:p>
            <a:r>
              <a:rPr lang="en-US" dirty="0" smtClean="0"/>
              <a:t>Describe what it is and how it works and how it links to the diagnostics </a:t>
            </a:r>
          </a:p>
          <a:p>
            <a:endParaRPr lang="en-US" dirty="0" smtClean="0"/>
          </a:p>
          <a:p>
            <a:r>
              <a:rPr lang="en-US" dirty="0" smtClean="0"/>
              <a:t>Explain How the information is compiled – what needs to be sent to DM and how its returned</a:t>
            </a:r>
          </a:p>
          <a:p>
            <a:endParaRPr lang="en-US" dirty="0"/>
          </a:p>
        </p:txBody>
      </p:sp>
      <p:sp>
        <p:nvSpPr>
          <p:cNvPr id="4" name="Slide Number Placeholder 3"/>
          <p:cNvSpPr>
            <a:spLocks noGrp="1"/>
          </p:cNvSpPr>
          <p:nvPr>
            <p:ph type="sldNum" sz="quarter" idx="10"/>
          </p:nvPr>
        </p:nvSpPr>
        <p:spPr/>
        <p:txBody>
          <a:bodyPr/>
          <a:lstStyle/>
          <a:p>
            <a:pPr>
              <a:defRPr/>
            </a:pPr>
            <a:fld id="{E6413F49-AE8B-D049-A1CE-0DE13D5405AB}"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275548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7.xml"/><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3.xml"/><Relationship Id="rId4" Type="http://schemas.openxmlformats.org/officeDocument/2006/relationships/image" Target="../media/image10.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4.xml"/><Relationship Id="rId4" Type="http://schemas.openxmlformats.org/officeDocument/2006/relationships/image" Target="../media/image10.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2.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739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72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08591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1997858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Walgreens_CornerOfLockup_4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7198" y="5950144"/>
            <a:ext cx="1947672" cy="556870"/>
          </a:xfrm>
          <a:prstGeom prst="rect">
            <a:avLst/>
          </a:prstGeom>
        </p:spPr>
      </p:pic>
      <p:pic>
        <p:nvPicPr>
          <p:cNvPr id="7" name="Picture 6" descr="Walgreens_Corner-W-Flag_Red-Gradient_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8" name="Title 1"/>
          <p:cNvSpPr>
            <a:spLocks noGrp="1"/>
          </p:cNvSpPr>
          <p:nvPr>
            <p:ph type="ctrTitle" hasCustomPrompt="1"/>
          </p:nvPr>
        </p:nvSpPr>
        <p:spPr>
          <a:xfrm>
            <a:off x="1355978" y="2280250"/>
            <a:ext cx="7128892" cy="1024245"/>
          </a:xfrm>
        </p:spPr>
        <p:txBody>
          <a:bodyPr anchor="t" anchorCtr="0">
            <a:noAutofit/>
          </a:bodyPr>
          <a:lstStyle>
            <a:lvl1pPr algn="l">
              <a:lnSpc>
                <a:spcPct val="90000"/>
              </a:lnSpc>
              <a:defRPr sz="3200">
                <a:solidFill>
                  <a:schemeClr val="tx2"/>
                </a:solidFill>
              </a:defRPr>
            </a:lvl1pPr>
          </a:lstStyle>
          <a:p>
            <a:r>
              <a:rPr lang="en-US" dirty="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sp>
        <p:nvSpPr>
          <p:cNvPr id="12" name="Footer Placeholder 1"/>
          <p:cNvSpPr>
            <a:spLocks noGrp="1"/>
          </p:cNvSpPr>
          <p:nvPr>
            <p:ph type="ftr" sz="quarter" idx="11"/>
          </p:nvPr>
        </p:nvSpPr>
        <p:spPr>
          <a:xfrm>
            <a:off x="1259696" y="6283637"/>
            <a:ext cx="4843497" cy="365125"/>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pPr>
              <a:defRPr/>
            </a:pPr>
            <a:r>
              <a:rPr lang="en-US" dirty="0">
                <a:solidFill>
                  <a:srgbClr val="58595B"/>
                </a:solidFill>
              </a:rPr>
              <a:t>©2016 Walgreen Co. All rights reserved. For internal use only.</a:t>
            </a:r>
          </a:p>
        </p:txBody>
      </p:sp>
    </p:spTree>
    <p:extLst>
      <p:ext uri="{BB962C8B-B14F-4D97-AF65-F5344CB8AC3E}">
        <p14:creationId xmlns:p14="http://schemas.microsoft.com/office/powerpoint/2010/main" val="3295007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38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38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74"/>
            <a:ext cx="8135880" cy="861935"/>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4"/>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4"/>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smtClean="0">
                <a:solidFill>
                  <a:srgbClr val="58595B"/>
                </a:solidFill>
                <a:latin typeface="Arial"/>
              </a:rPr>
              <a:t>©2015 Walgreen Co. All rights reserved.</a:t>
            </a:r>
            <a:endParaRPr lang="en-US" dirty="0">
              <a:solidFill>
                <a:srgbClr val="58595B"/>
              </a:solidFill>
              <a:latin typeface="Arial"/>
            </a:endParaRPr>
          </a:p>
        </p:txBody>
      </p:sp>
      <p:sp>
        <p:nvSpPr>
          <p:cNvPr id="8" name="Slide Number Placeholder 4"/>
          <p:cNvSpPr>
            <a:spLocks noGrp="1"/>
          </p:cNvSpPr>
          <p:nvPr>
            <p:ph type="sldNum" sz="quarter" idx="14"/>
          </p:nvPr>
        </p:nvSpPr>
        <p:spPr>
          <a:xfrm>
            <a:off x="7989888" y="6413950"/>
            <a:ext cx="696912" cy="365125"/>
          </a:xfrm>
          <a:prstGeom prst="rect">
            <a:avLst/>
          </a:prstGeom>
        </p:spPr>
        <p:txBody>
          <a:bodyPr/>
          <a:lstStyle>
            <a:lvl1pPr>
              <a:defRPr/>
            </a:lvl1pPr>
          </a:lstStyle>
          <a:p>
            <a:pPr algn="ctr" fontAlgn="base">
              <a:lnSpc>
                <a:spcPct val="120000"/>
              </a:lnSpc>
              <a:spcBef>
                <a:spcPct val="20000"/>
              </a:spcBef>
              <a:spcAft>
                <a:spcPct val="0"/>
              </a:spcAft>
            </a:pPr>
            <a:fld id="{3325BF8D-FBBE-46DC-A297-0B7EDA145248}"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dirty="0">
              <a:solidFill>
                <a:srgbClr val="000000"/>
              </a:solidFill>
              <a:ea typeface="ＭＳ Ｐゴシック" charset="0"/>
            </a:endParaRPr>
          </a:p>
        </p:txBody>
      </p:sp>
    </p:spTree>
    <p:extLst>
      <p:ext uri="{BB962C8B-B14F-4D97-AF65-F5344CB8AC3E}">
        <p14:creationId xmlns:p14="http://schemas.microsoft.com/office/powerpoint/2010/main" val="20978539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4152258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039805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30330085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07854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507289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712376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492829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8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288391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436139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81760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1629213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379066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391729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18"/>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68"/>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5684262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135"/>
            <a:r>
              <a:rPr lang="en-US" dirty="0" smtClean="0"/>
              <a:t>Type key insight here using sentence case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135">
              <a:buFont typeface="Arial"/>
            </a:pPr>
            <a:r>
              <a:rPr lang="en-US" dirty="0" smtClean="0"/>
              <a:t>First level</a:t>
            </a:r>
          </a:p>
          <a:p>
            <a:pPr lvl="2" defTabSz="457135">
              <a:buFont typeface="Arial"/>
            </a:pPr>
            <a:r>
              <a:rPr lang="en-US" dirty="0" smtClean="0"/>
              <a:t>Second level</a:t>
            </a:r>
          </a:p>
          <a:p>
            <a:pPr lvl="3" defTabSz="457135">
              <a:buFont typeface="Arial"/>
            </a:pPr>
            <a:r>
              <a:rPr lang="en-US" dirty="0" smtClean="0"/>
              <a:t>Third level</a:t>
            </a:r>
          </a:p>
          <a:p>
            <a:pPr lvl="4" defTabSz="457135">
              <a:buFont typeface="Arial"/>
            </a:pPr>
            <a:r>
              <a:rPr lang="en-US" dirty="0" smtClean="0"/>
              <a:t>Fourth level</a:t>
            </a:r>
            <a:endParaRPr lang="en-US" dirty="0"/>
          </a:p>
        </p:txBody>
      </p:sp>
      <p:sp>
        <p:nvSpPr>
          <p:cNvPr id="7" name="Footer Placeholder 3"/>
          <p:cNvSpPr>
            <a:spLocks noGrp="1"/>
          </p:cNvSpPr>
          <p:nvPr>
            <p:ph type="ftr" sz="quarter" idx="3"/>
          </p:nvPr>
        </p:nvSpPr>
        <p:spPr>
          <a:xfrm>
            <a:off x="852840" y="6406949"/>
            <a:ext cx="3891815" cy="365125"/>
          </a:xfrm>
          <a:prstGeom prst="rect">
            <a:avLst/>
          </a:prstGeom>
        </p:spPr>
        <p:txBody>
          <a:bodyPr vert="horz" lIns="91427" tIns="45713" rIns="91427" bIns="45713" rtlCol="0" anchor="ctr"/>
          <a:lstStyle>
            <a:lvl1pPr marL="0" marR="0" indent="0" algn="l" defTabSz="457135"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a:t>
            </a:r>
          </a:p>
        </p:txBody>
      </p:sp>
      <p:sp>
        <p:nvSpPr>
          <p:cNvPr id="8" name="Slide Number Placeholder 4"/>
          <p:cNvSpPr>
            <a:spLocks noGrp="1"/>
          </p:cNvSpPr>
          <p:nvPr>
            <p:ph type="sldNum" sz="quarter" idx="4"/>
          </p:nvPr>
        </p:nvSpPr>
        <p:spPr>
          <a:xfrm>
            <a:off x="7989635" y="6413754"/>
            <a:ext cx="697166" cy="365125"/>
          </a:xfrm>
          <a:prstGeom prst="rect">
            <a:avLst/>
          </a:prstGeom>
        </p:spPr>
        <p:txBody>
          <a:bodyPr vert="horz" lIns="91427" tIns="45713" rIns="91427" bIns="45713"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0946022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850"/>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641"/>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1720659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1"/>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1"/>
                </a:solidFill>
              </a:defRPr>
            </a:lvl2pPr>
            <a:lvl3pPr>
              <a:defRPr sz="2000">
                <a:solidFill>
                  <a:schemeClr val="tx1"/>
                </a:solidFill>
              </a:defRPr>
            </a:lvl3pPr>
            <a:lvl4pPr marL="731520" indent="-182880">
              <a:buFont typeface="Lucida Grande"/>
              <a:buChar char="»"/>
              <a:defRPr sz="1800">
                <a:solidFill>
                  <a:schemeClr val="tx1"/>
                </a:solidFill>
              </a:defRPr>
            </a:lvl4pPr>
            <a:lvl5pPr marL="960120" indent="-228600">
              <a:buFont typeface="Arial"/>
              <a:buChar char="•"/>
              <a:defRPr>
                <a:solidFill>
                  <a:schemeClr val="tx2"/>
                </a:solidFill>
              </a:defRPr>
            </a:lvl5pPr>
          </a:lstStyle>
          <a:p>
            <a:pPr lvl="0" defTabSz="457200">
              <a:buFont typeface="Arial"/>
            </a:pPr>
            <a:r>
              <a:rPr lang="en-US" dirty="0" smtClean="0"/>
              <a:t>Click to edit Master text styles</a:t>
            </a:r>
          </a:p>
          <a:p>
            <a:pPr lvl="1" defTabSz="457200">
              <a:buFont typeface="Arial"/>
            </a:pPr>
            <a:r>
              <a:rPr lang="en-US" dirty="0" smtClean="0"/>
              <a:t>Second level</a:t>
            </a:r>
          </a:p>
          <a:p>
            <a:pPr lvl="2" defTabSz="457200">
              <a:buFont typeface="Arial"/>
            </a:pPr>
            <a:r>
              <a:rPr lang="en-US" dirty="0" smtClean="0"/>
              <a:t>Third level</a:t>
            </a:r>
          </a:p>
          <a:p>
            <a:pPr lvl="3" defTabSz="457200">
              <a:buFont typeface="Arial"/>
            </a:pPr>
            <a:r>
              <a:rPr lang="en-US" dirty="0"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31"/>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a:t>
            </a:r>
          </a:p>
        </p:txBody>
      </p:sp>
      <p:sp>
        <p:nvSpPr>
          <p:cNvPr id="15" name="Slide Number Placeholder 4"/>
          <p:cNvSpPr>
            <a:spLocks noGrp="1"/>
          </p:cNvSpPr>
          <p:nvPr>
            <p:ph type="sldNum" sz="quarter" idx="4"/>
          </p:nvPr>
        </p:nvSpPr>
        <p:spPr>
          <a:xfrm>
            <a:off x="7989635" y="641373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3350250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Walgreens_CornerOfLockup_4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7198" y="5950144"/>
            <a:ext cx="1947672" cy="556870"/>
          </a:xfrm>
          <a:prstGeom prst="rect">
            <a:avLst/>
          </a:prstGeom>
        </p:spPr>
      </p:pic>
      <p:pic>
        <p:nvPicPr>
          <p:cNvPr id="7" name="Picture 6" descr="Walgreens_Corner-W-Flag_Red-Gradient_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8" name="Title 1"/>
          <p:cNvSpPr>
            <a:spLocks noGrp="1"/>
          </p:cNvSpPr>
          <p:nvPr>
            <p:ph type="ctrTitle" hasCustomPrompt="1"/>
          </p:nvPr>
        </p:nvSpPr>
        <p:spPr>
          <a:xfrm>
            <a:off x="1355978" y="2280250"/>
            <a:ext cx="7128892" cy="1024245"/>
          </a:xfrm>
        </p:spPr>
        <p:txBody>
          <a:bodyPr anchor="t" anchorCtr="0">
            <a:noAutofit/>
          </a:bodyPr>
          <a:lstStyle>
            <a:lvl1pPr algn="l">
              <a:lnSpc>
                <a:spcPct val="90000"/>
              </a:lnSpc>
              <a:defRPr sz="3200">
                <a:solidFill>
                  <a:schemeClr val="tx2"/>
                </a:solidFill>
              </a:defRPr>
            </a:lvl1pPr>
          </a:lstStyle>
          <a:p>
            <a:r>
              <a:rPr lang="en-US" dirty="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sp>
        <p:nvSpPr>
          <p:cNvPr id="12" name="Footer Placeholder 1"/>
          <p:cNvSpPr>
            <a:spLocks noGrp="1"/>
          </p:cNvSpPr>
          <p:nvPr>
            <p:ph type="ftr" sz="quarter" idx="11"/>
          </p:nvPr>
        </p:nvSpPr>
        <p:spPr>
          <a:xfrm>
            <a:off x="1259696" y="6283637"/>
            <a:ext cx="4843497" cy="365125"/>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pPr>
              <a:defRPr/>
            </a:pPr>
            <a:r>
              <a:rPr lang="en-US" dirty="0">
                <a:solidFill>
                  <a:srgbClr val="58595B"/>
                </a:solidFill>
              </a:rPr>
              <a:t>©2016 Walgreen Co. All rights reserved. For internal use only.</a:t>
            </a:r>
          </a:p>
        </p:txBody>
      </p:sp>
    </p:spTree>
    <p:extLst>
      <p:ext uri="{BB962C8B-B14F-4D97-AF65-F5344CB8AC3E}">
        <p14:creationId xmlns:p14="http://schemas.microsoft.com/office/powerpoint/2010/main" val="184485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38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38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74"/>
            <a:ext cx="8135880" cy="861935"/>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4"/>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4"/>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smtClean="0">
                <a:solidFill>
                  <a:srgbClr val="58595B"/>
                </a:solidFill>
                <a:latin typeface="Arial"/>
              </a:rPr>
              <a:t>©2015 Walgreen Co. All rights reserved.</a:t>
            </a:r>
            <a:endParaRPr lang="en-US" dirty="0">
              <a:solidFill>
                <a:srgbClr val="58595B"/>
              </a:solidFill>
              <a:latin typeface="Arial"/>
            </a:endParaRPr>
          </a:p>
        </p:txBody>
      </p:sp>
      <p:sp>
        <p:nvSpPr>
          <p:cNvPr id="8" name="Slide Number Placeholder 4"/>
          <p:cNvSpPr>
            <a:spLocks noGrp="1"/>
          </p:cNvSpPr>
          <p:nvPr>
            <p:ph type="sldNum" sz="quarter" idx="14"/>
          </p:nvPr>
        </p:nvSpPr>
        <p:spPr>
          <a:xfrm>
            <a:off x="7989888" y="6413950"/>
            <a:ext cx="696912" cy="365125"/>
          </a:xfrm>
          <a:prstGeom prst="rect">
            <a:avLst/>
          </a:prstGeom>
        </p:spPr>
        <p:txBody>
          <a:bodyPr/>
          <a:lstStyle>
            <a:lvl1pPr>
              <a:defRPr/>
            </a:lvl1pPr>
          </a:lstStyle>
          <a:p>
            <a:pPr algn="ctr" fontAlgn="base">
              <a:lnSpc>
                <a:spcPct val="120000"/>
              </a:lnSpc>
              <a:spcBef>
                <a:spcPct val="20000"/>
              </a:spcBef>
              <a:spcAft>
                <a:spcPct val="0"/>
              </a:spcAft>
            </a:pPr>
            <a:fld id="{3325BF8D-FBBE-46DC-A297-0B7EDA145248}"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dirty="0">
              <a:solidFill>
                <a:srgbClr val="000000"/>
              </a:solidFill>
              <a:ea typeface="ＭＳ Ｐゴシック" charset="0"/>
            </a:endParaRPr>
          </a:p>
        </p:txBody>
      </p:sp>
    </p:spTree>
    <p:extLst>
      <p:ext uri="{BB962C8B-B14F-4D97-AF65-F5344CB8AC3E}">
        <p14:creationId xmlns:p14="http://schemas.microsoft.com/office/powerpoint/2010/main" val="3818361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87197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044842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510531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2479980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792965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38924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4957941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7682579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8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0009962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8187296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2150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90053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5297567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56558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18"/>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68"/>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42919927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135"/>
            <a:r>
              <a:rPr lang="en-US" dirty="0" smtClean="0"/>
              <a:t>Type key insight here using sentence case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135">
              <a:buFont typeface="Arial"/>
            </a:pPr>
            <a:r>
              <a:rPr lang="en-US" dirty="0" smtClean="0"/>
              <a:t>First level</a:t>
            </a:r>
          </a:p>
          <a:p>
            <a:pPr lvl="2" defTabSz="457135">
              <a:buFont typeface="Arial"/>
            </a:pPr>
            <a:r>
              <a:rPr lang="en-US" dirty="0" smtClean="0"/>
              <a:t>Second level</a:t>
            </a:r>
          </a:p>
          <a:p>
            <a:pPr lvl="3" defTabSz="457135">
              <a:buFont typeface="Arial"/>
            </a:pPr>
            <a:r>
              <a:rPr lang="en-US" dirty="0" smtClean="0"/>
              <a:t>Third level</a:t>
            </a:r>
          </a:p>
          <a:p>
            <a:pPr lvl="4" defTabSz="457135">
              <a:buFont typeface="Arial"/>
            </a:pPr>
            <a:r>
              <a:rPr lang="en-US" dirty="0" smtClean="0"/>
              <a:t>Fourth level</a:t>
            </a:r>
            <a:endParaRPr lang="en-US" dirty="0"/>
          </a:p>
        </p:txBody>
      </p:sp>
      <p:sp>
        <p:nvSpPr>
          <p:cNvPr id="7" name="Footer Placeholder 3"/>
          <p:cNvSpPr>
            <a:spLocks noGrp="1"/>
          </p:cNvSpPr>
          <p:nvPr>
            <p:ph type="ftr" sz="quarter" idx="3"/>
          </p:nvPr>
        </p:nvSpPr>
        <p:spPr>
          <a:xfrm>
            <a:off x="852840" y="6406949"/>
            <a:ext cx="3891815" cy="365125"/>
          </a:xfrm>
          <a:prstGeom prst="rect">
            <a:avLst/>
          </a:prstGeom>
        </p:spPr>
        <p:txBody>
          <a:bodyPr vert="horz" lIns="91427" tIns="45713" rIns="91427" bIns="45713" rtlCol="0" anchor="ctr"/>
          <a:lstStyle>
            <a:lvl1pPr marL="0" marR="0" indent="0" algn="l" defTabSz="457135"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a:t>
            </a:r>
          </a:p>
        </p:txBody>
      </p:sp>
      <p:sp>
        <p:nvSpPr>
          <p:cNvPr id="8" name="Slide Number Placeholder 4"/>
          <p:cNvSpPr>
            <a:spLocks noGrp="1"/>
          </p:cNvSpPr>
          <p:nvPr>
            <p:ph type="sldNum" sz="quarter" idx="4"/>
          </p:nvPr>
        </p:nvSpPr>
        <p:spPr>
          <a:xfrm>
            <a:off x="7989635" y="6413754"/>
            <a:ext cx="697166" cy="365125"/>
          </a:xfrm>
          <a:prstGeom prst="rect">
            <a:avLst/>
          </a:prstGeom>
        </p:spPr>
        <p:txBody>
          <a:bodyPr vert="horz" lIns="91427" tIns="45713" rIns="91427" bIns="45713"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420915625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850"/>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641"/>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1514396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1"/>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1"/>
                </a:solidFill>
              </a:defRPr>
            </a:lvl2pPr>
            <a:lvl3pPr>
              <a:defRPr sz="2000">
                <a:solidFill>
                  <a:schemeClr val="tx1"/>
                </a:solidFill>
              </a:defRPr>
            </a:lvl3pPr>
            <a:lvl4pPr marL="731520" indent="-182880">
              <a:buFont typeface="Lucida Grande"/>
              <a:buChar char="»"/>
              <a:defRPr sz="1800">
                <a:solidFill>
                  <a:schemeClr val="tx1"/>
                </a:solidFill>
              </a:defRPr>
            </a:lvl4pPr>
            <a:lvl5pPr marL="960120" indent="-228600">
              <a:buFont typeface="Arial"/>
              <a:buChar char="•"/>
              <a:defRPr>
                <a:solidFill>
                  <a:schemeClr val="tx2"/>
                </a:solidFill>
              </a:defRPr>
            </a:lvl5pPr>
          </a:lstStyle>
          <a:p>
            <a:pPr lvl="0" defTabSz="457200">
              <a:buFont typeface="Arial"/>
            </a:pPr>
            <a:r>
              <a:rPr lang="en-US" dirty="0" smtClean="0"/>
              <a:t>Click to edit Master text styles</a:t>
            </a:r>
          </a:p>
          <a:p>
            <a:pPr lvl="1" defTabSz="457200">
              <a:buFont typeface="Arial"/>
            </a:pPr>
            <a:r>
              <a:rPr lang="en-US" dirty="0" smtClean="0"/>
              <a:t>Second level</a:t>
            </a:r>
          </a:p>
          <a:p>
            <a:pPr lvl="2" defTabSz="457200">
              <a:buFont typeface="Arial"/>
            </a:pPr>
            <a:r>
              <a:rPr lang="en-US" dirty="0" smtClean="0"/>
              <a:t>Third level</a:t>
            </a:r>
          </a:p>
          <a:p>
            <a:pPr lvl="3" defTabSz="457200">
              <a:buFont typeface="Arial"/>
            </a:pPr>
            <a:r>
              <a:rPr lang="en-US" dirty="0"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31"/>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a:t>
            </a:r>
          </a:p>
        </p:txBody>
      </p:sp>
      <p:sp>
        <p:nvSpPr>
          <p:cNvPr id="15" name="Slide Number Placeholder 4"/>
          <p:cNvSpPr>
            <a:spLocks noGrp="1"/>
          </p:cNvSpPr>
          <p:nvPr>
            <p:ph type="sldNum" sz="quarter" idx="4"/>
          </p:nvPr>
        </p:nvSpPr>
        <p:spPr>
          <a:xfrm>
            <a:off x="7989635" y="641373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0854614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Walgreens_CornerOfLockup_4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7198" y="5950144"/>
            <a:ext cx="1947672" cy="556870"/>
          </a:xfrm>
          <a:prstGeom prst="rect">
            <a:avLst/>
          </a:prstGeom>
        </p:spPr>
      </p:pic>
      <p:pic>
        <p:nvPicPr>
          <p:cNvPr id="7" name="Picture 6" descr="Walgreens_Corner-W-Flag_Red-Gradient_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8" name="Title 1"/>
          <p:cNvSpPr>
            <a:spLocks noGrp="1"/>
          </p:cNvSpPr>
          <p:nvPr>
            <p:ph type="ctrTitle" hasCustomPrompt="1"/>
          </p:nvPr>
        </p:nvSpPr>
        <p:spPr>
          <a:xfrm>
            <a:off x="1355978" y="2280250"/>
            <a:ext cx="7128892" cy="1024245"/>
          </a:xfrm>
        </p:spPr>
        <p:txBody>
          <a:bodyPr anchor="t" anchorCtr="0">
            <a:noAutofit/>
          </a:bodyPr>
          <a:lstStyle>
            <a:lvl1pPr algn="l">
              <a:lnSpc>
                <a:spcPct val="90000"/>
              </a:lnSpc>
              <a:defRPr sz="3200">
                <a:solidFill>
                  <a:schemeClr val="tx2"/>
                </a:solidFill>
              </a:defRPr>
            </a:lvl1pPr>
          </a:lstStyle>
          <a:p>
            <a:r>
              <a:rPr lang="en-US" dirty="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sp>
        <p:nvSpPr>
          <p:cNvPr id="12" name="Footer Placeholder 1"/>
          <p:cNvSpPr>
            <a:spLocks noGrp="1"/>
          </p:cNvSpPr>
          <p:nvPr>
            <p:ph type="ftr" sz="quarter" idx="11"/>
          </p:nvPr>
        </p:nvSpPr>
        <p:spPr>
          <a:xfrm>
            <a:off x="1259696" y="6283637"/>
            <a:ext cx="4843497" cy="365125"/>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pPr>
              <a:defRPr/>
            </a:pPr>
            <a:r>
              <a:rPr lang="en-US" dirty="0">
                <a:solidFill>
                  <a:srgbClr val="58595B"/>
                </a:solidFill>
              </a:rPr>
              <a:t>©2016 Walgreen Co. All rights reserved. For internal use only.</a:t>
            </a:r>
          </a:p>
        </p:txBody>
      </p:sp>
    </p:spTree>
    <p:extLst>
      <p:ext uri="{BB962C8B-B14F-4D97-AF65-F5344CB8AC3E}">
        <p14:creationId xmlns:p14="http://schemas.microsoft.com/office/powerpoint/2010/main" val="452220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38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38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74"/>
            <a:ext cx="8135880" cy="861935"/>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4"/>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4"/>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smtClean="0">
                <a:solidFill>
                  <a:srgbClr val="58595B"/>
                </a:solidFill>
                <a:latin typeface="Arial"/>
              </a:rPr>
              <a:t>©2015 Walgreen Co. All rights reserved.</a:t>
            </a:r>
            <a:endParaRPr lang="en-US" dirty="0">
              <a:solidFill>
                <a:srgbClr val="58595B"/>
              </a:solidFill>
              <a:latin typeface="Arial"/>
            </a:endParaRPr>
          </a:p>
        </p:txBody>
      </p:sp>
      <p:sp>
        <p:nvSpPr>
          <p:cNvPr id="8" name="Slide Number Placeholder 4"/>
          <p:cNvSpPr>
            <a:spLocks noGrp="1"/>
          </p:cNvSpPr>
          <p:nvPr>
            <p:ph type="sldNum" sz="quarter" idx="14"/>
          </p:nvPr>
        </p:nvSpPr>
        <p:spPr>
          <a:xfrm>
            <a:off x="7989888" y="6413950"/>
            <a:ext cx="696912" cy="365125"/>
          </a:xfrm>
          <a:prstGeom prst="rect">
            <a:avLst/>
          </a:prstGeom>
        </p:spPr>
        <p:txBody>
          <a:bodyPr/>
          <a:lstStyle>
            <a:lvl1pPr>
              <a:defRPr/>
            </a:lvl1pPr>
          </a:lstStyle>
          <a:p>
            <a:pPr algn="ctr" fontAlgn="base">
              <a:lnSpc>
                <a:spcPct val="120000"/>
              </a:lnSpc>
              <a:spcBef>
                <a:spcPct val="20000"/>
              </a:spcBef>
              <a:spcAft>
                <a:spcPct val="0"/>
              </a:spcAft>
            </a:pPr>
            <a:fld id="{3325BF8D-FBBE-46DC-A297-0B7EDA145248}"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dirty="0">
              <a:solidFill>
                <a:srgbClr val="000000"/>
              </a:solidFill>
              <a:ea typeface="ＭＳ Ｐゴシック" charset="0"/>
            </a:endParaRPr>
          </a:p>
        </p:txBody>
      </p:sp>
    </p:spTree>
    <p:extLst>
      <p:ext uri="{BB962C8B-B14F-4D97-AF65-F5344CB8AC3E}">
        <p14:creationId xmlns:p14="http://schemas.microsoft.com/office/powerpoint/2010/main" val="2319848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4" descr="542_corp_backgroun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Walgreens_CornerOfLockup_4c.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37504" y="5950382"/>
            <a:ext cx="19478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algreens_Corner-W-Flag_Red-Gradient_t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8857" y="1631954"/>
            <a:ext cx="7858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355978" y="2280250"/>
            <a:ext cx="7128892" cy="1024245"/>
          </a:xfrm>
        </p:spPr>
        <p:txBody>
          <a:bodyPr anchor="t">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p:nvPr>
        </p:nvSpPr>
        <p:spPr>
          <a:xfrm>
            <a:off x="1355978" y="3304063"/>
            <a:ext cx="7128892" cy="1151626"/>
          </a:xfrm>
        </p:spPr>
        <p:txBody>
          <a:bodyPr tIns="45720" rIns="91440" bIns="45720" rtlCol="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p:txBody>
      </p:sp>
      <p:sp>
        <p:nvSpPr>
          <p:cNvPr id="7" name="Footer Placeholder 1"/>
          <p:cNvSpPr>
            <a:spLocks noGrp="1"/>
          </p:cNvSpPr>
          <p:nvPr>
            <p:ph type="ftr" sz="quarter" idx="11"/>
          </p:nvPr>
        </p:nvSpPr>
        <p:spPr>
          <a:xfrm>
            <a:off x="1260475" y="6283757"/>
            <a:ext cx="3890963" cy="365125"/>
          </a:xfrm>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Tree>
    <p:extLst>
      <p:ext uri="{BB962C8B-B14F-4D97-AF65-F5344CB8AC3E}">
        <p14:creationId xmlns:p14="http://schemas.microsoft.com/office/powerpoint/2010/main" val="310546196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5" descr="542_corp_backgroun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Walgreens_Corner-W-Flag_Red-Gradient_tm.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8857" y="1631954"/>
            <a:ext cx="7858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355978" y="2280250"/>
            <a:ext cx="7128892" cy="1024245"/>
          </a:xfrm>
        </p:spPr>
        <p:txBody>
          <a:bodyPr anchor="t">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p:nvPr>
        </p:nvSpPr>
        <p:spPr>
          <a:xfrm>
            <a:off x="1355978" y="3304063"/>
            <a:ext cx="7128892" cy="1151626"/>
          </a:xfrm>
        </p:spPr>
        <p:txBody>
          <a:bodyPr tIns="45720" rIns="91440" bIns="45720" rtlCol="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p:txBody>
      </p:sp>
      <p:sp>
        <p:nvSpPr>
          <p:cNvPr id="6" name="Footer Placeholder 1"/>
          <p:cNvSpPr>
            <a:spLocks noGrp="1"/>
          </p:cNvSpPr>
          <p:nvPr>
            <p:ph type="ftr" sz="quarter" idx="11"/>
          </p:nvPr>
        </p:nvSpPr>
        <p:spPr>
          <a:xfrm>
            <a:off x="1260475" y="6283757"/>
            <a:ext cx="3890963" cy="365125"/>
          </a:xfrm>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Tree>
    <p:extLst>
      <p:ext uri="{BB962C8B-B14F-4D97-AF65-F5344CB8AC3E}">
        <p14:creationId xmlns:p14="http://schemas.microsoft.com/office/powerpoint/2010/main" val="4085183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11" y="6407421"/>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latin typeface="Arial"/>
              </a:rPr>
              <a:t>©2016  Walgreen Co. All rights reserved. </a:t>
            </a:r>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422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67547576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4" descr="RIGHT_SP_BUI_LockUp.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48188" y="5789613"/>
            <a:ext cx="455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542_corp_background_out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Walgreens_Corner-W-Flag_Red-Gradient_t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8857" y="1631954"/>
            <a:ext cx="7858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355978" y="2280250"/>
            <a:ext cx="7128892" cy="1024245"/>
          </a:xfrm>
        </p:spPr>
        <p:txBody>
          <a:bodyPr anchor="t">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8" name="Text Placeholder 10"/>
          <p:cNvSpPr>
            <a:spLocks noGrp="1"/>
          </p:cNvSpPr>
          <p:nvPr>
            <p:ph type="body" sz="quarter" idx="10"/>
          </p:nvPr>
        </p:nvSpPr>
        <p:spPr>
          <a:xfrm>
            <a:off x="1355978" y="3304063"/>
            <a:ext cx="7128892" cy="1151626"/>
          </a:xfrm>
        </p:spPr>
        <p:txBody>
          <a:bodyPr tIns="45720" rIns="91440" bIns="45720" rtlCol="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p:txBody>
      </p:sp>
      <p:sp>
        <p:nvSpPr>
          <p:cNvPr id="9" name="Footer Placeholder 1"/>
          <p:cNvSpPr>
            <a:spLocks noGrp="1"/>
          </p:cNvSpPr>
          <p:nvPr>
            <p:ph type="ftr" sz="quarter" idx="11"/>
          </p:nvPr>
        </p:nvSpPr>
        <p:spPr>
          <a:xfrm>
            <a:off x="1296988" y="5877357"/>
            <a:ext cx="3890962" cy="365125"/>
          </a:xfrm>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Tree>
    <p:extLst>
      <p:ext uri="{BB962C8B-B14F-4D97-AF65-F5344CB8AC3E}">
        <p14:creationId xmlns:p14="http://schemas.microsoft.com/office/powerpoint/2010/main" val="13362585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850538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93145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pic>
        <p:nvPicPr>
          <p:cNvPr id="3" name="Picture 4" descr="368-green_corp_bckgr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12186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pic>
        <p:nvPicPr>
          <p:cNvPr id="3" name="Picture 4" descr="716-orange_corp_bckgr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4883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endParaRPr lang="en-US" dirty="0"/>
          </a:p>
        </p:txBody>
      </p:sp>
      <p:sp>
        <p:nvSpPr>
          <p:cNvPr id="4" name="Footer Placeholder 3"/>
          <p:cNvSpPr>
            <a:spLocks noGrp="1"/>
          </p:cNvSpPr>
          <p:nvPr>
            <p:ph type="ftr" sz="quarter" idx="10"/>
          </p:nvPr>
        </p:nvSpPr>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5" name="Slide Number Placeholder 4"/>
          <p:cNvSpPr>
            <a:spLocks noGrp="1"/>
          </p:cNvSpPr>
          <p:nvPr>
            <p:ph type="sldNum" sz="quarter" idx="11"/>
          </p:nvPr>
        </p:nvSpPr>
        <p:spPr/>
        <p:txBody>
          <a:bodyPr/>
          <a:lstStyle>
            <a:lvl1pPr>
              <a:defRPr/>
            </a:lvl1pPr>
          </a:lstStyle>
          <a:p>
            <a:fld id="{C4BAA989-9C64-4AAF-972E-119D136904A0}" type="slidenum">
              <a:rPr lang="en-US" altLang="en-US"/>
              <a:pPr/>
              <a:t>‹#›</a:t>
            </a:fld>
            <a:endParaRPr lang="en-US" altLang="en-US" dirty="0"/>
          </a:p>
        </p:txBody>
      </p:sp>
    </p:spTree>
    <p:extLst>
      <p:ext uri="{BB962C8B-B14F-4D97-AF65-F5344CB8AC3E}">
        <p14:creationId xmlns:p14="http://schemas.microsoft.com/office/powerpoint/2010/main" val="10665776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5"/>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5"/>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6" name="Slide Number Placeholder 4"/>
          <p:cNvSpPr>
            <a:spLocks noGrp="1"/>
          </p:cNvSpPr>
          <p:nvPr>
            <p:ph type="sldNum" sz="quarter" idx="11"/>
          </p:nvPr>
        </p:nvSpPr>
        <p:spPr/>
        <p:txBody>
          <a:bodyPr/>
          <a:lstStyle>
            <a:lvl1pPr>
              <a:defRPr/>
            </a:lvl1pPr>
          </a:lstStyle>
          <a:p>
            <a:fld id="{2E423D60-CB13-4B9B-B1C5-910ABA2ACC92}" type="slidenum">
              <a:rPr lang="en-US" altLang="en-US"/>
              <a:pPr/>
              <a:t>‹#›</a:t>
            </a:fld>
            <a:endParaRPr lang="en-US" altLang="en-US" dirty="0"/>
          </a:p>
        </p:txBody>
      </p:sp>
    </p:spTree>
    <p:extLst>
      <p:ext uri="{BB962C8B-B14F-4D97-AF65-F5344CB8AC3E}">
        <p14:creationId xmlns:p14="http://schemas.microsoft.com/office/powerpoint/2010/main" val="550883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36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36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3"/>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3"/>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8" name="Slide Number Placeholder 4"/>
          <p:cNvSpPr>
            <a:spLocks noGrp="1"/>
          </p:cNvSpPr>
          <p:nvPr>
            <p:ph type="sldNum" sz="quarter" idx="14"/>
          </p:nvPr>
        </p:nvSpPr>
        <p:spPr/>
        <p:txBody>
          <a:bodyPr/>
          <a:lstStyle>
            <a:lvl1pPr>
              <a:defRPr/>
            </a:lvl1pPr>
          </a:lstStyle>
          <a:p>
            <a:fld id="{3325BF8D-FBBE-46DC-A297-0B7EDA145248}" type="slidenum">
              <a:rPr lang="en-US" altLang="en-US"/>
              <a:pPr/>
              <a:t>‹#›</a:t>
            </a:fld>
            <a:endParaRPr lang="en-US" altLang="en-US" dirty="0"/>
          </a:p>
        </p:txBody>
      </p:sp>
    </p:spTree>
    <p:extLst>
      <p:ext uri="{BB962C8B-B14F-4D97-AF65-F5344CB8AC3E}">
        <p14:creationId xmlns:p14="http://schemas.microsoft.com/office/powerpoint/2010/main" val="30899200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3" name="Footer Placeholder 3"/>
          <p:cNvSpPr>
            <a:spLocks noGrp="1"/>
          </p:cNvSpPr>
          <p:nvPr>
            <p:ph type="ftr" sz="quarter" idx="10"/>
          </p:nvPr>
        </p:nvSpPr>
        <p:spPr/>
        <p:txBody>
          <a:bodyPr/>
          <a:lstStyle>
            <a:lvl1pPr>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4" name="Slide Number Placeholder 4"/>
          <p:cNvSpPr>
            <a:spLocks noGrp="1"/>
          </p:cNvSpPr>
          <p:nvPr>
            <p:ph type="sldNum" sz="quarter" idx="11"/>
          </p:nvPr>
        </p:nvSpPr>
        <p:spPr/>
        <p:txBody>
          <a:bodyPr/>
          <a:lstStyle>
            <a:lvl1pPr>
              <a:defRPr/>
            </a:lvl1pPr>
          </a:lstStyle>
          <a:p>
            <a:fld id="{EBA6C15B-ED8E-4F8B-AAF6-6F22D2BE7417}" type="slidenum">
              <a:rPr lang="en-US" altLang="en-US"/>
              <a:pPr/>
              <a:t>‹#›</a:t>
            </a:fld>
            <a:endParaRPr lang="en-US" altLang="en-US" dirty="0"/>
          </a:p>
        </p:txBody>
      </p:sp>
    </p:spTree>
    <p:extLst>
      <p:ext uri="{BB962C8B-B14F-4D97-AF65-F5344CB8AC3E}">
        <p14:creationId xmlns:p14="http://schemas.microsoft.com/office/powerpoint/2010/main" val="12256963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Placeholder 1"/>
          <p:cNvSpPr txBox="1">
            <a:spLocks/>
          </p:cNvSpPr>
          <p:nvPr userDrawn="1"/>
        </p:nvSpPr>
        <p:spPr>
          <a:xfrm>
            <a:off x="550868" y="180975"/>
            <a:ext cx="8135937" cy="862013"/>
          </a:xfrm>
          <a:prstGeom prst="rect">
            <a:avLst/>
          </a:prstGeom>
        </p:spPr>
        <p:txBody>
          <a:bodyPr lIns="0" tIns="0" rIns="0" bIns="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defRPr/>
            </a:pPr>
            <a:r>
              <a:rPr dirty="0" smtClean="0">
                <a:solidFill>
                  <a:srgbClr val="FFFFFF"/>
                </a:solidFill>
              </a:rPr>
              <a:t>Type key insight here using sentence case</a:t>
            </a:r>
            <a:endParaRPr dirty="0">
              <a:solidFill>
                <a:srgbClr val="FFFFFF"/>
              </a:solidFill>
            </a:endParaRPr>
          </a:p>
        </p:txBody>
      </p:sp>
      <p:sp>
        <p:nvSpPr>
          <p:cNvPr id="2" name="Title 1"/>
          <p:cNvSpPr>
            <a:spLocks noGrp="1"/>
          </p:cNvSpPr>
          <p:nvPr>
            <p:ph type="title"/>
          </p:nvPr>
        </p:nvSpPr>
        <p:spPr>
          <a:xfrm>
            <a:off x="1792288" y="4800600"/>
            <a:ext cx="5486400" cy="566738"/>
          </a:xfrm>
          <a:prstGeom prst="rect">
            <a:avLst/>
          </a:prstGeom>
        </p:spPr>
        <p:txBody>
          <a:bodyPr rtlCol="0">
            <a:normAutofit/>
          </a:bodyPr>
          <a:lstStyle>
            <a:lvl1pPr>
              <a:defRPr lang="en-US">
                <a:solidFill>
                  <a:schemeClr val="tx2"/>
                </a:solidFill>
              </a:defRPr>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1792288" y="1588957"/>
            <a:ext cx="5486400" cy="3138618"/>
          </a:xfrm>
        </p:spPr>
        <p:txBody>
          <a:bodyPr rtlCol="0">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3"/>
          <p:cNvSpPr>
            <a:spLocks noGrp="1"/>
          </p:cNvSpPr>
          <p:nvPr>
            <p:ph type="ftr" sz="quarter" idx="10"/>
          </p:nvPr>
        </p:nvSpPr>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7" name="Slide Number Placeholder 4"/>
          <p:cNvSpPr>
            <a:spLocks noGrp="1"/>
          </p:cNvSpPr>
          <p:nvPr>
            <p:ph type="sldNum" sz="quarter" idx="11"/>
          </p:nvPr>
        </p:nvSpPr>
        <p:spPr/>
        <p:txBody>
          <a:bodyPr/>
          <a:lstStyle>
            <a:lvl1pPr>
              <a:defRPr/>
            </a:lvl1pPr>
          </a:lstStyle>
          <a:p>
            <a:fld id="{29159F9A-6308-49C2-B504-5D120C4C3E32}" type="slidenum">
              <a:rPr lang="en-US" altLang="en-US"/>
              <a:pPr/>
              <a:t>‹#›</a:t>
            </a:fld>
            <a:endParaRPr lang="en-US" altLang="en-US" dirty="0"/>
          </a:p>
        </p:txBody>
      </p:sp>
    </p:spTree>
    <p:extLst>
      <p:ext uri="{BB962C8B-B14F-4D97-AF65-F5344CB8AC3E}">
        <p14:creationId xmlns:p14="http://schemas.microsoft.com/office/powerpoint/2010/main" val="3500668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83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83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4"/>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4"/>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74" y="640739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420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24017910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pic>
        <p:nvPicPr>
          <p:cNvPr id="5" name="Picture 9" descr="Walgreens_Corner-W-Flag_Red-Gradient_4c.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159" y="6400800"/>
            <a:ext cx="3270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3"/>
          </p:nvPr>
        </p:nvSpPr>
        <p:spPr>
          <a:xfrm>
            <a:off x="550920" y="1131757"/>
            <a:ext cx="8143351" cy="427222"/>
          </a:xfrm>
        </p:spPr>
        <p:txBody>
          <a:bodyPr rtlCol="0" anchor="b">
            <a:normAutofit/>
          </a:bodyPr>
          <a:lstStyle>
            <a:lvl1pPr>
              <a:defRPr lang="en-US" b="1" dirty="0" smtClean="0">
                <a:solidFill>
                  <a:schemeClr val="tx2"/>
                </a:solidFill>
              </a:defRPr>
            </a:lvl1pPr>
          </a:lstStyle>
          <a:p>
            <a:pPr lvl="0"/>
            <a:r>
              <a:rPr lang="en-US" dirty="0" smtClean="0"/>
              <a:t>Click to edit Master text styles</a:t>
            </a:r>
          </a:p>
        </p:txBody>
      </p:sp>
      <p:sp>
        <p:nvSpPr>
          <p:cNvPr id="11" name="Title Placeholder 1"/>
          <p:cNvSpPr>
            <a:spLocks noGrp="1"/>
          </p:cNvSpPr>
          <p:nvPr>
            <p:ph type="title"/>
          </p:nvPr>
        </p:nvSpPr>
        <p:spPr>
          <a:xfrm>
            <a:off x="550920" y="180753"/>
            <a:ext cx="8135880" cy="861934"/>
          </a:xfrm>
          <a:prstGeom prst="rect">
            <a:avLst/>
          </a:prstGeom>
        </p:spPr>
        <p:txBody>
          <a:bodyPr rtlCol="0">
            <a:normAutofit/>
          </a:bodyPr>
          <a:lstStyle>
            <a:lvl1pPr>
              <a:defRPr>
                <a:solidFill>
                  <a:schemeClr val="accent1"/>
                </a:solidFill>
              </a:defRPr>
            </a:lvl1pPr>
          </a:lstStyle>
          <a:p>
            <a:pPr lvl="0"/>
            <a:r>
              <a:rPr lang="en-US" dirty="0" smtClean="0"/>
              <a:t>Type key insight here using sentence case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endParaRPr lang="en-US" dirty="0"/>
          </a:p>
        </p:txBody>
      </p:sp>
      <p:sp>
        <p:nvSpPr>
          <p:cNvPr id="6" name="Footer Placeholder 3"/>
          <p:cNvSpPr>
            <a:spLocks noGrp="1"/>
          </p:cNvSpPr>
          <p:nvPr>
            <p:ph type="ftr" sz="quarter" idx="14"/>
          </p:nvPr>
        </p:nvSpPr>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9" name="Slide Number Placeholder 4"/>
          <p:cNvSpPr>
            <a:spLocks noGrp="1"/>
          </p:cNvSpPr>
          <p:nvPr>
            <p:ph type="sldNum" sz="quarter" idx="15"/>
          </p:nvPr>
        </p:nvSpPr>
        <p:spPr/>
        <p:txBody>
          <a:bodyPr/>
          <a:lstStyle>
            <a:lvl1pPr>
              <a:defRPr/>
            </a:lvl1pPr>
          </a:lstStyle>
          <a:p>
            <a:fld id="{AD95FF79-5883-440A-B2DE-43CC5FD206DC}" type="slidenum">
              <a:rPr lang="en-US" altLang="en-US"/>
              <a:pPr/>
              <a:t>‹#›</a:t>
            </a:fld>
            <a:endParaRPr lang="en-US" altLang="en-US" dirty="0"/>
          </a:p>
        </p:txBody>
      </p:sp>
    </p:spTree>
    <p:extLst>
      <p:ext uri="{BB962C8B-B14F-4D97-AF65-F5344CB8AC3E}">
        <p14:creationId xmlns:p14="http://schemas.microsoft.com/office/powerpoint/2010/main" val="298495645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eaLnBrk="0" fontAlgn="base" hangingPunct="0">
              <a:lnSpc>
                <a:spcPct val="95000"/>
              </a:lnSpc>
              <a:spcBef>
                <a:spcPct val="60000"/>
              </a:spcBef>
              <a:spcAft>
                <a:spcPct val="0"/>
              </a:spcAft>
              <a:buClr>
                <a:srgbClr val="004C84"/>
              </a:buClr>
              <a:buFont typeface="Arial" charset="0"/>
              <a:buChar char="•"/>
              <a:defRPr/>
            </a:pPr>
            <a:endParaRPr lang="en-US" sz="2000" dirty="0">
              <a:solidFill>
                <a:srgbClr val="FFFFFF"/>
              </a:solidFill>
            </a:endParaRPr>
          </a:p>
        </p:txBody>
      </p:sp>
      <p:sp>
        <p:nvSpPr>
          <p:cNvPr id="9" name="Title 8"/>
          <p:cNvSpPr>
            <a:spLocks noGrp="1"/>
          </p:cNvSpPr>
          <p:nvPr>
            <p:ph type="ctrTitle"/>
          </p:nvPr>
        </p:nvSpPr>
        <p:spPr>
          <a:xfrm>
            <a:off x="685800" y="1752604"/>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29"/>
          <p:cNvSpPr>
            <a:spLocks noGrp="1"/>
          </p:cNvSpPr>
          <p:nvPr>
            <p:ph type="dt" sz="half" idx="10"/>
          </p:nvPr>
        </p:nvSpPr>
        <p:spPr>
          <a:xfrm>
            <a:off x="6727826" y="6409170"/>
            <a:ext cx="1919288" cy="365125"/>
          </a:xfrm>
          <a:prstGeom prst="rect">
            <a:avLst/>
          </a:prstGeom>
        </p:spPr>
        <p:txBody>
          <a:bodyPr/>
          <a:lstStyle>
            <a:lvl1pPr eaLnBrk="0" hangingPunct="0">
              <a:lnSpc>
                <a:spcPct val="95000"/>
              </a:lnSpc>
              <a:spcBef>
                <a:spcPct val="60000"/>
              </a:spcBef>
              <a:buClr>
                <a:srgbClr val="004C84"/>
              </a:buClr>
              <a:buFont typeface="Arial" charset="0"/>
              <a:buChar char="•"/>
              <a:defRPr>
                <a:solidFill>
                  <a:srgbClr val="FFFFFF"/>
                </a:solidFill>
                <a:latin typeface="Arial" charset="0"/>
                <a:ea typeface="ＭＳ Ｐゴシック" charset="0"/>
                <a:cs typeface="Arial" charset="0"/>
              </a:defRPr>
            </a:lvl1pPr>
            <a:extLst/>
          </a:lstStyle>
          <a:p>
            <a:pPr defTabSz="457200" fontAlgn="base">
              <a:spcAft>
                <a:spcPct val="0"/>
              </a:spcAft>
              <a:defRPr/>
            </a:pPr>
            <a:endParaRPr lang="en-US" sz="2000" dirty="0"/>
          </a:p>
        </p:txBody>
      </p:sp>
      <p:sp>
        <p:nvSpPr>
          <p:cNvPr id="6"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r>
              <a:rPr lang="en-US" dirty="0" smtClean="0">
                <a:solidFill>
                  <a:srgbClr val="56A0D3">
                    <a:tint val="20000"/>
                  </a:srgbClr>
                </a:solidFill>
              </a:rPr>
              <a:t>©2016  Walgreen Co. All rights reserved. </a:t>
            </a:r>
            <a:endParaRPr lang="en-US" dirty="0">
              <a:solidFill>
                <a:srgbClr val="56A0D3">
                  <a:tint val="20000"/>
                </a:srgbClr>
              </a:solidFill>
            </a:endParaRPr>
          </a:p>
        </p:txBody>
      </p:sp>
      <p:sp>
        <p:nvSpPr>
          <p:cNvPr id="7" name="Slide Number Placeholder 26"/>
          <p:cNvSpPr>
            <a:spLocks noGrp="1"/>
          </p:cNvSpPr>
          <p:nvPr>
            <p:ph type="sldNum" sz="quarter" idx="12"/>
          </p:nvPr>
        </p:nvSpPr>
        <p:spPr/>
        <p:txBody>
          <a:bodyPr/>
          <a:lstStyle>
            <a:lvl1pPr>
              <a:defRPr>
                <a:solidFill>
                  <a:srgbClr val="FFFFFF"/>
                </a:solidFill>
              </a:defRPr>
            </a:lvl1pPr>
          </a:lstStyle>
          <a:p>
            <a:fld id="{3F28A67F-581D-4432-A07B-DDDDFE6991EB}" type="slidenum">
              <a:rPr lang="en-US" altLang="en-US"/>
              <a:pPr/>
              <a:t>‹#›</a:t>
            </a:fld>
            <a:endParaRPr lang="en-US" altLang="en-US" dirty="0"/>
          </a:p>
        </p:txBody>
      </p:sp>
    </p:spTree>
    <p:extLst>
      <p:ext uri="{BB962C8B-B14F-4D97-AF65-F5344CB8AC3E}">
        <p14:creationId xmlns:p14="http://schemas.microsoft.com/office/powerpoint/2010/main" val="4088603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9"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9" y="1444296"/>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727826" y="6409170"/>
            <a:ext cx="1919288" cy="365125"/>
          </a:xfrm>
          <a:prstGeom prst="rect">
            <a:avLst/>
          </a:prstGeom>
        </p:spPr>
        <p:txBody>
          <a:bodyPr/>
          <a:lstStyle>
            <a:lvl1pPr eaLnBrk="0" hangingPunct="0">
              <a:lnSpc>
                <a:spcPct val="95000"/>
              </a:lnSpc>
              <a:spcBef>
                <a:spcPct val="60000"/>
              </a:spcBef>
              <a:buClr>
                <a:srgbClr val="004C84"/>
              </a:buClr>
              <a:buFont typeface="Arial" charset="0"/>
              <a:buChar char="•"/>
              <a:defRPr>
                <a:latin typeface="Arial" charset="0"/>
                <a:ea typeface="ＭＳ Ｐゴシック" charset="0"/>
                <a:cs typeface="Arial" charset="0"/>
              </a:defRPr>
            </a:lvl1pPr>
            <a:extLst/>
          </a:lstStyle>
          <a:p>
            <a:pPr defTabSz="457200" fontAlgn="base">
              <a:spcAft>
                <a:spcPct val="0"/>
              </a:spcAft>
              <a:defRPr/>
            </a:pPr>
            <a:endParaRPr lang="en-US" sz="2000" dirty="0">
              <a:solidFill>
                <a:srgbClr val="000000"/>
              </a:solidFill>
            </a:endParaRPr>
          </a:p>
        </p:txBody>
      </p:sp>
      <p:sp>
        <p:nvSpPr>
          <p:cNvPr id="8" name="Footer Placeholder 7"/>
          <p:cNvSpPr>
            <a:spLocks noGrp="1"/>
          </p:cNvSpPr>
          <p:nvPr>
            <p:ph type="ftr" sz="quarter" idx="11"/>
          </p:nvPr>
        </p:nvSpPr>
        <p:spPr/>
        <p:txBody>
          <a:bodyPr/>
          <a:lstStyle>
            <a:lvl1pPr>
              <a:defRPr/>
            </a:lvl1pPr>
            <a:extLst/>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fld id="{D4CF203B-3CC3-4571-B2EF-FAF1CA7C5F3B}" type="slidenum">
              <a:rPr lang="en-US" altLang="en-US"/>
              <a:pPr/>
              <a:t>‹#›</a:t>
            </a:fld>
            <a:endParaRPr lang="en-US" altLang="en-US" dirty="0"/>
          </a:p>
        </p:txBody>
      </p:sp>
    </p:spTree>
    <p:extLst>
      <p:ext uri="{BB962C8B-B14F-4D97-AF65-F5344CB8AC3E}">
        <p14:creationId xmlns:p14="http://schemas.microsoft.com/office/powerpoint/2010/main" val="1424831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Orange divider">
    <p:spTree>
      <p:nvGrpSpPr>
        <p:cNvPr id="1" name=""/>
        <p:cNvGrpSpPr/>
        <p:nvPr/>
      </p:nvGrpSpPr>
      <p:grpSpPr>
        <a:xfrm>
          <a:off x="0" y="0"/>
          <a:ext cx="0" cy="0"/>
          <a:chOff x="0" y="0"/>
          <a:chExt cx="0" cy="0"/>
        </a:xfrm>
      </p:grpSpPr>
      <p:pic>
        <p:nvPicPr>
          <p:cNvPr id="3" name="Picture 4" descr="716-orange_corp_bckgr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34023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_Orange divider">
    <p:spTree>
      <p:nvGrpSpPr>
        <p:cNvPr id="1" name=""/>
        <p:cNvGrpSpPr/>
        <p:nvPr/>
      </p:nvGrpSpPr>
      <p:grpSpPr>
        <a:xfrm>
          <a:off x="0" y="0"/>
          <a:ext cx="0" cy="0"/>
          <a:chOff x="0" y="0"/>
          <a:chExt cx="0" cy="0"/>
        </a:xfrm>
      </p:grpSpPr>
      <p:pic>
        <p:nvPicPr>
          <p:cNvPr id="3" name="Picture 4" descr="716-orange_corp_bckgr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4118" y="42672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29029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Orange divider">
    <p:spTree>
      <p:nvGrpSpPr>
        <p:cNvPr id="1" name=""/>
        <p:cNvGrpSpPr/>
        <p:nvPr/>
      </p:nvGrpSpPr>
      <p:grpSpPr>
        <a:xfrm>
          <a:off x="0" y="0"/>
          <a:ext cx="0" cy="0"/>
          <a:chOff x="0" y="0"/>
          <a:chExt cx="0" cy="0"/>
        </a:xfrm>
      </p:grpSpPr>
      <p:pic>
        <p:nvPicPr>
          <p:cNvPr id="3" name="Picture 4" descr="716-orange_corp_bckgrd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8186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tint val="75000"/>
                  </a:srgbClr>
                </a:solidFill>
              </a:rPr>
              <a:t>©2016  Walgreen Co. All rights reserved. </a:t>
            </a:r>
            <a:endParaRPr lang="en-GB"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40569094-DB8D-49AD-9D74-6DA8A8649AF5}" type="slidenum">
              <a:rPr lang="en-GB" smtClean="0"/>
              <a:pPr/>
              <a:t>‹#›</a:t>
            </a:fld>
            <a:endParaRPr lang="en-GB" dirty="0"/>
          </a:p>
        </p:txBody>
      </p:sp>
      <p:sp>
        <p:nvSpPr>
          <p:cNvPr id="5" name="Date Placeholder 3"/>
          <p:cNvSpPr txBox="1">
            <a:spLocks/>
          </p:cNvSpPr>
          <p:nvPr userDrawn="1"/>
        </p:nvSpPr>
        <p:spPr>
          <a:xfrm>
            <a:off x="6967270" y="6556510"/>
            <a:ext cx="2133600" cy="235789"/>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GB" sz="700" i="1" dirty="0" smtClean="0">
                <a:solidFill>
                  <a:srgbClr val="000000">
                    <a:tint val="75000"/>
                  </a:srgbClr>
                </a:solidFill>
              </a:rPr>
              <a:t>Confidential. Copyright @ 2015   Egremont Group</a:t>
            </a:r>
            <a:endParaRPr lang="en-GB" sz="700" i="1" dirty="0">
              <a:solidFill>
                <a:srgbClr val="000000">
                  <a:tint val="75000"/>
                </a:srgbClr>
              </a:solidFill>
            </a:endParaRPr>
          </a:p>
        </p:txBody>
      </p:sp>
    </p:spTree>
    <p:extLst>
      <p:ext uri="{BB962C8B-B14F-4D97-AF65-F5344CB8AC3E}">
        <p14:creationId xmlns:p14="http://schemas.microsoft.com/office/powerpoint/2010/main" val="35631879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5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7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0979843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127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5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265456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5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63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6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7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33115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4202"/>
            <a:ext cx="697166"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24432502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9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7498269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9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3986524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89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788030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3914831563"/>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14976393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16"/>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13235623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10861828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36883625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93227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22107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627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621376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224124" y="2525892"/>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683"/>
            <a:ext cx="4843497" cy="365125"/>
          </a:xfrm>
        </p:spPr>
        <p:txBody>
          <a:bodyPr/>
          <a:lstStyle/>
          <a:p>
            <a:r>
              <a:rPr lang="en-US" dirty="0" smtClean="0">
                <a:solidFill>
                  <a:srgbClr val="000000">
                    <a:tint val="75000"/>
                  </a:srgbClr>
                </a:solidFill>
              </a:rPr>
              <a:t>©2016 Walgreen Co. All rights reserved. </a:t>
            </a:r>
          </a:p>
        </p:txBody>
      </p:sp>
    </p:spTree>
    <p:extLst>
      <p:ext uri="{BB962C8B-B14F-4D97-AF65-F5344CB8AC3E}">
        <p14:creationId xmlns:p14="http://schemas.microsoft.com/office/powerpoint/2010/main" val="3658280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000000">
                    <a:tint val="75000"/>
                  </a:srgbClr>
                </a:solidFill>
              </a:rPr>
              <a:t>©2016 Walgreen Co. All rights reserved. </a:t>
            </a:r>
          </a:p>
        </p:txBody>
      </p:sp>
      <p:sp>
        <p:nvSpPr>
          <p:cNvPr id="4" name="Slide Number Placeholder 3"/>
          <p:cNvSpPr>
            <a:spLocks noGrp="1"/>
          </p:cNvSpPr>
          <p:nvPr>
            <p:ph type="sldNum" sz="quarter" idx="11"/>
          </p:nvPr>
        </p:nvSpPr>
        <p:spPr>
          <a:xfrm>
            <a:off x="7989635" y="6413778"/>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dirty="0">
              <a:solidFill>
                <a:srgbClr val="000000">
                  <a:tint val="75000"/>
                </a:srgbClr>
              </a:solidFill>
              <a:ea typeface="ＭＳ Ｐゴシック" charset="0"/>
            </a:endParaRPr>
          </a:p>
        </p:txBody>
      </p:sp>
    </p:spTree>
    <p:extLst>
      <p:ext uri="{BB962C8B-B14F-4D97-AF65-F5344CB8AC3E}">
        <p14:creationId xmlns:p14="http://schemas.microsoft.com/office/powerpoint/2010/main" val="38870709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11"/>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74" y="640697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a:t>
            </a:r>
          </a:p>
        </p:txBody>
      </p:sp>
      <p:sp>
        <p:nvSpPr>
          <p:cNvPr id="15" name="Slide Number Placeholder 4"/>
          <p:cNvSpPr>
            <a:spLocks noGrp="1"/>
          </p:cNvSpPr>
          <p:nvPr>
            <p:ph type="sldNum" sz="quarter" idx="4"/>
          </p:nvPr>
        </p:nvSpPr>
        <p:spPr>
          <a:xfrm>
            <a:off x="7989635" y="641377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5600729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4770289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5799005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59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1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9324120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7382648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3092257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36272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69359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34"/>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84"/>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2710476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1171033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8732838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7926088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3015482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1068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27"/>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4288503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2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3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304869318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596"/>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46"/>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1615846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175396021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8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3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2231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1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4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525628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13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8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6321435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8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675"/>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99"/>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3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3151247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92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39513926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92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38646834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92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37043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41459689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12136072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5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7709920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899301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42337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extBox 13"/>
          <p:cNvSpPr txBox="1"/>
          <p:nvPr userDrawn="1"/>
        </p:nvSpPr>
        <p:spPr>
          <a:xfrm>
            <a:off x="5715000" y="640172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739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878138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124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1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4273731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06556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2138477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11" y="6407011"/>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8" name="Slide Number Placeholder 4"/>
          <p:cNvSpPr>
            <a:spLocks noGrp="1"/>
          </p:cNvSpPr>
          <p:nvPr>
            <p:ph type="sldNum" sz="quarter" idx="4"/>
          </p:nvPr>
        </p:nvSpPr>
        <p:spPr>
          <a:xfrm>
            <a:off x="7989635" y="641381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4041682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42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42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4"/>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4"/>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74" y="640698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379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94998183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792"/>
            <a:ext cx="697166"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11225111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6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306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1527028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6987562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59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1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5444967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571258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1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601"/>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25"/>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4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808202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31513990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870853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2759815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3263597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671839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5589619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206691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21790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27"/>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29479990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2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3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40662146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5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12292703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596"/>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46"/>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9375072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1925277210"/>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2324454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8151142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59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1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1540300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10757854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5658553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456634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9410501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647012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5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9889756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326901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5860413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8961147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18013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27"/>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37868081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2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3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3452078141"/>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596"/>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46"/>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6209975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913333853"/>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1" y="2276647"/>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0" name="TextBox 9"/>
          <p:cNvSpPr txBox="1"/>
          <p:nvPr userDrawn="1"/>
        </p:nvSpPr>
        <p:spPr>
          <a:xfrm>
            <a:off x="5715000" y="640097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0572123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097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1" y="2276647"/>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19896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85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89154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1" y="2276647"/>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3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7" y="525155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7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3900596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6"/>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26919010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6"/>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12570758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586"/>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5545413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a:t>
            </a:r>
          </a:p>
        </p:txBody>
      </p:sp>
    </p:spTree>
    <p:extLst>
      <p:ext uri="{BB962C8B-B14F-4D97-AF65-F5344CB8AC3E}">
        <p14:creationId xmlns:p14="http://schemas.microsoft.com/office/powerpoint/2010/main" val="19248812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a:t>
            </a:r>
          </a:p>
        </p:txBody>
      </p:sp>
    </p:spTree>
    <p:extLst>
      <p:ext uri="{BB962C8B-B14F-4D97-AF65-F5344CB8AC3E}">
        <p14:creationId xmlns:p14="http://schemas.microsoft.com/office/powerpoint/2010/main" val="32138948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a:t>
            </a:r>
          </a:p>
        </p:txBody>
      </p:sp>
    </p:spTree>
    <p:extLst>
      <p:ext uri="{BB962C8B-B14F-4D97-AF65-F5344CB8AC3E}">
        <p14:creationId xmlns:p14="http://schemas.microsoft.com/office/powerpoint/2010/main" val="42580598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a:t>
            </a:r>
          </a:p>
        </p:txBody>
      </p:sp>
    </p:spTree>
    <p:extLst>
      <p:ext uri="{BB962C8B-B14F-4D97-AF65-F5344CB8AC3E}">
        <p14:creationId xmlns:p14="http://schemas.microsoft.com/office/powerpoint/2010/main" val="19497238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a:t>
            </a:r>
          </a:p>
        </p:txBody>
      </p:sp>
    </p:spTree>
    <p:extLst>
      <p:ext uri="{BB962C8B-B14F-4D97-AF65-F5344CB8AC3E}">
        <p14:creationId xmlns:p14="http://schemas.microsoft.com/office/powerpoint/2010/main" val="862593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39570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0022938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a:t>Click icon to add chart</a:t>
            </a:r>
          </a:p>
        </p:txBody>
      </p:sp>
      <p:sp>
        <p:nvSpPr>
          <p:cNvPr id="4" name="Title 1"/>
          <p:cNvSpPr>
            <a:spLocks noGrp="1"/>
          </p:cNvSpPr>
          <p:nvPr>
            <p:ph type="title"/>
          </p:nvPr>
        </p:nvSpPr>
        <p:spPr>
          <a:xfrm>
            <a:off x="304800" y="220663"/>
            <a:ext cx="8534400" cy="703262"/>
          </a:xfrm>
        </p:spPr>
        <p:txBody>
          <a:bodyPr/>
          <a:lstStyle/>
          <a:p>
            <a:r>
              <a:rPr lang="en-US"/>
              <a:t>Click to edit Master title style</a:t>
            </a:r>
            <a:endParaRPr lang="en-US" dirty="0"/>
          </a:p>
        </p:txBody>
      </p:sp>
    </p:spTree>
    <p:extLst>
      <p:ext uri="{BB962C8B-B14F-4D97-AF65-F5344CB8AC3E}">
        <p14:creationId xmlns:p14="http://schemas.microsoft.com/office/powerpoint/2010/main" val="3627824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a:t>Click to edit Master text styles</a:t>
            </a:r>
          </a:p>
          <a:p>
            <a:pPr lvl="1" defTabSz="457200">
              <a:buFont typeface="Arial"/>
            </a:pPr>
            <a:r>
              <a:rPr lang="en-US"/>
              <a:t>Second level</a:t>
            </a:r>
          </a:p>
          <a:p>
            <a:pPr lvl="2" defTabSz="457200">
              <a:buFont typeface="Arial"/>
            </a:pPr>
            <a:r>
              <a:rPr lang="en-US"/>
              <a:t>Third level</a:t>
            </a:r>
          </a:p>
          <a:p>
            <a:pPr lvl="3" defTabSz="457200">
              <a:buFont typeface="Arial"/>
            </a:pPr>
            <a:r>
              <a:rPr lang="en-US"/>
              <a:t>Fourth level</a:t>
            </a:r>
          </a:p>
        </p:txBody>
      </p:sp>
      <p:sp>
        <p:nvSpPr>
          <p:cNvPr id="8" name="Slide Number Placeholder 4"/>
          <p:cNvSpPr>
            <a:spLocks noGrp="1"/>
          </p:cNvSpPr>
          <p:nvPr>
            <p:ph type="sldNum" sz="quarter" idx="4"/>
          </p:nvPr>
        </p:nvSpPr>
        <p:spPr>
          <a:xfrm>
            <a:off x="7989635" y="641347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2772B9AC-4B2B-40B0-B6DD-799BC10F974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
        <p:nvSpPr>
          <p:cNvPr id="10" name="Footer Placeholder 3"/>
          <p:cNvSpPr txBox="1">
            <a:spLocks/>
          </p:cNvSpPr>
          <p:nvPr userDrawn="1"/>
        </p:nvSpPr>
        <p:spPr>
          <a:xfrm>
            <a:off x="929899" y="6413471"/>
            <a:ext cx="5152211"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00">
                    <a:tint val="75000"/>
                  </a:srgbClr>
                </a:solidFill>
              </a:rPr>
              <a:t>©2016 Walgreen Co. All rights reserved. </a:t>
            </a:r>
          </a:p>
        </p:txBody>
      </p:sp>
    </p:spTree>
    <p:extLst>
      <p:ext uri="{BB962C8B-B14F-4D97-AF65-F5344CB8AC3E}">
        <p14:creationId xmlns:p14="http://schemas.microsoft.com/office/powerpoint/2010/main" val="273289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4098214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1070936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4210482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40039514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15230836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332153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5222990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6006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7543233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889229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41613915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2382059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84689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7959231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9237194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2430768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9355449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15602259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517193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0682154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12198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58595B"/>
                </a:solidFill>
              </a:rPr>
              <a:t>©2015 Walgreen Co. All rights reserved.</a:t>
            </a:r>
          </a:p>
        </p:txBody>
      </p:sp>
    </p:spTree>
    <p:extLst>
      <p:ext uri="{BB962C8B-B14F-4D97-AF65-F5344CB8AC3E}">
        <p14:creationId xmlns:p14="http://schemas.microsoft.com/office/powerpoint/2010/main" val="8364682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a:solidFill>
                  <a:srgbClr val="58595B"/>
                </a:solidFill>
              </a:rPr>
              <a:t>©2015 Walgreen Co. All rights reserved.</a:t>
            </a:r>
          </a:p>
        </p:txBody>
      </p:sp>
    </p:spTree>
    <p:extLst>
      <p:ext uri="{BB962C8B-B14F-4D97-AF65-F5344CB8AC3E}">
        <p14:creationId xmlns:p14="http://schemas.microsoft.com/office/powerpoint/2010/main" val="40428601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a:solidFill>
                  <a:srgbClr val="58595B"/>
                </a:solidFill>
              </a:rPr>
              <a:t>©2015 Walgreen Co. All rights reserved.</a:t>
            </a:r>
          </a:p>
        </p:txBody>
      </p:sp>
    </p:spTree>
    <p:extLst>
      <p:ext uri="{BB962C8B-B14F-4D97-AF65-F5344CB8AC3E}">
        <p14:creationId xmlns:p14="http://schemas.microsoft.com/office/powerpoint/2010/main" val="8810818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58595B"/>
                </a:solidFill>
              </a:rPr>
              <a:t>©2015 Walgreen Co. All rights reserved.</a:t>
            </a:r>
          </a:p>
        </p:txBody>
      </p:sp>
    </p:spTree>
    <p:extLst>
      <p:ext uri="{BB962C8B-B14F-4D97-AF65-F5344CB8AC3E}">
        <p14:creationId xmlns:p14="http://schemas.microsoft.com/office/powerpoint/2010/main" val="3078428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solidFill>
                  <a:srgbClr val="58595B"/>
                </a:solidFill>
              </a:rPr>
              <a:t>©2015 Walgreen Co. All rights reserved.</a:t>
            </a:r>
          </a:p>
        </p:txBody>
      </p:sp>
    </p:spTree>
    <p:extLst>
      <p:ext uri="{BB962C8B-B14F-4D97-AF65-F5344CB8AC3E}">
        <p14:creationId xmlns:p14="http://schemas.microsoft.com/office/powerpoint/2010/main" val="18759669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1809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a:t>Click icon to add chart</a:t>
            </a:r>
          </a:p>
        </p:txBody>
      </p:sp>
      <p:sp>
        <p:nvSpPr>
          <p:cNvPr id="4" name="Title 1"/>
          <p:cNvSpPr>
            <a:spLocks noGrp="1"/>
          </p:cNvSpPr>
          <p:nvPr>
            <p:ph type="title"/>
          </p:nvPr>
        </p:nvSpPr>
        <p:spPr>
          <a:xfrm>
            <a:off x="304800" y="220663"/>
            <a:ext cx="8534400" cy="703262"/>
          </a:xfrm>
        </p:spPr>
        <p:txBody>
          <a:bodyPr/>
          <a:lstStyle/>
          <a:p>
            <a:r>
              <a:rPr lang="en-US"/>
              <a:t>Click to edit Master title style</a:t>
            </a:r>
            <a:endParaRPr lang="en-US" dirty="0"/>
          </a:p>
        </p:txBody>
      </p:sp>
    </p:spTree>
    <p:extLst>
      <p:ext uri="{BB962C8B-B14F-4D97-AF65-F5344CB8AC3E}">
        <p14:creationId xmlns:p14="http://schemas.microsoft.com/office/powerpoint/2010/main" val="20956503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a:t>Type key insight here using sentence case</a:t>
            </a:r>
          </a:p>
        </p:txBody>
      </p:sp>
      <p:sp>
        <p:nvSpPr>
          <p:cNvPr id="6" name="Text Placeholder 2"/>
          <p:cNvSpPr>
            <a:spLocks noGrp="1"/>
          </p:cNvSpPr>
          <p:nvPr>
            <p:ph idx="1"/>
          </p:nvPr>
        </p:nvSpPr>
        <p:spPr>
          <a:xfrm>
            <a:off x="550920" y="1409706"/>
            <a:ext cx="8135880" cy="4706614"/>
          </a:xfrm>
          <a:prstGeom prst="rect">
            <a:avLst/>
          </a:prstGeom>
        </p:spPr>
        <p:txBody>
          <a:bodyPr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4" name="Footer Placeholder 3"/>
          <p:cNvSpPr>
            <a:spLocks noGrp="1"/>
          </p:cNvSpPr>
          <p:nvPr>
            <p:ph type="ftr" sz="quarter" idx="10"/>
          </p:nvPr>
        </p:nvSpPr>
        <p:spPr/>
        <p:txBody>
          <a:bodyPr/>
          <a:lstStyle>
            <a:lvl1pPr>
              <a:defRPr/>
            </a:lvl1pPr>
          </a:lstStyle>
          <a:p>
            <a:pPr>
              <a:defRPr/>
            </a:pPr>
            <a:r>
              <a:rPr lang="en-US">
                <a:solidFill>
                  <a:srgbClr val="000000">
                    <a:tint val="75000"/>
                  </a:srgbClr>
                </a:solidFill>
              </a:rPr>
              <a:t>©2015 Walgreen Co. All rights reserved.</a:t>
            </a:r>
          </a:p>
        </p:txBody>
      </p:sp>
      <p:sp>
        <p:nvSpPr>
          <p:cNvPr id="5" name="Slide Number Placeholder 4"/>
          <p:cNvSpPr>
            <a:spLocks noGrp="1"/>
          </p:cNvSpPr>
          <p:nvPr>
            <p:ph type="sldNum" sz="quarter" idx="11"/>
          </p:nvPr>
        </p:nvSpPr>
        <p:spPr>
          <a:xfrm>
            <a:off x="6553200" y="6529980"/>
            <a:ext cx="2133600" cy="174049"/>
          </a:xfrm>
          <a:prstGeom prst="rect">
            <a:avLst/>
          </a:prstGeom>
        </p:spPr>
        <p:txBody>
          <a:bodyPr/>
          <a:lstStyle>
            <a:lvl1pPr>
              <a:defRPr/>
            </a:lvl1pPr>
          </a:lstStyle>
          <a:p>
            <a:pPr algn="ctr" fontAlgn="base">
              <a:lnSpc>
                <a:spcPct val="120000"/>
              </a:lnSpc>
              <a:spcBef>
                <a:spcPct val="20000"/>
              </a:spcBef>
              <a:spcAft>
                <a:spcPct val="0"/>
              </a:spcAft>
            </a:pPr>
            <a:fld id="{C4BAA989-9C64-4AAF-972E-119D136904A0}"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a:solidFill>
                <a:srgbClr val="000000"/>
              </a:solidFill>
              <a:ea typeface="ＭＳ Ｐゴシック" charset="0"/>
            </a:endParaRPr>
          </a:p>
        </p:txBody>
      </p:sp>
    </p:spTree>
    <p:extLst>
      <p:ext uri="{BB962C8B-B14F-4D97-AF65-F5344CB8AC3E}">
        <p14:creationId xmlns:p14="http://schemas.microsoft.com/office/powerpoint/2010/main" val="5182603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Walgreens H&amp;H Title">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a:xfrm>
            <a:off x="1356010" y="6412987"/>
            <a:ext cx="3841107" cy="159523"/>
          </a:xfrm>
        </p:spPr>
        <p:txBody>
          <a:bodyPr/>
          <a:lstStyle/>
          <a:p>
            <a:r>
              <a:rPr lang="en-US">
                <a:solidFill>
                  <a:srgbClr val="000000">
                    <a:tint val="75000"/>
                  </a:srgbClr>
                </a:solidFill>
              </a:rPr>
              <a:t>©2015 Walgreen Co. All rights reserved.</a:t>
            </a:r>
            <a:endParaRPr lang="en-US" dirty="0">
              <a:solidFill>
                <a:srgbClr val="000000">
                  <a:tint val="75000"/>
                </a:srgbClr>
              </a:solidFill>
            </a:endParaRPr>
          </a:p>
        </p:txBody>
      </p:sp>
      <p:pic>
        <p:nvPicPr>
          <p:cNvPr id="7" name="Picture 6" descr="Walgreens_Corner-W-Flag_Red-Gradient_tm.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9" name="Title 1"/>
          <p:cNvSpPr>
            <a:spLocks noGrp="1"/>
          </p:cNvSpPr>
          <p:nvPr>
            <p:ph type="ctrTitle" hasCustomPrompt="1"/>
          </p:nvPr>
        </p:nvSpPr>
        <p:spPr>
          <a:xfrm>
            <a:off x="1355978" y="2279986"/>
            <a:ext cx="7128892" cy="1024245"/>
          </a:xfrm>
        </p:spPr>
        <p:txBody>
          <a:bodyPr rIns="0" anchor="t" anchorCtr="0">
            <a:noAutofit/>
          </a:bodyPr>
          <a:lstStyle>
            <a:lvl1pPr algn="l">
              <a:lnSpc>
                <a:spcPct val="90000"/>
              </a:lnSpc>
              <a:defRPr sz="3200">
                <a:solidFill>
                  <a:srgbClr val="58595B"/>
                </a:solidFill>
              </a:defRPr>
            </a:lvl1pPr>
          </a:lstStyle>
          <a:p>
            <a:r>
              <a:rPr lang="en-US" dirty="0"/>
              <a:t>Title of Presentation</a:t>
            </a:r>
          </a:p>
        </p:txBody>
      </p:sp>
      <p:sp>
        <p:nvSpPr>
          <p:cNvPr id="10" name="Text Placeholder 10"/>
          <p:cNvSpPr>
            <a:spLocks noGrp="1"/>
          </p:cNvSpPr>
          <p:nvPr>
            <p:ph type="body" sz="quarter" idx="11"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rgbClr val="58595B"/>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pic>
        <p:nvPicPr>
          <p:cNvPr id="11" name="Picture 10" descr="Walgreens_HH-CMYK.jp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537198" y="5947782"/>
            <a:ext cx="1947672" cy="559232"/>
          </a:xfrm>
          <a:prstGeom prst="rect">
            <a:avLst/>
          </a:prstGeom>
        </p:spPr>
      </p:pic>
    </p:spTree>
    <p:extLst>
      <p:ext uri="{BB962C8B-B14F-4D97-AF65-F5344CB8AC3E}">
        <p14:creationId xmlns:p14="http://schemas.microsoft.com/office/powerpoint/2010/main" val="1869203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799504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2102123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7047192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0161236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5124585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759748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835277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3764485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5039289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23173625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726822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328668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1685022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40045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5630682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a:solidFill>
                <a:srgbClr val="000000">
                  <a:tint val="75000"/>
                </a:srgbClr>
              </a:solidFill>
            </a:endParaRP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2772B9AC-4B2B-40B0-B6DD-799BC10F974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024696462"/>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Body Content">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Click to edit Master title style</a:t>
            </a:r>
            <a:endParaRPr lang="en-US"/>
          </a:p>
        </p:txBody>
      </p:sp>
      <p:sp>
        <p:nvSpPr>
          <p:cNvPr id="14" name="Footer Placeholder 13"/>
          <p:cNvSpPr>
            <a:spLocks noGrp="1"/>
          </p:cNvSpPr>
          <p:nvPr>
            <p:ph type="ftr" sz="quarter" idx="10"/>
          </p:nvPr>
        </p:nvSpPr>
        <p:spPr/>
        <p:txBody>
          <a:bodyPr/>
          <a:lstStyle/>
          <a:p>
            <a:r>
              <a:rPr lang="en-US" dirty="0" smtClean="0">
                <a:solidFill>
                  <a:srgbClr val="000000">
                    <a:tint val="75000"/>
                  </a:srgbClr>
                </a:solidFill>
              </a:rPr>
              <a:t>©2013 Walgreen Co. All rights reserved. </a:t>
            </a:r>
          </a:p>
        </p:txBody>
      </p:sp>
      <p:sp>
        <p:nvSpPr>
          <p:cNvPr id="15" name="Slide Number Placeholder 14"/>
          <p:cNvSpPr>
            <a:spLocks noGrp="1"/>
          </p:cNvSpPr>
          <p:nvPr>
            <p:ph type="sldNum" sz="quarter" idx="11"/>
          </p:nvPr>
        </p:nvSpPr>
        <p:spPr>
          <a:xfrm>
            <a:off x="7989635" y="6413473"/>
            <a:ext cx="697166" cy="365125"/>
          </a:xfrm>
          <a:prstGeom prst="rect">
            <a:avLst/>
          </a:prstGeom>
        </p:spPr>
        <p:txBody>
          <a:bodyPr/>
          <a:lstStyle/>
          <a:p>
            <a:pPr algn="ctr" fontAlgn="base">
              <a:lnSpc>
                <a:spcPct val="120000"/>
              </a:lnSpc>
              <a:spcBef>
                <a:spcPct val="20000"/>
              </a:spcBef>
              <a:spcAft>
                <a:spcPct val="0"/>
              </a:spcAft>
            </a:pPr>
            <a:fld id="{8EF3FD13-C9FC-F348-8754-7BEB6D09BF8B}"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dirty="0">
              <a:solidFill>
                <a:srgbClr val="000000">
                  <a:tint val="75000"/>
                </a:srgbClr>
              </a:solidFill>
              <a:ea typeface="ＭＳ Ｐゴシック" charset="0"/>
            </a:endParaRPr>
          </a:p>
        </p:txBody>
      </p:sp>
      <p:sp>
        <p:nvSpPr>
          <p:cNvPr id="22" name="Content Placeholder 21"/>
          <p:cNvSpPr>
            <a:spLocks noGrp="1"/>
          </p:cNvSpPr>
          <p:nvPr>
            <p:ph sz="quarter" idx="12" hasCustomPrompt="1"/>
          </p:nvPr>
        </p:nvSpPr>
        <p:spPr>
          <a:xfrm>
            <a:off x="457200" y="1589143"/>
            <a:ext cx="8229600" cy="453702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5610902"/>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51850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GB" smtClean="0">
                <a:solidFill>
                  <a:srgbClr val="4D4D4D">
                    <a:tint val="75000"/>
                  </a:srgbClr>
                </a:solidFill>
              </a:rPr>
              <a:t>Source</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888" y="6413669"/>
            <a:ext cx="696912"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3964213931"/>
      </p:ext>
    </p:extLst>
  </p:cSld>
  <p:clrMapOvr>
    <a:masterClrMapping/>
  </p:clrMapOvr>
  <p:hf hdr="0" dt="0"/>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099"/>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099"/>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3"/>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3"/>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597502794"/>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tint val="75000"/>
                  </a:srgbClr>
                </a:solidFill>
              </a:rPr>
              <a:t>©2014 Walgreen Co. All rights reserved. Confidential and proprietary information. For internal use only.</a:t>
            </a: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a:solidFill>
                <a:srgbClr val="000000">
                  <a:tint val="75000"/>
                </a:srgbClr>
              </a:solidFill>
              <a:ea typeface="ＭＳ Ｐゴシック" charset="0"/>
            </a:endParaRPr>
          </a:p>
        </p:txBody>
      </p:sp>
    </p:spTree>
    <p:extLst>
      <p:ext uri="{BB962C8B-B14F-4D97-AF65-F5344CB8AC3E}">
        <p14:creationId xmlns:p14="http://schemas.microsoft.com/office/powerpoint/2010/main" val="41453016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40" y="6406663"/>
            <a:ext cx="38918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a:t>
            </a:r>
          </a:p>
        </p:txBody>
      </p:sp>
      <p:sp>
        <p:nvSpPr>
          <p:cNvPr id="8"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6500900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739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4085"/>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2309"/>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72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514188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98030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7075535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8547997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5037907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36598447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12495995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867275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28590949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753444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27808495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422499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35"/>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39160909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4791880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11170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43946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40" y="6406663"/>
            <a:ext cx="38918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a:t>
            </a:r>
          </a:p>
        </p:txBody>
      </p:sp>
      <p:sp>
        <p:nvSpPr>
          <p:cNvPr id="8"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109272151"/>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a:solidFill>
                <a:srgbClr val="000000">
                  <a:tint val="75000"/>
                </a:srgbClr>
              </a:solidFill>
            </a:endParaRP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2772B9AC-4B2B-40B0-B6DD-799BC10F974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63680421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Body Content">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Click to edit Master title style</a:t>
            </a:r>
            <a:endParaRPr lang="en-US"/>
          </a:p>
        </p:txBody>
      </p:sp>
      <p:sp>
        <p:nvSpPr>
          <p:cNvPr id="14" name="Footer Placeholder 13"/>
          <p:cNvSpPr>
            <a:spLocks noGrp="1"/>
          </p:cNvSpPr>
          <p:nvPr>
            <p:ph type="ftr" sz="quarter" idx="10"/>
          </p:nvPr>
        </p:nvSpPr>
        <p:spPr/>
        <p:txBody>
          <a:bodyPr/>
          <a:lstStyle/>
          <a:p>
            <a:r>
              <a:rPr lang="en-US" dirty="0" smtClean="0">
                <a:solidFill>
                  <a:srgbClr val="000000">
                    <a:tint val="75000"/>
                  </a:srgbClr>
                </a:solidFill>
              </a:rPr>
              <a:t>©2013 Walgreen Co. All rights reserved. </a:t>
            </a:r>
          </a:p>
        </p:txBody>
      </p:sp>
      <p:sp>
        <p:nvSpPr>
          <p:cNvPr id="15" name="Slide Number Placeholder 14"/>
          <p:cNvSpPr>
            <a:spLocks noGrp="1"/>
          </p:cNvSpPr>
          <p:nvPr>
            <p:ph type="sldNum" sz="quarter" idx="11"/>
          </p:nvPr>
        </p:nvSpPr>
        <p:spPr>
          <a:xfrm>
            <a:off x="7989635" y="6413473"/>
            <a:ext cx="697166" cy="365125"/>
          </a:xfrm>
          <a:prstGeom prst="rect">
            <a:avLst/>
          </a:prstGeom>
        </p:spPr>
        <p:txBody>
          <a:bodyPr/>
          <a:lstStyle/>
          <a:p>
            <a:pPr algn="ctr" fontAlgn="base">
              <a:lnSpc>
                <a:spcPct val="120000"/>
              </a:lnSpc>
              <a:spcBef>
                <a:spcPct val="20000"/>
              </a:spcBef>
              <a:spcAft>
                <a:spcPct val="0"/>
              </a:spcAft>
            </a:pPr>
            <a:fld id="{8EF3FD13-C9FC-F348-8754-7BEB6D09BF8B}"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dirty="0">
              <a:solidFill>
                <a:srgbClr val="000000">
                  <a:tint val="75000"/>
                </a:srgbClr>
              </a:solidFill>
              <a:ea typeface="ＭＳ Ｐゴシック" charset="0"/>
            </a:endParaRPr>
          </a:p>
        </p:txBody>
      </p:sp>
      <p:sp>
        <p:nvSpPr>
          <p:cNvPr id="22" name="Content Placeholder 21"/>
          <p:cNvSpPr>
            <a:spLocks noGrp="1"/>
          </p:cNvSpPr>
          <p:nvPr>
            <p:ph sz="quarter" idx="12" hasCustomPrompt="1"/>
          </p:nvPr>
        </p:nvSpPr>
        <p:spPr>
          <a:xfrm>
            <a:off x="457200" y="1589143"/>
            <a:ext cx="8229600" cy="453702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86400"/>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76649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GB" smtClean="0">
                <a:solidFill>
                  <a:srgbClr val="4D4D4D">
                    <a:tint val="75000"/>
                  </a:srgbClr>
                </a:solidFill>
              </a:rPr>
              <a:t>Source</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888" y="6413669"/>
            <a:ext cx="696912"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1504827175"/>
      </p:ext>
    </p:extLst>
  </p:cSld>
  <p:clrMapOvr>
    <a:masterClrMapping/>
  </p:clrMapOvr>
  <p:hf hdr="0" dt="0"/>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099"/>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099"/>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3"/>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3"/>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598772116"/>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tint val="75000"/>
                  </a:srgbClr>
                </a:solidFill>
              </a:rPr>
              <a:t>©2014 Walgreen Co. All rights reserved. Confidential and proprietary information. For internal use only.</a:t>
            </a: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a:solidFill>
                <a:srgbClr val="000000">
                  <a:tint val="75000"/>
                </a:srgbClr>
              </a:solidFill>
              <a:ea typeface="ＭＳ Ｐゴシック" charset="0"/>
            </a:endParaRPr>
          </a:p>
        </p:txBody>
      </p:sp>
    </p:spTree>
    <p:extLst>
      <p:ext uri="{BB962C8B-B14F-4D97-AF65-F5344CB8AC3E}">
        <p14:creationId xmlns:p14="http://schemas.microsoft.com/office/powerpoint/2010/main" val="2015514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37"/>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4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35"/>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38388763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765957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290756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0608986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27986192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40464162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8095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6036381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2679489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1424523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991825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04"/>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54"/>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4114792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1804181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26085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663"/>
            <a:ext cx="5114765" cy="365125"/>
          </a:xfrm>
        </p:spPr>
        <p:txBody>
          <a:bodyPr/>
          <a:lstStyle/>
          <a:p>
            <a:r>
              <a:rPr lang="en-US" dirty="0"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38077285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586536801"/>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582"/>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373"/>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389266731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fld id="{40569094-DB8D-49AD-9D74-6DA8A8649AF5}" type="slidenum">
              <a:rPr lang="en-GB" smtClean="0">
                <a:solidFill>
                  <a:srgbClr val="4D4D4D">
                    <a:tint val="75000"/>
                  </a:srgbClr>
                </a:solidFill>
              </a:rPr>
              <a:pPr/>
              <a:t>‹#›</a:t>
            </a:fld>
            <a:endParaRPr lang="en-GB" dirty="0">
              <a:solidFill>
                <a:srgbClr val="4D4D4D">
                  <a:tint val="75000"/>
                </a:srgbClr>
              </a:solidFill>
            </a:endParaRPr>
          </a:p>
        </p:txBody>
      </p:sp>
    </p:spTree>
    <p:extLst>
      <p:ext uri="{BB962C8B-B14F-4D97-AF65-F5344CB8AC3E}">
        <p14:creationId xmlns:p14="http://schemas.microsoft.com/office/powerpoint/2010/main" val="9314643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fld id="{40569094-DB8D-49AD-9D74-6DA8A8649AF5}" type="slidenum">
              <a:rPr lang="en-GB" smtClean="0">
                <a:solidFill>
                  <a:srgbClr val="4D4D4D">
                    <a:tint val="75000"/>
                  </a:srgbClr>
                </a:solidFill>
              </a:rPr>
              <a:pPr/>
              <a:t>‹#›</a:t>
            </a:fld>
            <a:endParaRPr lang="en-GB" dirty="0">
              <a:solidFill>
                <a:srgbClr val="4D4D4D">
                  <a:tint val="75000"/>
                </a:srgbClr>
              </a:solidFill>
            </a:endParaRPr>
          </a:p>
        </p:txBody>
      </p:sp>
    </p:spTree>
    <p:extLst>
      <p:ext uri="{BB962C8B-B14F-4D97-AF65-F5344CB8AC3E}">
        <p14:creationId xmlns:p14="http://schemas.microsoft.com/office/powerpoint/2010/main" val="17377208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5340431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21430489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811675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3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4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78272105"/>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301231762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90063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0451008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5092899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94"/>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834967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2375913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59150493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919849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422663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8"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2772B9AC-4B2B-40B0-B6DD-799BC10F974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5413790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738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71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9240272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Body Content">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Click to edit Master title style</a:t>
            </a:r>
            <a:endParaRPr lang="en-US"/>
          </a:p>
        </p:txBody>
      </p:sp>
      <p:sp>
        <p:nvSpPr>
          <p:cNvPr id="22" name="Content Placeholder 21"/>
          <p:cNvSpPr>
            <a:spLocks noGrp="1"/>
          </p:cNvSpPr>
          <p:nvPr>
            <p:ph sz="quarter" idx="12" hasCustomPrompt="1"/>
          </p:nvPr>
        </p:nvSpPr>
        <p:spPr>
          <a:xfrm>
            <a:off x="457200" y="1589143"/>
            <a:ext cx="8229600" cy="453702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753645"/>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224124" y="2525586"/>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3281318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689"/>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0" name="TextBox 9"/>
          <p:cNvSpPr txBox="1"/>
          <p:nvPr userDrawn="1"/>
        </p:nvSpPr>
        <p:spPr>
          <a:xfrm>
            <a:off x="5715000" y="64010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7971150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extBox 13"/>
          <p:cNvSpPr txBox="1"/>
          <p:nvPr userDrawn="1"/>
        </p:nvSpPr>
        <p:spPr>
          <a:xfrm>
            <a:off x="5715000" y="64010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689"/>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8936521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689"/>
            <a:ext cx="6410325" cy="1076325"/>
          </a:xfrm>
        </p:spPr>
        <p:txBody>
          <a:bodyPr anchor="t"/>
          <a:lstStyle>
            <a:lvl1pPr>
              <a:lnSpc>
                <a:spcPts val="3600"/>
              </a:lnSpc>
              <a:spcBef>
                <a:spcPts val="0"/>
              </a:spcBef>
              <a:defRPr sz="3200" baseline="0">
                <a:solidFill>
                  <a:schemeClr val="tx2"/>
                </a:solidFill>
              </a:defRPr>
            </a:lvl1pPr>
          </a:lstStyle>
          <a:p>
            <a:pPr lvl="0"/>
            <a:r>
              <a:rPr lang="en-US" noProof="0"/>
              <a:t>Click to edit Master title style</a:t>
            </a:r>
            <a:endParaRPr lang="en-US" noProof="0" dirty="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a:t>Click to edit Master subtitle style</a:t>
            </a:r>
            <a:endParaRPr lang="en-US" noProof="0" dirty="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75"/>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78" y="5251599"/>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01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7721697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628"/>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548421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628"/>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42029438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itle 1"/>
          <p:cNvSpPr>
            <a:spLocks noGrp="1"/>
          </p:cNvSpPr>
          <p:nvPr>
            <p:ph type="ctrTitle"/>
          </p:nvPr>
        </p:nvSpPr>
        <p:spPr>
          <a:xfrm>
            <a:off x="224124" y="2525628"/>
            <a:ext cx="8695764" cy="1024245"/>
          </a:xfrm>
        </p:spPr>
        <p:txBody>
          <a:bodyPr>
            <a:noAutofit/>
          </a:bodyPr>
          <a:lstStyle>
            <a:lvl1pPr algn="ctr">
              <a:lnSpc>
                <a:spcPct val="90000"/>
              </a:lnSpc>
              <a:defRPr sz="40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3338944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 </a:t>
            </a:r>
          </a:p>
        </p:txBody>
      </p:sp>
    </p:spTree>
    <p:extLst>
      <p:ext uri="{BB962C8B-B14F-4D97-AF65-F5344CB8AC3E}">
        <p14:creationId xmlns:p14="http://schemas.microsoft.com/office/powerpoint/2010/main" val="221233146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 </a:t>
            </a:r>
          </a:p>
        </p:txBody>
      </p:sp>
    </p:spTree>
    <p:extLst>
      <p:ext uri="{BB962C8B-B14F-4D97-AF65-F5344CB8AC3E}">
        <p14:creationId xmlns:p14="http://schemas.microsoft.com/office/powerpoint/2010/main" val="73624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extBox 13"/>
          <p:cNvSpPr txBox="1"/>
          <p:nvPr userDrawn="1"/>
        </p:nvSpPr>
        <p:spPr>
          <a:xfrm>
            <a:off x="5715000" y="640171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738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3053126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219916"/>
            <a:ext cx="8534400" cy="703263"/>
          </a:xfrm>
        </p:spPr>
        <p:txBody>
          <a:bodyPr/>
          <a:lstStyle/>
          <a:p>
            <a:r>
              <a:rPr lang="en-US"/>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 </a:t>
            </a:r>
          </a:p>
        </p:txBody>
      </p:sp>
    </p:spTree>
    <p:extLst>
      <p:ext uri="{BB962C8B-B14F-4D97-AF65-F5344CB8AC3E}">
        <p14:creationId xmlns:p14="http://schemas.microsoft.com/office/powerpoint/2010/main" val="355118504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 </a:t>
            </a:r>
          </a:p>
        </p:txBody>
      </p:sp>
    </p:spTree>
    <p:extLst>
      <p:ext uri="{BB962C8B-B14F-4D97-AF65-F5344CB8AC3E}">
        <p14:creationId xmlns:p14="http://schemas.microsoft.com/office/powerpoint/2010/main" val="9397116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58595B"/>
                </a:solidFill>
              </a:rPr>
              <a:t>©2016 Walgreen Co. All rights reserved. </a:t>
            </a:r>
          </a:p>
        </p:txBody>
      </p:sp>
    </p:spTree>
    <p:extLst>
      <p:ext uri="{BB962C8B-B14F-4D97-AF65-F5344CB8AC3E}">
        <p14:creationId xmlns:p14="http://schemas.microsoft.com/office/powerpoint/2010/main" val="108083995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533671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a:t>Click icon to add chart</a:t>
            </a:r>
          </a:p>
        </p:txBody>
      </p:sp>
      <p:sp>
        <p:nvSpPr>
          <p:cNvPr id="4" name="Title 1"/>
          <p:cNvSpPr>
            <a:spLocks noGrp="1"/>
          </p:cNvSpPr>
          <p:nvPr>
            <p:ph type="title"/>
          </p:nvPr>
        </p:nvSpPr>
        <p:spPr>
          <a:xfrm>
            <a:off x="304800" y="220663"/>
            <a:ext cx="8534400" cy="703262"/>
          </a:xfrm>
        </p:spPr>
        <p:txBody>
          <a:bodyPr/>
          <a:lstStyle/>
          <a:p>
            <a:r>
              <a:rPr lang="en-US"/>
              <a:t>Click to edit Master title style</a:t>
            </a:r>
            <a:endParaRPr lang="en-US" dirty="0"/>
          </a:p>
        </p:txBody>
      </p:sp>
    </p:spTree>
    <p:extLst>
      <p:ext uri="{BB962C8B-B14F-4D97-AF65-F5344CB8AC3E}">
        <p14:creationId xmlns:p14="http://schemas.microsoft.com/office/powerpoint/2010/main" val="76802054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224124" y="2525628"/>
            <a:ext cx="8695764" cy="1024245"/>
          </a:xfrm>
        </p:spPr>
        <p:txBody>
          <a:bodyPr anchor="ctr" anchorCtr="0">
            <a:noAutofit/>
          </a:bodyPr>
          <a:lstStyle>
            <a:lvl1pPr algn="ctr">
              <a:lnSpc>
                <a:spcPct val="90000"/>
              </a:lnSpc>
              <a:defRPr sz="4000" b="1">
                <a:solidFill>
                  <a:schemeClr val="tx2"/>
                </a:solidFill>
              </a:defRPr>
            </a:lvl1pPr>
          </a:lstStyle>
          <a:p>
            <a:r>
              <a:rPr lang="en-US" dirty="0"/>
              <a:t>Section Divider Slide</a:t>
            </a:r>
          </a:p>
        </p:txBody>
      </p:sp>
      <p:sp>
        <p:nvSpPr>
          <p:cNvPr id="4" name="Footer Placeholder 2"/>
          <p:cNvSpPr>
            <a:spLocks noGrp="1"/>
          </p:cNvSpPr>
          <p:nvPr>
            <p:ph type="ftr" sz="quarter" idx="11"/>
          </p:nvPr>
        </p:nvSpPr>
        <p:spPr>
          <a:xfrm>
            <a:off x="1259696" y="6283419"/>
            <a:ext cx="4843497" cy="365125"/>
          </a:xfrm>
        </p:spPr>
        <p:txBody>
          <a:bodyPr/>
          <a:lstStyle/>
          <a:p>
            <a:r>
              <a:rPr lang="en-US" dirty="0">
                <a:solidFill>
                  <a:srgbClr val="000000">
                    <a:tint val="75000"/>
                  </a:srgbClr>
                </a:solidFill>
              </a:rPr>
              <a:t>©2016 Walgreen Co. All rights reserved. </a:t>
            </a:r>
          </a:p>
        </p:txBody>
      </p:sp>
    </p:spTree>
    <p:extLst>
      <p:ext uri="{BB962C8B-B14F-4D97-AF65-F5344CB8AC3E}">
        <p14:creationId xmlns:p14="http://schemas.microsoft.com/office/powerpoint/2010/main" val="40366961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a:t>Click to edit Master text styles</a:t>
            </a:r>
          </a:p>
          <a:p>
            <a:pPr lvl="1" defTabSz="457200">
              <a:buFont typeface="Arial"/>
            </a:pPr>
            <a:r>
              <a:rPr lang="en-US"/>
              <a:t>Second level</a:t>
            </a:r>
          </a:p>
          <a:p>
            <a:pPr lvl="2" defTabSz="457200">
              <a:buFont typeface="Arial"/>
            </a:pPr>
            <a:r>
              <a:rPr lang="en-US"/>
              <a:t>Third level</a:t>
            </a:r>
          </a:p>
          <a:p>
            <a:pPr lvl="3" defTabSz="457200">
              <a:buFont typeface="Arial"/>
            </a:pPr>
            <a:r>
              <a:rPr lang="en-US"/>
              <a:t>Fourth level</a:t>
            </a:r>
          </a:p>
        </p:txBody>
      </p:sp>
      <p:sp>
        <p:nvSpPr>
          <p:cNvPr id="7" name="Footer Placeholder 3"/>
          <p:cNvSpPr>
            <a:spLocks noGrp="1"/>
          </p:cNvSpPr>
          <p:nvPr>
            <p:ph type="ftr" sz="quarter" idx="3"/>
          </p:nvPr>
        </p:nvSpPr>
        <p:spPr>
          <a:xfrm>
            <a:off x="852803" y="640670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a:solidFill>
                  <a:srgbClr val="000000">
                    <a:tint val="75000"/>
                  </a:srgbClr>
                </a:solidFill>
              </a:rPr>
              <a:t>©2016 Walgreen Co. All rights reserved. </a:t>
            </a:r>
          </a:p>
        </p:txBody>
      </p:sp>
      <p:sp>
        <p:nvSpPr>
          <p:cNvPr id="8" name="Slide Number Placeholder 4"/>
          <p:cNvSpPr>
            <a:spLocks noGrp="1"/>
          </p:cNvSpPr>
          <p:nvPr>
            <p:ph type="sldNum" sz="quarter" idx="4"/>
          </p:nvPr>
        </p:nvSpPr>
        <p:spPr>
          <a:xfrm>
            <a:off x="7989635" y="641351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8626569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145"/>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header here</a:t>
            </a:r>
          </a:p>
        </p:txBody>
      </p:sp>
      <p:sp>
        <p:nvSpPr>
          <p:cNvPr id="5" name="Text Placeholder 4"/>
          <p:cNvSpPr>
            <a:spLocks noGrp="1"/>
          </p:cNvSpPr>
          <p:nvPr>
            <p:ph type="body" sz="quarter" idx="3" hasCustomPrompt="1"/>
          </p:nvPr>
        </p:nvSpPr>
        <p:spPr>
          <a:xfrm>
            <a:off x="4645029" y="1417145"/>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a:t>Click to edit Master title style</a:t>
            </a:r>
            <a:endParaRPr lang="en-US" dirty="0"/>
          </a:p>
        </p:txBody>
      </p:sp>
      <p:sp>
        <p:nvSpPr>
          <p:cNvPr id="11" name="Content Placeholder 2"/>
          <p:cNvSpPr>
            <a:spLocks noGrp="1"/>
          </p:cNvSpPr>
          <p:nvPr>
            <p:ph sz="half" idx="12" hasCustomPrompt="1"/>
          </p:nvPr>
        </p:nvSpPr>
        <p:spPr>
          <a:xfrm>
            <a:off x="550967" y="1820344"/>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a:t>First level</a:t>
            </a:r>
          </a:p>
          <a:p>
            <a:pPr lvl="2" defTabSz="457200">
              <a:buFont typeface="Arial"/>
            </a:pPr>
            <a:r>
              <a:rPr lang="en-US" dirty="0"/>
              <a:t>Second level</a:t>
            </a:r>
          </a:p>
          <a:p>
            <a:pPr lvl="3" defTabSz="457200">
              <a:buFont typeface="Arial"/>
            </a:pPr>
            <a:r>
              <a:rPr lang="en-US" dirty="0"/>
              <a:t>Third level</a:t>
            </a:r>
          </a:p>
          <a:p>
            <a:pPr lvl="4" defTabSz="457200">
              <a:buFont typeface="Arial"/>
            </a:pPr>
            <a:r>
              <a:rPr lang="en-US" dirty="0"/>
              <a:t>Fourth level</a:t>
            </a:r>
          </a:p>
        </p:txBody>
      </p:sp>
      <p:sp>
        <p:nvSpPr>
          <p:cNvPr id="12" name="Content Placeholder 3"/>
          <p:cNvSpPr>
            <a:spLocks noGrp="1"/>
          </p:cNvSpPr>
          <p:nvPr>
            <p:ph sz="half" idx="2" hasCustomPrompt="1"/>
          </p:nvPr>
        </p:nvSpPr>
        <p:spPr>
          <a:xfrm>
            <a:off x="4648200" y="1820344"/>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a:t>First level</a:t>
            </a:r>
          </a:p>
          <a:p>
            <a:pPr lvl="2" defTabSz="457200">
              <a:buFont typeface="Arial"/>
            </a:pPr>
            <a:r>
              <a:rPr lang="en-US" dirty="0"/>
              <a:t>Second level</a:t>
            </a:r>
          </a:p>
          <a:p>
            <a:pPr lvl="3" defTabSz="457200">
              <a:buFont typeface="Arial"/>
            </a:pPr>
            <a:r>
              <a:rPr lang="en-US" dirty="0"/>
              <a:t>Third level</a:t>
            </a:r>
          </a:p>
          <a:p>
            <a:pPr lvl="4" defTabSz="457200">
              <a:buFont typeface="Arial"/>
            </a:pPr>
            <a:r>
              <a:rPr lang="en-US" dirty="0"/>
              <a:t>Fourth level</a:t>
            </a:r>
          </a:p>
        </p:txBody>
      </p:sp>
      <p:sp>
        <p:nvSpPr>
          <p:cNvPr id="9" name="Footer Placeholder 3"/>
          <p:cNvSpPr>
            <a:spLocks noGrp="1"/>
          </p:cNvSpPr>
          <p:nvPr>
            <p:ph type="ftr" sz="quarter" idx="13"/>
          </p:nvPr>
        </p:nvSpPr>
        <p:spPr>
          <a:xfrm>
            <a:off x="852874" y="6406709"/>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a:solidFill>
                  <a:srgbClr val="000000">
                    <a:tint val="75000"/>
                  </a:srgbClr>
                </a:solidFill>
              </a:rPr>
              <a:t>©2016 Walgreen Co. All rights reserved. </a:t>
            </a:r>
          </a:p>
        </p:txBody>
      </p:sp>
      <p:sp>
        <p:nvSpPr>
          <p:cNvPr id="13" name="Slide Number Placeholder 4"/>
          <p:cNvSpPr>
            <a:spLocks noGrp="1"/>
          </p:cNvSpPr>
          <p:nvPr>
            <p:ph type="sldNum" sz="quarter" idx="4"/>
          </p:nvPr>
        </p:nvSpPr>
        <p:spPr>
          <a:xfrm>
            <a:off x="7989635" y="641351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8126469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a:t>Click to edit Master text styles</a:t>
            </a:r>
          </a:p>
          <a:p>
            <a:pPr lvl="1" defTabSz="457200">
              <a:buFont typeface="Arial"/>
            </a:pPr>
            <a:r>
              <a:rPr lang="en-US"/>
              <a:t>Second level</a:t>
            </a:r>
          </a:p>
          <a:p>
            <a:pPr lvl="2" defTabSz="457200">
              <a:buFont typeface="Arial"/>
            </a:pPr>
            <a:r>
              <a:rPr lang="en-US"/>
              <a:t>Third level</a:t>
            </a:r>
          </a:p>
          <a:p>
            <a:pPr lvl="3" defTabSz="457200">
              <a:buFont typeface="Arial"/>
            </a:pPr>
            <a:r>
              <a:rPr lang="en-US"/>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6158753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9065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738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407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229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71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9564679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50623758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74071898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40647728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129805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23571365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3916408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8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0245502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4217964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90361844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46757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632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41399977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8629507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354"/>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704"/>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6177586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135"/>
            <a:r>
              <a:rPr lang="en-US" dirty="0" smtClean="0"/>
              <a:t>Type key insight here using sentence case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135">
              <a:buFont typeface="Arial"/>
            </a:pPr>
            <a:r>
              <a:rPr lang="en-US" dirty="0" smtClean="0"/>
              <a:t>First level</a:t>
            </a:r>
          </a:p>
          <a:p>
            <a:pPr lvl="2" defTabSz="457135">
              <a:buFont typeface="Arial"/>
            </a:pPr>
            <a:r>
              <a:rPr lang="en-US" dirty="0" smtClean="0"/>
              <a:t>Second level</a:t>
            </a:r>
          </a:p>
          <a:p>
            <a:pPr lvl="3" defTabSz="457135">
              <a:buFont typeface="Arial"/>
            </a:pPr>
            <a:r>
              <a:rPr lang="en-US" dirty="0" smtClean="0"/>
              <a:t>Third level</a:t>
            </a:r>
          </a:p>
          <a:p>
            <a:pPr lvl="4" defTabSz="457135">
              <a:buFont typeface="Arial"/>
            </a:pPr>
            <a:r>
              <a:rPr lang="en-US" dirty="0" smtClean="0"/>
              <a:t>Fourth level</a:t>
            </a:r>
            <a:endParaRPr lang="en-US" dirty="0"/>
          </a:p>
        </p:txBody>
      </p:sp>
      <p:sp>
        <p:nvSpPr>
          <p:cNvPr id="7" name="Footer Placeholder 3"/>
          <p:cNvSpPr>
            <a:spLocks noGrp="1"/>
          </p:cNvSpPr>
          <p:nvPr>
            <p:ph type="ftr" sz="quarter" idx="3"/>
          </p:nvPr>
        </p:nvSpPr>
        <p:spPr>
          <a:xfrm>
            <a:off x="852840" y="6406685"/>
            <a:ext cx="3891815" cy="365125"/>
          </a:xfrm>
          <a:prstGeom prst="rect">
            <a:avLst/>
          </a:prstGeom>
        </p:spPr>
        <p:txBody>
          <a:bodyPr vert="horz" lIns="91427" tIns="45713" rIns="91427" bIns="45713" rtlCol="0" anchor="ctr"/>
          <a:lstStyle>
            <a:lvl1pPr marL="0" marR="0" indent="0" algn="l" defTabSz="457135"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a:t>
            </a:r>
          </a:p>
        </p:txBody>
      </p:sp>
      <p:sp>
        <p:nvSpPr>
          <p:cNvPr id="8" name="Slide Number Placeholder 4"/>
          <p:cNvSpPr>
            <a:spLocks noGrp="1"/>
          </p:cNvSpPr>
          <p:nvPr>
            <p:ph type="sldNum" sz="quarter" idx="4"/>
          </p:nvPr>
        </p:nvSpPr>
        <p:spPr>
          <a:xfrm>
            <a:off x="7989635" y="6413490"/>
            <a:ext cx="697166" cy="365125"/>
          </a:xfrm>
          <a:prstGeom prst="rect">
            <a:avLst/>
          </a:prstGeom>
        </p:spPr>
        <p:txBody>
          <a:bodyPr vert="horz" lIns="91427" tIns="45713" rIns="91427" bIns="45713"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594226252"/>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586"/>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377"/>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22034720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1"/>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1"/>
                </a:solidFill>
              </a:defRPr>
            </a:lvl2pPr>
            <a:lvl3pPr>
              <a:defRPr sz="2000">
                <a:solidFill>
                  <a:schemeClr val="tx1"/>
                </a:solidFill>
              </a:defRPr>
            </a:lvl3pPr>
            <a:lvl4pPr marL="731520" indent="-182880">
              <a:buFont typeface="Lucida Grande"/>
              <a:buChar char="»"/>
              <a:defRPr sz="1800">
                <a:solidFill>
                  <a:schemeClr val="tx1"/>
                </a:solidFill>
              </a:defRPr>
            </a:lvl4pPr>
            <a:lvl5pPr marL="960120" indent="-228600">
              <a:buFont typeface="Arial"/>
              <a:buChar char="•"/>
              <a:defRPr>
                <a:solidFill>
                  <a:schemeClr val="tx2"/>
                </a:solidFill>
              </a:defRPr>
            </a:lvl5pPr>
          </a:lstStyle>
          <a:p>
            <a:pPr lvl="0" defTabSz="457200">
              <a:buFont typeface="Arial"/>
            </a:pPr>
            <a:r>
              <a:rPr lang="en-US" dirty="0" smtClean="0"/>
              <a:t>Click to edit Master text styles</a:t>
            </a:r>
          </a:p>
          <a:p>
            <a:pPr lvl="1" defTabSz="457200">
              <a:buFont typeface="Arial"/>
            </a:pPr>
            <a:r>
              <a:rPr lang="en-US" dirty="0" smtClean="0"/>
              <a:t>Second level</a:t>
            </a:r>
          </a:p>
          <a:p>
            <a:pPr lvl="2" defTabSz="457200">
              <a:buFont typeface="Arial"/>
            </a:pPr>
            <a:r>
              <a:rPr lang="en-US" dirty="0" smtClean="0"/>
              <a:t>Third level</a:t>
            </a:r>
          </a:p>
          <a:p>
            <a:pPr lvl="3" defTabSz="457200">
              <a:buFont typeface="Arial"/>
            </a:pPr>
            <a:r>
              <a:rPr lang="en-US" dirty="0"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a:t>
            </a:r>
          </a:p>
        </p:txBody>
      </p:sp>
      <p:sp>
        <p:nvSpPr>
          <p:cNvPr id="15" name="Slide Number Placeholder 4"/>
          <p:cNvSpPr>
            <a:spLocks noGrp="1"/>
          </p:cNvSpPr>
          <p:nvPr>
            <p:ph type="sldNum" sz="quarter" idx="4"/>
          </p:nvPr>
        </p:nvSpPr>
        <p:spPr>
          <a:xfrm>
            <a:off x="7989635" y="641347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5788232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Walgreens_CornerOfLockup_4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7198" y="5950144"/>
            <a:ext cx="1947672" cy="556870"/>
          </a:xfrm>
          <a:prstGeom prst="rect">
            <a:avLst/>
          </a:prstGeom>
        </p:spPr>
      </p:pic>
      <p:pic>
        <p:nvPicPr>
          <p:cNvPr id="7" name="Picture 6" descr="Walgreens_Corner-W-Flag_Red-Gradient_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8" name="Title 1"/>
          <p:cNvSpPr>
            <a:spLocks noGrp="1"/>
          </p:cNvSpPr>
          <p:nvPr>
            <p:ph type="ctrTitle" hasCustomPrompt="1"/>
          </p:nvPr>
        </p:nvSpPr>
        <p:spPr>
          <a:xfrm>
            <a:off x="1355978" y="2279986"/>
            <a:ext cx="7128892" cy="1024245"/>
          </a:xfrm>
        </p:spPr>
        <p:txBody>
          <a:bodyPr anchor="t" anchorCtr="0">
            <a:noAutofit/>
          </a:bodyPr>
          <a:lstStyle>
            <a:lvl1pPr algn="l">
              <a:lnSpc>
                <a:spcPct val="90000"/>
              </a:lnSpc>
              <a:defRPr sz="3200">
                <a:solidFill>
                  <a:schemeClr val="tx2"/>
                </a:solidFill>
              </a:defRPr>
            </a:lvl1pPr>
          </a:lstStyle>
          <a:p>
            <a:r>
              <a:rPr lang="en-US" dirty="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sp>
        <p:nvSpPr>
          <p:cNvPr id="12" name="Footer Placeholder 1"/>
          <p:cNvSpPr>
            <a:spLocks noGrp="1"/>
          </p:cNvSpPr>
          <p:nvPr>
            <p:ph type="ftr" sz="quarter" idx="11"/>
          </p:nvPr>
        </p:nvSpPr>
        <p:spPr>
          <a:xfrm>
            <a:off x="1259696" y="6283373"/>
            <a:ext cx="4843497" cy="365125"/>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pPr>
              <a:defRPr/>
            </a:pPr>
            <a:r>
              <a:rPr lang="en-US" dirty="0">
                <a:solidFill>
                  <a:srgbClr val="58595B"/>
                </a:solidFill>
              </a:rPr>
              <a:t>©2016 Walgreen Co. All rights reserved. For internal use only.</a:t>
            </a:r>
          </a:p>
        </p:txBody>
      </p:sp>
    </p:spTree>
    <p:extLst>
      <p:ext uri="{BB962C8B-B14F-4D97-AF65-F5344CB8AC3E}">
        <p14:creationId xmlns:p14="http://schemas.microsoft.com/office/powerpoint/2010/main" val="3918718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119"/>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119"/>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74"/>
            <a:ext cx="8135880" cy="861935"/>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4"/>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4"/>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smtClean="0">
                <a:solidFill>
                  <a:srgbClr val="58595B"/>
                </a:solidFill>
                <a:latin typeface="Arial"/>
              </a:rPr>
              <a:t>©2015 Walgreen Co. All rights reserved.</a:t>
            </a:r>
            <a:endParaRPr lang="en-US" dirty="0">
              <a:solidFill>
                <a:srgbClr val="58595B"/>
              </a:solidFill>
              <a:latin typeface="Arial"/>
            </a:endParaRPr>
          </a:p>
        </p:txBody>
      </p:sp>
      <p:sp>
        <p:nvSpPr>
          <p:cNvPr id="8" name="Slide Number Placeholder 4"/>
          <p:cNvSpPr>
            <a:spLocks noGrp="1"/>
          </p:cNvSpPr>
          <p:nvPr>
            <p:ph type="sldNum" sz="quarter" idx="14"/>
          </p:nvPr>
        </p:nvSpPr>
        <p:spPr>
          <a:xfrm>
            <a:off x="7989888" y="6413686"/>
            <a:ext cx="696912" cy="365125"/>
          </a:xfrm>
          <a:prstGeom prst="rect">
            <a:avLst/>
          </a:prstGeom>
        </p:spPr>
        <p:txBody>
          <a:bodyPr/>
          <a:lstStyle>
            <a:lvl1pPr>
              <a:defRPr/>
            </a:lvl1pPr>
          </a:lstStyle>
          <a:p>
            <a:pPr algn="ctr" fontAlgn="base">
              <a:lnSpc>
                <a:spcPct val="120000"/>
              </a:lnSpc>
              <a:spcBef>
                <a:spcPct val="20000"/>
              </a:spcBef>
              <a:spcAft>
                <a:spcPct val="0"/>
              </a:spcAft>
            </a:pPr>
            <a:fld id="{3325BF8D-FBBE-46DC-A297-0B7EDA145248}"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dirty="0">
              <a:solidFill>
                <a:srgbClr val="000000"/>
              </a:solidFill>
              <a:ea typeface="ＭＳ Ｐゴシック" charset="0"/>
            </a:endParaRPr>
          </a:p>
        </p:txBody>
      </p:sp>
    </p:spTree>
    <p:extLst>
      <p:ext uri="{BB962C8B-B14F-4D97-AF65-F5344CB8AC3E}">
        <p14:creationId xmlns:p14="http://schemas.microsoft.com/office/powerpoint/2010/main" val="11467579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252711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099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665"/>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1842909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3974383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632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127562399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18869659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604"/>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868107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3325122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79304352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8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12716355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351534895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8276872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4329137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573528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354"/>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704"/>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26594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633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2407124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itle 1"/>
          <p:cNvSpPr>
            <a:spLocks noGrp="1"/>
          </p:cNvSpPr>
          <p:nvPr>
            <p:ph type="ctrTitle"/>
          </p:nvPr>
        </p:nvSpPr>
        <p:spPr>
          <a:xfrm>
            <a:off x="224124" y="252632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536267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135"/>
            <a:r>
              <a:rPr lang="en-US" dirty="0" smtClean="0"/>
              <a:t>Type key insight here using sentence case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135">
              <a:buFont typeface="Arial"/>
            </a:pPr>
            <a:r>
              <a:rPr lang="en-US" dirty="0" smtClean="0"/>
              <a:t>First level</a:t>
            </a:r>
          </a:p>
          <a:p>
            <a:pPr lvl="2" defTabSz="457135">
              <a:buFont typeface="Arial"/>
            </a:pPr>
            <a:r>
              <a:rPr lang="en-US" dirty="0" smtClean="0"/>
              <a:t>Second level</a:t>
            </a:r>
          </a:p>
          <a:p>
            <a:pPr lvl="3" defTabSz="457135">
              <a:buFont typeface="Arial"/>
            </a:pPr>
            <a:r>
              <a:rPr lang="en-US" dirty="0" smtClean="0"/>
              <a:t>Third level</a:t>
            </a:r>
          </a:p>
          <a:p>
            <a:pPr lvl="4" defTabSz="457135">
              <a:buFont typeface="Arial"/>
            </a:pPr>
            <a:r>
              <a:rPr lang="en-US" dirty="0" smtClean="0"/>
              <a:t>Fourth level</a:t>
            </a:r>
            <a:endParaRPr lang="en-US" dirty="0"/>
          </a:p>
        </p:txBody>
      </p:sp>
      <p:sp>
        <p:nvSpPr>
          <p:cNvPr id="7" name="Footer Placeholder 3"/>
          <p:cNvSpPr>
            <a:spLocks noGrp="1"/>
          </p:cNvSpPr>
          <p:nvPr>
            <p:ph type="ftr" sz="quarter" idx="3"/>
          </p:nvPr>
        </p:nvSpPr>
        <p:spPr>
          <a:xfrm>
            <a:off x="852840" y="6406685"/>
            <a:ext cx="3891815" cy="365125"/>
          </a:xfrm>
          <a:prstGeom prst="rect">
            <a:avLst/>
          </a:prstGeom>
        </p:spPr>
        <p:txBody>
          <a:bodyPr vert="horz" lIns="91427" tIns="45713" rIns="91427" bIns="45713" rtlCol="0" anchor="ctr"/>
          <a:lstStyle>
            <a:lvl1pPr marL="0" marR="0" indent="0" algn="l" defTabSz="457135"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a:t>
            </a:r>
          </a:p>
        </p:txBody>
      </p:sp>
      <p:sp>
        <p:nvSpPr>
          <p:cNvPr id="8" name="Slide Number Placeholder 4"/>
          <p:cNvSpPr>
            <a:spLocks noGrp="1"/>
          </p:cNvSpPr>
          <p:nvPr>
            <p:ph type="sldNum" sz="quarter" idx="4"/>
          </p:nvPr>
        </p:nvSpPr>
        <p:spPr>
          <a:xfrm>
            <a:off x="7989635" y="6413490"/>
            <a:ext cx="697166" cy="365125"/>
          </a:xfrm>
          <a:prstGeom prst="rect">
            <a:avLst/>
          </a:prstGeom>
        </p:spPr>
        <p:txBody>
          <a:bodyPr vert="horz" lIns="91427" tIns="45713" rIns="91427" bIns="45713"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36721099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586"/>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377"/>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302914201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1"/>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1"/>
                </a:solidFill>
              </a:defRPr>
            </a:lvl2pPr>
            <a:lvl3pPr>
              <a:defRPr sz="2000">
                <a:solidFill>
                  <a:schemeClr val="tx1"/>
                </a:solidFill>
              </a:defRPr>
            </a:lvl3pPr>
            <a:lvl4pPr marL="731520" indent="-182880">
              <a:buFont typeface="Lucida Grande"/>
              <a:buChar char="»"/>
              <a:defRPr sz="1800">
                <a:solidFill>
                  <a:schemeClr val="tx1"/>
                </a:solidFill>
              </a:defRPr>
            </a:lvl4pPr>
            <a:lvl5pPr marL="960120" indent="-228600">
              <a:buFont typeface="Arial"/>
              <a:buChar char="•"/>
              <a:defRPr>
                <a:solidFill>
                  <a:schemeClr val="tx2"/>
                </a:solidFill>
              </a:defRPr>
            </a:lvl5pPr>
          </a:lstStyle>
          <a:p>
            <a:pPr lvl="0" defTabSz="457200">
              <a:buFont typeface="Arial"/>
            </a:pPr>
            <a:r>
              <a:rPr lang="en-US" dirty="0" smtClean="0"/>
              <a:t>Click to edit Master text styles</a:t>
            </a:r>
          </a:p>
          <a:p>
            <a:pPr lvl="1" defTabSz="457200">
              <a:buFont typeface="Arial"/>
            </a:pPr>
            <a:r>
              <a:rPr lang="en-US" dirty="0" smtClean="0"/>
              <a:t>Second level</a:t>
            </a:r>
          </a:p>
          <a:p>
            <a:pPr lvl="2" defTabSz="457200">
              <a:buFont typeface="Arial"/>
            </a:pPr>
            <a:r>
              <a:rPr lang="en-US" dirty="0" smtClean="0"/>
              <a:t>Third level</a:t>
            </a:r>
          </a:p>
          <a:p>
            <a:pPr lvl="3" defTabSz="457200">
              <a:buFont typeface="Arial"/>
            </a:pPr>
            <a:r>
              <a:rPr lang="en-US" dirty="0"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a:t>
            </a:r>
          </a:p>
        </p:txBody>
      </p:sp>
      <p:sp>
        <p:nvSpPr>
          <p:cNvPr id="15" name="Slide Number Placeholder 4"/>
          <p:cNvSpPr>
            <a:spLocks noGrp="1"/>
          </p:cNvSpPr>
          <p:nvPr>
            <p:ph type="sldNum" sz="quarter" idx="4"/>
          </p:nvPr>
        </p:nvSpPr>
        <p:spPr>
          <a:xfrm>
            <a:off x="7989635" y="641347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21533223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Walgreens_CornerOfLockup_4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7198" y="5950144"/>
            <a:ext cx="1947672" cy="556870"/>
          </a:xfrm>
          <a:prstGeom prst="rect">
            <a:avLst/>
          </a:prstGeom>
        </p:spPr>
      </p:pic>
      <p:pic>
        <p:nvPicPr>
          <p:cNvPr id="7" name="Picture 6" descr="Walgreens_Corner-W-Flag_Red-Gradient_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828" y="1631938"/>
            <a:ext cx="785520" cy="824191"/>
          </a:xfrm>
          <a:prstGeom prst="rect">
            <a:avLst/>
          </a:prstGeom>
        </p:spPr>
      </p:pic>
      <p:sp>
        <p:nvSpPr>
          <p:cNvPr id="8" name="Title 1"/>
          <p:cNvSpPr>
            <a:spLocks noGrp="1"/>
          </p:cNvSpPr>
          <p:nvPr>
            <p:ph type="ctrTitle" hasCustomPrompt="1"/>
          </p:nvPr>
        </p:nvSpPr>
        <p:spPr>
          <a:xfrm>
            <a:off x="1355978" y="2279986"/>
            <a:ext cx="7128892" cy="1024245"/>
          </a:xfrm>
        </p:spPr>
        <p:txBody>
          <a:bodyPr anchor="t" anchorCtr="0">
            <a:noAutofit/>
          </a:bodyPr>
          <a:lstStyle>
            <a:lvl1pPr algn="l">
              <a:lnSpc>
                <a:spcPct val="90000"/>
              </a:lnSpc>
              <a:defRPr sz="3200">
                <a:solidFill>
                  <a:schemeClr val="tx2"/>
                </a:solidFill>
              </a:defRPr>
            </a:lvl1pPr>
          </a:lstStyle>
          <a:p>
            <a:r>
              <a:rPr lang="en-US" dirty="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3304063"/>
            <a:ext cx="7128892" cy="1151626"/>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a:t>Presenter Name or Subtopic Here</a:t>
            </a:r>
            <a:br>
              <a:rPr lang="en-US" dirty="0"/>
            </a:br>
            <a:r>
              <a:rPr lang="en-US" dirty="0"/>
              <a:t>Date</a:t>
            </a:r>
          </a:p>
        </p:txBody>
      </p:sp>
      <p:sp>
        <p:nvSpPr>
          <p:cNvPr id="12" name="Footer Placeholder 1"/>
          <p:cNvSpPr>
            <a:spLocks noGrp="1"/>
          </p:cNvSpPr>
          <p:nvPr>
            <p:ph type="ftr" sz="quarter" idx="11"/>
          </p:nvPr>
        </p:nvSpPr>
        <p:spPr>
          <a:xfrm>
            <a:off x="1259696" y="6283373"/>
            <a:ext cx="4843497" cy="365125"/>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pPr>
              <a:defRPr/>
            </a:pPr>
            <a:r>
              <a:rPr lang="en-US" dirty="0">
                <a:solidFill>
                  <a:srgbClr val="58595B"/>
                </a:solidFill>
              </a:rPr>
              <a:t>©2016 Walgreen Co. All rights reserved. For internal use only.</a:t>
            </a:r>
          </a:p>
        </p:txBody>
      </p:sp>
    </p:spTree>
    <p:extLst>
      <p:ext uri="{BB962C8B-B14F-4D97-AF65-F5344CB8AC3E}">
        <p14:creationId xmlns:p14="http://schemas.microsoft.com/office/powerpoint/2010/main" val="841394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923" y="1417119"/>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9" y="1417119"/>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Placeholder 1"/>
          <p:cNvSpPr>
            <a:spLocks noGrp="1"/>
          </p:cNvSpPr>
          <p:nvPr>
            <p:ph type="title"/>
          </p:nvPr>
        </p:nvSpPr>
        <p:spPr>
          <a:xfrm>
            <a:off x="550920" y="180774"/>
            <a:ext cx="8135880" cy="861935"/>
          </a:xfrm>
          <a:prstGeom prst="rect">
            <a:avLst/>
          </a:prstGeom>
        </p:spPr>
        <p:txBody>
          <a:bodyPr rtlCol="0">
            <a:normAutofit/>
          </a:bodyPr>
          <a:lstStyle/>
          <a:p>
            <a:pPr lvl="0"/>
            <a:r>
              <a:rPr lang="en-US" dirty="0" smtClean="0"/>
              <a:t>Type key insight here using sentence case</a:t>
            </a:r>
            <a:endParaRPr lang="en-US" dirty="0"/>
          </a:p>
        </p:txBody>
      </p:sp>
      <p:sp>
        <p:nvSpPr>
          <p:cNvPr id="11" name="Content Placeholder 2"/>
          <p:cNvSpPr>
            <a:spLocks noGrp="1"/>
          </p:cNvSpPr>
          <p:nvPr>
            <p:ph sz="half" idx="12"/>
          </p:nvPr>
        </p:nvSpPr>
        <p:spPr>
          <a:xfrm>
            <a:off x="550967" y="1820344"/>
            <a:ext cx="3944881" cy="4317995"/>
          </a:xfrm>
        </p:spPr>
        <p:txBody>
          <a:bodyPr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Content Placeholder 3"/>
          <p:cNvSpPr>
            <a:spLocks noGrp="1"/>
          </p:cNvSpPr>
          <p:nvPr>
            <p:ph sz="half" idx="2"/>
          </p:nvPr>
        </p:nvSpPr>
        <p:spPr>
          <a:xfrm>
            <a:off x="4648200" y="1820344"/>
            <a:ext cx="4038600" cy="4317995"/>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3"/>
          <p:cNvSpPr>
            <a:spLocks noGrp="1"/>
          </p:cNvSpPr>
          <p:nvPr>
            <p:ph type="ftr" sz="quarter" idx="13"/>
          </p:nvPr>
        </p:nvSpPr>
        <p:spPr/>
        <p:txBody>
          <a:bodyPr/>
          <a:lstStyle>
            <a:lvl1pPr>
              <a:defRPr/>
            </a:lvl1pPr>
          </a:lstStyle>
          <a:p>
            <a:pPr>
              <a:defRPr/>
            </a:pPr>
            <a:r>
              <a:rPr lang="en-US" smtClean="0">
                <a:solidFill>
                  <a:srgbClr val="58595B"/>
                </a:solidFill>
                <a:latin typeface="Arial"/>
              </a:rPr>
              <a:t>©2015 Walgreen Co. All rights reserved.</a:t>
            </a:r>
            <a:endParaRPr lang="en-US" dirty="0">
              <a:solidFill>
                <a:srgbClr val="58595B"/>
              </a:solidFill>
              <a:latin typeface="Arial"/>
            </a:endParaRPr>
          </a:p>
        </p:txBody>
      </p:sp>
      <p:sp>
        <p:nvSpPr>
          <p:cNvPr id="8" name="Slide Number Placeholder 4"/>
          <p:cNvSpPr>
            <a:spLocks noGrp="1"/>
          </p:cNvSpPr>
          <p:nvPr>
            <p:ph type="sldNum" sz="quarter" idx="14"/>
          </p:nvPr>
        </p:nvSpPr>
        <p:spPr>
          <a:xfrm>
            <a:off x="7989888" y="6413686"/>
            <a:ext cx="696912" cy="365125"/>
          </a:xfrm>
          <a:prstGeom prst="rect">
            <a:avLst/>
          </a:prstGeom>
        </p:spPr>
        <p:txBody>
          <a:bodyPr/>
          <a:lstStyle>
            <a:lvl1pPr>
              <a:defRPr/>
            </a:lvl1pPr>
          </a:lstStyle>
          <a:p>
            <a:pPr algn="ctr" fontAlgn="base">
              <a:lnSpc>
                <a:spcPct val="120000"/>
              </a:lnSpc>
              <a:spcBef>
                <a:spcPct val="20000"/>
              </a:spcBef>
              <a:spcAft>
                <a:spcPct val="0"/>
              </a:spcAft>
            </a:pPr>
            <a:fld id="{3325BF8D-FBBE-46DC-A297-0B7EDA145248}" type="slidenum">
              <a:rPr lang="en-US" altLang="en-US" sz="1400" b="1">
                <a:solidFill>
                  <a:srgbClr val="000000"/>
                </a:solidFill>
                <a:ea typeface="ＭＳ Ｐゴシック" charset="0"/>
              </a:rPr>
              <a:pPr algn="ctr" fontAlgn="base">
                <a:lnSpc>
                  <a:spcPct val="120000"/>
                </a:lnSpc>
                <a:spcBef>
                  <a:spcPct val="20000"/>
                </a:spcBef>
                <a:spcAft>
                  <a:spcPct val="0"/>
                </a:spcAft>
              </a:pPr>
              <a:t>‹#›</a:t>
            </a:fld>
            <a:endParaRPr lang="en-US" altLang="en-US" sz="1400" b="1" dirty="0">
              <a:solidFill>
                <a:srgbClr val="000000"/>
              </a:solidFill>
              <a:ea typeface="ＭＳ Ｐゴシック" charset="0"/>
            </a:endParaRPr>
          </a:p>
        </p:txBody>
      </p:sp>
    </p:spTree>
    <p:extLst>
      <p:ext uri="{BB962C8B-B14F-4D97-AF65-F5344CB8AC3E}">
        <p14:creationId xmlns:p14="http://schemas.microsoft.com/office/powerpoint/2010/main" val="73922530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374258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26628523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19338009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358994640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4064387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33236597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365773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222258655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228744458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350138676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322298153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©2015 Walgreen Co. All rights reserved.</a:t>
            </a:r>
            <a:endParaRPr lang="en-US">
              <a:solidFill>
                <a:srgbClr val="58595B"/>
              </a:solidFill>
            </a:endParaRPr>
          </a:p>
        </p:txBody>
      </p:sp>
    </p:spTree>
    <p:extLst>
      <p:ext uri="{BB962C8B-B14F-4D97-AF65-F5344CB8AC3E}">
        <p14:creationId xmlns:p14="http://schemas.microsoft.com/office/powerpoint/2010/main" val="18357328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95901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1940663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40" y="6406663"/>
            <a:ext cx="38918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a:t>
            </a:r>
          </a:p>
        </p:txBody>
      </p:sp>
      <p:sp>
        <p:nvSpPr>
          <p:cNvPr id="8"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773668307"/>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a:solidFill>
                <a:srgbClr val="000000">
                  <a:tint val="75000"/>
                </a:srgbClr>
              </a:solidFill>
            </a:endParaRP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2772B9AC-4B2B-40B0-B6DD-799BC10F974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29493311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43858456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Body Content">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Click to edit Master title style</a:t>
            </a:r>
            <a:endParaRPr lang="en-US"/>
          </a:p>
        </p:txBody>
      </p:sp>
      <p:sp>
        <p:nvSpPr>
          <p:cNvPr id="14" name="Footer Placeholder 13"/>
          <p:cNvSpPr>
            <a:spLocks noGrp="1"/>
          </p:cNvSpPr>
          <p:nvPr>
            <p:ph type="ftr" sz="quarter" idx="10"/>
          </p:nvPr>
        </p:nvSpPr>
        <p:spPr/>
        <p:txBody>
          <a:bodyPr/>
          <a:lstStyle/>
          <a:p>
            <a:r>
              <a:rPr lang="en-US" dirty="0" smtClean="0">
                <a:solidFill>
                  <a:srgbClr val="000000">
                    <a:tint val="75000"/>
                  </a:srgbClr>
                </a:solidFill>
              </a:rPr>
              <a:t>©2013 Walgreen Co. All rights reserved. </a:t>
            </a:r>
          </a:p>
        </p:txBody>
      </p:sp>
      <p:sp>
        <p:nvSpPr>
          <p:cNvPr id="15" name="Slide Number Placeholder 14"/>
          <p:cNvSpPr>
            <a:spLocks noGrp="1"/>
          </p:cNvSpPr>
          <p:nvPr>
            <p:ph type="sldNum" sz="quarter" idx="11"/>
          </p:nvPr>
        </p:nvSpPr>
        <p:spPr>
          <a:xfrm>
            <a:off x="7989635" y="6413473"/>
            <a:ext cx="697166" cy="365125"/>
          </a:xfrm>
          <a:prstGeom prst="rect">
            <a:avLst/>
          </a:prstGeom>
        </p:spPr>
        <p:txBody>
          <a:bodyPr/>
          <a:lstStyle/>
          <a:p>
            <a:pPr algn="ctr" fontAlgn="base">
              <a:lnSpc>
                <a:spcPct val="120000"/>
              </a:lnSpc>
              <a:spcBef>
                <a:spcPct val="20000"/>
              </a:spcBef>
              <a:spcAft>
                <a:spcPct val="0"/>
              </a:spcAft>
            </a:pPr>
            <a:fld id="{8EF3FD13-C9FC-F348-8754-7BEB6D09BF8B}"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dirty="0">
              <a:solidFill>
                <a:srgbClr val="000000">
                  <a:tint val="75000"/>
                </a:srgbClr>
              </a:solidFill>
              <a:ea typeface="ＭＳ Ｐゴシック" charset="0"/>
            </a:endParaRPr>
          </a:p>
        </p:txBody>
      </p:sp>
      <p:sp>
        <p:nvSpPr>
          <p:cNvPr id="22" name="Content Placeholder 21"/>
          <p:cNvSpPr>
            <a:spLocks noGrp="1"/>
          </p:cNvSpPr>
          <p:nvPr>
            <p:ph sz="quarter" idx="12" hasCustomPrompt="1"/>
          </p:nvPr>
        </p:nvSpPr>
        <p:spPr>
          <a:xfrm>
            <a:off x="457200" y="1589143"/>
            <a:ext cx="8229600" cy="453702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200998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118457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GB" smtClean="0">
                <a:solidFill>
                  <a:srgbClr val="4D4D4D">
                    <a:tint val="75000"/>
                  </a:srgbClr>
                </a:solidFill>
              </a:rPr>
              <a:t>Source</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888" y="6413669"/>
            <a:ext cx="696912"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3876699559"/>
      </p:ext>
    </p:extLst>
  </p:cSld>
  <p:clrMapOvr>
    <a:masterClrMapping/>
  </p:clrMapOvr>
  <p:hf hdr="0" dt="0"/>
</p:sldLayout>
</file>

<file path=ppt/slideLayouts/slideLayout423.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099"/>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099"/>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3"/>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3"/>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3028425326"/>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tint val="75000"/>
                  </a:srgbClr>
                </a:solidFill>
              </a:rPr>
              <a:t>©2014 Walgreen Co. All rights reserved. Confidential and proprietary information. For internal use only.</a:t>
            </a: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a:solidFill>
                <a:srgbClr val="000000">
                  <a:tint val="75000"/>
                </a:srgbClr>
              </a:solidFill>
              <a:ea typeface="ＭＳ Ｐゴシック" charset="0"/>
            </a:endParaRPr>
          </a:p>
        </p:txBody>
      </p:sp>
    </p:spTree>
    <p:extLst>
      <p:ext uri="{BB962C8B-B14F-4D97-AF65-F5344CB8AC3E}">
        <p14:creationId xmlns:p14="http://schemas.microsoft.com/office/powerpoint/2010/main" val="12551721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5096741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9021691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8602115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pic>
        <p:nvPicPr>
          <p:cNvPr id="7"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612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7"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pic>
        <p:nvPicPr>
          <p:cNvPr id="8"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575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5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19216590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6"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pic>
        <p:nvPicPr>
          <p:cNvPr id="7"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3230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8894304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72393845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93079273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43691682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73453788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3708638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27856488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4" name="Picture 5"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Walgreens_Corner-W-Flag_Red-Gradient_tm.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958857" y="1631954"/>
            <a:ext cx="7858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355978" y="2279986"/>
            <a:ext cx="7128892" cy="1024245"/>
          </a:xfrm>
        </p:spPr>
        <p:txBody>
          <a:bodyPr anchor="t">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p:nvPr>
        </p:nvSpPr>
        <p:spPr>
          <a:xfrm>
            <a:off x="1355978" y="3304063"/>
            <a:ext cx="7128892" cy="1151626"/>
          </a:xfrm>
        </p:spPr>
        <p:txBody>
          <a:bodyPr tIns="45720" rIns="91440" bIns="45720" rtlCol="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p:txBody>
      </p:sp>
      <p:sp>
        <p:nvSpPr>
          <p:cNvPr id="6" name="Footer Placeholder 1"/>
          <p:cNvSpPr>
            <a:spLocks noGrp="1"/>
          </p:cNvSpPr>
          <p:nvPr>
            <p:ph type="ftr" sz="quarter" idx="11"/>
          </p:nvPr>
        </p:nvSpPr>
        <p:spPr>
          <a:xfrm>
            <a:off x="1260475" y="6283493"/>
            <a:ext cx="3890963" cy="365125"/>
          </a:xfrm>
        </p:spPr>
        <p:txBody>
          <a:bodyPr/>
          <a:lstStyle>
            <a:lvl1pPr>
              <a:defRPr/>
            </a:lvl1pPr>
          </a:lstStyle>
          <a:p>
            <a:pPr>
              <a:defRPr/>
            </a:pPr>
            <a:r>
              <a:rPr lang="en-GB"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1160393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49274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90548760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2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5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9011244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extBox 13"/>
          <p:cNvSpPr txBox="1"/>
          <p:nvPr userDrawn="1"/>
        </p:nvSpPr>
        <p:spPr>
          <a:xfrm>
            <a:off x="5715000" y="640125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2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46671161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2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611"/>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35"/>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5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88821171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6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26165956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6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64076413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itle 1"/>
          <p:cNvSpPr>
            <a:spLocks noGrp="1"/>
          </p:cNvSpPr>
          <p:nvPr>
            <p:ph type="ctrTitle"/>
          </p:nvPr>
        </p:nvSpPr>
        <p:spPr>
          <a:xfrm>
            <a:off x="224124" y="252586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4327354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4422358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5990496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5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0669985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838966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443280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3853193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407444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5735055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11" y="6406947"/>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8" name="Slide Number Placeholder 4"/>
          <p:cNvSpPr>
            <a:spLocks noGrp="1"/>
          </p:cNvSpPr>
          <p:nvPr>
            <p:ph type="sldNum" sz="quarter" idx="4"/>
          </p:nvPr>
        </p:nvSpPr>
        <p:spPr>
          <a:xfrm>
            <a:off x="7989635" y="641375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428516563"/>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802"/>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963015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702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3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065215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extBox 13"/>
          <p:cNvSpPr txBox="1"/>
          <p:nvPr userDrawn="1"/>
        </p:nvSpPr>
        <p:spPr>
          <a:xfrm>
            <a:off x="5715000" y="64013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702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00170306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7029"/>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715"/>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939"/>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3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49646731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96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289434967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96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Tree>
    <p:extLst>
      <p:ext uri="{BB962C8B-B14F-4D97-AF65-F5344CB8AC3E}">
        <p14:creationId xmlns:p14="http://schemas.microsoft.com/office/powerpoint/2010/main" val="2837877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7021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14" name="Title 1"/>
          <p:cNvSpPr>
            <a:spLocks noGrp="1"/>
          </p:cNvSpPr>
          <p:nvPr>
            <p:ph type="ctrTitle"/>
          </p:nvPr>
        </p:nvSpPr>
        <p:spPr>
          <a:xfrm>
            <a:off x="224124" y="252596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330682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417426810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2993020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5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13768821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98129437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6758114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231010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96586300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11" y="6407051"/>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latin typeface="Arial"/>
              </a:rPr>
              <a:t>©2016  Walgreen Co. All rights reserved. </a:t>
            </a:r>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85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083491567"/>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463"/>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463"/>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4"/>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4"/>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74" y="64070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38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9635810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741037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832"/>
            <a:ext cx="697166"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53449266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5906"/>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092215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264"/>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614"/>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7580511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05" y="227653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86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3593890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4" name="TextBox 13"/>
          <p:cNvSpPr txBox="1"/>
          <p:nvPr userDrawn="1"/>
        </p:nvSpPr>
        <p:spPr>
          <a:xfrm>
            <a:off x="5715000" y="640086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05" y="227653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6225535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05" y="227653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221"/>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01" y="5251445"/>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smtClean="0">
                <a:solidFill>
                  <a:srgbClr val="58595B"/>
                </a:solidFill>
                <a:ea typeface="ＭＳ Ｐゴシック" charset="0"/>
              </a:rPr>
              <a:t/>
            </a:r>
            <a:br>
              <a:rPr lang="en-US" sz="1400" b="1" smtClean="0">
                <a:solidFill>
                  <a:srgbClr val="58595B"/>
                </a:solidFill>
                <a:ea typeface="ＭＳ Ｐゴシック" charset="0"/>
              </a:rPr>
            </a:br>
            <a:r>
              <a:rPr lang="en-US" sz="1400" b="1" smtClean="0">
                <a:solidFill>
                  <a:srgbClr val="58595B"/>
                </a:solidFill>
                <a:ea typeface="ＭＳ Ｐゴシック" charset="0"/>
              </a:rPr>
              <a:t>Company logo</a:t>
            </a:r>
            <a:br>
              <a:rPr lang="en-US" sz="1400" b="1" smtClean="0">
                <a:solidFill>
                  <a:srgbClr val="58595B"/>
                </a:solidFill>
                <a:ea typeface="ＭＳ Ｐゴシック" charset="0"/>
              </a:rPr>
            </a:br>
            <a:endParaRPr lang="en-US" sz="1400" b="1"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860"/>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11921595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47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Tree>
    <p:extLst>
      <p:ext uri="{BB962C8B-B14F-4D97-AF65-F5344CB8AC3E}">
        <p14:creationId xmlns:p14="http://schemas.microsoft.com/office/powerpoint/2010/main" val="132536884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47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Tree>
    <p:extLst>
      <p:ext uri="{BB962C8B-B14F-4D97-AF65-F5344CB8AC3E}">
        <p14:creationId xmlns:p14="http://schemas.microsoft.com/office/powerpoint/2010/main" val="158044987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4" name="Title 1"/>
          <p:cNvSpPr>
            <a:spLocks noGrp="1"/>
          </p:cNvSpPr>
          <p:nvPr>
            <p:ph type="ctrTitle"/>
          </p:nvPr>
        </p:nvSpPr>
        <p:spPr>
          <a:xfrm>
            <a:off x="224124" y="252547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6099853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251254577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11" y="640740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latin typeface="Arial"/>
              </a:rPr>
              <a:t>©2016  Walgreen Co. All rights reserved. </a:t>
            </a:r>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421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19142048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7187427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223879361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34821164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20810785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987757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356188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224124" y="2525474"/>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265"/>
            <a:ext cx="4843497"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42673261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3" y="6406555"/>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8" name="Slide Number Placeholder 4"/>
          <p:cNvSpPr>
            <a:spLocks noGrp="1"/>
          </p:cNvSpPr>
          <p:nvPr>
            <p:ph type="sldNum" sz="quarter" idx="4"/>
          </p:nvPr>
        </p:nvSpPr>
        <p:spPr>
          <a:xfrm>
            <a:off x="7989635" y="641336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676531028"/>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6991"/>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6991"/>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48" y="1820343"/>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3"/>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14" y="640655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13" name="Slide Number Placeholder 4"/>
          <p:cNvSpPr>
            <a:spLocks noGrp="1"/>
          </p:cNvSpPr>
          <p:nvPr>
            <p:ph type="sldNum" sz="quarter" idx="4"/>
          </p:nvPr>
        </p:nvSpPr>
        <p:spPr>
          <a:xfrm>
            <a:off x="7989635" y="641336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34047210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55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15" name="Slide Number Placeholder 4"/>
          <p:cNvSpPr>
            <a:spLocks noGrp="1"/>
          </p:cNvSpPr>
          <p:nvPr>
            <p:ph type="sldNum" sz="quarter" idx="4"/>
          </p:nvPr>
        </p:nvSpPr>
        <p:spPr>
          <a:xfrm>
            <a:off x="7989635" y="641336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345755397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23" y="1417821"/>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9" y="1417821"/>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67" y="1820344"/>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44"/>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74" y="640738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©2014 Walgreen Co. All rights reserved. Confidential and proprietary information. For internal use only.</a:t>
            </a:r>
          </a:p>
        </p:txBody>
      </p:sp>
      <p:sp>
        <p:nvSpPr>
          <p:cNvPr id="13" name="Slide Number Placeholder 4"/>
          <p:cNvSpPr>
            <a:spLocks noGrp="1"/>
          </p:cNvSpPr>
          <p:nvPr>
            <p:ph type="sldNum" sz="quarter" idx="4"/>
          </p:nvPr>
        </p:nvSpPr>
        <p:spPr>
          <a:xfrm>
            <a:off x="7989635" y="641419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3858085324"/>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tint val="75000"/>
                  </a:srgbClr>
                </a:solidFill>
              </a:rPr>
              <a:t>©2016 Walgreen Co. All rights reserved. </a:t>
            </a:r>
          </a:p>
        </p:txBody>
      </p:sp>
      <p:sp>
        <p:nvSpPr>
          <p:cNvPr id="4" name="Slide Number Placeholder 3"/>
          <p:cNvSpPr>
            <a:spLocks noGrp="1"/>
          </p:cNvSpPr>
          <p:nvPr>
            <p:ph type="sldNum" sz="quarter" idx="11"/>
          </p:nvPr>
        </p:nvSpPr>
        <p:spPr>
          <a:xfrm>
            <a:off x="7989635" y="6413360"/>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a:solidFill>
                <a:srgbClr val="000000">
                  <a:tint val="75000"/>
                </a:srgbClr>
              </a:solidFill>
              <a:ea typeface="ＭＳ Ｐゴシック" charset="0"/>
            </a:endParaRPr>
          </a:p>
        </p:txBody>
      </p:sp>
    </p:spTree>
    <p:extLst>
      <p:ext uri="{BB962C8B-B14F-4D97-AF65-F5344CB8AC3E}">
        <p14:creationId xmlns:p14="http://schemas.microsoft.com/office/powerpoint/2010/main" val="271597584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8"/>
            <a:ext cx="6400800" cy="3539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585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585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7/12/2016</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585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408357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00" b="0" i="0">
                <a:solidFill>
                  <a:srgbClr val="57585B"/>
                </a:solidFill>
                <a:latin typeface="Arial"/>
                <a:cs typeface="Arial"/>
              </a:defRPr>
            </a:lvl1pPr>
          </a:lstStyle>
          <a:p>
            <a:endParaRPr/>
          </a:p>
        </p:txBody>
      </p:sp>
      <p:sp>
        <p:nvSpPr>
          <p:cNvPr id="4" name="Holder 4"/>
          <p:cNvSpPr>
            <a:spLocks noGrp="1"/>
          </p:cNvSpPr>
          <p:nvPr>
            <p:ph type="ftr" sz="quarter" idx="5"/>
          </p:nvPr>
        </p:nvSpPr>
        <p:spPr>
          <a:xfrm>
            <a:off x="3108960" y="6377940"/>
            <a:ext cx="2926080" cy="2585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585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7/12/2016</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585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1621009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143000"/>
          </a:xfrm>
          <a:prstGeom prst="rect">
            <a:avLst/>
          </a:prstGeom>
          <a:blipFill>
            <a:blip r:embed="rId2" cstate="print"/>
            <a:stretch>
              <a:fillRect/>
            </a:stretch>
          </a:blipFill>
        </p:spPr>
        <p:txBody>
          <a:bodyPr wrap="square" lIns="0" tIns="0" rIns="0" bIns="0" rtlCol="0"/>
          <a:lstStyle/>
          <a:p>
            <a:endParaRPr>
              <a:solidFill>
                <a:prstClr val="black"/>
              </a:solidFill>
              <a:ea typeface="ＭＳ Ｐゴシック" charset="0"/>
            </a:endParaRPr>
          </a:p>
        </p:txBody>
      </p:sp>
      <p:sp>
        <p:nvSpPr>
          <p:cNvPr id="17" name="bk object 17"/>
          <p:cNvSpPr/>
          <p:nvPr/>
        </p:nvSpPr>
        <p:spPr>
          <a:xfrm>
            <a:off x="0" y="1066800"/>
            <a:ext cx="9144000" cy="137160"/>
          </a:xfrm>
          <a:custGeom>
            <a:avLst/>
            <a:gdLst/>
            <a:ahLst/>
            <a:cxnLst/>
            <a:rect l="l" t="t" r="r" b="b"/>
            <a:pathLst>
              <a:path w="9906000" h="137159">
                <a:moveTo>
                  <a:pt x="0" y="137160"/>
                </a:moveTo>
                <a:lnTo>
                  <a:pt x="9906000" y="137160"/>
                </a:lnTo>
                <a:lnTo>
                  <a:pt x="9906000" y="0"/>
                </a:lnTo>
                <a:lnTo>
                  <a:pt x="0" y="0"/>
                </a:lnTo>
                <a:lnTo>
                  <a:pt x="0" y="137160"/>
                </a:lnTo>
                <a:close/>
              </a:path>
            </a:pathLst>
          </a:custGeom>
          <a:solidFill>
            <a:srgbClr val="6FCDE2"/>
          </a:solidFill>
        </p:spPr>
        <p:txBody>
          <a:bodyPr wrap="square" lIns="0" tIns="0" rIns="0" bIns="0" rtlCol="0"/>
          <a:lstStyle/>
          <a:p>
            <a:endParaRPr>
              <a:solidFill>
                <a:prstClr val="black"/>
              </a:solidFill>
              <a:ea typeface="ＭＳ Ｐゴシック" charset="0"/>
            </a:endParaRPr>
          </a:p>
        </p:txBody>
      </p:sp>
      <p:sp>
        <p:nvSpPr>
          <p:cNvPr id="2" name="Holder 2"/>
          <p:cNvSpPr>
            <a:spLocks noGrp="1"/>
          </p:cNvSpPr>
          <p:nvPr>
            <p:ph type="title"/>
          </p:nvPr>
        </p:nvSpPr>
        <p:spPr/>
        <p:txBody>
          <a:bodyPr lIns="0" tIns="0" rIns="0" bIns="0"/>
          <a:lstStyle>
            <a:lvl1pPr>
              <a:defRPr sz="2600" b="0" i="0">
                <a:solidFill>
                  <a:schemeClr val="bg1"/>
                </a:solidFill>
                <a:latin typeface="Arial"/>
                <a:cs typeface="Arial"/>
              </a:defRPr>
            </a:lvl1pPr>
          </a:lstStyle>
          <a:p>
            <a:endParaRPr/>
          </a:p>
        </p:txBody>
      </p:sp>
      <p:sp>
        <p:nvSpPr>
          <p:cNvPr id="3" name="Holder 3"/>
          <p:cNvSpPr>
            <a:spLocks noGrp="1"/>
          </p:cNvSpPr>
          <p:nvPr>
            <p:ph sz="half" idx="2"/>
          </p:nvPr>
        </p:nvSpPr>
        <p:spPr>
          <a:xfrm>
            <a:off x="368949" y="1419828"/>
            <a:ext cx="3933678" cy="246221"/>
          </a:xfrm>
          <a:prstGeom prst="rect">
            <a:avLst/>
          </a:prstGeom>
        </p:spPr>
        <p:txBody>
          <a:bodyPr wrap="square" lIns="0" tIns="0" rIns="0" bIns="0">
            <a:spAutoFit/>
          </a:bodyPr>
          <a:lstStyle>
            <a:lvl1pPr>
              <a:defRPr sz="1600" b="1" i="0">
                <a:solidFill>
                  <a:schemeClr val="bg1"/>
                </a:solidFill>
                <a:latin typeface="Arial"/>
                <a:cs typeface="Arial"/>
              </a:defRPr>
            </a:lvl1pPr>
          </a:lstStyle>
          <a:p>
            <a:endParaRPr/>
          </a:p>
        </p:txBody>
      </p:sp>
      <p:sp>
        <p:nvSpPr>
          <p:cNvPr id="4" name="Holder 4"/>
          <p:cNvSpPr>
            <a:spLocks noGrp="1"/>
          </p:cNvSpPr>
          <p:nvPr>
            <p:ph sz="half" idx="3"/>
          </p:nvPr>
        </p:nvSpPr>
        <p:spPr>
          <a:xfrm>
            <a:off x="4709160" y="1577340"/>
            <a:ext cx="3977640" cy="3539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0"/>
            <a:ext cx="2926080" cy="2585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7940"/>
            <a:ext cx="2103120" cy="2585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7/12/2016</a:t>
            </a:fld>
            <a:endParaRPr lang="en-US">
              <a:solidFill>
                <a:prstClr val="black">
                  <a:tint val="75000"/>
                </a:prstClr>
              </a:solidFill>
            </a:endParaRPr>
          </a:p>
        </p:txBody>
      </p:sp>
      <p:sp>
        <p:nvSpPr>
          <p:cNvPr id="7" name="Holder 7"/>
          <p:cNvSpPr>
            <a:spLocks noGrp="1"/>
          </p:cNvSpPr>
          <p:nvPr>
            <p:ph type="sldNum" sz="quarter" idx="7"/>
          </p:nvPr>
        </p:nvSpPr>
        <p:spPr>
          <a:xfrm>
            <a:off x="6583680" y="6377940"/>
            <a:ext cx="2103120" cy="2585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2892824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a:cs typeface="Arial"/>
              </a:defRPr>
            </a:lvl1pPr>
          </a:lstStyle>
          <a:p>
            <a:endParaRPr/>
          </a:p>
        </p:txBody>
      </p:sp>
      <p:sp>
        <p:nvSpPr>
          <p:cNvPr id="3" name="Holder 3"/>
          <p:cNvSpPr>
            <a:spLocks noGrp="1"/>
          </p:cNvSpPr>
          <p:nvPr>
            <p:ph type="ftr" sz="quarter" idx="5"/>
          </p:nvPr>
        </p:nvSpPr>
        <p:spPr>
          <a:xfrm>
            <a:off x="3108960" y="6377940"/>
            <a:ext cx="2926080" cy="2585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7940"/>
            <a:ext cx="2103120" cy="2585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7/12/2016</a:t>
            </a:fld>
            <a:endParaRPr lang="en-US">
              <a:solidFill>
                <a:prstClr val="black">
                  <a:tint val="75000"/>
                </a:prstClr>
              </a:solidFill>
            </a:endParaRPr>
          </a:p>
        </p:txBody>
      </p:sp>
      <p:sp>
        <p:nvSpPr>
          <p:cNvPr id="5" name="Holder 5"/>
          <p:cNvSpPr>
            <a:spLocks noGrp="1"/>
          </p:cNvSpPr>
          <p:nvPr>
            <p:ph type="sldNum" sz="quarter" idx="7"/>
          </p:nvPr>
        </p:nvSpPr>
        <p:spPr>
          <a:xfrm>
            <a:off x="6583680" y="6377940"/>
            <a:ext cx="2103120" cy="2585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834793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066800"/>
          </a:xfrm>
          <a:custGeom>
            <a:avLst/>
            <a:gdLst/>
            <a:ahLst/>
            <a:cxnLst/>
            <a:rect l="l" t="t" r="r" b="b"/>
            <a:pathLst>
              <a:path w="9906000" h="1066800">
                <a:moveTo>
                  <a:pt x="0" y="1066800"/>
                </a:moveTo>
                <a:lnTo>
                  <a:pt x="9906000" y="1066800"/>
                </a:lnTo>
                <a:lnTo>
                  <a:pt x="9906000" y="0"/>
                </a:lnTo>
                <a:lnTo>
                  <a:pt x="0" y="0"/>
                </a:lnTo>
                <a:lnTo>
                  <a:pt x="0" y="1066800"/>
                </a:lnTo>
                <a:close/>
              </a:path>
            </a:pathLst>
          </a:custGeom>
          <a:solidFill>
            <a:srgbClr val="6FCDE2"/>
          </a:solidFill>
        </p:spPr>
        <p:txBody>
          <a:bodyPr wrap="square" lIns="0" tIns="0" rIns="0" bIns="0" rtlCol="0"/>
          <a:lstStyle/>
          <a:p>
            <a:endParaRPr>
              <a:solidFill>
                <a:prstClr val="black"/>
              </a:solidFill>
              <a:ea typeface="ＭＳ Ｐゴシック" charset="0"/>
            </a:endParaRPr>
          </a:p>
        </p:txBody>
      </p:sp>
      <p:sp>
        <p:nvSpPr>
          <p:cNvPr id="17" name="bk object 17"/>
          <p:cNvSpPr/>
          <p:nvPr/>
        </p:nvSpPr>
        <p:spPr>
          <a:xfrm>
            <a:off x="3631" y="1066800"/>
            <a:ext cx="9140483" cy="137160"/>
          </a:xfrm>
          <a:custGeom>
            <a:avLst/>
            <a:gdLst/>
            <a:ahLst/>
            <a:cxnLst/>
            <a:rect l="l" t="t" r="r" b="b"/>
            <a:pathLst>
              <a:path w="9902190" h="137159">
                <a:moveTo>
                  <a:pt x="0" y="137160"/>
                </a:moveTo>
                <a:lnTo>
                  <a:pt x="9902068" y="137160"/>
                </a:lnTo>
                <a:lnTo>
                  <a:pt x="9902068" y="0"/>
                </a:lnTo>
                <a:lnTo>
                  <a:pt x="0" y="0"/>
                </a:lnTo>
                <a:lnTo>
                  <a:pt x="0" y="137160"/>
                </a:lnTo>
                <a:close/>
              </a:path>
            </a:pathLst>
          </a:custGeom>
          <a:solidFill>
            <a:srgbClr val="559FD2"/>
          </a:solidFill>
        </p:spPr>
        <p:txBody>
          <a:bodyPr wrap="square" lIns="0" tIns="0" rIns="0" bIns="0" rtlCol="0"/>
          <a:lstStyle/>
          <a:p>
            <a:endParaRPr>
              <a:solidFill>
                <a:prstClr val="black"/>
              </a:solidFill>
              <a:ea typeface="ＭＳ Ｐゴシック" charset="0"/>
            </a:endParaRPr>
          </a:p>
        </p:txBody>
      </p:sp>
      <p:sp>
        <p:nvSpPr>
          <p:cNvPr id="2" name="Holder 2"/>
          <p:cNvSpPr>
            <a:spLocks noGrp="1"/>
          </p:cNvSpPr>
          <p:nvPr>
            <p:ph type="ftr" sz="quarter" idx="5"/>
          </p:nvPr>
        </p:nvSpPr>
        <p:spPr>
          <a:xfrm>
            <a:off x="3108960" y="6377940"/>
            <a:ext cx="2926080" cy="2585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7940"/>
            <a:ext cx="2103120" cy="2585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7/12/2016</a:t>
            </a:fld>
            <a:endParaRPr lang="en-US">
              <a:solidFill>
                <a:prstClr val="black">
                  <a:tint val="75000"/>
                </a:prstClr>
              </a:solidFill>
            </a:endParaRPr>
          </a:p>
        </p:txBody>
      </p:sp>
      <p:sp>
        <p:nvSpPr>
          <p:cNvPr id="4" name="Holder 4"/>
          <p:cNvSpPr>
            <a:spLocks noGrp="1"/>
          </p:cNvSpPr>
          <p:nvPr>
            <p:ph type="sldNum" sz="quarter" idx="7"/>
          </p:nvPr>
        </p:nvSpPr>
        <p:spPr>
          <a:xfrm>
            <a:off x="6583680" y="6377940"/>
            <a:ext cx="2103120" cy="2585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644789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470788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extBox 13"/>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80053895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59" y="2276643"/>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329"/>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55" y="5251553"/>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smtClean="0">
                <a:solidFill>
                  <a:srgbClr val="58595B"/>
                </a:solidFill>
                <a:ea typeface="ＭＳ Ｐゴシック" charset="0"/>
              </a:rPr>
              <a:t/>
            </a:r>
            <a:br>
              <a:rPr lang="en-US" sz="1400" b="1" dirty="0" smtClean="0">
                <a:solidFill>
                  <a:srgbClr val="58595B"/>
                </a:solidFill>
                <a:ea typeface="ＭＳ Ｐゴシック" charset="0"/>
              </a:rPr>
            </a:br>
            <a:r>
              <a:rPr lang="en-US" sz="1400" b="1" dirty="0" smtClean="0">
                <a:solidFill>
                  <a:srgbClr val="58595B"/>
                </a:solidFill>
                <a:ea typeface="ＭＳ Ｐゴシック" charset="0"/>
              </a:rPr>
              <a:t>Company logo</a:t>
            </a:r>
            <a:br>
              <a:rPr lang="en-US" sz="1400" b="1" dirty="0" smtClean="0">
                <a:solidFill>
                  <a:srgbClr val="58595B"/>
                </a:solidFill>
                <a:ea typeface="ＭＳ Ｐゴシック" charset="0"/>
              </a:rPr>
            </a:br>
            <a:endParaRPr lang="en-US" sz="1400" b="1" dirty="0"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968"/>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64019028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425844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633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1581213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4190"/>
            <a:ext cx="697166" cy="365125"/>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a:solidFill>
                  <a:srgbClr val="4D4D4D">
                    <a:tint val="75000"/>
                  </a:srgbClr>
                </a:solidFill>
                <a:ea typeface="ＭＳ Ｐゴシック" charset="0"/>
              </a:rPr>
              <a:pPr algn="ctr" fontAlgn="base">
                <a:lnSpc>
                  <a:spcPct val="120000"/>
                </a:lnSpc>
                <a:spcBef>
                  <a:spcPct val="20000"/>
                </a:spcBef>
                <a:spcAft>
                  <a:spcPct val="0"/>
                </a:spcAft>
              </a:pPr>
              <a:t>‹#›</a:t>
            </a:fld>
            <a:endParaRPr lang="en-GB" sz="1400" b="1" dirty="0">
              <a:solidFill>
                <a:srgbClr val="4D4D4D">
                  <a:tint val="75000"/>
                </a:srgbClr>
              </a:solidFill>
              <a:ea typeface="ＭＳ Ｐゴシック" charset="0"/>
            </a:endParaRPr>
          </a:p>
        </p:txBody>
      </p:sp>
    </p:spTree>
    <p:extLst>
      <p:ext uri="{BB962C8B-B14F-4D97-AF65-F5344CB8AC3E}">
        <p14:creationId xmlns:p14="http://schemas.microsoft.com/office/powerpoint/2010/main" val="272677795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Tree>
    <p:extLst>
      <p:ext uri="{BB962C8B-B14F-4D97-AF65-F5344CB8AC3E}">
        <p14:creationId xmlns:p14="http://schemas.microsoft.com/office/powerpoint/2010/main" val="78024922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14" name="Title 1"/>
          <p:cNvSpPr>
            <a:spLocks noGrp="1"/>
          </p:cNvSpPr>
          <p:nvPr>
            <p:ph type="ctrTitle"/>
          </p:nvPr>
        </p:nvSpPr>
        <p:spPr>
          <a:xfrm>
            <a:off x="224124" y="2525582"/>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900383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28358155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2186710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0231960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21476334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98724793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43948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663"/>
            <a:ext cx="5114765" cy="365125"/>
          </a:xfrm>
        </p:spPr>
        <p:txBody>
          <a:bodyPr/>
          <a:lstStyle/>
          <a:p>
            <a:r>
              <a:rPr lang="en-US" dirty="0"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286424153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665"/>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endParaRPr>
          </a:p>
        </p:txBody>
      </p:sp>
      <p:sp>
        <p:nvSpPr>
          <p:cNvPr id="8" name="Slide Number Placeholder 4"/>
          <p:cNvSpPr>
            <a:spLocks noGrp="1"/>
          </p:cNvSpPr>
          <p:nvPr>
            <p:ph type="sldNum" sz="quarter" idx="4"/>
          </p:nvPr>
        </p:nvSpPr>
        <p:spPr>
          <a:xfrm>
            <a:off x="7989635" y="641347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663"/>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289972465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3" name="Picture 4" descr="542_corp_background_outline.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24124" y="2526264"/>
            <a:ext cx="8695764" cy="1024245"/>
          </a:xfrm>
        </p:spPr>
        <p:txBody>
          <a:bodyPr>
            <a:noAutofit/>
          </a:bodyPr>
          <a:lstStyle>
            <a:lvl1pPr algn="ctr">
              <a:lnSpc>
                <a:spcPct val="90000"/>
              </a:lnSpc>
              <a:defRPr sz="4000"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41065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663"/>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468"/>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3898562790"/>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582"/>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373"/>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292671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fld id="{40569094-DB8D-49AD-9D74-6DA8A8649AF5}" type="slidenum">
              <a:rPr lang="en-GB" smtClean="0">
                <a:solidFill>
                  <a:srgbClr val="4D4D4D">
                    <a:tint val="75000"/>
                  </a:srgbClr>
                </a:solidFill>
              </a:rPr>
              <a:pPr/>
              <a:t>‹#›</a:t>
            </a:fld>
            <a:endParaRPr lang="en-GB" dirty="0">
              <a:solidFill>
                <a:srgbClr val="4D4D4D">
                  <a:tint val="75000"/>
                </a:srgbClr>
              </a:solidFill>
            </a:endParaRPr>
          </a:p>
        </p:txBody>
      </p:sp>
    </p:spTree>
    <p:extLst>
      <p:ext uri="{BB962C8B-B14F-4D97-AF65-F5344CB8AC3E}">
        <p14:creationId xmlns:p14="http://schemas.microsoft.com/office/powerpoint/2010/main" val="187662074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solidFill>
                  <a:srgbClr val="4D4D4D">
                    <a:tint val="75000"/>
                  </a:srgbClr>
                </a:solidFill>
              </a:rPr>
              <a:t>©2016  Walgreen Co. All rights reserved. </a:t>
            </a:r>
            <a:endParaRPr lang="en-GB" dirty="0">
              <a:solidFill>
                <a:srgbClr val="4D4D4D">
                  <a:tint val="75000"/>
                </a:srgbClr>
              </a:solidFill>
            </a:endParaRPr>
          </a:p>
        </p:txBody>
      </p:sp>
      <p:sp>
        <p:nvSpPr>
          <p:cNvPr id="4" name="Slide Number Placeholder 3"/>
          <p:cNvSpPr>
            <a:spLocks noGrp="1"/>
          </p:cNvSpPr>
          <p:nvPr>
            <p:ph type="sldNum" sz="quarter" idx="11"/>
          </p:nvPr>
        </p:nvSpPr>
        <p:spPr>
          <a:xfrm>
            <a:off x="7989635" y="6413468"/>
            <a:ext cx="697166" cy="365125"/>
          </a:xfrm>
          <a:prstGeom prst="rect">
            <a:avLst/>
          </a:prstGeom>
        </p:spPr>
        <p:txBody>
          <a:bodyPr/>
          <a:lstStyle/>
          <a:p>
            <a:fld id="{40569094-DB8D-49AD-9D74-6DA8A8649AF5}" type="slidenum">
              <a:rPr lang="en-GB" smtClean="0">
                <a:solidFill>
                  <a:srgbClr val="4D4D4D">
                    <a:tint val="75000"/>
                  </a:srgbClr>
                </a:solidFill>
              </a:rPr>
              <a:pPr/>
              <a:t>‹#›</a:t>
            </a:fld>
            <a:endParaRPr lang="en-GB" dirty="0">
              <a:solidFill>
                <a:srgbClr val="4D4D4D">
                  <a:tint val="75000"/>
                </a:srgbClr>
              </a:solidFill>
            </a:endParaRPr>
          </a:p>
        </p:txBody>
      </p:sp>
    </p:spTree>
    <p:extLst>
      <p:ext uri="{BB962C8B-B14F-4D97-AF65-F5344CB8AC3E}">
        <p14:creationId xmlns:p14="http://schemas.microsoft.com/office/powerpoint/2010/main" val="167776331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275" y="227647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0800"/>
            <a:ext cx="2514600" cy="188513"/>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5"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45789368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4" name="TextBox 13"/>
          <p:cNvSpPr txBox="1"/>
          <p:nvPr userDrawn="1"/>
        </p:nvSpPr>
        <p:spPr>
          <a:xfrm>
            <a:off x="5715000" y="6400800"/>
            <a:ext cx="2514600" cy="188513"/>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275" y="227647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06564226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275" y="2276475"/>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0" y="5413161"/>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171" y="5251385"/>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smtClean="0">
                <a:solidFill>
                  <a:srgbClr val="58595B"/>
                </a:solidFill>
                <a:ea typeface="ＭＳ Ｐゴシック" charset="0"/>
              </a:rPr>
              <a:t/>
            </a:r>
            <a:br>
              <a:rPr lang="en-US" sz="1400" b="1" smtClean="0">
                <a:solidFill>
                  <a:srgbClr val="58595B"/>
                </a:solidFill>
                <a:ea typeface="ＭＳ Ｐゴシック" charset="0"/>
              </a:rPr>
            </a:br>
            <a:r>
              <a:rPr lang="en-US" sz="1400" b="1" smtClean="0">
                <a:solidFill>
                  <a:srgbClr val="58595B"/>
                </a:solidFill>
                <a:ea typeface="ＭＳ Ｐゴシック" charset="0"/>
              </a:rPr>
              <a:t>Company logo</a:t>
            </a:r>
            <a:br>
              <a:rPr lang="en-US" sz="1400" b="1" smtClean="0">
                <a:solidFill>
                  <a:srgbClr val="58595B"/>
                </a:solidFill>
                <a:ea typeface="ＭＳ Ｐゴシック" charset="0"/>
              </a:rPr>
            </a:br>
            <a:endParaRPr lang="en-US" sz="1400" b="1" smtClean="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0800"/>
            <a:ext cx="2514600" cy="188513"/>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smtClean="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smtClean="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smtClean="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259566833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18" y="252541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Tree>
    <p:extLst>
      <p:ext uri="{BB962C8B-B14F-4D97-AF65-F5344CB8AC3E}">
        <p14:creationId xmlns:p14="http://schemas.microsoft.com/office/powerpoint/2010/main" val="104175106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18" y="252541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Tree>
    <p:extLst>
      <p:ext uri="{BB962C8B-B14F-4D97-AF65-F5344CB8AC3E}">
        <p14:creationId xmlns:p14="http://schemas.microsoft.com/office/powerpoint/2010/main" val="43628759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14" name="Title 1"/>
          <p:cNvSpPr>
            <a:spLocks noGrp="1"/>
          </p:cNvSpPr>
          <p:nvPr>
            <p:ph type="ctrTitle"/>
          </p:nvPr>
        </p:nvSpPr>
        <p:spPr>
          <a:xfrm>
            <a:off x="224118" y="2525414"/>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35483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22"/>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72"/>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99550639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2361006936"/>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353143479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6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375437005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223560495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solidFill>
                  <a:srgbClr val="58595B"/>
                </a:solidFill>
              </a:rPr>
              <a:t>©2016 Walgreen Co. All rights reserved. </a:t>
            </a:r>
            <a:endParaRPr lang="en-US">
              <a:solidFill>
                <a:srgbClr val="58595B"/>
              </a:solidFill>
            </a:endParaRPr>
          </a:p>
        </p:txBody>
      </p:sp>
    </p:spTree>
    <p:extLst>
      <p:ext uri="{BB962C8B-B14F-4D97-AF65-F5344CB8AC3E}">
        <p14:creationId xmlns:p14="http://schemas.microsoft.com/office/powerpoint/2010/main" val="106221386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013787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998909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224118" y="2525414"/>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4" y="6283205"/>
            <a:ext cx="4843497"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34641853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3" y="6406495"/>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8" name="Slide Number Placeholder 4"/>
          <p:cNvSpPr>
            <a:spLocks noGrp="1"/>
          </p:cNvSpPr>
          <p:nvPr>
            <p:ph type="sldNum" sz="quarter" idx="4"/>
          </p:nvPr>
        </p:nvSpPr>
        <p:spPr>
          <a:xfrm>
            <a:off x="7989634" y="641330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967790114"/>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416931"/>
            <a:ext cx="3946470"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25" y="1416931"/>
            <a:ext cx="4041775" cy="323667"/>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18" y="1820338"/>
            <a:ext cx="3944881" cy="4317995"/>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820338"/>
            <a:ext cx="4038600" cy="4317995"/>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03" y="640649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13" name="Slide Number Placeholder 4"/>
          <p:cNvSpPr>
            <a:spLocks noGrp="1"/>
          </p:cNvSpPr>
          <p:nvPr>
            <p:ph type="sldNum" sz="quarter" idx="4"/>
          </p:nvPr>
        </p:nvSpPr>
        <p:spPr>
          <a:xfrm>
            <a:off x="7989634" y="641330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1203501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90862313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tint val="75000"/>
                  </a:srgbClr>
                </a:solidFill>
              </a:rPr>
              <a:t>©2016 Walgreen Co. All rights reserved. </a:t>
            </a:r>
          </a:p>
        </p:txBody>
      </p:sp>
      <p:sp>
        <p:nvSpPr>
          <p:cNvPr id="4" name="Slide Number Placeholder 3"/>
          <p:cNvSpPr>
            <a:spLocks noGrp="1"/>
          </p:cNvSpPr>
          <p:nvPr>
            <p:ph type="sldNum" sz="quarter" idx="11"/>
          </p:nvPr>
        </p:nvSpPr>
        <p:spPr>
          <a:xfrm>
            <a:off x="7989634" y="6413300"/>
            <a:ext cx="697166" cy="365125"/>
          </a:xfrm>
          <a:prstGeom prst="rect">
            <a:avLst/>
          </a:prstGeom>
        </p:spPr>
        <p:txBody>
          <a:bodyPr/>
          <a:lstStyle/>
          <a:p>
            <a:pPr algn="ctr" fontAlgn="base">
              <a:lnSpc>
                <a:spcPct val="120000"/>
              </a:lnSpc>
              <a:spcBef>
                <a:spcPct val="20000"/>
              </a:spcBef>
              <a:spcAft>
                <a:spcPct val="0"/>
              </a:spcAft>
            </a:pPr>
            <a:fld id="{569DB927-419E-B042-83CD-6E94FB32D87D}" type="slidenum">
              <a:rPr lang="en-US" sz="1400" b="1" smtClean="0">
                <a:solidFill>
                  <a:srgbClr val="000000">
                    <a:tint val="75000"/>
                  </a:srgbClr>
                </a:solidFill>
                <a:ea typeface="ＭＳ Ｐゴシック" charset="0"/>
              </a:rPr>
              <a:pPr algn="ctr" fontAlgn="base">
                <a:lnSpc>
                  <a:spcPct val="120000"/>
                </a:lnSpc>
                <a:spcBef>
                  <a:spcPct val="20000"/>
                </a:spcBef>
                <a:spcAft>
                  <a:spcPct val="0"/>
                </a:spcAft>
              </a:pPr>
              <a:t>‹#›</a:t>
            </a:fld>
            <a:endParaRPr lang="en-US" sz="1400" b="1">
              <a:solidFill>
                <a:srgbClr val="000000">
                  <a:tint val="75000"/>
                </a:srgbClr>
              </a:solidFill>
              <a:ea typeface="ＭＳ Ｐゴシック" charset="0"/>
            </a:endParaRPr>
          </a:p>
        </p:txBody>
      </p:sp>
    </p:spTree>
    <p:extLst>
      <p:ext uri="{BB962C8B-B14F-4D97-AF65-F5344CB8AC3E}">
        <p14:creationId xmlns:p14="http://schemas.microsoft.com/office/powerpoint/2010/main" val="11691750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8"/>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03" y="6406495"/>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smtClean="0">
                <a:solidFill>
                  <a:srgbClr val="000000">
                    <a:tint val="75000"/>
                  </a:srgbClr>
                </a:solidFill>
              </a:rPr>
              <a:t>©2016 Walgreen Co. All rights reserved. </a:t>
            </a:r>
          </a:p>
        </p:txBody>
      </p:sp>
      <p:sp>
        <p:nvSpPr>
          <p:cNvPr id="15" name="Slide Number Placeholder 4"/>
          <p:cNvSpPr>
            <a:spLocks noGrp="1"/>
          </p:cNvSpPr>
          <p:nvPr>
            <p:ph type="sldNum" sz="quarter" idx="4"/>
          </p:nvPr>
        </p:nvSpPr>
        <p:spPr>
          <a:xfrm>
            <a:off x="7989634" y="6413300"/>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32205585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693162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59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1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864011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4177866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1321618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22596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99162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itle 1"/>
          <p:cNvSpPr>
            <a:spLocks noGrp="1"/>
          </p:cNvSpPr>
          <p:nvPr>
            <p:ph type="ctrTitle"/>
          </p:nvPr>
        </p:nvSpPr>
        <p:spPr>
          <a:xfrm>
            <a:off x="224124" y="2526338"/>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83498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796864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865609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99636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266305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1077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27"/>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4279167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2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3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61435419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596"/>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46"/>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592837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1029711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22115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759008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extBox 13"/>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484870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369" y="2276907"/>
            <a:ext cx="6410325" cy="1076325"/>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pic>
        <p:nvPicPr>
          <p:cNvPr id="10" name="Picture 1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0606" y="5413593"/>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5681281" y="5251817"/>
            <a:ext cx="2656005" cy="768415"/>
          </a:xfrm>
          <a:prstGeom prst="rect">
            <a:avLst/>
          </a:prstGeom>
          <a:noFill/>
          <a:ln>
            <a:noFill/>
          </a:ln>
        </p:spPr>
        <p:txBody>
          <a:bodyPr wrap="square" lIns="0" tIns="0" rIns="0" bIns="0" rtlCol="0" anchor="ctr" anchorCtr="0">
            <a:spAutoFit/>
          </a:bodyPr>
          <a:lstStyle/>
          <a:p>
            <a:pPr algn="ctr" fontAlgn="base">
              <a:lnSpc>
                <a:spcPct val="120000"/>
              </a:lnSpc>
              <a:spcBef>
                <a:spcPct val="20000"/>
              </a:spcBef>
              <a:spcAft>
                <a:spcPct val="0"/>
              </a:spcAft>
            </a:pPr>
            <a:r>
              <a:rPr lang="en-US" sz="1400" b="1" dirty="0">
                <a:solidFill>
                  <a:srgbClr val="58595B"/>
                </a:solidFill>
                <a:ea typeface="ＭＳ Ｐゴシック" charset="0"/>
              </a:rPr>
              <a:t/>
            </a:r>
            <a:br>
              <a:rPr lang="en-US" sz="1400" b="1" dirty="0">
                <a:solidFill>
                  <a:srgbClr val="58595B"/>
                </a:solidFill>
                <a:ea typeface="ＭＳ Ｐゴシック" charset="0"/>
              </a:rPr>
            </a:br>
            <a:r>
              <a:rPr lang="en-US" sz="1400" b="1" dirty="0">
                <a:solidFill>
                  <a:srgbClr val="58595B"/>
                </a:solidFill>
                <a:ea typeface="ＭＳ Ｐゴシック" charset="0"/>
              </a:rPr>
              <a:t>Company logo</a:t>
            </a:r>
            <a:br>
              <a:rPr lang="en-US" sz="1400" b="1" dirty="0">
                <a:solidFill>
                  <a:srgbClr val="58595B"/>
                </a:solidFill>
                <a:ea typeface="ＭＳ Ｐゴシック" charset="0"/>
              </a:rPr>
            </a:br>
            <a:endParaRPr lang="en-US" sz="1400" b="1" dirty="0">
              <a:solidFill>
                <a:srgbClr val="58595B"/>
              </a:solidFill>
              <a:ea typeface="ＭＳ Ｐゴシック" charset="0"/>
            </a:endParaRPr>
          </a:p>
        </p:txBody>
      </p:sp>
      <p:cxnSp>
        <p:nvCxnSpPr>
          <p:cNvPr id="16" name="Straight Connector 15"/>
          <p:cNvCxnSpPr/>
          <p:nvPr userDrawn="1"/>
        </p:nvCxnSpPr>
        <p:spPr bwMode="auto">
          <a:xfrm>
            <a:off x="914400" y="6146884"/>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8" name="Rectangle 17"/>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pic>
        <p:nvPicPr>
          <p:cNvPr id="19" name="Picture 18" descr="Walgreens_CW.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20" name="TextBox 19"/>
          <p:cNvSpPr txBox="1"/>
          <p:nvPr userDrawn="1"/>
        </p:nvSpPr>
        <p:spPr>
          <a:xfrm>
            <a:off x="5715000" y="6401232"/>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sp>
        <p:nvSpPr>
          <p:cNvPr id="13" name="TextBox 12"/>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803020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2744709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Tree>
    <p:extLst>
      <p:ext uri="{BB962C8B-B14F-4D97-AF65-F5344CB8AC3E}">
        <p14:creationId xmlns:p14="http://schemas.microsoft.com/office/powerpoint/2010/main" val="337068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14" name="Title 1"/>
          <p:cNvSpPr>
            <a:spLocks noGrp="1"/>
          </p:cNvSpPr>
          <p:nvPr>
            <p:ph type="ctrTitle"/>
          </p:nvPr>
        </p:nvSpPr>
        <p:spPr>
          <a:xfrm>
            <a:off x="224124" y="2525846"/>
            <a:ext cx="8695764" cy="1024245"/>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3711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446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616358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87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574053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4186424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03410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4012138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9360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p>
            <a:pPr lvl="0"/>
            <a:r>
              <a:rPr lang="en-US" noProof="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
        <p:nvSpPr>
          <p:cNvPr id="5" name="Footer Placeholder 3"/>
          <p:cNvSpPr>
            <a:spLocks noGrp="1"/>
          </p:cNvSpPr>
          <p:nvPr>
            <p:ph type="ftr" sz="quarter" idx="10"/>
          </p:nvPr>
        </p:nvSpPr>
        <p:spPr>
          <a:xfrm>
            <a:off x="852813" y="6406927"/>
            <a:ext cx="5114765" cy="365125"/>
          </a:xfrm>
        </p:spPr>
        <p:txBody>
          <a:bodyPr/>
          <a:lstStyle/>
          <a:p>
            <a:r>
              <a:rPr lang="en-US" dirty="0" smtClean="0">
                <a:solidFill>
                  <a:srgbClr val="4D4D4D">
                    <a:tint val="75000"/>
                  </a:srgbClr>
                </a:solidFill>
                <a:latin typeface="Arial"/>
                <a:sym typeface="Calibri"/>
              </a:rPr>
              <a:t>©2016  Walgreen Co. All rights reserved. </a:t>
            </a:r>
            <a:endParaRPr lang="en-GB" dirty="0">
              <a:solidFill>
                <a:srgbClr val="4D4D4D">
                  <a:tint val="75000"/>
                </a:srgbClr>
              </a:solidFill>
              <a:latin typeface="Arial"/>
              <a:sym typeface="Calibri"/>
            </a:endParaRPr>
          </a:p>
        </p:txBody>
      </p:sp>
    </p:spTree>
    <p:extLst>
      <p:ext uri="{BB962C8B-B14F-4D97-AF65-F5344CB8AC3E}">
        <p14:creationId xmlns:p14="http://schemas.microsoft.com/office/powerpoint/2010/main" val="109177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409706"/>
            <a:ext cx="8135880" cy="4706614"/>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6406929"/>
            <a:ext cx="5152211"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endParaRPr lang="en-US" dirty="0">
              <a:solidFill>
                <a:srgbClr val="000000">
                  <a:tint val="75000"/>
                </a:srgbClr>
              </a:solidFill>
              <a:latin typeface="Arial"/>
            </a:endParaRPr>
          </a:p>
        </p:txBody>
      </p:sp>
      <p:sp>
        <p:nvSpPr>
          <p:cNvPr id="8" name="Slide Number Placeholder 4"/>
          <p:cNvSpPr>
            <a:spLocks noGrp="1"/>
          </p:cNvSpPr>
          <p:nvPr>
            <p:ph type="sldNum" sz="quarter" idx="4"/>
          </p:nvPr>
        </p:nvSpPr>
        <p:spPr>
          <a:xfrm>
            <a:off x="7989635" y="6413734"/>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FC3166CE-85FE-400A-AE82-7DD4DC7005E4}"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
        <p:nvSpPr>
          <p:cNvPr id="10" name="Footer Placeholder 3"/>
          <p:cNvSpPr txBox="1">
            <a:spLocks/>
          </p:cNvSpPr>
          <p:nvPr userDrawn="1"/>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254827780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596"/>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46"/>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7214966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27"/>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 Confidential and proprietary information. For internal use only.</a:t>
            </a:r>
          </a:p>
        </p:txBody>
      </p:sp>
      <p:sp>
        <p:nvSpPr>
          <p:cNvPr id="15" name="Slide Number Placeholder 4"/>
          <p:cNvSpPr>
            <a:spLocks noGrp="1"/>
          </p:cNvSpPr>
          <p:nvPr>
            <p:ph type="sldNum" sz="quarter" idx="4"/>
          </p:nvPr>
        </p:nvSpPr>
        <p:spPr>
          <a:xfrm>
            <a:off x="7989635" y="6413732"/>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a:solidFill>
                <a:srgbClr val="000000">
                  <a:tint val="75000"/>
                </a:srgbClr>
              </a:solidFill>
              <a:ea typeface="ＭＳ Ｐゴシック" charset="0"/>
            </a:endParaRPr>
          </a:p>
        </p:txBody>
      </p:sp>
    </p:spTree>
    <p:extLst>
      <p:ext uri="{BB962C8B-B14F-4D97-AF65-F5344CB8AC3E}">
        <p14:creationId xmlns:p14="http://schemas.microsoft.com/office/powerpoint/2010/main" val="205197109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9" name="Rectangle 8"/>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083"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0" name="TextBox 9"/>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1" name="Picture 10" descr="WalgreensATCO2_HH-CMY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61357" y="5170688"/>
            <a:ext cx="2796845" cy="772912"/>
          </a:xfrm>
          <a:prstGeom prst="rect">
            <a:avLst/>
          </a:prstGeom>
        </p:spPr>
      </p:pic>
      <p:sp>
        <p:nvSpPr>
          <p:cNvPr id="12" name="TextBox 11"/>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©2016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3391057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114300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3" name="Rectangle 12"/>
          <p:cNvSpPr/>
          <p:nvPr userDrawn="1"/>
        </p:nvSpPr>
        <p:spPr bwMode="auto">
          <a:xfrm>
            <a:off x="3629"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extBox 13"/>
          <p:cNvSpPr txBox="1"/>
          <p:nvPr userDrawn="1"/>
        </p:nvSpPr>
        <p:spPr>
          <a:xfrm>
            <a:off x="5715000" y="6401254"/>
            <a:ext cx="2514600" cy="193899"/>
          </a:xfrm>
          <a:prstGeom prst="rect">
            <a:avLst/>
          </a:prstGeom>
          <a:noFill/>
        </p:spPr>
        <p:txBody>
          <a:bodyPr wrap="square" tIns="0" rIns="0" bIns="0" rtlCol="0">
            <a:spAutoFit/>
          </a:bodyPr>
          <a:lstStyle/>
          <a:p>
            <a:pPr algn="r" fontAlgn="base">
              <a:lnSpc>
                <a:spcPct val="120000"/>
              </a:lnSpc>
              <a:spcBef>
                <a:spcPct val="20000"/>
              </a:spcBef>
              <a:spcAft>
                <a:spcPct val="0"/>
              </a:spcAft>
            </a:pPr>
            <a:r>
              <a:rPr lang="en-US" sz="1050" b="1" dirty="0">
                <a:solidFill>
                  <a:srgbClr val="58595B"/>
                </a:solidFill>
                <a:ea typeface="ＭＳ Ｐゴシック" charset="0"/>
              </a:rPr>
              <a:t>Member of Walgreens Boots Alliance</a:t>
            </a:r>
          </a:p>
        </p:txBody>
      </p:sp>
      <p:pic>
        <p:nvPicPr>
          <p:cNvPr id="15" name="Picture 14" descr="Walgreens_C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6876" y="838200"/>
            <a:ext cx="811924" cy="838200"/>
          </a:xfrm>
          <a:prstGeom prst="rect">
            <a:avLst/>
          </a:prstGeom>
        </p:spPr>
      </p:pic>
      <p:sp>
        <p:nvSpPr>
          <p:cNvPr id="8" name="Rectangle 11"/>
          <p:cNvSpPr>
            <a:spLocks noGrp="1" noChangeArrowheads="1"/>
          </p:cNvSpPr>
          <p:nvPr>
            <p:ph type="ctrTitle"/>
          </p:nvPr>
        </p:nvSpPr>
        <p:spPr bwMode="auto">
          <a:xfrm>
            <a:off x="1438369" y="2276929"/>
            <a:ext cx="6410325" cy="1076325"/>
          </a:xfrm>
        </p:spPr>
        <p:txBody>
          <a:bodyPr anchor="t"/>
          <a:lstStyle>
            <a:lvl1pPr>
              <a:lnSpc>
                <a:spcPts val="3600"/>
              </a:lnSpc>
              <a:spcBef>
                <a:spcPts val="0"/>
              </a:spcBef>
              <a:defRPr sz="3200" baseline="0">
                <a:solidFill>
                  <a:schemeClr val="tx1"/>
                </a:solidFill>
              </a:defRPr>
            </a:lvl1pPr>
          </a:lstStyle>
          <a:p>
            <a:pPr lvl="0"/>
            <a:r>
              <a:rPr lang="en-US" noProof="0" dirty="0" smtClean="0"/>
              <a:t>Click to edit Master title style</a:t>
            </a:r>
          </a:p>
        </p:txBody>
      </p:sp>
      <p:sp>
        <p:nvSpPr>
          <p:cNvPr id="9" name="Rectangle 12"/>
          <p:cNvSpPr>
            <a:spLocks noGrp="1" noChangeArrowheads="1"/>
          </p:cNvSpPr>
          <p:nvPr>
            <p:ph type="subTitle" idx="1"/>
          </p:nvPr>
        </p:nvSpPr>
        <p:spPr bwMode="auto">
          <a:xfrm>
            <a:off x="1438275" y="3438525"/>
            <a:ext cx="6400800" cy="1524000"/>
          </a:xfrm>
        </p:spPr>
        <p:txBody>
          <a:bodyPr/>
          <a:lstStyle>
            <a:lvl1pPr marL="0" indent="0">
              <a:lnSpc>
                <a:spcPts val="2600"/>
              </a:lnSpc>
              <a:spcBef>
                <a:spcPts val="0"/>
              </a:spcBef>
              <a:buFontTx/>
              <a:buNone/>
              <a:defRPr sz="2200" baseline="0">
                <a:solidFill>
                  <a:schemeClr val="tx1"/>
                </a:solidFill>
              </a:defRPr>
            </a:lvl1pPr>
          </a:lstStyle>
          <a:p>
            <a:pPr lvl="0"/>
            <a:r>
              <a:rPr lang="en-US" noProof="0" dirty="0" smtClean="0"/>
              <a:t>Click to edit Master subtitle style</a:t>
            </a:r>
          </a:p>
        </p:txBody>
      </p:sp>
      <p:sp>
        <p:nvSpPr>
          <p:cNvPr id="11" name="TextBox 10"/>
          <p:cNvSpPr txBox="1"/>
          <p:nvPr userDrawn="1"/>
        </p:nvSpPr>
        <p:spPr>
          <a:xfrm>
            <a:off x="914400" y="6223084"/>
            <a:ext cx="3429000" cy="38100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a:solidFill>
                  <a:srgbClr val="58595B"/>
                </a:solidFill>
                <a:ea typeface="ＭＳ Ｐゴシック" charset="0"/>
              </a:rPr>
              <a:t>©2015 Walgreen Co. All rights reserved. </a:t>
            </a:r>
          </a:p>
          <a:p>
            <a:pPr fontAlgn="base">
              <a:lnSpc>
                <a:spcPct val="120000"/>
              </a:lnSpc>
              <a:spcBef>
                <a:spcPct val="20000"/>
              </a:spcBef>
              <a:spcAft>
                <a:spcPct val="0"/>
              </a:spcAft>
              <a:defRPr/>
            </a:pPr>
            <a:r>
              <a:rPr lang="en-US" sz="900" dirty="0">
                <a:solidFill>
                  <a:srgbClr val="58595B"/>
                </a:solidFill>
                <a:ea typeface="ＭＳ Ｐゴシック" charset="0"/>
              </a:rPr>
              <a:t>Confidential and proprietary information. For internal use only. </a:t>
            </a:r>
          </a:p>
        </p:txBody>
      </p:sp>
    </p:spTree>
    <p:extLst>
      <p:ext uri="{BB962C8B-B14F-4D97-AF65-F5344CB8AC3E}">
        <p14:creationId xmlns:p14="http://schemas.microsoft.com/office/powerpoint/2010/main" val="1806597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4" name="Rectangle 3"/>
          <p:cNvSpPr/>
          <p:nvPr userDrawn="1"/>
        </p:nvSpPr>
        <p:spPr bwMode="auto">
          <a:xfrm>
            <a:off x="0" y="0"/>
            <a:ext cx="9144000" cy="114300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35517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
        <p:nvSpPr>
          <p:cNvPr id="5" name="Rectangle 4"/>
          <p:cNvSpPr/>
          <p:nvPr userDrawn="1"/>
        </p:nvSpPr>
        <p:spPr bwMode="auto">
          <a:xfrm>
            <a:off x="0" y="0"/>
            <a:ext cx="9144000" cy="114300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6" name="Rectangle 5"/>
          <p:cNvSpPr/>
          <p:nvPr userDrawn="1"/>
        </p:nvSpPr>
        <p:spPr bwMode="auto">
          <a:xfrm>
            <a:off x="3629" y="1066800"/>
            <a:ext cx="9144000" cy="13716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Tree>
    <p:extLst>
      <p:ext uri="{BB962C8B-B14F-4D97-AF65-F5344CB8AC3E}">
        <p14:creationId xmlns:p14="http://schemas.microsoft.com/office/powerpoint/2010/main" val="2539083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114300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5" name="Rectangle 4"/>
          <p:cNvSpPr/>
          <p:nvPr userDrawn="1"/>
        </p:nvSpPr>
        <p:spPr bwMode="auto">
          <a:xfrm>
            <a:off x="3629" y="1066800"/>
            <a:ext cx="9144000" cy="13716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14" name="Title 1"/>
          <p:cNvSpPr>
            <a:spLocks noGrp="1"/>
          </p:cNvSpPr>
          <p:nvPr>
            <p:ph type="ctrTitle"/>
          </p:nvPr>
        </p:nvSpPr>
        <p:spPr>
          <a:xfrm>
            <a:off x="224124" y="2525868"/>
            <a:ext cx="8695764" cy="1024245"/>
          </a:xfrm>
        </p:spPr>
        <p:txBody>
          <a:bodyPr>
            <a:noAutofit/>
          </a:bodyPr>
          <a:lstStyle>
            <a:lvl1pPr algn="ctr">
              <a:lnSpc>
                <a:spcPct val="90000"/>
              </a:lnSpc>
              <a:defRPr sz="4000"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5117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219953"/>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1463707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7355950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71600"/>
            <a:ext cx="4191000" cy="4876800"/>
          </a:xfrm>
        </p:spPr>
        <p:txBody>
          <a:bodyPr/>
          <a:lstStyle>
            <a:lvl1pPr>
              <a:defRPr sz="2200">
                <a:solidFill>
                  <a:schemeClr val="tx1"/>
                </a:solidFill>
              </a:defRPr>
            </a:lvl1pPr>
            <a:lvl2pPr>
              <a:lnSpc>
                <a:spcPts val="2400"/>
              </a:lnSpc>
              <a:defRPr sz="2000">
                <a:solidFill>
                  <a:schemeClr val="tx1"/>
                </a:solidFill>
              </a:defRPr>
            </a:lvl2pPr>
            <a:lvl3pPr>
              <a:lnSpc>
                <a:spcPts val="2200"/>
              </a:lnSpc>
              <a:defRPr sz="1800">
                <a:solidFill>
                  <a:schemeClr val="tx1"/>
                </a:solidFill>
              </a:defRPr>
            </a:lvl3pPr>
            <a:lvl4pPr>
              <a:defRPr sz="1600">
                <a:solidFill>
                  <a:schemeClr val="tx1"/>
                </a:solidFill>
              </a:defRPr>
            </a:lvl4pPr>
            <a:lvl5pPr>
              <a:lnSpc>
                <a:spcPts val="1800"/>
              </a:lnSpc>
              <a:defRPr sz="14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91000" cy="4876800"/>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6889437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4192588" cy="53340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2057400"/>
            <a:ext cx="4192588" cy="4191000"/>
          </a:xfrm>
        </p:spPr>
        <p:txBody>
          <a:bodyPr/>
          <a:lstStyle>
            <a:lvl1pPr>
              <a:spcBef>
                <a:spcPts val="0"/>
              </a:spcBef>
              <a:defRPr sz="2200">
                <a:solidFill>
                  <a:schemeClr val="tx1"/>
                </a:solidFill>
              </a:defRPr>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371600"/>
            <a:ext cx="4194175" cy="53340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057400"/>
            <a:ext cx="4194175" cy="419100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04800" y="219889"/>
            <a:ext cx="8534400" cy="703263"/>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6247540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108864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Tree>
    <p:extLst>
      <p:ext uri="{BB962C8B-B14F-4D97-AF65-F5344CB8AC3E}">
        <p14:creationId xmlns:p14="http://schemas.microsoft.com/office/powerpoint/2010/main" val="2718559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34408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371600"/>
            <a:ext cx="8534400" cy="4648200"/>
          </a:xfrm>
        </p:spPr>
        <p:txBody>
          <a:bodyPr/>
          <a:lstStyle>
            <a:lvl1pPr>
              <a:defRPr>
                <a:solidFill>
                  <a:schemeClr val="tx1"/>
                </a:solidFill>
              </a:defRPr>
            </a:lvl1pPr>
          </a:lstStyle>
          <a:p>
            <a:pPr lvl="0"/>
            <a:r>
              <a:rPr lang="en-US" noProof="0" dirty="0" smtClean="0"/>
              <a:t>Click icon to add chart</a:t>
            </a:r>
          </a:p>
        </p:txBody>
      </p:sp>
      <p:sp>
        <p:nvSpPr>
          <p:cNvPr id="4" name="Title 1"/>
          <p:cNvSpPr>
            <a:spLocks noGrp="1"/>
          </p:cNvSpPr>
          <p:nvPr>
            <p:ph type="title"/>
          </p:nvPr>
        </p:nvSpPr>
        <p:spPr>
          <a:xfrm>
            <a:off x="304800" y="220663"/>
            <a:ext cx="8534400" cy="7032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013011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967" y="1422407"/>
            <a:ext cx="3944881" cy="4703763"/>
          </a:xfrm>
        </p:spPr>
        <p:txBody>
          <a:bodyPr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422407"/>
            <a:ext cx="4038600" cy="4703763"/>
          </a:xfrm>
        </p:spPr>
        <p:txBody>
          <a:bodyPr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Placeholder 1"/>
          <p:cNvSpPr>
            <a:spLocks noGrp="1"/>
          </p:cNvSpPr>
          <p:nvPr>
            <p:ph type="title"/>
          </p:nvPr>
        </p:nvSpPr>
        <p:spPr>
          <a:xfrm>
            <a:off x="550920" y="180753"/>
            <a:ext cx="8135880" cy="861934"/>
          </a:xfrm>
          <a:prstGeom prst="rect">
            <a:avLst/>
          </a:prstGeom>
        </p:spPr>
        <p:txBody>
          <a:bodyPr rtlCol="0">
            <a:normAutofit/>
          </a:bodyPr>
          <a:lstStyle/>
          <a:p>
            <a:pPr lvl="0"/>
            <a:r>
              <a:rPr lang="en-US" dirty="0" smtClean="0"/>
              <a:t>Type key insight here using sentence case</a:t>
            </a:r>
            <a:endParaRPr lang="en-US" dirty="0"/>
          </a:p>
        </p:txBody>
      </p:sp>
      <p:sp>
        <p:nvSpPr>
          <p:cNvPr id="5" name="Footer Placeholder 3"/>
          <p:cNvSpPr>
            <a:spLocks noGrp="1"/>
          </p:cNvSpPr>
          <p:nvPr>
            <p:ph type="ftr" sz="quarter" idx="10"/>
          </p:nvPr>
        </p:nvSpPr>
        <p:spPr>
          <a:xfrm>
            <a:off x="852491" y="6407618"/>
            <a:ext cx="3892550" cy="365125"/>
          </a:xfrm>
          <a:prstGeom prst="rect">
            <a:avLst/>
          </a:prstGeom>
        </p:spPr>
        <p:txBody>
          <a:bodyPr/>
          <a:lstStyle>
            <a:lvl1pPr>
              <a:defRPr/>
            </a:lvl1pPr>
          </a:lstStyle>
          <a:p>
            <a:pPr>
              <a:spcBef>
                <a:spcPct val="0"/>
              </a:spcBef>
              <a:defRPr/>
            </a:pPr>
            <a:endParaRPr lang="en-US" sz="2000" dirty="0">
              <a:solidFill>
                <a:srgbClr val="000000">
                  <a:tint val="75000"/>
                </a:srgbClr>
              </a:solidFill>
              <a:latin typeface="Arial" panose="020B0604020202020204" pitchFamily="34" charset="0"/>
              <a:ea typeface="MS PGothic" panose="020B0600070205080204" pitchFamily="34" charset="-128"/>
            </a:endParaRPr>
          </a:p>
        </p:txBody>
      </p:sp>
      <p:sp>
        <p:nvSpPr>
          <p:cNvPr id="6" name="Slide Number Placeholder 4"/>
          <p:cNvSpPr>
            <a:spLocks noGrp="1"/>
          </p:cNvSpPr>
          <p:nvPr>
            <p:ph type="sldNum" sz="quarter" idx="11"/>
          </p:nvPr>
        </p:nvSpPr>
        <p:spPr>
          <a:xfrm>
            <a:off x="7989888" y="6413968"/>
            <a:ext cx="696912" cy="365125"/>
          </a:xfrm>
          <a:prstGeom prst="rect">
            <a:avLst/>
          </a:prstGeom>
        </p:spPr>
        <p:txBody>
          <a:bodyPr/>
          <a:lstStyle>
            <a:lvl1pPr>
              <a:defRPr/>
            </a:lvl1pPr>
          </a:lstStyle>
          <a:p>
            <a:pPr algn="ctr" fontAlgn="base">
              <a:lnSpc>
                <a:spcPct val="120000"/>
              </a:lnSpc>
              <a:spcBef>
                <a:spcPct val="0"/>
              </a:spcBef>
              <a:spcAft>
                <a:spcPct val="0"/>
              </a:spcAft>
            </a:pPr>
            <a:fld id="{2E423D60-CB13-4B9B-B1C5-910ABA2ACC92}" type="slidenum">
              <a:rPr lang="en-US" altLang="en-US" sz="2000" b="1">
                <a:solidFill>
                  <a:prstClr val="black"/>
                </a:solidFill>
                <a:ea typeface="MS PGothic" panose="020B0600070205080204" pitchFamily="34" charset="-128"/>
              </a:rPr>
              <a:pPr algn="ctr" fontAlgn="base">
                <a:lnSpc>
                  <a:spcPct val="120000"/>
                </a:lnSpc>
                <a:spcBef>
                  <a:spcPct val="0"/>
                </a:spcBef>
                <a:spcAft>
                  <a:spcPct val="0"/>
                </a:spcAft>
              </a:pPr>
              <a:t>‹#›</a:t>
            </a:fld>
            <a:endParaRPr lang="en-US" altLang="en-US" sz="20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2706711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6" name="Title 1"/>
          <p:cNvSpPr>
            <a:spLocks noGrp="1"/>
          </p:cNvSpPr>
          <p:nvPr>
            <p:ph type="ctrTitle" hasCustomPrompt="1"/>
          </p:nvPr>
        </p:nvSpPr>
        <p:spPr>
          <a:xfrm>
            <a:off x="224124" y="2525850"/>
            <a:ext cx="8695764" cy="1024245"/>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
        <p:nvSpPr>
          <p:cNvPr id="4" name="Footer Placeholder 2"/>
          <p:cNvSpPr>
            <a:spLocks noGrp="1"/>
          </p:cNvSpPr>
          <p:nvPr>
            <p:ph type="ftr" sz="quarter" idx="11"/>
          </p:nvPr>
        </p:nvSpPr>
        <p:spPr>
          <a:xfrm>
            <a:off x="1259696" y="6283641"/>
            <a:ext cx="4843497" cy="365125"/>
          </a:xfrm>
        </p:spPr>
        <p:txBody>
          <a:bodyPr/>
          <a:lstStyle/>
          <a:p>
            <a:r>
              <a:rPr lang="en-US" dirty="0" smtClean="0">
                <a:solidFill>
                  <a:srgbClr val="000000">
                    <a:tint val="75000"/>
                  </a:srgbClr>
                </a:solidFill>
              </a:rPr>
              <a:t>©2016 Walgreen Co. All rights reserved.</a:t>
            </a:r>
          </a:p>
        </p:txBody>
      </p:sp>
    </p:spTree>
    <p:extLst>
      <p:ext uri="{BB962C8B-B14F-4D97-AF65-F5344CB8AC3E}">
        <p14:creationId xmlns:p14="http://schemas.microsoft.com/office/powerpoint/2010/main" val="431153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0" y="1131757"/>
            <a:ext cx="8143351" cy="427222"/>
          </a:xfrm>
        </p:spPr>
        <p:txBody>
          <a:bodyPr vert="horz" lIns="0" tIns="0" rIns="0" bIns="0" rtlCol="0" anchor="b">
            <a:normAutofit/>
          </a:bodyPr>
          <a:lstStyle>
            <a:lvl1pPr>
              <a:defRPr lang="en-US" b="1" dirty="0" smtClean="0">
                <a:solidFill>
                  <a:schemeClr val="tx1"/>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80753"/>
            <a:ext cx="8135880" cy="861934"/>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679709"/>
            <a:ext cx="8135880" cy="4402591"/>
          </a:xfrm>
          <a:prstGeom prst="rect">
            <a:avLst/>
          </a:prstGeom>
        </p:spPr>
        <p:txBody>
          <a:bodyPr vert="horz" lIns="0" tIns="0" rIns="0" bIns="0" rtlCol="0">
            <a:normAutofit/>
          </a:bodyPr>
          <a:lstStyle>
            <a:lvl2pPr>
              <a:defRPr sz="2200">
                <a:solidFill>
                  <a:schemeClr val="tx1"/>
                </a:solidFill>
              </a:defRPr>
            </a:lvl2pPr>
            <a:lvl3pPr>
              <a:defRPr sz="2000">
                <a:solidFill>
                  <a:schemeClr val="tx1"/>
                </a:solidFill>
              </a:defRPr>
            </a:lvl3pPr>
            <a:lvl4pPr marL="731520" indent="-182880">
              <a:buFont typeface="Lucida Grande"/>
              <a:buChar char="»"/>
              <a:defRPr sz="1800">
                <a:solidFill>
                  <a:schemeClr val="tx1"/>
                </a:solidFill>
              </a:defRPr>
            </a:lvl4pPr>
            <a:lvl5pPr marL="960120" indent="-228600">
              <a:buFont typeface="Arial"/>
              <a:buChar char="•"/>
              <a:defRPr>
                <a:solidFill>
                  <a:schemeClr val="tx2"/>
                </a:solidFill>
              </a:defRPr>
            </a:lvl5pPr>
          </a:lstStyle>
          <a:p>
            <a:pPr lvl="0" defTabSz="457200">
              <a:buFont typeface="Arial"/>
            </a:pPr>
            <a:r>
              <a:rPr lang="en-US" dirty="0" smtClean="0"/>
              <a:t>Click to edit Master text styles</a:t>
            </a:r>
          </a:p>
          <a:p>
            <a:pPr lvl="1" defTabSz="457200">
              <a:buFont typeface="Arial"/>
            </a:pPr>
            <a:r>
              <a:rPr lang="en-US" dirty="0" smtClean="0"/>
              <a:t>Second level</a:t>
            </a:r>
          </a:p>
          <a:p>
            <a:pPr lvl="2" defTabSz="457200">
              <a:buFont typeface="Arial"/>
            </a:pPr>
            <a:r>
              <a:rPr lang="en-US" dirty="0" smtClean="0"/>
              <a:t>Third level</a:t>
            </a:r>
          </a:p>
          <a:p>
            <a:pPr lvl="3" defTabSz="457200">
              <a:buFont typeface="Arial"/>
            </a:pPr>
            <a:r>
              <a:rPr lang="en-US" dirty="0" smtClean="0"/>
              <a:t>Fourth level</a:t>
            </a:r>
          </a:p>
        </p:txBody>
      </p:sp>
      <p:pic>
        <p:nvPicPr>
          <p:cNvPr id="10" name="Picture 9" descr="Walgreens_Corner-W-Flag_Red-Gradient_4c.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620" y="6400800"/>
            <a:ext cx="327660" cy="343792"/>
          </a:xfrm>
          <a:prstGeom prst="rect">
            <a:avLst/>
          </a:prstGeom>
        </p:spPr>
      </p:pic>
      <p:sp>
        <p:nvSpPr>
          <p:cNvPr id="14" name="Footer Placeholder 3"/>
          <p:cNvSpPr>
            <a:spLocks noGrp="1"/>
          </p:cNvSpPr>
          <p:nvPr>
            <p:ph type="ftr" sz="quarter" idx="3"/>
          </p:nvPr>
        </p:nvSpPr>
        <p:spPr>
          <a:xfrm>
            <a:off x="852814" y="6406931"/>
            <a:ext cx="5124915"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©2016 Walgreen Co. All rights reserved.</a:t>
            </a:r>
          </a:p>
        </p:txBody>
      </p:sp>
      <p:sp>
        <p:nvSpPr>
          <p:cNvPr id="15" name="Slide Number Placeholder 4"/>
          <p:cNvSpPr>
            <a:spLocks noGrp="1"/>
          </p:cNvSpPr>
          <p:nvPr>
            <p:ph type="sldNum" sz="quarter" idx="4"/>
          </p:nvPr>
        </p:nvSpPr>
        <p:spPr>
          <a:xfrm>
            <a:off x="7989635" y="6413736"/>
            <a:ext cx="697166" cy="365125"/>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fontAlgn="base">
              <a:lnSpc>
                <a:spcPct val="120000"/>
              </a:lnSpc>
              <a:spcBef>
                <a:spcPct val="20000"/>
              </a:spcBef>
              <a:spcAft>
                <a:spcPct val="0"/>
              </a:spcAft>
            </a:pPr>
            <a:fld id="{569DB927-419E-B042-83CD-6E94FB32D87D}" type="slidenum">
              <a:rPr lang="en-US" b="1" smtClean="0">
                <a:solidFill>
                  <a:srgbClr val="000000">
                    <a:tint val="75000"/>
                  </a:srgbClr>
                </a:solidFill>
                <a:ea typeface="ＭＳ Ｐゴシック" charset="0"/>
              </a:rPr>
              <a:pPr fontAlgn="base">
                <a:lnSpc>
                  <a:spcPct val="120000"/>
                </a:lnSpc>
                <a:spcBef>
                  <a:spcPct val="20000"/>
                </a:spcBef>
                <a:spcAft>
                  <a:spcPct val="0"/>
                </a:spcAft>
              </a:pPr>
              <a:t>‹#›</a:t>
            </a:fld>
            <a:endParaRPr lang="en-US" b="1" dirty="0">
              <a:solidFill>
                <a:srgbClr val="000000">
                  <a:tint val="75000"/>
                </a:srgbClr>
              </a:solidFill>
              <a:ea typeface="ＭＳ Ｐゴシック" charset="0"/>
            </a:endParaRPr>
          </a:p>
        </p:txBody>
      </p:sp>
    </p:spTree>
    <p:extLst>
      <p:ext uri="{BB962C8B-B14F-4D97-AF65-F5344CB8AC3E}">
        <p14:creationId xmlns:p14="http://schemas.microsoft.com/office/powerpoint/2010/main" val="16252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image" Target="../media/image1.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0.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2.jpe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heme" Target="../theme/theme11.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image" Target="../media/image2.jpeg"/><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2.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image" Target="../media/image2.jpe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image" Target="../media/image1.png"/><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image" Target="../media/image1.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theme" Target="../theme/theme13.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19" Type="http://schemas.openxmlformats.org/officeDocument/2006/relationships/image" Target="../media/image2.jpeg"/><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image" Target="../media/image1.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theme" Target="../theme/theme14.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19" Type="http://schemas.openxmlformats.org/officeDocument/2006/relationships/image" Target="../media/image2.jpeg"/><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image" Target="../media/image2.jpeg"/><Relationship Id="rId2" Type="http://schemas.openxmlformats.org/officeDocument/2006/relationships/slideLayout" Target="../slideLayouts/slideLayout239.xml"/><Relationship Id="rId16" Type="http://schemas.openxmlformats.org/officeDocument/2006/relationships/image" Target="../media/image1.png"/><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5.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6" Type="http://schemas.openxmlformats.org/officeDocument/2006/relationships/image" Target="../media/image2.jpeg"/><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1.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image" Target="../media/image2.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image" Target="../media/image1.png"/><Relationship Id="rId2" Type="http://schemas.openxmlformats.org/officeDocument/2006/relationships/slideLayout" Target="../slideLayouts/slideLayout266.xml"/><Relationship Id="rId16" Type="http://schemas.openxmlformats.org/officeDocument/2006/relationships/theme" Target="../theme/theme17.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3" Type="http://schemas.openxmlformats.org/officeDocument/2006/relationships/slideLayout" Target="../slideLayouts/slideLayout282.xml"/><Relationship Id="rId21" Type="http://schemas.openxmlformats.org/officeDocument/2006/relationships/theme" Target="../theme/theme18.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image" Target="../media/image2.jpeg"/><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21" Type="http://schemas.openxmlformats.org/officeDocument/2006/relationships/theme" Target="../theme/theme19.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image" Target="../media/image2.jpeg"/><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theme" Target="../theme/theme20.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image" Target="../media/image2.jpe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19" Type="http://schemas.openxmlformats.org/officeDocument/2006/relationships/image" Target="../media/image1.png"/><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image" Target="../media/image2.jpe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image" Target="../media/image1.png"/><Relationship Id="rId2" Type="http://schemas.openxmlformats.org/officeDocument/2006/relationships/slideLayout" Target="../slideLayouts/slideLayout338.xml"/><Relationship Id="rId16" Type="http://schemas.openxmlformats.org/officeDocument/2006/relationships/theme" Target="../theme/theme21.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theme" Target="../theme/theme22.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image" Target="../media/image2.jpeg"/><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10" Type="http://schemas.openxmlformats.org/officeDocument/2006/relationships/slideLayout" Target="../slideLayouts/slideLayout361.xml"/><Relationship Id="rId19" Type="http://schemas.openxmlformats.org/officeDocument/2006/relationships/image" Target="../media/image1.png"/><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18" Type="http://schemas.openxmlformats.org/officeDocument/2006/relationships/slideLayout" Target="../slideLayouts/slideLayout386.xml"/><Relationship Id="rId3" Type="http://schemas.openxmlformats.org/officeDocument/2006/relationships/slideLayout" Target="../slideLayouts/slideLayout371.xml"/><Relationship Id="rId21" Type="http://schemas.openxmlformats.org/officeDocument/2006/relationships/image" Target="../media/image2.jpeg"/><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slideLayout" Target="../slideLayouts/slideLayout385.xml"/><Relationship Id="rId2" Type="http://schemas.openxmlformats.org/officeDocument/2006/relationships/slideLayout" Target="../slideLayouts/slideLayout370.xml"/><Relationship Id="rId16" Type="http://schemas.openxmlformats.org/officeDocument/2006/relationships/slideLayout" Target="../slideLayouts/slideLayout384.xml"/><Relationship Id="rId20" Type="http://schemas.openxmlformats.org/officeDocument/2006/relationships/image" Target="../media/image1.png"/><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5" Type="http://schemas.openxmlformats.org/officeDocument/2006/relationships/slideLayout" Target="../slideLayouts/slideLayout383.xml"/><Relationship Id="rId10" Type="http://schemas.openxmlformats.org/officeDocument/2006/relationships/slideLayout" Target="../slideLayouts/slideLayout378.xml"/><Relationship Id="rId19" Type="http://schemas.openxmlformats.org/officeDocument/2006/relationships/theme" Target="../theme/theme23.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18" Type="http://schemas.openxmlformats.org/officeDocument/2006/relationships/slideLayout" Target="../slideLayouts/slideLayout404.xml"/><Relationship Id="rId3" Type="http://schemas.openxmlformats.org/officeDocument/2006/relationships/slideLayout" Target="../slideLayouts/slideLayout389.xml"/><Relationship Id="rId21" Type="http://schemas.openxmlformats.org/officeDocument/2006/relationships/image" Target="../media/image2.jpeg"/><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slideLayout" Target="../slideLayouts/slideLayout403.xml"/><Relationship Id="rId2" Type="http://schemas.openxmlformats.org/officeDocument/2006/relationships/slideLayout" Target="../slideLayouts/slideLayout388.xml"/><Relationship Id="rId16" Type="http://schemas.openxmlformats.org/officeDocument/2006/relationships/slideLayout" Target="../slideLayouts/slideLayout402.xml"/><Relationship Id="rId20" Type="http://schemas.openxmlformats.org/officeDocument/2006/relationships/image" Target="../media/image1.png"/><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slideLayout" Target="../slideLayouts/slideLayout401.xml"/><Relationship Id="rId10" Type="http://schemas.openxmlformats.org/officeDocument/2006/relationships/slideLayout" Target="../slideLayouts/slideLayout396.xml"/><Relationship Id="rId19" Type="http://schemas.openxmlformats.org/officeDocument/2006/relationships/theme" Target="../theme/theme24.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18" Type="http://schemas.openxmlformats.org/officeDocument/2006/relationships/slideLayout" Target="../slideLayouts/slideLayout422.xml"/><Relationship Id="rId3" Type="http://schemas.openxmlformats.org/officeDocument/2006/relationships/slideLayout" Target="../slideLayouts/slideLayout407.xml"/><Relationship Id="rId21" Type="http://schemas.openxmlformats.org/officeDocument/2006/relationships/theme" Target="../theme/theme25.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17" Type="http://schemas.openxmlformats.org/officeDocument/2006/relationships/slideLayout" Target="../slideLayouts/slideLayout421.xml"/><Relationship Id="rId2" Type="http://schemas.openxmlformats.org/officeDocument/2006/relationships/slideLayout" Target="../slideLayouts/slideLayout406.xml"/><Relationship Id="rId16" Type="http://schemas.openxmlformats.org/officeDocument/2006/relationships/slideLayout" Target="../slideLayouts/slideLayout420.xml"/><Relationship Id="rId20" Type="http://schemas.openxmlformats.org/officeDocument/2006/relationships/slideLayout" Target="../slideLayouts/slideLayout424.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5" Type="http://schemas.openxmlformats.org/officeDocument/2006/relationships/slideLayout" Target="../slideLayouts/slideLayout419.xml"/><Relationship Id="rId23" Type="http://schemas.openxmlformats.org/officeDocument/2006/relationships/image" Target="../media/image2.jpeg"/><Relationship Id="rId10" Type="http://schemas.openxmlformats.org/officeDocument/2006/relationships/slideLayout" Target="../slideLayouts/slideLayout414.xml"/><Relationship Id="rId19" Type="http://schemas.openxmlformats.org/officeDocument/2006/relationships/slideLayout" Target="../slideLayouts/slideLayout423.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 Id="rId22"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18" Type="http://schemas.openxmlformats.org/officeDocument/2006/relationships/image" Target="../media/image2.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17" Type="http://schemas.openxmlformats.org/officeDocument/2006/relationships/image" Target="../media/image1.png"/><Relationship Id="rId2" Type="http://schemas.openxmlformats.org/officeDocument/2006/relationships/slideLayout" Target="../slideLayouts/slideLayout426.xml"/><Relationship Id="rId16" Type="http://schemas.openxmlformats.org/officeDocument/2006/relationships/theme" Target="../theme/theme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slideLayout" Target="../slideLayouts/slideLayout43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slideLayout" Target="../slideLayouts/slideLayout43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18" Type="http://schemas.openxmlformats.org/officeDocument/2006/relationships/image" Target="../media/image2.jpeg"/><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image" Target="../media/image1.png"/><Relationship Id="rId2" Type="http://schemas.openxmlformats.org/officeDocument/2006/relationships/slideLayout" Target="../slideLayouts/slideLayout441.xml"/><Relationship Id="rId16" Type="http://schemas.openxmlformats.org/officeDocument/2006/relationships/theme" Target="../theme/theme27.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3" Type="http://schemas.openxmlformats.org/officeDocument/2006/relationships/slideLayout" Target="../slideLayouts/slideLayout457.xml"/><Relationship Id="rId21" Type="http://schemas.openxmlformats.org/officeDocument/2006/relationships/image" Target="../media/image2.jpeg"/><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image" Target="../media/image1.png"/><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19" Type="http://schemas.openxmlformats.org/officeDocument/2006/relationships/theme" Target="../theme/theme28.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3" Type="http://schemas.openxmlformats.org/officeDocument/2006/relationships/slideLayout" Target="../slideLayouts/slideLayout475.xml"/><Relationship Id="rId21" Type="http://schemas.openxmlformats.org/officeDocument/2006/relationships/image" Target="../media/image2.jpeg"/><Relationship Id="rId7" Type="http://schemas.openxmlformats.org/officeDocument/2006/relationships/slideLayout" Target="../slideLayouts/slideLayout479.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image" Target="../media/image1.png"/><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10" Type="http://schemas.openxmlformats.org/officeDocument/2006/relationships/slideLayout" Target="../slideLayouts/slideLayout482.xml"/><Relationship Id="rId19" Type="http://schemas.openxmlformats.org/officeDocument/2006/relationships/theme" Target="../theme/theme29.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2.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493.xml"/><Relationship Id="rId7" Type="http://schemas.openxmlformats.org/officeDocument/2006/relationships/image" Target="../media/image20.png"/><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theme" Target="../theme/theme30.xml"/><Relationship Id="rId5" Type="http://schemas.openxmlformats.org/officeDocument/2006/relationships/slideLayout" Target="../slideLayouts/slideLayout495.xml"/><Relationship Id="rId4" Type="http://schemas.openxmlformats.org/officeDocument/2006/relationships/slideLayout" Target="../slideLayouts/slideLayout4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18" Type="http://schemas.openxmlformats.org/officeDocument/2006/relationships/slideLayout" Target="../slideLayouts/slideLayout513.xml"/><Relationship Id="rId3" Type="http://schemas.openxmlformats.org/officeDocument/2006/relationships/slideLayout" Target="../slideLayouts/slideLayout498.xml"/><Relationship Id="rId21" Type="http://schemas.openxmlformats.org/officeDocument/2006/relationships/image" Target="../media/image2.jpeg"/><Relationship Id="rId7" Type="http://schemas.openxmlformats.org/officeDocument/2006/relationships/slideLayout" Target="../slideLayouts/slideLayout502.xml"/><Relationship Id="rId12" Type="http://schemas.openxmlformats.org/officeDocument/2006/relationships/slideLayout" Target="../slideLayouts/slideLayout507.xml"/><Relationship Id="rId17" Type="http://schemas.openxmlformats.org/officeDocument/2006/relationships/slideLayout" Target="../slideLayouts/slideLayout512.xml"/><Relationship Id="rId2" Type="http://schemas.openxmlformats.org/officeDocument/2006/relationships/slideLayout" Target="../slideLayouts/slideLayout497.xml"/><Relationship Id="rId16" Type="http://schemas.openxmlformats.org/officeDocument/2006/relationships/slideLayout" Target="../slideLayouts/slideLayout511.xml"/><Relationship Id="rId20" Type="http://schemas.openxmlformats.org/officeDocument/2006/relationships/image" Target="../media/image1.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slideLayout" Target="../slideLayouts/slideLayout510.xml"/><Relationship Id="rId10" Type="http://schemas.openxmlformats.org/officeDocument/2006/relationships/slideLayout" Target="../slideLayouts/slideLayout505.xml"/><Relationship Id="rId19" Type="http://schemas.openxmlformats.org/officeDocument/2006/relationships/theme" Target="../theme/theme31.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slideLayout" Target="../slideLayouts/slideLayout5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slideLayout" Target="../slideLayouts/slideLayout531.xml"/><Relationship Id="rId3" Type="http://schemas.openxmlformats.org/officeDocument/2006/relationships/slideLayout" Target="../slideLayouts/slideLayout516.xml"/><Relationship Id="rId21" Type="http://schemas.openxmlformats.org/officeDocument/2006/relationships/image" Target="../media/image2.jpeg"/><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slideLayout" Target="../slideLayouts/slideLayout530.xml"/><Relationship Id="rId2" Type="http://schemas.openxmlformats.org/officeDocument/2006/relationships/slideLayout" Target="../slideLayouts/slideLayout515.xml"/><Relationship Id="rId16" Type="http://schemas.openxmlformats.org/officeDocument/2006/relationships/slideLayout" Target="../slideLayouts/slideLayout529.xml"/><Relationship Id="rId20" Type="http://schemas.openxmlformats.org/officeDocument/2006/relationships/image" Target="../media/image1.png"/><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slideLayout" Target="../slideLayouts/slideLayout528.xml"/><Relationship Id="rId10" Type="http://schemas.openxmlformats.org/officeDocument/2006/relationships/slideLayout" Target="../slideLayouts/slideLayout523.xml"/><Relationship Id="rId19" Type="http://schemas.openxmlformats.org/officeDocument/2006/relationships/theme" Target="../theme/theme32.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2.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2.jpe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2.jpe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1.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image" Target="../media/image2.jpeg"/><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image" Target="../media/image1.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heme" Target="../theme/theme7.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image" Target="../media/image2.jpeg"/><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1.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image" Target="../media/image1.png"/><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theme" Target="../theme/theme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325"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4242"/>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119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102"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683424"/>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3" r:id="rId15"/>
    <p:sldLayoutId id="2147484474"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7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87028"/>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12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747327"/>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07" r:id="rId15"/>
    <p:sldLayoutId id="2147484508" r:id="rId16"/>
    <p:sldLayoutId id="2147484509" r:id="rId17"/>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7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162094"/>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7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41399"/>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 id="2147484558" r:id="rId14"/>
    <p:sldLayoutId id="2147484559" r:id="rId15"/>
    <p:sldLayoutId id="2147484560"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Text Box 11"/>
          <p:cNvSpPr txBox="1">
            <a:spLocks noChangeArrowheads="1"/>
          </p:cNvSpPr>
          <p:nvPr/>
        </p:nvSpPr>
        <p:spPr bwMode="gray">
          <a:xfrm>
            <a:off x="842494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a:solidFill>
                  <a:srgbClr val="58595B"/>
                </a:solidFill>
              </a:rPr>
              <a:t>©2016 Walgreen Co. All rights reserved.</a:t>
            </a:r>
          </a:p>
        </p:txBody>
      </p:sp>
      <p:sp>
        <p:nvSpPr>
          <p:cNvPr id="1031" name="TextBox 2"/>
          <p:cNvSpPr txBox="1">
            <a:spLocks noChangeArrowheads="1"/>
          </p:cNvSpPr>
          <p:nvPr/>
        </p:nvSpPr>
        <p:spPr bwMode="auto">
          <a:xfrm>
            <a:off x="-1143290" y="53357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a:solidFill>
                <a:srgbClr val="000000"/>
              </a:solidFill>
            </a:endParaRPr>
          </a:p>
        </p:txBody>
      </p:sp>
      <p:pic>
        <p:nvPicPr>
          <p:cNvPr id="1032" name="Picture 9"/>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135875"/>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759669"/>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a:solidFill>
                <a:srgbClr val="000000"/>
              </a:solidFill>
            </a:endParaRPr>
          </a:p>
        </p:txBody>
      </p:sp>
      <p:pic>
        <p:nvPicPr>
          <p:cNvPr id="1032" name="Picture 9"/>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704719"/>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 id="2147484642" r:id="rId14"/>
    <p:sldLayoutId id="2147484643" r:id="rId15"/>
  </p:sldLayoutIdLst>
  <p:hf sldNum="0" hdr="0" ft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3"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779866"/>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 id="2147484659" r:id="rId14"/>
    <p:sldLayoutId id="2147484660" r:id="rId15"/>
    <p:sldLayoutId id="2147484661" r:id="rId16"/>
    <p:sldLayoutId id="2147484662" r:id="rId17"/>
    <p:sldLayoutId id="2147484663" r:id="rId18"/>
    <p:sldLayoutId id="2147484664" r:id="rId19"/>
    <p:sldLayoutId id="2147484665" r:id="rId20"/>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3"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536233"/>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 id="2147484679" r:id="rId13"/>
    <p:sldLayoutId id="2147484680" r:id="rId14"/>
    <p:sldLayoutId id="2147484681" r:id="rId15"/>
    <p:sldLayoutId id="2147484682" r:id="rId16"/>
    <p:sldLayoutId id="2147484683" r:id="rId17"/>
    <p:sldLayoutId id="2147484684" r:id="rId18"/>
    <p:sldLayoutId id="2147484685" r:id="rId19"/>
    <p:sldLayoutId id="2147484686" r:id="rId20"/>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83"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9"/>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2591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67936"/>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2" r:id="rId14"/>
    <p:sldLayoutId id="2147484703" r:id="rId15"/>
    <p:sldLayoutId id="2147484704" r:id="rId16"/>
    <p:sldLayoutId id="2147484705" r:id="rId17"/>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4958"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39725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 id="2147484718" r:id="rId12"/>
    <p:sldLayoutId id="2147484719" r:id="rId13"/>
    <p:sldLayoutId id="2147484720" r:id="rId14"/>
    <p:sldLayoutId id="2147484721" r:id="rId15"/>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Text Box 11"/>
          <p:cNvSpPr txBox="1">
            <a:spLocks noChangeArrowheads="1"/>
          </p:cNvSpPr>
          <p:nvPr/>
        </p:nvSpPr>
        <p:spPr bwMode="gray">
          <a:xfrm>
            <a:off x="842497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a:solidFill>
                  <a:srgbClr val="58595B"/>
                </a:solidFill>
              </a:rPr>
              <a:t>©2016 Walgreen Co. All rights reserved. </a:t>
            </a: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a:solidFill>
                <a:srgbClr val="000000"/>
              </a:solidFill>
            </a:endParaRPr>
          </a:p>
        </p:txBody>
      </p:sp>
      <p:pic>
        <p:nvPicPr>
          <p:cNvPr id="1032" name="Picture 9"/>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844676"/>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 id="2147484734" r:id="rId12"/>
    <p:sldLayoutId id="2147484735" r:id="rId13"/>
    <p:sldLayoutId id="2147484736" r:id="rId14"/>
    <p:sldLayoutId id="2147484737" r:id="rId15"/>
    <p:sldLayoutId id="2147484738" r:id="rId16"/>
    <p:sldLayoutId id="2147484739" r:id="rId17"/>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4958"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57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125704"/>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 id="2147484795" r:id="rId15"/>
    <p:sldLayoutId id="2147484796" r:id="rId16"/>
    <p:sldLayoutId id="2147484797" r:id="rId17"/>
    <p:sldLayoutId id="2147484798"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4958"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57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89456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3"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740384"/>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 id="2147484909" r:id="rId13"/>
    <p:sldLayoutId id="2147484910" r:id="rId14"/>
    <p:sldLayoutId id="2147484911" r:id="rId15"/>
    <p:sldLayoutId id="2147484912" r:id="rId16"/>
    <p:sldLayoutId id="2147484913" r:id="rId17"/>
    <p:sldLayoutId id="2147484914" r:id="rId18"/>
    <p:sldLayoutId id="2147484915" r:id="rId19"/>
    <p:sldLayoutId id="2147484916" r:id="rId20"/>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674202"/>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 id="2147484948" r:id="rId12"/>
    <p:sldLayoutId id="2147484949" r:id="rId13"/>
    <p:sldLayoutId id="2147484950" r:id="rId14"/>
    <p:sldLayoutId id="2147484951" r:id="rId15"/>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088"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768"/>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703212"/>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 id="2147484964" r:id="rId12"/>
    <p:sldLayoutId id="2147484965" r:id="rId13"/>
    <p:sldLayoutId id="2147484966" r:id="rId14"/>
    <p:sldLayoutId id="2147484967" r:id="rId15"/>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14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72"/>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100716"/>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 id="2147484980" r:id="rId12"/>
    <p:sldLayoutId id="2147484981" r:id="rId13"/>
    <p:sldLayoutId id="2147484982" r:id="rId14"/>
    <p:sldLayoutId id="2147484983" r:id="rId15"/>
    <p:sldLayoutId id="2147484984" r:id="rId16"/>
    <p:sldLayoutId id="2147484985" r:id="rId17"/>
    <p:sldLayoutId id="2147484986"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893"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©2016 Walgreen Co. All rights reserved. </a:t>
            </a:r>
            <a:endParaRPr lang="en-US">
              <a:solidFill>
                <a:srgbClr val="58595B"/>
              </a:solidFill>
            </a:endParaRPr>
          </a:p>
        </p:txBody>
      </p:sp>
      <p:sp>
        <p:nvSpPr>
          <p:cNvPr id="1031" name="TextBox 2"/>
          <p:cNvSpPr txBox="1">
            <a:spLocks noChangeArrowheads="1"/>
          </p:cNvSpPr>
          <p:nvPr/>
        </p:nvSpPr>
        <p:spPr bwMode="auto">
          <a:xfrm>
            <a:off x="-1143290" y="533459"/>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819835"/>
      </p:ext>
    </p:extLst>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 id="2147484999" r:id="rId12"/>
    <p:sldLayoutId id="2147485000" r:id="rId13"/>
    <p:sldLayoutId id="2147485001" r:id="rId14"/>
    <p:sldLayoutId id="2147485002" r:id="rId15"/>
    <p:sldLayoutId id="2147485003" r:id="rId16"/>
    <p:sldLayoutId id="2147485004" r:id="rId17"/>
    <p:sldLayoutId id="2147485005"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31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4230"/>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1245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143000"/>
          </a:xfrm>
          <a:prstGeom prst="rect">
            <a:avLst/>
          </a:prstGeom>
          <a:blipFill>
            <a:blip r:embed="rId7" cstate="print"/>
            <a:stretch>
              <a:fillRect/>
            </a:stretch>
          </a:blipFill>
        </p:spPr>
        <p:txBody>
          <a:bodyPr wrap="square" lIns="0" tIns="0" rIns="0" bIns="0" rtlCol="0"/>
          <a:lstStyle/>
          <a:p>
            <a:endParaRPr>
              <a:solidFill>
                <a:prstClr val="black"/>
              </a:solidFill>
              <a:ea typeface="ＭＳ Ｐゴシック" charset="0"/>
            </a:endParaRPr>
          </a:p>
        </p:txBody>
      </p:sp>
      <p:sp>
        <p:nvSpPr>
          <p:cNvPr id="2" name="Holder 2"/>
          <p:cNvSpPr>
            <a:spLocks noGrp="1"/>
          </p:cNvSpPr>
          <p:nvPr>
            <p:ph type="title"/>
          </p:nvPr>
        </p:nvSpPr>
        <p:spPr>
          <a:xfrm>
            <a:off x="293271" y="167513"/>
            <a:ext cx="8557470" cy="400110"/>
          </a:xfrm>
          <a:prstGeom prst="rect">
            <a:avLst/>
          </a:prstGeom>
        </p:spPr>
        <p:txBody>
          <a:bodyPr wrap="square" lIns="0" tIns="0" rIns="0" bIns="0">
            <a:spAutoFit/>
          </a:bodyPr>
          <a:lstStyle>
            <a:lvl1pPr>
              <a:defRPr sz="2600" b="0" i="0">
                <a:solidFill>
                  <a:schemeClr val="bg1"/>
                </a:solidFill>
                <a:latin typeface="Arial"/>
                <a:cs typeface="Arial"/>
              </a:defRPr>
            </a:lvl1pPr>
          </a:lstStyle>
          <a:p>
            <a:endParaRPr/>
          </a:p>
        </p:txBody>
      </p:sp>
      <p:sp>
        <p:nvSpPr>
          <p:cNvPr id="3" name="Holder 3"/>
          <p:cNvSpPr>
            <a:spLocks noGrp="1"/>
          </p:cNvSpPr>
          <p:nvPr>
            <p:ph type="body" idx="1"/>
          </p:nvPr>
        </p:nvSpPr>
        <p:spPr>
          <a:xfrm>
            <a:off x="509461" y="1401540"/>
            <a:ext cx="8125076" cy="353943"/>
          </a:xfrm>
          <a:prstGeom prst="rect">
            <a:avLst/>
          </a:prstGeom>
        </p:spPr>
        <p:txBody>
          <a:bodyPr wrap="square" lIns="0" tIns="0" rIns="0" bIns="0">
            <a:spAutoFit/>
          </a:bodyPr>
          <a:lstStyle>
            <a:lvl1pPr>
              <a:defRPr sz="2300" b="0" i="0">
                <a:solidFill>
                  <a:srgbClr val="57585B"/>
                </a:solidFill>
                <a:latin typeface="Arial"/>
                <a:cs typeface="Arial"/>
              </a:defRPr>
            </a:lvl1pPr>
          </a:lstStyle>
          <a:p>
            <a:endParaRPr/>
          </a:p>
        </p:txBody>
      </p:sp>
      <p:sp>
        <p:nvSpPr>
          <p:cNvPr id="4" name="Holder 4"/>
          <p:cNvSpPr>
            <a:spLocks noGrp="1"/>
          </p:cNvSpPr>
          <p:nvPr>
            <p:ph type="ftr" sz="quarter" idx="5"/>
          </p:nvPr>
        </p:nvSpPr>
        <p:spPr>
          <a:xfrm>
            <a:off x="3108960" y="6378162"/>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a typeface="ＭＳ Ｐゴシック" charset="0"/>
            </a:endParaRPr>
          </a:p>
        </p:txBody>
      </p:sp>
      <p:sp>
        <p:nvSpPr>
          <p:cNvPr id="5" name="Holder 5"/>
          <p:cNvSpPr>
            <a:spLocks noGrp="1"/>
          </p:cNvSpPr>
          <p:nvPr>
            <p:ph type="dt" sz="half" idx="6"/>
          </p:nvPr>
        </p:nvSpPr>
        <p:spPr>
          <a:xfrm>
            <a:off x="457200" y="6378162"/>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ea typeface="ＭＳ Ｐゴシック" charset="0"/>
              </a:rPr>
              <a:pPr/>
              <a:t>7/12/2016</a:t>
            </a:fld>
            <a:endParaRPr lang="en-US">
              <a:solidFill>
                <a:prstClr val="black">
                  <a:tint val="75000"/>
                </a:prstClr>
              </a:solidFill>
              <a:ea typeface="ＭＳ Ｐゴシック" charset="0"/>
            </a:endParaRPr>
          </a:p>
        </p:txBody>
      </p:sp>
      <p:sp>
        <p:nvSpPr>
          <p:cNvPr id="6" name="Holder 6"/>
          <p:cNvSpPr>
            <a:spLocks noGrp="1"/>
          </p:cNvSpPr>
          <p:nvPr>
            <p:ph type="sldNum" sz="quarter" idx="7"/>
          </p:nvPr>
        </p:nvSpPr>
        <p:spPr>
          <a:xfrm>
            <a:off x="6583680" y="6378162"/>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ea typeface="ＭＳ Ｐゴシック" charset="0"/>
              </a:rPr>
              <a:pPr/>
              <a:t>‹#›</a:t>
            </a:fld>
            <a:endParaRPr>
              <a:solidFill>
                <a:prstClr val="black">
                  <a:tint val="75000"/>
                </a:prstClr>
              </a:solidFill>
              <a:ea typeface="ＭＳ Ｐゴシック" charset="0"/>
            </a:endParaRPr>
          </a:p>
        </p:txBody>
      </p:sp>
    </p:spTree>
    <p:extLst>
      <p:ext uri="{BB962C8B-B14F-4D97-AF65-F5344CB8AC3E}">
        <p14:creationId xmlns:p14="http://schemas.microsoft.com/office/powerpoint/2010/main" val="3704953274"/>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947"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567"/>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94871"/>
      </p:ext>
    </p:extLst>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 id="2147485024" r:id="rId12"/>
    <p:sldLayoutId id="2147485025" r:id="rId13"/>
    <p:sldLayoutId id="2147485026" r:id="rId14"/>
    <p:sldLayoutId id="2147485027" r:id="rId15"/>
    <p:sldLayoutId id="2147485028" r:id="rId16"/>
    <p:sldLayoutId id="2147485029" r:id="rId17"/>
    <p:sldLayoutId id="2147485030"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err="1"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4863"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©2016 Walgreen Co. All rights reserved. </a:t>
            </a:r>
            <a:endParaRPr lang="en-US">
              <a:solidFill>
                <a:srgbClr val="58595B"/>
              </a:solidFill>
            </a:endParaRPr>
          </a:p>
        </p:txBody>
      </p:sp>
      <p:sp>
        <p:nvSpPr>
          <p:cNvPr id="1031" name="TextBox 2"/>
          <p:cNvSpPr txBox="1">
            <a:spLocks noChangeArrowheads="1"/>
          </p:cNvSpPr>
          <p:nvPr/>
        </p:nvSpPr>
        <p:spPr bwMode="auto">
          <a:xfrm>
            <a:off x="-1143000" y="533400"/>
            <a:ext cx="184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0"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680286"/>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 id="2147485066" r:id="rId14"/>
    <p:sldLayoutId id="2147485067" r:id="rId15"/>
    <p:sldLayoutId id="2147485068" r:id="rId16"/>
    <p:sldLayoutId id="2147485069" r:id="rId17"/>
    <p:sldLayoutId id="2147485070"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7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6641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Text Box 11"/>
          <p:cNvSpPr txBox="1">
            <a:spLocks noChangeArrowheads="1"/>
          </p:cNvSpPr>
          <p:nvPr/>
        </p:nvSpPr>
        <p:spPr bwMode="gray">
          <a:xfrm>
            <a:off x="8425079"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smtClean="0">
                <a:solidFill>
                  <a:srgbClr val="58595B"/>
                </a:solidFill>
              </a:rPr>
              <a:t>©2015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533831"/>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smtClean="0">
              <a:solidFill>
                <a:srgbClr val="000000"/>
              </a:solidFill>
            </a:endParaRPr>
          </a:p>
        </p:txBody>
      </p:sp>
      <p:pic>
        <p:nvPicPr>
          <p:cNvPr id="1032" name="Picture 9"/>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15857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09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835"/>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54042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6" r:id="rId14"/>
    <p:sldLayoutId id="2147483797" r:id="rId15"/>
    <p:sldLayoutId id="2147483798" r:id="rId16"/>
    <p:sldLayoutId id="2147483799" r:id="rId17"/>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09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835"/>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17930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1066800"/>
            <a:ext cx="9144000" cy="13716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smtClean="0">
              <a:solidFill>
                <a:srgbClr val="FFFFFF"/>
              </a:solidFill>
              <a:ea typeface="ＭＳ Ｐゴシック" charset="0"/>
            </a:endParaRPr>
          </a:p>
        </p:txBody>
      </p:sp>
      <p:sp>
        <p:nvSpPr>
          <p:cNvPr id="3" name="Rectangle 9"/>
          <p:cNvSpPr>
            <a:spLocks noGrp="1" noChangeArrowheads="1"/>
          </p:cNvSpPr>
          <p:nvPr>
            <p:ph type="title"/>
          </p:nvPr>
        </p:nvSpPr>
        <p:spPr bwMode="gray">
          <a:xfrm>
            <a:off x="304800" y="220663"/>
            <a:ext cx="85344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10"/>
          <p:cNvSpPr>
            <a:spLocks noGrp="1" noChangeArrowheads="1"/>
          </p:cNvSpPr>
          <p:nvPr>
            <p:ph type="body" idx="1"/>
          </p:nvPr>
        </p:nvSpPr>
        <p:spPr bwMode="gray">
          <a:xfrm>
            <a:off x="304800" y="13716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5090" y="6491288"/>
            <a:ext cx="414337" cy="13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fontAlgn="base">
              <a:spcBef>
                <a:spcPct val="0"/>
              </a:spcBef>
              <a:spcAft>
                <a:spcPct val="0"/>
              </a:spcAft>
              <a:defRPr/>
            </a:pPr>
            <a:fld id="{5D723406-A4F8-654A-BC70-91BA88B60721}" type="slidenum">
              <a:rPr lang="en-US" sz="900" b="0" smtClean="0">
                <a:solidFill>
                  <a:srgbClr val="58595B"/>
                </a:solidFill>
              </a:rPr>
              <a:pPr algn="r" fontAlgn="base">
                <a:spcBef>
                  <a:spcPct val="0"/>
                </a:spcBef>
                <a:spcAft>
                  <a:spcPct val="0"/>
                </a:spcAft>
                <a:defRPr/>
              </a:pPr>
              <a:t>‹#›</a:t>
            </a:fld>
            <a:endParaRPr lang="en-US" sz="900" b="0" dirty="0" smtClean="0">
              <a:solidFill>
                <a:srgbClr val="58595B"/>
              </a:solidFill>
            </a:endParaRPr>
          </a:p>
        </p:txBody>
      </p:sp>
      <p:sp>
        <p:nvSpPr>
          <p:cNvPr id="2" name="Footer Placeholder 1"/>
          <p:cNvSpPr>
            <a:spLocks noGrp="1"/>
          </p:cNvSpPr>
          <p:nvPr>
            <p:ph type="ftr" sz="quarter" idx="3"/>
          </p:nvPr>
        </p:nvSpPr>
        <p:spPr>
          <a:xfrm>
            <a:off x="685800" y="6400800"/>
            <a:ext cx="3733800" cy="22860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a:solidFill>
                  <a:schemeClr val="tx2"/>
                </a:solidFill>
                <a:ea typeface="+mn-ea"/>
                <a:cs typeface="+mn-cs"/>
              </a:defRPr>
            </a:lvl1pPr>
          </a:lstStyle>
          <a:p>
            <a:pPr>
              <a:defRPr/>
            </a:pPr>
            <a:r>
              <a:rPr lang="en-US" dirty="0" smtClean="0">
                <a:solidFill>
                  <a:srgbClr val="58595B"/>
                </a:solidFill>
              </a:rPr>
              <a:t>©2016 Walgreen Co. All rights reserved. For internal use only.</a:t>
            </a:r>
            <a:endParaRPr lang="en-US" dirty="0">
              <a:solidFill>
                <a:srgbClr val="58595B"/>
              </a:solidFill>
            </a:endParaRPr>
          </a:p>
        </p:txBody>
      </p:sp>
      <p:sp>
        <p:nvSpPr>
          <p:cNvPr id="1031" name="TextBox 2"/>
          <p:cNvSpPr txBox="1">
            <a:spLocks noChangeArrowheads="1"/>
          </p:cNvSpPr>
          <p:nvPr/>
        </p:nvSpPr>
        <p:spPr bwMode="auto">
          <a:xfrm>
            <a:off x="-1143290" y="533835"/>
            <a:ext cx="18473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ctr" eaLnBrk="1" fontAlgn="base" hangingPunct="1">
              <a:lnSpc>
                <a:spcPct val="120000"/>
              </a:lnSpc>
              <a:spcBef>
                <a:spcPct val="20000"/>
              </a:spcBef>
              <a:spcAft>
                <a:spcPct val="0"/>
              </a:spcAft>
              <a:defRPr/>
            </a:pPr>
            <a:endParaRPr lang="en-US" dirty="0" smtClean="0">
              <a:solidFill>
                <a:srgbClr val="000000"/>
              </a:solidFill>
            </a:endParaRPr>
          </a:p>
        </p:txBody>
      </p:sp>
      <p:pic>
        <p:nvPicPr>
          <p:cNvPr id="1032" name="Picture 9"/>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bwMode="auto">
          <a:xfrm>
            <a:off x="304804" y="6424877"/>
            <a:ext cx="301625" cy="33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03971"/>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Lst>
  <p:hf sldNum="0" hdr="0" dt="0"/>
  <p:txStyles>
    <p:titleStyle>
      <a:lvl1pPr algn="l" rtl="0" eaLnBrk="1" fontAlgn="base" hangingPunct="1">
        <a:spcBef>
          <a:spcPct val="0"/>
        </a:spcBef>
        <a:spcAft>
          <a:spcPct val="0"/>
        </a:spcAft>
        <a:defRPr sz="260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content-header.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userDrawn="1">
            <p:ph type="body" idx="1"/>
          </p:nvPr>
        </p:nvSpPr>
        <p:spPr bwMode="auto">
          <a:xfrm>
            <a:off x="550868" y="1409700"/>
            <a:ext cx="8135937"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smtClean="0"/>
              <a:t>First level</a:t>
            </a:r>
          </a:p>
          <a:p>
            <a:pPr lvl="2"/>
            <a:r>
              <a:rPr lang="en-US" altLang="en-US" smtClean="0"/>
              <a:t>Second level</a:t>
            </a:r>
          </a:p>
          <a:p>
            <a:pPr lvl="3"/>
            <a:r>
              <a:rPr lang="en-US" altLang="en-US" smtClean="0"/>
              <a:t>Third level</a:t>
            </a:r>
          </a:p>
          <a:p>
            <a:pPr lvl="4"/>
            <a:r>
              <a:rPr lang="en-US" altLang="en-US" smtClean="0"/>
              <a:t>Fourth level</a:t>
            </a:r>
          </a:p>
        </p:txBody>
      </p:sp>
      <p:sp>
        <p:nvSpPr>
          <p:cNvPr id="1028" name="Title Placeholder 1"/>
          <p:cNvSpPr>
            <a:spLocks noGrp="1"/>
          </p:cNvSpPr>
          <p:nvPr userDrawn="1">
            <p:ph type="title"/>
          </p:nvPr>
        </p:nvSpPr>
        <p:spPr bwMode="auto">
          <a:xfrm>
            <a:off x="550868" y="168276"/>
            <a:ext cx="81359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Type key insight here using sentence case</a:t>
            </a:r>
          </a:p>
        </p:txBody>
      </p:sp>
      <p:pic>
        <p:nvPicPr>
          <p:cNvPr id="1029" name="Picture 8" descr="Walgreens_Corner-W-Flag_Red-Gradient_4c.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4159" y="6400800"/>
            <a:ext cx="3270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3"/>
          </p:nvPr>
        </p:nvSpPr>
        <p:spPr>
          <a:xfrm>
            <a:off x="852491" y="6407582"/>
            <a:ext cx="3892550" cy="365125"/>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latin typeface="Arial" charset="0"/>
                <a:ea typeface="ＭＳ Ｐゴシック" charset="0"/>
                <a:cs typeface="Arial" charset="0"/>
              </a:defRPr>
            </a:lvl1pPr>
          </a:lstStyle>
          <a:p>
            <a:pPr>
              <a:defRPr/>
            </a:pPr>
            <a:r>
              <a:rPr lang="en-US" dirty="0" smtClean="0">
                <a:solidFill>
                  <a:srgbClr val="000000">
                    <a:tint val="75000"/>
                  </a:srgbClr>
                </a:solidFill>
              </a:rPr>
              <a:t>©2016  Walgreen Co. All rights reserved. </a:t>
            </a:r>
            <a:endParaRPr lang="en-US" dirty="0">
              <a:solidFill>
                <a:srgbClr val="000000">
                  <a:tint val="75000"/>
                </a:srgbClr>
              </a:solidFill>
            </a:endParaRPr>
          </a:p>
        </p:txBody>
      </p:sp>
      <p:sp>
        <p:nvSpPr>
          <p:cNvPr id="5" name="Slide Number Placeholder 4"/>
          <p:cNvSpPr>
            <a:spLocks noGrp="1"/>
          </p:cNvSpPr>
          <p:nvPr>
            <p:ph type="sldNum" sz="quarter" idx="4"/>
          </p:nvPr>
        </p:nvSpPr>
        <p:spPr>
          <a:xfrm>
            <a:off x="7989888" y="6413932"/>
            <a:ext cx="696912"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lnSpc>
                <a:spcPct val="95000"/>
              </a:lnSpc>
              <a:spcBef>
                <a:spcPct val="60000"/>
              </a:spcBef>
              <a:buClr>
                <a:srgbClr val="004C84"/>
              </a:buClr>
              <a:buFont typeface="Arial" panose="020B0604020202020204" pitchFamily="34" charset="0"/>
              <a:buNone/>
              <a:defRPr sz="800">
                <a:solidFill>
                  <a:srgbClr val="898989"/>
                </a:solidFill>
              </a:defRPr>
            </a:lvl1pPr>
          </a:lstStyle>
          <a:p>
            <a:pPr defTabSz="457200" fontAlgn="base">
              <a:spcAft>
                <a:spcPct val="0"/>
              </a:spcAft>
            </a:pPr>
            <a:fld id="{50A7B8B5-C2DA-4431-ABD9-86B3E6D08E39}" type="slidenum">
              <a:rPr lang="en-US" altLang="en-US">
                <a:ea typeface="MS PGothic" panose="020B0600070205080204" pitchFamily="34" charset="-128"/>
              </a:rPr>
              <a:pPr defTabSz="457200" fontAlgn="base">
                <a:spcAft>
                  <a:spcPct val="0"/>
                </a:spcAft>
              </a:pPr>
              <a:t>‹#›</a:t>
            </a:fld>
            <a:endParaRPr lang="en-US" altLang="en-US" dirty="0">
              <a:ea typeface="MS PGothic" panose="020B0600070205080204" pitchFamily="34" charset="-128"/>
            </a:endParaRPr>
          </a:p>
        </p:txBody>
      </p:sp>
    </p:spTree>
    <p:extLst>
      <p:ext uri="{BB962C8B-B14F-4D97-AF65-F5344CB8AC3E}">
        <p14:creationId xmlns:p14="http://schemas.microsoft.com/office/powerpoint/2010/main" val="1209843732"/>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 id="2147484248" r:id="rId19"/>
  </p:sldLayoutIdLst>
  <p:timing>
    <p:tnLst>
      <p:par>
        <p:cTn id="1" dur="indefinite" restart="never" nodeType="tmRoot"/>
      </p:par>
    </p:tnLst>
  </p:timing>
  <p:hf hdr="0" dt="0"/>
  <p:txStyles>
    <p:titleStyle>
      <a:lvl1pPr algn="l" rtl="0" eaLnBrk="0" fontAlgn="base" hangingPunct="0">
        <a:spcBef>
          <a:spcPct val="0"/>
        </a:spcBef>
        <a:spcAft>
          <a:spcPct val="0"/>
        </a:spcAft>
        <a:defRPr lang="en-US" sz="2600" kern="1200">
          <a:solidFill>
            <a:schemeClr val="bg1"/>
          </a:solidFill>
          <a:latin typeface="Arial"/>
          <a:ea typeface="MS PGothic" panose="020B0600070205080204" pitchFamily="34" charset="-128"/>
          <a:cs typeface="Arial"/>
        </a:defRPr>
      </a:lvl1pPr>
      <a:lvl2pPr algn="l" rtl="0" eaLnBrk="0" fontAlgn="base" hangingPunct="0">
        <a:spcBef>
          <a:spcPct val="0"/>
        </a:spcBef>
        <a:spcAft>
          <a:spcPct val="0"/>
        </a:spcAft>
        <a:defRPr sz="2600">
          <a:solidFill>
            <a:schemeClr val="bg1"/>
          </a:solidFill>
          <a:latin typeface="Arial" pitchFamily="34" charset="0"/>
          <a:ea typeface="MS PGothic" panose="020B0600070205080204" pitchFamily="34" charset="-128"/>
          <a:cs typeface="Arial" pitchFamily="34" charset="0"/>
        </a:defRPr>
      </a:lvl2pPr>
      <a:lvl3pPr algn="l" rtl="0" eaLnBrk="0" fontAlgn="base" hangingPunct="0">
        <a:spcBef>
          <a:spcPct val="0"/>
        </a:spcBef>
        <a:spcAft>
          <a:spcPct val="0"/>
        </a:spcAft>
        <a:defRPr sz="2600">
          <a:solidFill>
            <a:schemeClr val="bg1"/>
          </a:solidFill>
          <a:latin typeface="Arial" pitchFamily="34" charset="0"/>
          <a:ea typeface="MS PGothic" panose="020B0600070205080204" pitchFamily="34" charset="-128"/>
          <a:cs typeface="Arial" pitchFamily="34" charset="0"/>
        </a:defRPr>
      </a:lvl3pPr>
      <a:lvl4pPr algn="l" rtl="0" eaLnBrk="0" fontAlgn="base" hangingPunct="0">
        <a:spcBef>
          <a:spcPct val="0"/>
        </a:spcBef>
        <a:spcAft>
          <a:spcPct val="0"/>
        </a:spcAft>
        <a:defRPr sz="2600">
          <a:solidFill>
            <a:schemeClr val="bg1"/>
          </a:solidFill>
          <a:latin typeface="Arial" pitchFamily="34" charset="0"/>
          <a:ea typeface="MS PGothic" panose="020B0600070205080204" pitchFamily="34" charset="-128"/>
          <a:cs typeface="Arial" pitchFamily="34" charset="0"/>
        </a:defRPr>
      </a:lvl4pPr>
      <a:lvl5pPr algn="l" rtl="0" eaLnBrk="0" fontAlgn="base" hangingPunct="0">
        <a:spcBef>
          <a:spcPct val="0"/>
        </a:spcBef>
        <a:spcAft>
          <a:spcPct val="0"/>
        </a:spcAft>
        <a:defRPr sz="2600">
          <a:solidFill>
            <a:schemeClr val="bg1"/>
          </a:solidFill>
          <a:latin typeface="Arial" pitchFamily="34" charset="0"/>
          <a:ea typeface="MS PGothic" panose="020B0600070205080204" pitchFamily="34" charset="-128"/>
          <a:cs typeface="Arial" pitchFamily="34" charset="0"/>
        </a:defRPr>
      </a:lvl5pPr>
      <a:lvl6pPr marL="457200" algn="l" rtl="0" fontAlgn="base">
        <a:spcBef>
          <a:spcPct val="0"/>
        </a:spcBef>
        <a:spcAft>
          <a:spcPct val="0"/>
        </a:spcAft>
        <a:defRPr sz="2600">
          <a:solidFill>
            <a:schemeClr val="bg1"/>
          </a:solidFill>
          <a:latin typeface="Arial" pitchFamily="34" charset="0"/>
          <a:cs typeface="Arial" pitchFamily="34" charset="0"/>
        </a:defRPr>
      </a:lvl6pPr>
      <a:lvl7pPr marL="914400" algn="l" rtl="0" fontAlgn="base">
        <a:spcBef>
          <a:spcPct val="0"/>
        </a:spcBef>
        <a:spcAft>
          <a:spcPct val="0"/>
        </a:spcAft>
        <a:defRPr sz="2600">
          <a:solidFill>
            <a:schemeClr val="bg1"/>
          </a:solidFill>
          <a:latin typeface="Arial" pitchFamily="34" charset="0"/>
          <a:cs typeface="Arial" pitchFamily="34" charset="0"/>
        </a:defRPr>
      </a:lvl7pPr>
      <a:lvl8pPr marL="1371600" algn="l" rtl="0" fontAlgn="base">
        <a:spcBef>
          <a:spcPct val="0"/>
        </a:spcBef>
        <a:spcAft>
          <a:spcPct val="0"/>
        </a:spcAft>
        <a:defRPr sz="2600">
          <a:solidFill>
            <a:schemeClr val="bg1"/>
          </a:solidFill>
          <a:latin typeface="Arial" pitchFamily="34" charset="0"/>
          <a:cs typeface="Arial" pitchFamily="34" charset="0"/>
        </a:defRPr>
      </a:lvl8pPr>
      <a:lvl9pPr marL="1828800" algn="l" rtl="0" fontAlgn="base">
        <a:spcBef>
          <a:spcPct val="0"/>
        </a:spcBef>
        <a:spcAft>
          <a:spcPct val="0"/>
        </a:spcAft>
        <a:defRPr sz="2600">
          <a:solidFill>
            <a:schemeClr val="bg1"/>
          </a:solidFill>
          <a:latin typeface="Arial" pitchFamily="34" charset="0"/>
          <a:cs typeface="Arial" pitchFamily="34" charset="0"/>
        </a:defRPr>
      </a:lvl9pPr>
    </p:titleStyle>
    <p:body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chemeClr val="tx2"/>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chemeClr val="tx2"/>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chemeClr val="tx2"/>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chemeClr val="tx2"/>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7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9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16.xml.rels><?xml version="1.0" encoding="UTF-8" standalone="yes"?>
<Relationships xmlns="http://schemas.openxmlformats.org/package/2006/relationships"><Relationship Id="rId3" Type="http://schemas.openxmlformats.org/officeDocument/2006/relationships/hyperlink" Target="mailto:James.RossIII@walgreens.com" TargetMode="External"/><Relationship Id="rId2" Type="http://schemas.openxmlformats.org/officeDocument/2006/relationships/notesSlide" Target="../notesSlides/notesSlide29.xml"/><Relationship Id="rId1" Type="http://schemas.openxmlformats.org/officeDocument/2006/relationships/slideLayout" Target="../slideLayouts/slideLayout3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46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com/url?sa=i&amp;rct=j&amp;q=&amp;esrc=s&amp;frm=1&amp;source=images&amp;cd=&amp;cad=rja&amp;uact=8&amp;ved=0ahUKEwjrtO65h-zNAhXNzCYKHbJyAe0QjRwIBw&amp;url=http://www.24calendar.com/august-2016-calendar-printable.html&amp;psig=AFQjCNFvu-qQ7xR20hnrGzZEXVDwd-akMA&amp;ust=1468348736311801" TargetMode="External"/><Relationship Id="rId1" Type="http://schemas.openxmlformats.org/officeDocument/2006/relationships/slideLayout" Target="../slideLayouts/slideLayout1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24calendar.com/printable-calendar-images/september-2016-calendar-1.jpg" TargetMode="External"/><Relationship Id="rId1" Type="http://schemas.openxmlformats.org/officeDocument/2006/relationships/slideLayout" Target="../slideLayouts/slideLayout11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m/url?sa=i&amp;rct=j&amp;q=&amp;esrc=s&amp;frm=1&amp;source=images&amp;cd=&amp;cad=rja&amp;uact=8&amp;ved=0ahUKEwi8zfSpiOzNAhWE6SYKHRP4AHMQjRwIBw&amp;url=http://www.24calendar.com/october-2016-calendar-printable.html&amp;bvm=bv.126130881,d.dmo&amp;psig=AFQjCNGWtgaR2pGW6lCAO5IrxbamrVpU8w&amp;ust=1468348969922675" TargetMode="External"/><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9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2.xml"/><Relationship Id="rId1" Type="http://schemas.openxmlformats.org/officeDocument/2006/relationships/vmlDrawing" Target="../drawings/vmlDrawing2.vml"/><Relationship Id="rId6" Type="http://schemas.openxmlformats.org/officeDocument/2006/relationships/image" Target="../media/image109.wmf"/><Relationship Id="rId5" Type="http://schemas.openxmlformats.org/officeDocument/2006/relationships/oleObject" Target="../embeddings/oleObject3.bin"/><Relationship Id="rId4" Type="http://schemas.openxmlformats.org/officeDocument/2006/relationships/image" Target="../media/image110.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36.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28.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2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2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2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9.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2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gif"/><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530.xml"/><Relationship Id="rId6" Type="http://schemas.openxmlformats.org/officeDocument/2006/relationships/image" Target="../media/image48.jpeg"/><Relationship Id="rId5" Type="http://schemas.microsoft.com/office/2007/relationships/hdphoto" Target="../media/hdphoto1.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52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1.bin"/><Relationship Id="rId7" Type="http://schemas.openxmlformats.org/officeDocument/2006/relationships/image" Target="../media/image54.wmf"/><Relationship Id="rId2" Type="http://schemas.openxmlformats.org/officeDocument/2006/relationships/slideLayout" Target="../slideLayouts/slideLayout52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3.wmf"/><Relationship Id="rId4" Type="http://schemas.openxmlformats.org/officeDocument/2006/relationships/package" Target="../embeddings/Microsoft_PowerPoint_Presentation1.pptx"/></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google.com/url?sa=i&amp;rct=j&amp;q=&amp;esrc=s&amp;frm=1&amp;source=images&amp;cd=&amp;cad=rja&amp;uact=8&amp;ved=0ahUKEwidxfGOi-zNAhUM2SYKHe3MCDAQjRwIBw&amp;url=https://play.google.com/store/apps/details?id%3Dnet.kingsamongstmen.FifteenMinuteWorkoutFree&amp;psig=AFQjCNHhv3c_Z0Zca_6T_hKOprGwlXjfCA&amp;ust=1468349703643023"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26.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26.xml"/><Relationship Id="rId6" Type="http://schemas.microsoft.com/office/2007/relationships/hdphoto" Target="../media/hdphoto3.wdp"/><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58.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26.xml"/><Relationship Id="rId6" Type="http://schemas.microsoft.com/office/2007/relationships/hdphoto" Target="../media/hdphoto4.wdp"/><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0.png"/><Relationship Id="rId1" Type="http://schemas.openxmlformats.org/officeDocument/2006/relationships/slideLayout" Target="../slideLayouts/slideLayout495.xml"/><Relationship Id="rId4" Type="http://schemas.openxmlformats.org/officeDocument/2006/relationships/image" Target="../media/image6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33.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326.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4.JPG"/><Relationship Id="rId2" Type="http://schemas.openxmlformats.org/officeDocument/2006/relationships/diagramData" Target="../diagrams/data1.xml"/><Relationship Id="rId1" Type="http://schemas.openxmlformats.org/officeDocument/2006/relationships/slideLayout" Target="../slideLayouts/slideLayout3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6.xml"/><Relationship Id="rId1" Type="http://schemas.openxmlformats.org/officeDocument/2006/relationships/slideLayout" Target="../slideLayouts/slideLayout342.xml"/></Relationships>
</file>

<file path=ppt/slides/_rels/slide6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3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8.xml"/><Relationship Id="rId1" Type="http://schemas.openxmlformats.org/officeDocument/2006/relationships/slideLayout" Target="../slideLayouts/slideLayout3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7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7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343.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45.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5.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45.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74.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5.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42.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5.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439.xml"/><Relationship Id="rId5" Type="http://schemas.openxmlformats.org/officeDocument/2006/relationships/image" Target="../media/image90.png"/><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google.com/url?sa=i&amp;rct=j&amp;q=&amp;esrc=s&amp;frm=1&amp;source=images&amp;cd=&amp;cad=rja&amp;uact=8&amp;ved=0ahUKEwidxfGOi-zNAhUM2SYKHe3MCDAQjRwIBw&amp;url=https://play.google.com/store/apps/details?id%3Dnet.kingsamongstmen.FifteenMinuteWorkoutFree&amp;psig=AFQjCNHhv3c_Z0Zca_6T_hKOprGwlXjfCA&amp;ust=1468349703643023" TargetMode="Externa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5.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454.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043610" y="1700810"/>
            <a:ext cx="7081885" cy="1076325"/>
          </a:xfrm>
        </p:spPr>
        <p:txBody>
          <a:bodyPr/>
          <a:lstStyle/>
          <a:p>
            <a:r>
              <a:rPr lang="en-US" b="1" dirty="0" smtClean="0"/>
              <a:t>Welcome Back to Frontier!</a:t>
            </a:r>
            <a:r>
              <a:rPr lang="en-US" sz="2400" dirty="0"/>
              <a:t/>
            </a:r>
            <a:br>
              <a:rPr lang="en-US" sz="2400" dirty="0"/>
            </a:br>
            <a:r>
              <a:rPr lang="en-US" sz="2400" dirty="0" smtClean="0"/>
              <a:t>Day 2 </a:t>
            </a:r>
            <a:r>
              <a:rPr lang="en-US" dirty="0" smtClean="0"/>
              <a:t/>
            </a:r>
            <a:br>
              <a:rPr lang="en-US" dirty="0" smtClean="0"/>
            </a:br>
            <a:r>
              <a:rPr lang="en-US" sz="2400" dirty="0" smtClean="0"/>
              <a:t>Store Leadership (SM, RXM, ASM)</a:t>
            </a:r>
            <a:br>
              <a:rPr lang="en-US" sz="2400" dirty="0" smtClean="0"/>
            </a:br>
            <a:r>
              <a:rPr lang="en-US" sz="2400" dirty="0"/>
              <a:t/>
            </a:r>
            <a:br>
              <a:rPr lang="en-US" sz="2400" dirty="0"/>
            </a:br>
            <a:r>
              <a:rPr lang="en-US" b="1" i="1" dirty="0" smtClean="0"/>
              <a:t>We make the path by walking!</a:t>
            </a:r>
            <a:endParaRPr lang="en-US" b="1" i="1" dirty="0"/>
          </a:p>
        </p:txBody>
      </p:sp>
      <p:sp>
        <p:nvSpPr>
          <p:cNvPr id="2" name="TextBox 1"/>
          <p:cNvSpPr txBox="1"/>
          <p:nvPr/>
        </p:nvSpPr>
        <p:spPr>
          <a:xfrm rot="20700000">
            <a:off x="-1849215" y="5080752"/>
            <a:ext cx="333746" cy="350865"/>
          </a:xfrm>
          <a:prstGeom prst="rect">
            <a:avLst/>
          </a:prstGeom>
          <a:noFill/>
        </p:spPr>
        <p:txBody>
          <a:bodyPr wrap="none" rtlCol="0">
            <a:spAutoFit/>
          </a:bodyPr>
          <a:lstStyle/>
          <a:p>
            <a:pPr algn="ctr" fontAlgn="base">
              <a:lnSpc>
                <a:spcPct val="120000"/>
              </a:lnSpc>
              <a:spcBef>
                <a:spcPct val="20000"/>
              </a:spcBef>
              <a:spcAft>
                <a:spcPct val="0"/>
              </a:spcAft>
            </a:pPr>
            <a:r>
              <a:rPr lang="en-US" sz="1400" b="1" dirty="0">
                <a:solidFill>
                  <a:srgbClr val="58595B"/>
                </a:solidFill>
                <a:ea typeface="ＭＳ Ｐゴシック" charset="0"/>
                <a:cs typeface="ＭＳ Ｐゴシック" charset="0"/>
              </a:rPr>
              <a:t>   </a:t>
            </a:r>
          </a:p>
        </p:txBody>
      </p:sp>
      <p:sp>
        <p:nvSpPr>
          <p:cNvPr id="3" name="TextBox 2"/>
          <p:cNvSpPr txBox="1"/>
          <p:nvPr/>
        </p:nvSpPr>
        <p:spPr>
          <a:xfrm>
            <a:off x="5369631" y="6525344"/>
            <a:ext cx="3700110" cy="424732"/>
          </a:xfrm>
          <a:prstGeom prst="rect">
            <a:avLst/>
          </a:prstGeom>
          <a:noFill/>
        </p:spPr>
        <p:txBody>
          <a:bodyPr wrap="square" rtlCol="0">
            <a:spAutoFit/>
          </a:bodyPr>
          <a:lstStyle/>
          <a:p>
            <a:pPr fontAlgn="base">
              <a:lnSpc>
                <a:spcPct val="120000"/>
              </a:lnSpc>
              <a:spcBef>
                <a:spcPct val="20000"/>
              </a:spcBef>
              <a:spcAft>
                <a:spcPct val="0"/>
              </a:spcAft>
            </a:pPr>
            <a:r>
              <a:rPr lang="en-US" sz="900" dirty="0">
                <a:solidFill>
                  <a:srgbClr val="58595B"/>
                </a:solidFill>
                <a:ea typeface="ＭＳ Ｐゴシック" charset="0"/>
              </a:rPr>
              <a:t>regional_toolkit_regional_events_dpr_dm_2day_complete_eventdeck_v1.2</a:t>
            </a:r>
          </a:p>
        </p:txBody>
      </p:sp>
    </p:spTree>
    <p:extLst>
      <p:ext uri="{BB962C8B-B14F-4D97-AF65-F5344CB8AC3E}">
        <p14:creationId xmlns:p14="http://schemas.microsoft.com/office/powerpoint/2010/main" val="2727026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 Preparation </a:t>
            </a:r>
            <a:endParaRPr lang="en-US" dirty="0"/>
          </a:p>
        </p:txBody>
      </p:sp>
      <p:sp>
        <p:nvSpPr>
          <p:cNvPr id="3" name="Content Placeholder 2"/>
          <p:cNvSpPr>
            <a:spLocks noGrp="1"/>
          </p:cNvSpPr>
          <p:nvPr>
            <p:ph sz="half" idx="2"/>
          </p:nvPr>
        </p:nvSpPr>
        <p:spPr>
          <a:xfrm>
            <a:off x="304800" y="1916832"/>
            <a:ext cx="4192588" cy="456016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a:buChar char="•"/>
            </a:pPr>
            <a:r>
              <a:rPr lang="en-US" sz="1600" dirty="0" smtClean="0"/>
              <a:t>Locate from SharePoint &amp; add in slides for diagnostics overview</a:t>
            </a:r>
          </a:p>
          <a:p>
            <a:endParaRPr lang="en-US" sz="1600" dirty="0"/>
          </a:p>
          <a:p>
            <a:pPr marL="285750" indent="-285750">
              <a:buFont typeface="Arial"/>
              <a:buChar char="•"/>
            </a:pPr>
            <a:r>
              <a:rPr lang="en-US" sz="1600" dirty="0" smtClean="0"/>
              <a:t>Allow 30 mins for this session </a:t>
            </a:r>
          </a:p>
          <a:p>
            <a:endParaRPr lang="en-US" sz="1600" dirty="0"/>
          </a:p>
        </p:txBody>
      </p:sp>
      <p:sp>
        <p:nvSpPr>
          <p:cNvPr id="4" name="Text Placeholder 3"/>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Trainers Notes </a:t>
            </a:r>
            <a:endParaRPr lang="en-US" dirty="0"/>
          </a:p>
        </p:txBody>
      </p:sp>
      <p:sp>
        <p:nvSpPr>
          <p:cNvPr id="5" name="Content Placeholder 4"/>
          <p:cNvSpPr>
            <a:spLocks noGrp="1"/>
          </p:cNvSpPr>
          <p:nvPr>
            <p:ph sz="quarter" idx="4"/>
          </p:nvPr>
        </p:nvSpPr>
        <p:spPr>
          <a:xfrm>
            <a:off x="4645029" y="1916832"/>
            <a:ext cx="4194175" cy="4560168"/>
          </a:xfrm>
        </p:spPr>
        <p:style>
          <a:lnRef idx="2">
            <a:schemeClr val="accent2"/>
          </a:lnRef>
          <a:fillRef idx="1">
            <a:schemeClr val="lt1"/>
          </a:fillRef>
          <a:effectRef idx="0">
            <a:schemeClr val="accent2"/>
          </a:effectRef>
          <a:fontRef idx="minor">
            <a:schemeClr val="dk1"/>
          </a:fontRef>
        </p:style>
        <p:txBody>
          <a:bodyPr/>
          <a:lstStyle/>
          <a:p>
            <a:pPr marL="285750" indent="-285750">
              <a:buFont typeface="Arial"/>
              <a:buChar char="•"/>
            </a:pPr>
            <a:r>
              <a:rPr lang="en-US" sz="1600" dirty="0" smtClean="0"/>
              <a:t>Introduce the session and the objectives to the whole group </a:t>
            </a:r>
          </a:p>
          <a:p>
            <a:pPr marL="285750" indent="-285750">
              <a:buFont typeface="Arial"/>
              <a:buChar char="•"/>
            </a:pPr>
            <a:r>
              <a:rPr lang="en-US" sz="1600" dirty="0" smtClean="0"/>
              <a:t>Objectives: To give you an overview of all the diagnostics that are completed at the start of the program. To explain </a:t>
            </a:r>
            <a:r>
              <a:rPr lang="en-US" sz="1600" dirty="0"/>
              <a:t>w</a:t>
            </a:r>
            <a:r>
              <a:rPr lang="en-US" sz="1600" dirty="0" smtClean="0"/>
              <a:t>hy we do them and how we do them.</a:t>
            </a:r>
          </a:p>
          <a:p>
            <a:pPr marL="285750" indent="-285750">
              <a:buFont typeface="Arial"/>
              <a:buChar char="•"/>
            </a:pPr>
            <a:r>
              <a:rPr lang="en-US" sz="1600" dirty="0" smtClean="0"/>
              <a:t>Explain the reasoning for doing diagnostics –why?</a:t>
            </a:r>
          </a:p>
          <a:p>
            <a:pPr marL="285750" indent="-285750">
              <a:buFont typeface="Arial"/>
              <a:buChar char="•"/>
            </a:pPr>
            <a:r>
              <a:rPr lang="en-US" sz="1600" dirty="0" smtClean="0"/>
              <a:t>How they help to create the storyboard </a:t>
            </a:r>
          </a:p>
          <a:p>
            <a:pPr marL="285750" indent="-285750">
              <a:buFont typeface="Arial"/>
              <a:buChar char="•"/>
            </a:pPr>
            <a:r>
              <a:rPr lang="en-US" sz="1600" dirty="0" smtClean="0"/>
              <a:t>Using the slides at a high level - Explain the different ones – how they work – how Many – how long </a:t>
            </a:r>
          </a:p>
          <a:p>
            <a:pPr marL="285750" indent="-285750">
              <a:buFont typeface="Arial"/>
              <a:buChar char="•"/>
            </a:pPr>
            <a:r>
              <a:rPr lang="en-US" sz="1600" dirty="0" smtClean="0"/>
              <a:t>Answer questions as you go through </a:t>
            </a:r>
          </a:p>
          <a:p>
            <a:endParaRPr lang="en-US" sz="1600" dirty="0" smtClean="0"/>
          </a:p>
          <a:p>
            <a:endParaRPr lang="en-US" sz="1600" dirty="0"/>
          </a:p>
          <a:p>
            <a:r>
              <a:rPr lang="en-US" sz="1600" dirty="0" smtClean="0"/>
              <a:t> </a:t>
            </a:r>
            <a:endParaRPr lang="en-US" sz="1600" dirty="0"/>
          </a:p>
        </p:txBody>
      </p:sp>
      <p:sp>
        <p:nvSpPr>
          <p:cNvPr id="6" name="Title 5"/>
          <p:cNvSpPr>
            <a:spLocks noGrp="1"/>
          </p:cNvSpPr>
          <p:nvPr>
            <p:ph type="title"/>
          </p:nvPr>
        </p:nvSpPr>
        <p:spPr/>
        <p:txBody>
          <a:bodyPr/>
          <a:lstStyle/>
          <a:p>
            <a:r>
              <a:rPr lang="en-US" dirty="0" smtClean="0"/>
              <a:t>Diagnostics Overview </a:t>
            </a:r>
            <a:endParaRPr lang="en-US" dirty="0"/>
          </a:p>
        </p:txBody>
      </p:sp>
      <p:sp>
        <p:nvSpPr>
          <p:cNvPr id="7" name="Footer Placeholder 6"/>
          <p:cNvSpPr>
            <a:spLocks noGrp="1"/>
          </p:cNvSpPr>
          <p:nvPr>
            <p:ph type="ftr" sz="quarter" idx="10"/>
          </p:nvPr>
        </p:nvSpPr>
        <p:spPr/>
        <p:txBody>
          <a:body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26961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Guidance for completion</a:t>
            </a:r>
          </a:p>
        </p:txBody>
      </p:sp>
      <p:sp>
        <p:nvSpPr>
          <p:cNvPr id="3" name="Content Placeholder 2"/>
          <p:cNvSpPr>
            <a:spLocks noGrp="1"/>
          </p:cNvSpPr>
          <p:nvPr>
            <p:ph idx="1"/>
          </p:nvPr>
        </p:nvSpPr>
        <p:spPr>
          <a:xfrm>
            <a:off x="550920" y="1409706"/>
            <a:ext cx="8135880" cy="5115638"/>
          </a:xfrm>
        </p:spPr>
        <p:txBody>
          <a:bodyPr>
            <a:noAutofit/>
          </a:bodyPr>
          <a:lstStyle/>
          <a:p>
            <a:pPr marL="342900" indent="-342900">
              <a:lnSpc>
                <a:spcPct val="100000"/>
              </a:lnSpc>
              <a:spcBef>
                <a:spcPts val="1200"/>
              </a:spcBef>
              <a:buFont typeface="Arial" panose="020B0604020202020204" pitchFamily="34" charset="0"/>
              <a:buChar char="•"/>
            </a:pPr>
            <a:r>
              <a:rPr lang="en-GB" sz="2300" dirty="0"/>
              <a:t>The examples provided in each review are </a:t>
            </a:r>
            <a:r>
              <a:rPr lang="en-GB" sz="2300" b="1" i="1" dirty="0"/>
              <a:t>prompts</a:t>
            </a:r>
            <a:r>
              <a:rPr lang="en-GB" sz="2300" dirty="0"/>
              <a:t> to guide discussion, you do not need to ask or answer every question and may choose to use alternate questions </a:t>
            </a:r>
          </a:p>
          <a:p>
            <a:pPr marL="342900" indent="-342900">
              <a:lnSpc>
                <a:spcPct val="100000"/>
              </a:lnSpc>
              <a:spcBef>
                <a:spcPts val="1200"/>
              </a:spcBef>
              <a:buFont typeface="Arial" panose="020B0604020202020204" pitchFamily="34" charset="0"/>
              <a:buChar char="•"/>
            </a:pPr>
            <a:r>
              <a:rPr lang="en-GB" sz="2300" dirty="0"/>
              <a:t>Watch out: running through </a:t>
            </a:r>
            <a:r>
              <a:rPr lang="en-GB" sz="2300" b="1" dirty="0"/>
              <a:t>every</a:t>
            </a:r>
            <a:r>
              <a:rPr lang="en-GB" sz="2300" dirty="0"/>
              <a:t> question will be repetitive! </a:t>
            </a:r>
          </a:p>
          <a:p>
            <a:pPr marL="342900" indent="-342900">
              <a:lnSpc>
                <a:spcPct val="100000"/>
              </a:lnSpc>
              <a:spcBef>
                <a:spcPts val="1200"/>
              </a:spcBef>
              <a:buFont typeface="Arial" panose="020B0604020202020204" pitchFamily="34" charset="0"/>
              <a:buChar char="•"/>
            </a:pPr>
            <a:r>
              <a:rPr lang="en-GB" sz="2300" dirty="0"/>
              <a:t>Where appropriate using other open ended questions such as: </a:t>
            </a:r>
            <a:r>
              <a:rPr lang="en-GB" sz="2300" i="1" dirty="0"/>
              <a:t>“Why do you think that is?” </a:t>
            </a:r>
            <a:r>
              <a:rPr lang="en-GB" sz="2300" dirty="0"/>
              <a:t>and</a:t>
            </a:r>
            <a:r>
              <a:rPr lang="en-GB" sz="2300" i="1" dirty="0"/>
              <a:t> “Can you expand on that?” </a:t>
            </a:r>
            <a:r>
              <a:rPr lang="en-GB" sz="2300" dirty="0"/>
              <a:t>will support the discussion and help avoid yes/no responses</a:t>
            </a:r>
            <a:endParaRPr lang="en-GB" sz="2300" i="1" dirty="0"/>
          </a:p>
          <a:p>
            <a:pPr marL="342900" indent="-342900">
              <a:lnSpc>
                <a:spcPct val="100000"/>
              </a:lnSpc>
              <a:spcBef>
                <a:spcPts val="1200"/>
              </a:spcBef>
              <a:buFont typeface="Arial" panose="020B0604020202020204" pitchFamily="34" charset="0"/>
              <a:buChar char="•"/>
            </a:pPr>
            <a:r>
              <a:rPr lang="en-GB" sz="2300" dirty="0"/>
              <a:t>Explore each area in depth before reaching a consensus on the score</a:t>
            </a:r>
          </a:p>
          <a:p>
            <a:pPr marL="342900" indent="-342900">
              <a:lnSpc>
                <a:spcPct val="100000"/>
              </a:lnSpc>
              <a:spcBef>
                <a:spcPts val="1200"/>
              </a:spcBef>
              <a:buFont typeface="Arial" panose="020B0604020202020204" pitchFamily="34" charset="0"/>
              <a:buChar char="•"/>
            </a:pPr>
            <a:r>
              <a:rPr lang="en-GB" sz="2300" dirty="0"/>
              <a:t>Following on from the meeting you may also want to calibrate the score to align with other stores/areas/regions </a:t>
            </a:r>
          </a:p>
        </p:txBody>
      </p:sp>
    </p:spTree>
    <p:extLst>
      <p:ext uri="{BB962C8B-B14F-4D97-AF65-F5344CB8AC3E}">
        <p14:creationId xmlns:p14="http://schemas.microsoft.com/office/powerpoint/2010/main" val="2522771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tx1"/>
                </a:solidFill>
              </a:rPr>
              <a:t>Store Sustainability Review</a:t>
            </a:r>
          </a:p>
        </p:txBody>
      </p:sp>
    </p:spTree>
    <p:extLst>
      <p:ext uri="{BB962C8B-B14F-4D97-AF65-F5344CB8AC3E}">
        <p14:creationId xmlns:p14="http://schemas.microsoft.com/office/powerpoint/2010/main" val="34880766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Store Sustainability Review</a:t>
            </a:r>
            <a:br>
              <a:rPr lang="en-GB" dirty="0"/>
            </a:br>
            <a:r>
              <a:rPr lang="en-GB" sz="1800" i="1" dirty="0"/>
              <a:t>Run by the DM with the SM/ASM in respect to their store</a:t>
            </a:r>
            <a:endParaRPr lang="en-GB" i="1" dirty="0"/>
          </a:p>
        </p:txBody>
      </p:sp>
      <p:grpSp>
        <p:nvGrpSpPr>
          <p:cNvPr id="11" name="Group 10"/>
          <p:cNvGrpSpPr/>
          <p:nvPr/>
        </p:nvGrpSpPr>
        <p:grpSpPr>
          <a:xfrm>
            <a:off x="5652122" y="6486475"/>
            <a:ext cx="3096344" cy="350865"/>
            <a:chOff x="5652120" y="6486299"/>
            <a:chExt cx="3096344" cy="350865"/>
          </a:xfrm>
        </p:grpSpPr>
        <p:sp>
          <p:nvSpPr>
            <p:cNvPr id="3" name="TextBox 2"/>
            <p:cNvSpPr txBox="1"/>
            <p:nvPr/>
          </p:nvSpPr>
          <p:spPr>
            <a:xfrm>
              <a:off x="5652120" y="6486299"/>
              <a:ext cx="3034680" cy="350865"/>
            </a:xfrm>
            <a:prstGeom prst="rect">
              <a:avLst/>
            </a:prstGeom>
            <a:noFill/>
          </p:spPr>
          <p:txBody>
            <a:bodyPr wrap="square" rtlCol="0">
              <a:spAutoFit/>
            </a:bodyPr>
            <a:lstStyle/>
            <a:p>
              <a:pPr fontAlgn="base">
                <a:lnSpc>
                  <a:spcPct val="120000"/>
                </a:lnSpc>
                <a:spcBef>
                  <a:spcPct val="20000"/>
                </a:spcBef>
                <a:spcAft>
                  <a:spcPct val="0"/>
                </a:spcAft>
              </a:pPr>
              <a:r>
                <a:rPr lang="en-GB" sz="1400" dirty="0">
                  <a:solidFill>
                    <a:srgbClr val="58595B"/>
                  </a:solidFill>
                  <a:ea typeface="ＭＳ Ｐゴシック" charset="0"/>
                </a:rPr>
                <a:t>Date completed:</a:t>
              </a:r>
            </a:p>
          </p:txBody>
        </p:sp>
        <p:cxnSp>
          <p:nvCxnSpPr>
            <p:cNvPr id="9" name="Straight Connector 8"/>
            <p:cNvCxnSpPr/>
            <p:nvPr/>
          </p:nvCxnSpPr>
          <p:spPr bwMode="auto">
            <a:xfrm>
              <a:off x="7092280" y="6741368"/>
              <a:ext cx="1656184"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4067944" y="6474907"/>
            <a:ext cx="2180928" cy="350865"/>
            <a:chOff x="6505872" y="6486300"/>
            <a:chExt cx="2180928" cy="350865"/>
          </a:xfrm>
        </p:grpSpPr>
        <p:sp>
          <p:nvSpPr>
            <p:cNvPr id="14" name="TextBox 13"/>
            <p:cNvSpPr txBox="1"/>
            <p:nvPr/>
          </p:nvSpPr>
          <p:spPr>
            <a:xfrm>
              <a:off x="6505872" y="6486300"/>
              <a:ext cx="2180928" cy="350865"/>
            </a:xfrm>
            <a:prstGeom prst="rect">
              <a:avLst/>
            </a:prstGeom>
            <a:noFill/>
          </p:spPr>
          <p:txBody>
            <a:bodyPr wrap="square" rtlCol="0">
              <a:spAutoFit/>
            </a:bodyPr>
            <a:lstStyle/>
            <a:p>
              <a:pPr fontAlgn="base">
                <a:lnSpc>
                  <a:spcPct val="120000"/>
                </a:lnSpc>
                <a:spcBef>
                  <a:spcPct val="20000"/>
                </a:spcBef>
                <a:spcAft>
                  <a:spcPct val="0"/>
                </a:spcAft>
              </a:pPr>
              <a:r>
                <a:rPr lang="en-GB" sz="1400" dirty="0">
                  <a:solidFill>
                    <a:srgbClr val="58595B"/>
                  </a:solidFill>
                  <a:ea typeface="ＭＳ Ｐゴシック" charset="0"/>
                </a:rPr>
                <a:t>Store:</a:t>
              </a:r>
            </a:p>
          </p:txBody>
        </p:sp>
        <p:cxnSp>
          <p:nvCxnSpPr>
            <p:cNvPr id="15" name="Straight Connector 14"/>
            <p:cNvCxnSpPr/>
            <p:nvPr/>
          </p:nvCxnSpPr>
          <p:spPr bwMode="auto">
            <a:xfrm>
              <a:off x="7092280" y="6741368"/>
              <a:ext cx="92576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4" name="Table 3"/>
          <p:cNvGraphicFramePr>
            <a:graphicFrameLocks noGrp="1"/>
          </p:cNvGraphicFramePr>
          <p:nvPr>
            <p:extLst>
              <p:ext uri="{D42A27DB-BD31-4B8C-83A1-F6EECF244321}">
                <p14:modId xmlns:p14="http://schemas.microsoft.com/office/powerpoint/2010/main" val="664707569"/>
              </p:ext>
            </p:extLst>
          </p:nvPr>
        </p:nvGraphicFramePr>
        <p:xfrm>
          <a:off x="107507" y="1244687"/>
          <a:ext cx="8856984" cy="5198249"/>
        </p:xfrm>
        <a:graphic>
          <a:graphicData uri="http://schemas.openxmlformats.org/drawingml/2006/table">
            <a:tbl>
              <a:tblPr firstRow="1" bandRow="1">
                <a:tableStyleId>{7DF18680-E054-41AD-8BC1-D1AEF772440D}</a:tableStyleId>
              </a:tblPr>
              <a:tblGrid>
                <a:gridCol w="1224136">
                  <a:extLst>
                    <a:ext uri="{9D8B030D-6E8A-4147-A177-3AD203B41FA5}">
                      <a16:colId xmlns:a16="http://schemas.microsoft.com/office/drawing/2014/main" xmlns="" val="20001"/>
                    </a:ext>
                  </a:extLst>
                </a:gridCol>
                <a:gridCol w="2160240">
                  <a:extLst>
                    <a:ext uri="{9D8B030D-6E8A-4147-A177-3AD203B41FA5}">
                      <a16:colId xmlns:a16="http://schemas.microsoft.com/office/drawing/2014/main" xmlns="" val="200413405"/>
                    </a:ext>
                  </a:extLst>
                </a:gridCol>
                <a:gridCol w="4899089">
                  <a:extLst>
                    <a:ext uri="{9D8B030D-6E8A-4147-A177-3AD203B41FA5}">
                      <a16:colId xmlns:a16="http://schemas.microsoft.com/office/drawing/2014/main" xmlns="" val="3710281113"/>
                    </a:ext>
                  </a:extLst>
                </a:gridCol>
                <a:gridCol w="573519">
                  <a:extLst>
                    <a:ext uri="{9D8B030D-6E8A-4147-A177-3AD203B41FA5}">
                      <a16:colId xmlns:a16="http://schemas.microsoft.com/office/drawing/2014/main" xmlns="" val="3741679363"/>
                    </a:ext>
                  </a:extLst>
                </a:gridCol>
              </a:tblGrid>
              <a:tr h="230009">
                <a:tc>
                  <a:txBody>
                    <a:bodyPr/>
                    <a:lstStyle/>
                    <a:p>
                      <a:pPr algn="l"/>
                      <a:r>
                        <a:rPr lang="en-US" sz="800" b="1" i="1" noProof="0" dirty="0" smtClean="0">
                          <a:solidFill>
                            <a:schemeClr val="bg1"/>
                          </a:solidFill>
                        </a:rPr>
                        <a:t>Stage</a:t>
                      </a:r>
                      <a:r>
                        <a:rPr lang="en-US" sz="800" b="1" i="1" baseline="0" noProof="0" dirty="0" smtClean="0">
                          <a:solidFill>
                            <a:schemeClr val="bg1"/>
                          </a:solidFill>
                        </a:rPr>
                        <a:t> of Change</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What good looks like</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Sample Questions to</a:t>
                      </a:r>
                      <a:r>
                        <a:rPr lang="en-US" sz="800" b="1" i="1" baseline="0" noProof="0" dirty="0" smtClean="0">
                          <a:solidFill>
                            <a:schemeClr val="bg1"/>
                          </a:solidFill>
                        </a:rPr>
                        <a:t> help guide an open discussion </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Score</a:t>
                      </a:r>
                      <a:endParaRPr lang="en-US" sz="800" b="1" i="1" noProof="0" dirty="0">
                        <a:solidFill>
                          <a:schemeClr val="bg1"/>
                        </a:solidFill>
                      </a:endParaRPr>
                    </a:p>
                  </a:txBody>
                  <a:tcPr anchor="ctr"/>
                </a:tc>
                <a:extLst>
                  <a:ext uri="{0D108BD9-81ED-4DB2-BD59-A6C34878D82A}">
                    <a16:rowId xmlns:a16="http://schemas.microsoft.com/office/drawing/2014/main" xmlns="" val="10001"/>
                  </a:ext>
                </a:extLst>
              </a:tr>
              <a:tr h="64820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noProof="0" dirty="0" smtClean="0">
                          <a:solidFill>
                            <a:schemeClr val="tx1"/>
                          </a:solidFill>
                        </a:rPr>
                        <a:t>The extent to which the store understands that there is room for improvement </a:t>
                      </a:r>
                      <a:endParaRPr lang="en-US" sz="800" baseline="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a:solidFill>
                            <a:schemeClr val="tx1"/>
                          </a:solidFill>
                        </a:rPr>
                        <a:t>We fully buy into</a:t>
                      </a:r>
                      <a:r>
                        <a:rPr lang="en-US" sz="800" baseline="0" noProof="0" dirty="0">
                          <a:solidFill>
                            <a:schemeClr val="tx1"/>
                          </a:solidFill>
                        </a:rPr>
                        <a:t> the need for Frontier and what we are trying to achieve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a:solidFill>
                            <a:schemeClr val="tx1"/>
                          </a:solidFill>
                        </a:rPr>
                        <a:t>We take appropriate steps to engage and manage team members who don’t understand or accept Frontier principles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a:solidFill>
                            <a:schemeClr val="tx1"/>
                          </a:solidFill>
                        </a:rPr>
                        <a:t>To what extent do you feel everyone in the store buys into the need for Frontier? Dou you think they are engaged with what we are trying to achieve?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a:solidFill>
                            <a:schemeClr val="tx1"/>
                          </a:solidFill>
                        </a:rPr>
                        <a:t>Do you feel everyone in the store is familiar with the results of the diagnostics and storyboard?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a:solidFill>
                            <a:schemeClr val="tx1"/>
                          </a:solidFill>
                        </a:rPr>
                        <a:t>How are we coaching and supporting those who are not aware/understanding of it?</a:t>
                      </a: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10002"/>
                  </a:ext>
                </a:extLst>
              </a:tr>
              <a:tr h="8154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noProof="0" dirty="0" smtClean="0">
                          <a:solidFill>
                            <a:schemeClr val="tx1"/>
                          </a:solidFill>
                        </a:rPr>
                        <a:t>The extent to which a vision and plan to achieve it has been developed and communicated</a:t>
                      </a:r>
                      <a:endParaRPr lang="en-US" sz="80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We have a clear, simple and shared view of what Frontier is all about and what it means for us and how that contributes to the delivery of One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a:t>
                      </a:r>
                      <a:r>
                        <a:rPr lang="en-US" sz="800" baseline="0" noProof="0" dirty="0" smtClean="0">
                          <a:solidFill>
                            <a:schemeClr val="tx1"/>
                          </a:solidFill>
                        </a:rPr>
                        <a:t>regularly communicate in an engaging way about Frontier with store team members; challenges are addressed appropriately</a:t>
                      </a:r>
                      <a:endParaRPr lang="en-US" sz="800" noProof="0" dirty="0">
                        <a:solidFill>
                          <a:schemeClr val="tx1"/>
                        </a:solidFill>
                      </a:endParaRPr>
                    </a:p>
                  </a:txBody>
                  <a:tcPr anchor="ctr"/>
                </a:tc>
                <a:tc>
                  <a:txBody>
                    <a:bodyPr/>
                    <a:lstStyle/>
                    <a:p>
                      <a:pPr marL="171450" indent="-171450" algn="l">
                        <a:buFont typeface="Arial" panose="020B0604020202020204" pitchFamily="34" charset="0"/>
                        <a:buChar char="•"/>
                      </a:pPr>
                      <a:r>
                        <a:rPr lang="en-US" sz="800" noProof="0" dirty="0" smtClean="0">
                          <a:solidFill>
                            <a:schemeClr val="tx1"/>
                          </a:solidFill>
                        </a:rPr>
                        <a:t>To what extent are</a:t>
                      </a:r>
                      <a:r>
                        <a:rPr lang="en-US" sz="800" baseline="0" noProof="0" dirty="0" smtClean="0">
                          <a:solidFill>
                            <a:schemeClr val="tx1"/>
                          </a:solidFill>
                        </a:rPr>
                        <a:t> all team members in the store aware of Frontier? Is this view consistent amongst the team?</a:t>
                      </a:r>
                    </a:p>
                    <a:p>
                      <a:pPr marL="171450" indent="-171450" algn="l">
                        <a:buFont typeface="Arial" panose="020B0604020202020204" pitchFamily="34" charset="0"/>
                        <a:buChar char="•"/>
                      </a:pPr>
                      <a:r>
                        <a:rPr lang="en-US" sz="800" baseline="0" noProof="0" dirty="0" smtClean="0">
                          <a:solidFill>
                            <a:schemeClr val="tx1"/>
                          </a:solidFill>
                        </a:rPr>
                        <a:t>How well do you think they would be able to hold a discussion around it’s core principles? </a:t>
                      </a:r>
                    </a:p>
                    <a:p>
                      <a:pPr marL="171450" indent="-171450" algn="l">
                        <a:buFont typeface="Arial" panose="020B0604020202020204" pitchFamily="34" charset="0"/>
                        <a:buChar char="•"/>
                      </a:pPr>
                      <a:r>
                        <a:rPr lang="en-US" sz="800" baseline="0" noProof="0" dirty="0" smtClean="0">
                          <a:solidFill>
                            <a:schemeClr val="tx1"/>
                          </a:solidFill>
                        </a:rPr>
                        <a:t>How and when do you talk about Frontier within your store? </a:t>
                      </a:r>
                    </a:p>
                    <a:p>
                      <a:pPr marL="171450" indent="-171450" algn="l">
                        <a:buFont typeface="Arial" panose="020B0604020202020204" pitchFamily="34" charset="0"/>
                        <a:buChar char="•"/>
                      </a:pPr>
                      <a:r>
                        <a:rPr lang="en-US" sz="800" baseline="0" noProof="0" dirty="0" smtClean="0">
                          <a:solidFill>
                            <a:schemeClr val="tx1"/>
                          </a:solidFill>
                        </a:rPr>
                        <a:t>Do team members in the store actively initiate Frontier related conversations?</a:t>
                      </a:r>
                      <a:endParaRPr lang="en-US" sz="800" baseline="0" noProof="0" dirty="0">
                        <a:solidFill>
                          <a:schemeClr val="tx1"/>
                        </a:solidFill>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10004"/>
                  </a:ext>
                </a:extLst>
              </a:tr>
              <a:tr h="8991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noProof="0" dirty="0" smtClean="0">
                          <a:solidFill>
                            <a:schemeClr val="tx1"/>
                          </a:solidFill>
                        </a:rPr>
                        <a:t>The extent to which the store is gaining ownership and alignment behind the Frontier</a:t>
                      </a:r>
                      <a:r>
                        <a:rPr lang="en-US" sz="800" baseline="0" noProof="0" dirty="0" smtClean="0">
                          <a:solidFill>
                            <a:schemeClr val="tx1"/>
                          </a:solidFill>
                        </a:rPr>
                        <a:t> </a:t>
                      </a:r>
                      <a:r>
                        <a:rPr lang="en-US" sz="800" noProof="0" dirty="0" smtClean="0">
                          <a:solidFill>
                            <a:schemeClr val="tx1"/>
                          </a:solidFill>
                        </a:rPr>
                        <a:t>movement  and the changes necessary to achieve it </a:t>
                      </a:r>
                      <a:endParaRPr lang="en-US" sz="80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feel empowered</a:t>
                      </a:r>
                      <a:r>
                        <a:rPr lang="en-US" sz="800" baseline="0" noProof="0" dirty="0" smtClean="0">
                          <a:solidFill>
                            <a:schemeClr val="tx1"/>
                          </a:solidFill>
                        </a:rPr>
                        <a:t> to act on the Frontier and One Plan vision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There is</a:t>
                      </a:r>
                      <a:r>
                        <a:rPr lang="en-US" sz="800" baseline="0" noProof="0" dirty="0" smtClean="0">
                          <a:solidFill>
                            <a:schemeClr val="tx1"/>
                          </a:solidFill>
                        </a:rPr>
                        <a:t> agreement amongst our team </a:t>
                      </a:r>
                      <a:r>
                        <a:rPr lang="en-US" sz="800" noProof="0" dirty="0" smtClean="0">
                          <a:solidFill>
                            <a:schemeClr val="tx1"/>
                          </a:solidFill>
                        </a:rPr>
                        <a:t>behind the changes necessary to achieve the</a:t>
                      </a:r>
                      <a:r>
                        <a:rPr lang="en-US" sz="800" baseline="0" noProof="0" dirty="0" smtClean="0">
                          <a:solidFill>
                            <a:schemeClr val="tx1"/>
                          </a:solidFill>
                        </a:rPr>
                        <a:t> vision</a:t>
                      </a:r>
                      <a:r>
                        <a:rPr lang="en-US" sz="800" noProof="0" dirty="0" smtClean="0">
                          <a:solidFill>
                            <a:schemeClr val="tx1"/>
                          </a:solidFill>
                        </a:rPr>
                        <a:t> </a:t>
                      </a:r>
                      <a:endParaRPr lang="en-US" sz="80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To what extent do you feel able to make the changes necessary to improve how you</a:t>
                      </a:r>
                      <a:r>
                        <a:rPr lang="en-US" sz="800" baseline="0" noProof="0" dirty="0" smtClean="0">
                          <a:solidFill>
                            <a:schemeClr val="tx1"/>
                          </a:solidFill>
                        </a:rPr>
                        <a:t> </a:t>
                      </a:r>
                      <a:r>
                        <a:rPr lang="en-US" sz="800" noProof="0" dirty="0" smtClean="0">
                          <a:solidFill>
                            <a:schemeClr val="tx1"/>
                          </a:solidFill>
                        </a:rPr>
                        <a:t>work within the store?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Do</a:t>
                      </a:r>
                      <a:r>
                        <a:rPr lang="en-US" sz="800" baseline="0" noProof="0" dirty="0" smtClean="0">
                          <a:solidFill>
                            <a:schemeClr val="tx1"/>
                          </a:solidFill>
                        </a:rPr>
                        <a:t> you feel the store team are in agreement regarding what we can do in store to help us reach the Frontier vision?</a:t>
                      </a:r>
                      <a:endParaRPr lang="en-US" sz="800" noProof="0" dirty="0">
                        <a:solidFill>
                          <a:schemeClr val="tx1"/>
                        </a:solidFill>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676811613"/>
                  </a:ext>
                </a:extLst>
              </a:tr>
              <a:tr h="8154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The extent to which leaders role model the changes and behaviors</a:t>
                      </a:r>
                      <a:endParaRPr lang="en-US" sz="800" b="0" baseline="0" noProof="0" dirty="0">
                        <a:solidFill>
                          <a:schemeClr val="tx1"/>
                        </a:solidFill>
                        <a:ea typeface="ＭＳ Ｐゴシック" pitchFamily="-11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We lead our store and team members in an authentic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trust</a:t>
                      </a:r>
                      <a:r>
                        <a:rPr lang="en-US" sz="800" baseline="0" noProof="0" dirty="0" smtClean="0">
                          <a:solidFill>
                            <a:schemeClr val="tx1"/>
                          </a:solidFill>
                        </a:rPr>
                        <a:t> our store team members </a:t>
                      </a:r>
                      <a:endParaRPr lang="en-US" sz="800" noProof="0" dirty="0" smtClean="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are “on</a:t>
                      </a:r>
                      <a:r>
                        <a:rPr lang="en-US" sz="800" baseline="0" noProof="0" dirty="0" smtClean="0">
                          <a:solidFill>
                            <a:schemeClr val="tx1"/>
                          </a:solidFill>
                        </a:rPr>
                        <a:t> the bus” and actively leading Frontier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noProof="0" dirty="0" smtClean="0">
                          <a:solidFill>
                            <a:schemeClr val="tx1"/>
                          </a:solidFill>
                          <a:ea typeface="ＭＳ Ｐゴシック" pitchFamily="-110" charset="-128"/>
                        </a:rPr>
                        <a:t>We prioritize</a:t>
                      </a:r>
                      <a:r>
                        <a:rPr lang="en-US" sz="800" b="0" baseline="0" noProof="0" dirty="0" smtClean="0">
                          <a:solidFill>
                            <a:schemeClr val="tx1"/>
                          </a:solidFill>
                          <a:ea typeface="ＭＳ Ｐゴシック" pitchFamily="-110" charset="-128"/>
                        </a:rPr>
                        <a:t> the delivery of extraordinary customer care</a:t>
                      </a:r>
                      <a:endParaRPr lang="en-US" sz="800" b="0" baseline="0" noProof="0" dirty="0">
                        <a:solidFill>
                          <a:schemeClr val="tx1"/>
                        </a:solidFill>
                        <a:ea typeface="ＭＳ Ｐゴシック" pitchFamily="-11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To what extent are we taking a customer-back approach and focusing on coaching the right behavioral changes to better the customer/patient experience rather than being focused on hitting metrics/KPIs?</a:t>
                      </a:r>
                      <a:endParaRPr lang="en-US" sz="800" b="0" baseline="0" noProof="0" dirty="0" smtClean="0">
                        <a:solidFill>
                          <a:schemeClr val="tx1"/>
                        </a:solidFill>
                        <a:ea typeface="ＭＳ Ｐゴシック" pitchFamily="-11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strike="noStrike" baseline="0" noProof="0" dirty="0" smtClean="0">
                          <a:solidFill>
                            <a:schemeClr val="tx1"/>
                          </a:solidFill>
                          <a:ea typeface="ＭＳ Ｐゴシック" pitchFamily="-110" charset="-128"/>
                        </a:rPr>
                        <a:t>What do you feel your store team would say about how you lead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noProof="0" dirty="0" smtClean="0">
                          <a:solidFill>
                            <a:schemeClr val="tx1"/>
                          </a:solidFill>
                          <a:ea typeface="ＭＳ Ｐゴシック" pitchFamily="-110" charset="-128"/>
                        </a:rPr>
                        <a:t>To what extent do you feel we engage team members in helping them to solve their own challenges (e.g. improving OSA in their department) as opposed to giving them the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noProof="0" dirty="0" smtClean="0">
                          <a:solidFill>
                            <a:schemeClr val="tx1"/>
                          </a:solidFill>
                          <a:ea typeface="ＭＳ Ｐゴシック" pitchFamily="-110" charset="-128"/>
                        </a:rPr>
                        <a:t>To what extent do you actively use and apply Frontier core skills to daily operations and opportunities?</a:t>
                      </a:r>
                      <a:endParaRPr lang="en-US" sz="800" b="0" baseline="0" noProof="0" dirty="0">
                        <a:solidFill>
                          <a:schemeClr val="tx1"/>
                        </a:solidFill>
                        <a:ea typeface="ＭＳ Ｐゴシック" pitchFamily="-110" charset="-128"/>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10006"/>
                  </a:ext>
                </a:extLst>
              </a:tr>
              <a:tr h="64820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noProof="0" dirty="0" smtClean="0">
                          <a:solidFill>
                            <a:schemeClr val="tx1"/>
                          </a:solidFill>
                        </a:rPr>
                        <a:t>The extent to which a strong group of key people throughout the store support the change </a:t>
                      </a:r>
                      <a:endParaRPr lang="en-US" sz="800" baseline="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We feel supported and encouraged by our district and area leadership (DMs &amp; DPRs)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We embrace and embody the principles of Frontier</a:t>
                      </a:r>
                      <a:endParaRPr lang="en-US" sz="800" baseline="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Have all the team had an opportunity to participate in a Frontier related event? E.g. PSTB, Pulse meeting, focus group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To what extent are core skills alive with team members and do they understand how and when to use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Do all team members understand how to interpret a PSTB Fishbone and Next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Do team members have sight of store performance and a better understanding of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To what extent are team members across the store committed to continuous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noProof="0" dirty="0" smtClean="0">
                          <a:solidFill>
                            <a:schemeClr val="tx1"/>
                          </a:solidFill>
                          <a:ea typeface="ＭＳ Ｐゴシック" pitchFamily="-110" charset="-128"/>
                        </a:rPr>
                        <a:t>How well supported do you feel supported by  your district and area leadership (DMs &amp; DPRs) in respect to Frontier? </a:t>
                      </a:r>
                      <a:endParaRPr lang="en-US" sz="800" b="0" baseline="0" noProof="0" dirty="0">
                        <a:solidFill>
                          <a:schemeClr val="accent1"/>
                        </a:solidFill>
                        <a:ea typeface="ＭＳ Ｐゴシック" pitchFamily="-110" charset="-128"/>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4022286273"/>
                  </a:ext>
                </a:extLst>
              </a:tr>
            </a:tbl>
          </a:graphicData>
        </a:graphic>
      </p:graphicFrame>
    </p:spTree>
    <p:extLst>
      <p:ext uri="{BB962C8B-B14F-4D97-AF65-F5344CB8AC3E}">
        <p14:creationId xmlns:p14="http://schemas.microsoft.com/office/powerpoint/2010/main" val="1194675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Store Sustainability Review</a:t>
            </a:r>
            <a:br>
              <a:rPr lang="en-GB" dirty="0"/>
            </a:br>
            <a:r>
              <a:rPr lang="en-GB" sz="1800" i="1" dirty="0"/>
              <a:t>Run by the DM with the SM/ASM in respect to their store</a:t>
            </a:r>
            <a:endParaRPr lang="en-GB" i="1" dirty="0"/>
          </a:p>
        </p:txBody>
      </p:sp>
      <p:grpSp>
        <p:nvGrpSpPr>
          <p:cNvPr id="11" name="Group 10"/>
          <p:cNvGrpSpPr/>
          <p:nvPr/>
        </p:nvGrpSpPr>
        <p:grpSpPr>
          <a:xfrm>
            <a:off x="5652122" y="6486475"/>
            <a:ext cx="3096344" cy="350865"/>
            <a:chOff x="5652120" y="6486299"/>
            <a:chExt cx="3096344" cy="350865"/>
          </a:xfrm>
        </p:grpSpPr>
        <p:sp>
          <p:nvSpPr>
            <p:cNvPr id="3" name="TextBox 2"/>
            <p:cNvSpPr txBox="1"/>
            <p:nvPr/>
          </p:nvSpPr>
          <p:spPr>
            <a:xfrm>
              <a:off x="5652120" y="6486299"/>
              <a:ext cx="3034680" cy="350865"/>
            </a:xfrm>
            <a:prstGeom prst="rect">
              <a:avLst/>
            </a:prstGeom>
            <a:noFill/>
          </p:spPr>
          <p:txBody>
            <a:bodyPr wrap="square" rtlCol="0">
              <a:spAutoFit/>
            </a:bodyPr>
            <a:lstStyle/>
            <a:p>
              <a:pPr fontAlgn="base">
                <a:lnSpc>
                  <a:spcPct val="120000"/>
                </a:lnSpc>
                <a:spcBef>
                  <a:spcPct val="20000"/>
                </a:spcBef>
                <a:spcAft>
                  <a:spcPct val="0"/>
                </a:spcAft>
              </a:pPr>
              <a:r>
                <a:rPr lang="en-GB" sz="1400" dirty="0">
                  <a:solidFill>
                    <a:srgbClr val="58595B"/>
                  </a:solidFill>
                  <a:ea typeface="ＭＳ Ｐゴシック" charset="0"/>
                </a:rPr>
                <a:t>Date completed:</a:t>
              </a:r>
            </a:p>
          </p:txBody>
        </p:sp>
        <p:cxnSp>
          <p:nvCxnSpPr>
            <p:cNvPr id="9" name="Straight Connector 8"/>
            <p:cNvCxnSpPr/>
            <p:nvPr/>
          </p:nvCxnSpPr>
          <p:spPr bwMode="auto">
            <a:xfrm>
              <a:off x="7092280" y="6741368"/>
              <a:ext cx="1656184"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4067944" y="6474907"/>
            <a:ext cx="2180928" cy="350865"/>
            <a:chOff x="6505872" y="6486300"/>
            <a:chExt cx="2180928" cy="350865"/>
          </a:xfrm>
        </p:grpSpPr>
        <p:sp>
          <p:nvSpPr>
            <p:cNvPr id="14" name="TextBox 13"/>
            <p:cNvSpPr txBox="1"/>
            <p:nvPr/>
          </p:nvSpPr>
          <p:spPr>
            <a:xfrm>
              <a:off x="6505872" y="6486300"/>
              <a:ext cx="2180928" cy="350865"/>
            </a:xfrm>
            <a:prstGeom prst="rect">
              <a:avLst/>
            </a:prstGeom>
            <a:noFill/>
          </p:spPr>
          <p:txBody>
            <a:bodyPr wrap="square" rtlCol="0">
              <a:spAutoFit/>
            </a:bodyPr>
            <a:lstStyle/>
            <a:p>
              <a:pPr fontAlgn="base">
                <a:lnSpc>
                  <a:spcPct val="120000"/>
                </a:lnSpc>
                <a:spcBef>
                  <a:spcPct val="20000"/>
                </a:spcBef>
                <a:spcAft>
                  <a:spcPct val="0"/>
                </a:spcAft>
              </a:pPr>
              <a:r>
                <a:rPr lang="en-GB" sz="1400" dirty="0">
                  <a:solidFill>
                    <a:srgbClr val="58595B"/>
                  </a:solidFill>
                  <a:ea typeface="ＭＳ Ｐゴシック" charset="0"/>
                </a:rPr>
                <a:t>Store:</a:t>
              </a:r>
            </a:p>
          </p:txBody>
        </p:sp>
        <p:cxnSp>
          <p:nvCxnSpPr>
            <p:cNvPr id="15" name="Straight Connector 14"/>
            <p:cNvCxnSpPr/>
            <p:nvPr/>
          </p:nvCxnSpPr>
          <p:spPr bwMode="auto">
            <a:xfrm>
              <a:off x="7092280" y="6741368"/>
              <a:ext cx="92576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0" name="Table 9"/>
          <p:cNvGraphicFramePr>
            <a:graphicFrameLocks noGrp="1"/>
          </p:cNvGraphicFramePr>
          <p:nvPr>
            <p:extLst>
              <p:ext uri="{D42A27DB-BD31-4B8C-83A1-F6EECF244321}">
                <p14:modId xmlns:p14="http://schemas.microsoft.com/office/powerpoint/2010/main" val="406693310"/>
              </p:ext>
            </p:extLst>
          </p:nvPr>
        </p:nvGraphicFramePr>
        <p:xfrm>
          <a:off x="107507" y="1268760"/>
          <a:ext cx="8856984" cy="4145280"/>
        </p:xfrm>
        <a:graphic>
          <a:graphicData uri="http://schemas.openxmlformats.org/drawingml/2006/table">
            <a:tbl>
              <a:tblPr firstRow="1" bandRow="1">
                <a:tableStyleId>{7DF18680-E054-41AD-8BC1-D1AEF772440D}</a:tableStyleId>
              </a:tblPr>
              <a:tblGrid>
                <a:gridCol w="1008112">
                  <a:extLst>
                    <a:ext uri="{9D8B030D-6E8A-4147-A177-3AD203B41FA5}">
                      <a16:colId xmlns:a16="http://schemas.microsoft.com/office/drawing/2014/main" xmlns="" val="20001"/>
                    </a:ext>
                  </a:extLst>
                </a:gridCol>
                <a:gridCol w="1995796">
                  <a:extLst>
                    <a:ext uri="{9D8B030D-6E8A-4147-A177-3AD203B41FA5}">
                      <a16:colId xmlns:a16="http://schemas.microsoft.com/office/drawing/2014/main" xmlns="" val="200413405"/>
                    </a:ext>
                  </a:extLst>
                </a:gridCol>
                <a:gridCol w="5279557">
                  <a:extLst>
                    <a:ext uri="{9D8B030D-6E8A-4147-A177-3AD203B41FA5}">
                      <a16:colId xmlns:a16="http://schemas.microsoft.com/office/drawing/2014/main" xmlns="" val="3710281113"/>
                    </a:ext>
                  </a:extLst>
                </a:gridCol>
                <a:gridCol w="573519">
                  <a:extLst>
                    <a:ext uri="{9D8B030D-6E8A-4147-A177-3AD203B41FA5}">
                      <a16:colId xmlns:a16="http://schemas.microsoft.com/office/drawing/2014/main" xmlns="" val="3741679363"/>
                    </a:ext>
                  </a:extLst>
                </a:gridCol>
              </a:tblGrid>
              <a:tr h="0">
                <a:tc>
                  <a:txBody>
                    <a:bodyPr/>
                    <a:lstStyle/>
                    <a:p>
                      <a:pPr algn="l"/>
                      <a:r>
                        <a:rPr lang="en-US" sz="800" b="1" i="1" noProof="0" dirty="0" smtClean="0">
                          <a:solidFill>
                            <a:schemeClr val="bg1"/>
                          </a:solidFill>
                        </a:rPr>
                        <a:t>Stage</a:t>
                      </a:r>
                      <a:r>
                        <a:rPr lang="en-US" sz="800" b="1" i="1" baseline="0" noProof="0" dirty="0" smtClean="0">
                          <a:solidFill>
                            <a:schemeClr val="bg1"/>
                          </a:solidFill>
                        </a:rPr>
                        <a:t> of Change</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What good looks like</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Sample Questions to</a:t>
                      </a:r>
                      <a:r>
                        <a:rPr lang="en-US" sz="800" b="1" i="1" baseline="0" noProof="0" dirty="0" smtClean="0">
                          <a:solidFill>
                            <a:schemeClr val="bg1"/>
                          </a:solidFill>
                        </a:rPr>
                        <a:t> help guide an open discussion </a:t>
                      </a:r>
                      <a:endParaRPr lang="en-US" sz="800" b="1" i="1" noProof="0" dirty="0">
                        <a:solidFill>
                          <a:schemeClr val="bg1"/>
                        </a:solidFill>
                      </a:endParaRPr>
                    </a:p>
                  </a:txBody>
                  <a:tcPr anchor="ctr"/>
                </a:tc>
                <a:tc>
                  <a:txBody>
                    <a:bodyPr/>
                    <a:lstStyle/>
                    <a:p>
                      <a:pPr algn="l"/>
                      <a:r>
                        <a:rPr lang="en-US" sz="800" b="1" i="1" noProof="0" dirty="0" smtClean="0">
                          <a:solidFill>
                            <a:schemeClr val="bg1"/>
                          </a:solidFill>
                        </a:rPr>
                        <a:t>Score</a:t>
                      </a:r>
                      <a:endParaRPr lang="en-US" sz="800" b="1" i="1" noProof="0" dirty="0">
                        <a:solidFill>
                          <a:schemeClr val="bg1"/>
                        </a:solidFill>
                      </a:endParaRPr>
                    </a:p>
                  </a:txBody>
                  <a:tcPr anchor="ctr"/>
                </a:tc>
                <a:extLst>
                  <a:ext uri="{0D108BD9-81ED-4DB2-BD59-A6C34878D82A}">
                    <a16:rowId xmlns:a16="http://schemas.microsoft.com/office/drawing/2014/main" xmlns=""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noProof="0" dirty="0" smtClean="0">
                          <a:solidFill>
                            <a:schemeClr val="tx1"/>
                          </a:solidFill>
                        </a:rPr>
                        <a:t>The extent to which we are implementing, measuring and communicating quick wins and longer term business improvements </a:t>
                      </a:r>
                      <a:endParaRPr lang="en-US" sz="800" b="0" noProof="0" dirty="0">
                        <a:solidFill>
                          <a:schemeClr val="tx1"/>
                        </a:solidFill>
                        <a:ea typeface="ＭＳ Ｐゴシック" pitchFamily="-11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We encourage team members to actively promote new quick win ideas and a process is in place to review and take action on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We generate solid next steps in Pulse meetings and PSTBs, which are followed through on and reviewed at regular intervals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noProof="0" dirty="0" smtClean="0">
                          <a:solidFill>
                            <a:schemeClr val="tx1"/>
                          </a:solidFill>
                          <a:ea typeface="ＭＳ Ｐゴシック" pitchFamily="-110" charset="-128"/>
                        </a:rPr>
                        <a:t>Pulse champions take ownership of their measures and use it as a performance management tool (not</a:t>
                      </a:r>
                      <a:r>
                        <a:rPr lang="en-US" sz="800" b="0" baseline="0" noProof="0" dirty="0" smtClean="0">
                          <a:solidFill>
                            <a:schemeClr val="tx1"/>
                          </a:solidFill>
                          <a:ea typeface="ＭＳ Ｐゴシック" pitchFamily="-110" charset="-128"/>
                        </a:rPr>
                        <a:t> performance reporting)</a:t>
                      </a:r>
                      <a:r>
                        <a:rPr lang="en-US" sz="800" b="0" noProof="0" dirty="0" smtClean="0">
                          <a:solidFill>
                            <a:schemeClr val="tx1"/>
                          </a:solidFill>
                          <a:ea typeface="ＭＳ Ｐゴシック" pitchFamily="-110" charset="-128"/>
                        </a:rPr>
                        <a:t> </a:t>
                      </a:r>
                      <a:endParaRPr lang="en-US" sz="800" b="0" noProof="0" dirty="0">
                        <a:solidFill>
                          <a:schemeClr val="tx1"/>
                        </a:solidFill>
                        <a:ea typeface="ＭＳ Ｐゴシック" pitchFamily="-11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strike="noStrike" noProof="0" dirty="0" smtClean="0">
                          <a:solidFill>
                            <a:schemeClr val="tx1"/>
                          </a:solidFill>
                          <a:ea typeface="ＭＳ Ｐゴシック" pitchFamily="-110" charset="-128"/>
                        </a:rPr>
                        <a:t>Is the quick wins process alive</a:t>
                      </a:r>
                      <a:r>
                        <a:rPr lang="en-US" sz="800" b="0" strike="noStrike" baseline="0" noProof="0" dirty="0" smtClean="0">
                          <a:solidFill>
                            <a:schemeClr val="tx1"/>
                          </a:solidFill>
                          <a:ea typeface="ＭＳ Ｐゴシック" pitchFamily="-110" charset="-128"/>
                        </a:rPr>
                        <a:t> in the store? How and when is it reviewed and action taken on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Are Pulse champions taking ownership of their measures and preparing appropriately for Pulse meetings?</a:t>
                      </a:r>
                      <a:endParaRPr lang="en-US" sz="800" b="0" baseline="0" noProof="0" dirty="0" smtClean="0">
                        <a:solidFill>
                          <a:schemeClr val="tx1"/>
                        </a:solidFill>
                        <a:ea typeface="ＭＳ Ｐゴシック" pitchFamily="-11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noProof="0" dirty="0" smtClean="0">
                          <a:solidFill>
                            <a:schemeClr val="tx1"/>
                          </a:solidFill>
                          <a:ea typeface="ＭＳ Ｐゴシック" pitchFamily="-110" charset="-128"/>
                        </a:rPr>
                        <a:t>Are Pulse review meetings seen as a platform to generate actionable next steps the team can take over the coming week(s) to improve store performance or a platform to report performance of measures?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Are team members making connections between their day-to-day activities and the Pulse results?</a:t>
                      </a:r>
                      <a:endParaRPr lang="en-US" sz="800" b="0" baseline="0" noProof="0" dirty="0" smtClean="0">
                        <a:solidFill>
                          <a:schemeClr val="tx1"/>
                        </a:solidFill>
                        <a:ea typeface="ＭＳ Ｐゴシック" pitchFamily="-11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noProof="0" dirty="0" smtClean="0">
                          <a:solidFill>
                            <a:schemeClr val="tx1"/>
                          </a:solidFill>
                          <a:ea typeface="ＭＳ Ｐゴシック" pitchFamily="-110" charset="-128"/>
                        </a:rPr>
                        <a:t>Do you generate solid next steps (which are realistic, actionable, followed through on and regularly reviewed) as part of your PSTBs and Pulse meetings? Are TMs aware of them? How are these revisited as part of a continuous improvement culture?</a:t>
                      </a:r>
                      <a:endParaRPr lang="en-US" sz="800" b="0" baseline="0" noProof="0" dirty="0">
                        <a:solidFill>
                          <a:schemeClr val="tx1"/>
                        </a:solidFill>
                        <a:ea typeface="ＭＳ Ｐゴシック" pitchFamily="-110" charset="-128"/>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166929186"/>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aseline="0" noProof="0" dirty="0" smtClean="0">
                          <a:solidFill>
                            <a:schemeClr val="tx1"/>
                          </a:solidFill>
                        </a:rPr>
                        <a:t>The extent to which store leaders support people through the changes in line with the Frontier vision </a:t>
                      </a:r>
                      <a:endParaRPr lang="en-US" sz="800" baseline="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support the</a:t>
                      </a:r>
                      <a:r>
                        <a:rPr lang="en-US" sz="800" baseline="0" noProof="0" dirty="0" smtClean="0">
                          <a:solidFill>
                            <a:schemeClr val="tx1"/>
                          </a:solidFill>
                        </a:rPr>
                        <a:t> team, upskilling them in core skills and empowering them to solve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We appropriately manage resistant team members who cling on to “tell/do”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We work with the District to escalate opportunities that we are unable to resolve at store level</a:t>
                      </a:r>
                      <a:endParaRPr lang="en-US" sz="800" baseline="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To what extent are team members actively promoting new improvement ideas and taking action to follow through on them? Do you feel we are able to give them sufficient time to do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How are you finding is the best way to manage resistant team members who cling on to “tell/do”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normalizeH="0" baseline="0" noProof="0" dirty="0" smtClean="0">
                          <a:ln>
                            <a:noFill/>
                          </a:ln>
                          <a:solidFill>
                            <a:schemeClr val="tx1"/>
                          </a:solidFill>
                          <a:effectLst/>
                          <a:latin typeface="+mn-lt"/>
                          <a:ea typeface="ＭＳ Ｐゴシック" pitchFamily="-110" charset="-128"/>
                          <a:cs typeface="+mn-cs"/>
                        </a:rPr>
                        <a:t>Have you been able to work with the District to escalate opportunities unable to resolve at store level?</a:t>
                      </a:r>
                      <a:endParaRPr lang="en-US" sz="800" baseline="0" noProof="0" dirty="0" smtClean="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How do we ensure we continue to develop and upskill our existing team members in Frontier core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When</a:t>
                      </a:r>
                      <a:r>
                        <a:rPr lang="en-US" sz="800" baseline="0" noProof="0" dirty="0" smtClean="0">
                          <a:solidFill>
                            <a:schemeClr val="tx1"/>
                          </a:solidFill>
                        </a:rPr>
                        <a:t> we take on new team members how are we upskilling them in Frontier principles? </a:t>
                      </a:r>
                      <a:endParaRPr lang="en-US" sz="800" baseline="0" noProof="0" dirty="0">
                        <a:solidFill>
                          <a:schemeClr val="tx1"/>
                        </a:solidFill>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185998715"/>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noProof="0" dirty="0" smtClean="0">
                          <a:solidFill>
                            <a:schemeClr val="tx1"/>
                          </a:solidFill>
                        </a:rPr>
                        <a:t>The extent to which Frontier</a:t>
                      </a:r>
                      <a:r>
                        <a:rPr lang="en-US" sz="800" baseline="0" noProof="0" dirty="0" smtClean="0">
                          <a:solidFill>
                            <a:schemeClr val="tx1"/>
                          </a:solidFill>
                        </a:rPr>
                        <a:t> </a:t>
                      </a:r>
                      <a:r>
                        <a:rPr lang="en-US" sz="800" noProof="0" dirty="0" smtClean="0">
                          <a:solidFill>
                            <a:schemeClr val="tx1"/>
                          </a:solidFill>
                        </a:rPr>
                        <a:t>learnings and behaviors are becoming part of our culture</a:t>
                      </a:r>
                      <a:endParaRPr lang="en-US" sz="80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Learning</a:t>
                      </a:r>
                      <a:r>
                        <a:rPr lang="en-US" sz="800" baseline="0" noProof="0" dirty="0" smtClean="0">
                          <a:solidFill>
                            <a:schemeClr val="tx1"/>
                          </a:solidFill>
                        </a:rPr>
                        <a:t>, problem solving &amp; continuous improvement</a:t>
                      </a:r>
                      <a:r>
                        <a:rPr lang="en-US" sz="800" noProof="0" dirty="0" smtClean="0">
                          <a:solidFill>
                            <a:schemeClr val="tx1"/>
                          </a:solidFill>
                        </a:rPr>
                        <a:t> is becoming part of our culture rather than being seen as a project on top of our day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We are recruiting</a:t>
                      </a:r>
                      <a:r>
                        <a:rPr lang="en-US" sz="800" baseline="0" noProof="0" dirty="0" smtClean="0">
                          <a:solidFill>
                            <a:schemeClr val="tx1"/>
                          </a:solidFill>
                        </a:rPr>
                        <a:t> and</a:t>
                      </a:r>
                      <a:r>
                        <a:rPr lang="en-US" sz="800" noProof="0" dirty="0" smtClean="0">
                          <a:solidFill>
                            <a:schemeClr val="tx1"/>
                          </a:solidFill>
                        </a:rPr>
                        <a:t> </a:t>
                      </a:r>
                      <a:r>
                        <a:rPr lang="en-US" sz="800" baseline="0" noProof="0" dirty="0" smtClean="0">
                          <a:solidFill>
                            <a:schemeClr val="tx1"/>
                          </a:solidFill>
                        </a:rPr>
                        <a:t>creating development and succession plans consistent with the Frontier approach</a:t>
                      </a:r>
                      <a:endParaRPr lang="en-US" sz="800" noProof="0" dirty="0">
                        <a:solidFill>
                          <a:schemeClr val="tx1"/>
                        </a:solidFill>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Do you and your team feel PSTBs</a:t>
                      </a:r>
                      <a:r>
                        <a:rPr lang="en-US" sz="800" baseline="0" noProof="0" dirty="0" smtClean="0">
                          <a:solidFill>
                            <a:schemeClr val="tx1"/>
                          </a:solidFill>
                        </a:rPr>
                        <a:t> </a:t>
                      </a:r>
                      <a:r>
                        <a:rPr lang="en-US" sz="800" noProof="0" dirty="0" smtClean="0">
                          <a:solidFill>
                            <a:schemeClr val="tx1"/>
                          </a:solidFill>
                        </a:rPr>
                        <a:t>and Pulse activities detract from day-to-day business</a:t>
                      </a:r>
                      <a:r>
                        <a:rPr lang="en-US" sz="800" baseline="0" noProof="0" dirty="0" smtClean="0">
                          <a:solidFill>
                            <a:schemeClr val="tx1"/>
                          </a:solidFill>
                        </a:rPr>
                        <a:t> or do you view them as a means to support change and achieve results? Do team members actively identify the need for PSTBs from Pulse meetings</a:t>
                      </a:r>
                      <a:r>
                        <a:rPr lang="en-US" sz="800" noProof="0" dirty="0" smtClean="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To what extent are Frontier</a:t>
                      </a:r>
                      <a:r>
                        <a:rPr lang="en-US" sz="800" baseline="0" noProof="0" dirty="0" smtClean="0">
                          <a:solidFill>
                            <a:schemeClr val="tx1"/>
                          </a:solidFill>
                        </a:rPr>
                        <a:t> behaviors becoming part of the culture within the store?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noProof="0" dirty="0" smtClean="0">
                          <a:solidFill>
                            <a:schemeClr val="tx1"/>
                          </a:solidFill>
                        </a:rPr>
                        <a:t>Do you feel </a:t>
                      </a:r>
                      <a:r>
                        <a:rPr lang="en-US" sz="800" noProof="0" dirty="0" smtClean="0">
                          <a:solidFill>
                            <a:schemeClr val="tx1"/>
                          </a:solidFill>
                        </a:rPr>
                        <a:t>Learning</a:t>
                      </a:r>
                      <a:r>
                        <a:rPr lang="en-US" sz="800" baseline="0" noProof="0" dirty="0" smtClean="0">
                          <a:solidFill>
                            <a:schemeClr val="tx1"/>
                          </a:solidFill>
                        </a:rPr>
                        <a:t>, problem solving &amp; continuous improvement</a:t>
                      </a:r>
                      <a:r>
                        <a:rPr lang="en-US" sz="800" noProof="0" dirty="0" smtClean="0">
                          <a:solidFill>
                            <a:schemeClr val="tx1"/>
                          </a:solidFill>
                        </a:rPr>
                        <a:t> is becoming part of our culture rather than being seen as a one off project on top of our day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solidFill>
                            <a:schemeClr val="tx1"/>
                          </a:solidFill>
                        </a:rPr>
                        <a:t>To</a:t>
                      </a:r>
                      <a:r>
                        <a:rPr lang="en-US" sz="800" baseline="0" noProof="0" dirty="0" smtClean="0">
                          <a:solidFill>
                            <a:schemeClr val="tx1"/>
                          </a:solidFill>
                        </a:rPr>
                        <a:t> what extent are the store’s</a:t>
                      </a:r>
                      <a:r>
                        <a:rPr lang="en-US" sz="800" noProof="0" dirty="0" smtClean="0">
                          <a:solidFill>
                            <a:schemeClr val="tx1"/>
                          </a:solidFill>
                        </a:rPr>
                        <a:t> recruiting</a:t>
                      </a:r>
                      <a:r>
                        <a:rPr lang="en-US" sz="800" baseline="0" noProof="0" dirty="0" smtClean="0">
                          <a:solidFill>
                            <a:schemeClr val="tx1"/>
                          </a:solidFill>
                        </a:rPr>
                        <a:t>, development and succession planning activities consistent with the Frontier approach? i.e. hiring more team members with a customer first rather than task first mindset</a:t>
                      </a:r>
                      <a:endParaRPr lang="en-US" sz="800" noProof="0" dirty="0">
                        <a:solidFill>
                          <a:schemeClr val="tx1"/>
                        </a:solidFill>
                      </a:endParaRPr>
                    </a:p>
                  </a:txBody>
                  <a:tcPr anchor="ctr"/>
                </a:tc>
                <a:tc>
                  <a:txBody>
                    <a:bodyPr/>
                    <a:lstStyle/>
                    <a:p>
                      <a:pPr algn="l"/>
                      <a:endParaRPr lang="en-US" sz="800" noProof="0" dirty="0">
                        <a:solidFill>
                          <a:schemeClr val="tx1">
                            <a:lumMod val="65000"/>
                            <a:lumOff val="35000"/>
                          </a:schemeClr>
                        </a:solidFill>
                      </a:endParaRPr>
                    </a:p>
                  </a:txBody>
                  <a:tcPr anchor="ctr"/>
                </a:tc>
                <a:extLst>
                  <a:ext uri="{0D108BD9-81ED-4DB2-BD59-A6C34878D82A}">
                    <a16:rowId xmlns:a16="http://schemas.microsoft.com/office/drawing/2014/main" xmlns="" val="2772077561"/>
                  </a:ext>
                </a:extLst>
              </a:tr>
            </a:tbl>
          </a:graphicData>
        </a:graphic>
      </p:graphicFrame>
    </p:spTree>
    <p:extLst>
      <p:ext uri="{BB962C8B-B14F-4D97-AF65-F5344CB8AC3E}">
        <p14:creationId xmlns:p14="http://schemas.microsoft.com/office/powerpoint/2010/main" val="309848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Sustainability Plan </a:t>
            </a:r>
            <a:br>
              <a:rPr lang="en-GB" dirty="0"/>
            </a:br>
            <a:r>
              <a:rPr lang="en-GB" sz="1800" dirty="0"/>
              <a:t>Store/Area/Region</a:t>
            </a:r>
            <a:endParaRPr lang="en-GB" dirty="0"/>
          </a:p>
        </p:txBody>
      </p:sp>
      <p:sp>
        <p:nvSpPr>
          <p:cNvPr id="5" name="Content Placeholder 4"/>
          <p:cNvSpPr>
            <a:spLocks noGrp="1"/>
          </p:cNvSpPr>
          <p:nvPr>
            <p:ph idx="1"/>
          </p:nvPr>
        </p:nvSpPr>
        <p:spPr/>
        <p:txBody>
          <a:bodyPr/>
          <a:lstStyle/>
          <a:p>
            <a:endParaRPr lang="en-GB" dirty="0"/>
          </a:p>
        </p:txBody>
      </p:sp>
      <p:graphicFrame>
        <p:nvGraphicFramePr>
          <p:cNvPr id="3" name="Table 2"/>
          <p:cNvGraphicFramePr>
            <a:graphicFrameLocks noGrp="1"/>
          </p:cNvGraphicFramePr>
          <p:nvPr>
            <p:extLst/>
          </p:nvPr>
        </p:nvGraphicFramePr>
        <p:xfrm>
          <a:off x="159094" y="1340767"/>
          <a:ext cx="8877404" cy="4995208"/>
        </p:xfrm>
        <a:graphic>
          <a:graphicData uri="http://schemas.openxmlformats.org/drawingml/2006/table">
            <a:tbl>
              <a:tblPr firstRow="1" bandRow="1">
                <a:tableStyleId>{5C22544A-7EE6-4342-B048-85BDC9FD1C3A}</a:tableStyleId>
              </a:tblPr>
              <a:tblGrid>
                <a:gridCol w="3711350">
                  <a:extLst>
                    <a:ext uri="{9D8B030D-6E8A-4147-A177-3AD203B41FA5}">
                      <a16:colId xmlns:a16="http://schemas.microsoft.com/office/drawing/2014/main" xmlns="" val="20001"/>
                    </a:ext>
                  </a:extLst>
                </a:gridCol>
                <a:gridCol w="3958130">
                  <a:extLst>
                    <a:ext uri="{9D8B030D-6E8A-4147-A177-3AD203B41FA5}">
                      <a16:colId xmlns:a16="http://schemas.microsoft.com/office/drawing/2014/main" xmlns="" val="20002"/>
                    </a:ext>
                  </a:extLst>
                </a:gridCol>
                <a:gridCol w="599489">
                  <a:extLst>
                    <a:ext uri="{9D8B030D-6E8A-4147-A177-3AD203B41FA5}">
                      <a16:colId xmlns:a16="http://schemas.microsoft.com/office/drawing/2014/main" xmlns="" val="20003"/>
                    </a:ext>
                  </a:extLst>
                </a:gridCol>
                <a:gridCol w="608435">
                  <a:extLst>
                    <a:ext uri="{9D8B030D-6E8A-4147-A177-3AD203B41FA5}">
                      <a16:colId xmlns:a16="http://schemas.microsoft.com/office/drawing/2014/main" xmlns="" val="20004"/>
                    </a:ext>
                  </a:extLst>
                </a:gridCol>
              </a:tblGrid>
              <a:tr h="369585">
                <a:tc>
                  <a:txBody>
                    <a:bodyPr/>
                    <a:lstStyle/>
                    <a:p>
                      <a:r>
                        <a:rPr lang="en-GB" sz="1400" dirty="0"/>
                        <a:t>Opportunity/Challenge</a:t>
                      </a:r>
                    </a:p>
                  </a:txBody>
                  <a:tcPr anchor="ctr"/>
                </a:tc>
                <a:tc>
                  <a:txBody>
                    <a:bodyPr/>
                    <a:lstStyle/>
                    <a:p>
                      <a:r>
                        <a:rPr lang="en-GB" sz="1400" dirty="0"/>
                        <a:t>Next Steps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a:sym typeface="Webdings"/>
                        </a:rPr>
                        <a:t></a:t>
                      </a:r>
                      <a:endParaRPr lang="en-GB" sz="2000" b="0" dirty="0">
                        <a:solidFill>
                          <a:schemeClr val="bg1"/>
                        </a:solidFill>
                        <a:latin typeface="+mn-lt"/>
                        <a:cs typeface="Arial" pitchFamily="34" charset="0"/>
                      </a:endParaRPr>
                    </a:p>
                  </a:txBody>
                  <a:tcPr anchor="ctr"/>
                </a:tc>
                <a:tc>
                  <a:txBody>
                    <a:bodyPr/>
                    <a:lstStyle/>
                    <a:p>
                      <a:pPr algn="ctr"/>
                      <a:r>
                        <a:rPr lang="en-GB" sz="2000" dirty="0">
                          <a:sym typeface="Wingdings"/>
                        </a:rPr>
                        <a:t></a:t>
                      </a:r>
                      <a:endParaRPr lang="en-GB" sz="2000" b="0" dirty="0"/>
                    </a:p>
                  </a:txBody>
                  <a:tcPr anchor="ctr"/>
                </a:tc>
                <a:extLst>
                  <a:ext uri="{0D108BD9-81ED-4DB2-BD59-A6C34878D82A}">
                    <a16:rowId xmlns:a16="http://schemas.microsoft.com/office/drawing/2014/main" xmlns="" val="10000"/>
                  </a:ext>
                </a:extLst>
              </a:tr>
              <a:tr h="1149742">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extLst>
                  <a:ext uri="{0D108BD9-81ED-4DB2-BD59-A6C34878D82A}">
                    <a16:rowId xmlns:a16="http://schemas.microsoft.com/office/drawing/2014/main" xmlns="" val="10001"/>
                  </a:ext>
                </a:extLst>
              </a:tr>
              <a:tr h="1149742">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extLst>
                  <a:ext uri="{0D108BD9-81ED-4DB2-BD59-A6C34878D82A}">
                    <a16:rowId xmlns:a16="http://schemas.microsoft.com/office/drawing/2014/main" xmlns="" val="10002"/>
                  </a:ext>
                </a:extLst>
              </a:tr>
              <a:tr h="1149742">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extLst>
                  <a:ext uri="{0D108BD9-81ED-4DB2-BD59-A6C34878D82A}">
                    <a16:rowId xmlns:a16="http://schemas.microsoft.com/office/drawing/2014/main" xmlns="" val="10003"/>
                  </a:ext>
                </a:extLst>
              </a:tr>
              <a:tr h="1149742">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tc>
                  <a:txBody>
                    <a:bodyPr/>
                    <a:lstStyle/>
                    <a:p>
                      <a:pPr marL="0" indent="0">
                        <a:buClr>
                          <a:srgbClr val="00B0F0"/>
                        </a:buClr>
                        <a:buFont typeface="Calibri" pitchFamily="34" charset="0"/>
                        <a:buNone/>
                      </a:pPr>
                      <a:endParaRPr lang="en-GB" sz="16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15447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15665" y="2286000"/>
            <a:ext cx="6410325" cy="2304256"/>
          </a:xfrm>
        </p:spPr>
        <p:txBody>
          <a:bodyPr/>
          <a:lstStyle/>
          <a:p>
            <a:pPr algn="ctr"/>
            <a:r>
              <a:rPr lang="en-US" sz="4800" dirty="0" smtClean="0"/>
              <a:t>Frontier </a:t>
            </a:r>
            <a:br>
              <a:rPr lang="en-US" sz="4800" dirty="0" smtClean="0"/>
            </a:br>
            <a:r>
              <a:rPr lang="en-US" dirty="0"/>
              <a:t/>
            </a:r>
            <a:br>
              <a:rPr lang="en-US" dirty="0"/>
            </a:br>
            <a:r>
              <a:rPr lang="en-US" dirty="0" smtClean="0"/>
              <a:t>The Approach and Weekly Plans for Stores and DM’s</a:t>
            </a:r>
            <a:br>
              <a:rPr lang="en-US" dirty="0" smtClean="0"/>
            </a:br>
            <a:r>
              <a:rPr lang="en-US" dirty="0" smtClean="0"/>
              <a:t/>
            </a:r>
            <a:br>
              <a:rPr lang="en-US" dirty="0" smtClean="0"/>
            </a:br>
            <a:r>
              <a:rPr lang="en-US" sz="2400" dirty="0" smtClean="0"/>
              <a:t>&lt;Insert Facilitator&gt;</a:t>
            </a:r>
            <a:endParaRPr lang="en-US" sz="2400" dirty="0"/>
          </a:p>
        </p:txBody>
      </p:sp>
      <p:sp>
        <p:nvSpPr>
          <p:cNvPr id="2" name="TextBox 1"/>
          <p:cNvSpPr txBox="1"/>
          <p:nvPr/>
        </p:nvSpPr>
        <p:spPr>
          <a:xfrm rot="20700000">
            <a:off x="-1849213" y="5080074"/>
            <a:ext cx="333746" cy="350865"/>
          </a:xfrm>
          <a:prstGeom prst="rect">
            <a:avLst/>
          </a:prstGeom>
          <a:noFill/>
        </p:spPr>
        <p:txBody>
          <a:bodyPr wrap="none" rtlCol="0">
            <a:spAutoFit/>
          </a:bodyPr>
          <a:lstStyle/>
          <a:p>
            <a:pPr fontAlgn="base">
              <a:lnSpc>
                <a:spcPct val="120000"/>
              </a:lnSpc>
              <a:spcBef>
                <a:spcPct val="20000"/>
              </a:spcBef>
              <a:spcAft>
                <a:spcPct val="0"/>
              </a:spcAft>
            </a:pPr>
            <a:r>
              <a:rPr lang="en-US" sz="1400" dirty="0" smtClean="0">
                <a:solidFill>
                  <a:srgbClr val="58595B"/>
                </a:solidFill>
                <a:ea typeface="ＭＳ Ｐゴシック" charset="0"/>
              </a:rPr>
              <a:t>   </a:t>
            </a:r>
          </a:p>
        </p:txBody>
      </p:sp>
      <p:sp>
        <p:nvSpPr>
          <p:cNvPr id="3" name="TextBox 2"/>
          <p:cNvSpPr txBox="1"/>
          <p:nvPr/>
        </p:nvSpPr>
        <p:spPr>
          <a:xfrm flipH="1">
            <a:off x="5796142" y="6581169"/>
            <a:ext cx="3168352" cy="276999"/>
          </a:xfrm>
          <a:prstGeom prst="rect">
            <a:avLst/>
          </a:prstGeom>
          <a:noFill/>
        </p:spPr>
        <p:txBody>
          <a:bodyPr wrap="square" rtlCol="0">
            <a:spAutoFit/>
          </a:bodyPr>
          <a:lstStyle/>
          <a:p>
            <a:pPr fontAlgn="base">
              <a:lnSpc>
                <a:spcPct val="120000"/>
              </a:lnSpc>
              <a:spcBef>
                <a:spcPct val="20000"/>
              </a:spcBef>
              <a:spcAft>
                <a:spcPct val="0"/>
              </a:spcAft>
            </a:pPr>
            <a:r>
              <a:rPr lang="en-US" sz="1000" dirty="0">
                <a:solidFill>
                  <a:srgbClr val="58595B"/>
                </a:solidFill>
                <a:ea typeface="ＭＳ Ｐゴシック" charset="0"/>
              </a:rPr>
              <a:t>frontier_store_toolkit_introduction_wklyplans_v3.4</a:t>
            </a:r>
            <a:endParaRPr lang="en-US" sz="1000" dirty="0" smtClean="0">
              <a:solidFill>
                <a:srgbClr val="58595B"/>
              </a:solidFill>
              <a:ea typeface="ＭＳ Ｐゴシック" charset="0"/>
            </a:endParaRPr>
          </a:p>
        </p:txBody>
      </p:sp>
      <p:sp>
        <p:nvSpPr>
          <p:cNvPr id="4" name="TextBox 3"/>
          <p:cNvSpPr txBox="1"/>
          <p:nvPr/>
        </p:nvSpPr>
        <p:spPr>
          <a:xfrm>
            <a:off x="107506" y="5301208"/>
            <a:ext cx="5112568" cy="677108"/>
          </a:xfrm>
          <a:prstGeom prst="rect">
            <a:avLst/>
          </a:prstGeom>
          <a:noFill/>
        </p:spPr>
        <p:txBody>
          <a:bodyPr wrap="square" rtlCol="0">
            <a:spAutoFit/>
          </a:bodyPr>
          <a:lstStyle/>
          <a:p>
            <a:pPr fontAlgn="base">
              <a:lnSpc>
                <a:spcPct val="120000"/>
              </a:lnSpc>
              <a:spcBef>
                <a:spcPct val="20000"/>
              </a:spcBef>
              <a:spcAft>
                <a:spcPct val="0"/>
              </a:spcAft>
            </a:pPr>
            <a:r>
              <a:rPr lang="en-US" sz="1000" b="1" u="sng" dirty="0" smtClean="0">
                <a:solidFill>
                  <a:srgbClr val="58595B"/>
                </a:solidFill>
                <a:ea typeface="ＭＳ Ｐゴシック" charset="0"/>
              </a:rPr>
              <a:t>Note to Area Teams: </a:t>
            </a:r>
            <a:r>
              <a:rPr lang="en-US" sz="1000" dirty="0" smtClean="0">
                <a:solidFill>
                  <a:srgbClr val="58595B"/>
                </a:solidFill>
                <a:ea typeface="ＭＳ Ｐゴシック" charset="0"/>
              </a:rPr>
              <a:t>When planning out each wave, edit the top of each weekly timeline with the appropriate weeks where it shows </a:t>
            </a:r>
            <a:r>
              <a:rPr lang="en-GB" sz="1000" b="1" dirty="0">
                <a:solidFill>
                  <a:srgbClr val="000000"/>
                </a:solidFill>
                <a:ea typeface="ＭＳ Ｐゴシック" charset="0"/>
              </a:rPr>
              <a:t>1: ## / ## / ####</a:t>
            </a:r>
          </a:p>
          <a:p>
            <a:pPr fontAlgn="base">
              <a:lnSpc>
                <a:spcPct val="120000"/>
              </a:lnSpc>
              <a:spcBef>
                <a:spcPct val="20000"/>
              </a:spcBef>
              <a:spcAft>
                <a:spcPct val="0"/>
              </a:spcAft>
            </a:pPr>
            <a:endParaRPr lang="en-US" sz="1000" dirty="0" smtClean="0">
              <a:solidFill>
                <a:srgbClr val="58595B"/>
              </a:solidFill>
              <a:ea typeface="ＭＳ Ｐゴシック" charset="0"/>
            </a:endParaRPr>
          </a:p>
        </p:txBody>
      </p:sp>
    </p:spTree>
    <p:extLst>
      <p:ext uri="{BB962C8B-B14F-4D97-AF65-F5344CB8AC3E}">
        <p14:creationId xmlns:p14="http://schemas.microsoft.com/office/powerpoint/2010/main" val="892005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Frontier Store Approach</a:t>
            </a:r>
          </a:p>
        </p:txBody>
      </p:sp>
      <p:sp>
        <p:nvSpPr>
          <p:cNvPr id="6" name="Chevron 5"/>
          <p:cNvSpPr/>
          <p:nvPr/>
        </p:nvSpPr>
        <p:spPr>
          <a:xfrm>
            <a:off x="609602" y="1703409"/>
            <a:ext cx="2818256" cy="635086"/>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20000"/>
              </a:spcBef>
              <a:spcAft>
                <a:spcPct val="0"/>
              </a:spcAft>
            </a:pPr>
            <a:r>
              <a:rPr lang="en-GB" sz="1400" b="1" dirty="0">
                <a:solidFill>
                  <a:srgbClr val="FFFFFF"/>
                </a:solidFill>
              </a:rPr>
              <a:t>Phase 1: Establishing the Basics</a:t>
            </a:r>
          </a:p>
        </p:txBody>
      </p:sp>
      <p:sp>
        <p:nvSpPr>
          <p:cNvPr id="7" name="Chevron 6"/>
          <p:cNvSpPr/>
          <p:nvPr/>
        </p:nvSpPr>
        <p:spPr>
          <a:xfrm>
            <a:off x="3164651" y="1703409"/>
            <a:ext cx="3222193" cy="635086"/>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20000"/>
              </a:spcBef>
              <a:spcAft>
                <a:spcPct val="0"/>
              </a:spcAft>
            </a:pPr>
            <a:r>
              <a:rPr lang="en-GB" sz="1400" b="1" dirty="0">
                <a:solidFill>
                  <a:srgbClr val="FFFFFF"/>
                </a:solidFill>
              </a:rPr>
              <a:t>Phase 2:  Pulse and </a:t>
            </a:r>
          </a:p>
          <a:p>
            <a:pPr algn="ctr" fontAlgn="base">
              <a:lnSpc>
                <a:spcPct val="120000"/>
              </a:lnSpc>
              <a:spcBef>
                <a:spcPct val="20000"/>
              </a:spcBef>
              <a:spcAft>
                <a:spcPct val="0"/>
              </a:spcAft>
            </a:pPr>
            <a:r>
              <a:rPr lang="en-GB" sz="1400" b="1" dirty="0">
                <a:solidFill>
                  <a:srgbClr val="FFFFFF"/>
                </a:solidFill>
              </a:rPr>
              <a:t>Plan – Do - Review</a:t>
            </a:r>
          </a:p>
        </p:txBody>
      </p:sp>
      <p:sp>
        <p:nvSpPr>
          <p:cNvPr id="8" name="Chevron 7"/>
          <p:cNvSpPr/>
          <p:nvPr/>
        </p:nvSpPr>
        <p:spPr>
          <a:xfrm>
            <a:off x="6162592" y="1703409"/>
            <a:ext cx="2829008" cy="635086"/>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20000"/>
              </a:spcBef>
              <a:spcAft>
                <a:spcPct val="0"/>
              </a:spcAft>
            </a:pPr>
            <a:r>
              <a:rPr lang="en-GB" sz="1400" b="1" dirty="0">
                <a:solidFill>
                  <a:srgbClr val="000000"/>
                </a:solidFill>
              </a:rPr>
              <a:t>Sustaining and Improving Performance</a:t>
            </a:r>
          </a:p>
        </p:txBody>
      </p:sp>
      <p:sp>
        <p:nvSpPr>
          <p:cNvPr id="10" name="TextBox 9"/>
          <p:cNvSpPr txBox="1"/>
          <p:nvPr/>
        </p:nvSpPr>
        <p:spPr>
          <a:xfrm rot="16200000">
            <a:off x="-180638" y="1934808"/>
            <a:ext cx="966219" cy="387798"/>
          </a:xfrm>
          <a:prstGeom prst="rect">
            <a:avLst/>
          </a:prstGeom>
          <a:noFill/>
          <a:effectLst/>
        </p:spPr>
        <p:txBody>
          <a:bodyPr wrap="square" rtlCol="0">
            <a:spAutoFit/>
          </a:bodyPr>
          <a:lstStyle/>
          <a:p>
            <a:pPr algn="ctr" fontAlgn="base">
              <a:lnSpc>
                <a:spcPct val="120000"/>
              </a:lnSpc>
              <a:spcBef>
                <a:spcPct val="20000"/>
              </a:spcBef>
              <a:spcAft>
                <a:spcPct val="0"/>
              </a:spcAft>
            </a:pPr>
            <a:r>
              <a:rPr lang="en-GB" sz="1600" b="1" dirty="0">
                <a:solidFill>
                  <a:srgbClr val="000000"/>
                </a:solidFill>
                <a:latin typeface="Calibri" panose="020F0502020204030204" pitchFamily="34" charset="0"/>
                <a:ea typeface="ＭＳ Ｐゴシック" charset="0"/>
              </a:rPr>
              <a:t>Phase</a:t>
            </a:r>
          </a:p>
        </p:txBody>
      </p:sp>
      <p:sp>
        <p:nvSpPr>
          <p:cNvPr id="11" name="TextBox 10"/>
          <p:cNvSpPr txBox="1"/>
          <p:nvPr/>
        </p:nvSpPr>
        <p:spPr>
          <a:xfrm rot="16200000">
            <a:off x="-345898" y="2986171"/>
            <a:ext cx="1276987" cy="387798"/>
          </a:xfrm>
          <a:prstGeom prst="rect">
            <a:avLst/>
          </a:prstGeom>
          <a:noFill/>
          <a:effectLst/>
        </p:spPr>
        <p:txBody>
          <a:bodyPr wrap="square" rtlCol="0">
            <a:spAutoFit/>
          </a:bodyPr>
          <a:lstStyle/>
          <a:p>
            <a:pPr algn="ctr" fontAlgn="base">
              <a:lnSpc>
                <a:spcPct val="120000"/>
              </a:lnSpc>
              <a:spcBef>
                <a:spcPct val="20000"/>
              </a:spcBef>
              <a:spcAft>
                <a:spcPct val="0"/>
              </a:spcAft>
            </a:pPr>
            <a:r>
              <a:rPr lang="en-GB" sz="1600" b="1" dirty="0">
                <a:solidFill>
                  <a:srgbClr val="000000"/>
                </a:solidFill>
                <a:latin typeface="Calibri" panose="020F0502020204030204" pitchFamily="34" charset="0"/>
                <a:ea typeface="ＭＳ Ｐゴシック" charset="0"/>
              </a:rPr>
              <a:t>Objectives</a:t>
            </a:r>
          </a:p>
        </p:txBody>
      </p:sp>
      <p:sp>
        <p:nvSpPr>
          <p:cNvPr id="12" name="TextBox 11"/>
          <p:cNvSpPr txBox="1"/>
          <p:nvPr/>
        </p:nvSpPr>
        <p:spPr>
          <a:xfrm rot="16200000">
            <a:off x="-1056156" y="5022662"/>
            <a:ext cx="2746751" cy="338554"/>
          </a:xfrm>
          <a:prstGeom prst="rect">
            <a:avLst/>
          </a:prstGeom>
          <a:noFill/>
          <a:effectLst/>
        </p:spPr>
        <p:txBody>
          <a:bodyPr wrap="square" rtlCol="0">
            <a:spAutoFit/>
          </a:bodyPr>
          <a:lstStyle/>
          <a:p>
            <a:pPr algn="ctr" fontAlgn="base">
              <a:spcBef>
                <a:spcPct val="20000"/>
              </a:spcBef>
              <a:spcAft>
                <a:spcPct val="0"/>
              </a:spcAft>
            </a:pPr>
            <a:r>
              <a:rPr lang="en-GB" sz="1600" b="1" dirty="0">
                <a:solidFill>
                  <a:srgbClr val="000000"/>
                </a:solidFill>
                <a:latin typeface="Calibri" panose="020F0502020204030204" pitchFamily="34" charset="0"/>
                <a:ea typeface="ＭＳ Ｐゴシック" charset="0"/>
              </a:rPr>
              <a:t>Core Tools &amp; Techniques</a:t>
            </a:r>
          </a:p>
        </p:txBody>
      </p:sp>
      <p:sp>
        <p:nvSpPr>
          <p:cNvPr id="14" name="Left Brace 13"/>
          <p:cNvSpPr/>
          <p:nvPr/>
        </p:nvSpPr>
        <p:spPr>
          <a:xfrm rot="5400000">
            <a:off x="1802554" y="315874"/>
            <a:ext cx="93933" cy="2479675"/>
          </a:xfrm>
          <a:prstGeom prst="leftBrace">
            <a:avLst>
              <a:gd name="adj1" fmla="val 8333"/>
              <a:gd name="adj2" fmla="val 48372"/>
            </a:avLst>
          </a:prstGeom>
          <a:ln w="9525"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lnSpc>
                <a:spcPct val="120000"/>
              </a:lnSpc>
              <a:spcBef>
                <a:spcPct val="20000"/>
              </a:spcBef>
              <a:spcAft>
                <a:spcPct val="0"/>
              </a:spcAft>
            </a:pPr>
            <a:endParaRPr lang="en-GB" sz="1400" b="1" dirty="0">
              <a:solidFill>
                <a:srgbClr val="000000"/>
              </a:solidFill>
            </a:endParaRPr>
          </a:p>
        </p:txBody>
      </p:sp>
      <p:sp>
        <p:nvSpPr>
          <p:cNvPr id="15" name="Left Brace 14"/>
          <p:cNvSpPr/>
          <p:nvPr/>
        </p:nvSpPr>
        <p:spPr>
          <a:xfrm rot="5400000">
            <a:off x="4528546" y="154310"/>
            <a:ext cx="136851" cy="2845718"/>
          </a:xfrm>
          <a:prstGeom prst="leftBrace">
            <a:avLst>
              <a:gd name="adj1" fmla="val 8333"/>
              <a:gd name="adj2" fmla="val 48372"/>
            </a:avLst>
          </a:prstGeom>
          <a:ln w="9525"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lnSpc>
                <a:spcPct val="120000"/>
              </a:lnSpc>
              <a:spcBef>
                <a:spcPct val="20000"/>
              </a:spcBef>
              <a:spcAft>
                <a:spcPct val="0"/>
              </a:spcAft>
            </a:pPr>
            <a:endParaRPr lang="en-GB" sz="1400" b="1" dirty="0">
              <a:solidFill>
                <a:srgbClr val="000000"/>
              </a:solidFill>
            </a:endParaRPr>
          </a:p>
        </p:txBody>
      </p:sp>
      <p:sp>
        <p:nvSpPr>
          <p:cNvPr id="17" name="TextBox 16"/>
          <p:cNvSpPr txBox="1"/>
          <p:nvPr/>
        </p:nvSpPr>
        <p:spPr>
          <a:xfrm>
            <a:off x="1314831" y="1243580"/>
            <a:ext cx="999762" cy="295466"/>
          </a:xfrm>
          <a:prstGeom prst="rect">
            <a:avLst/>
          </a:prstGeom>
          <a:noFill/>
        </p:spPr>
        <p:txBody>
          <a:bodyPr wrap="none" lIns="0" tIns="0" rIns="0" bIns="0" rtlCol="0">
            <a:spAutoFit/>
          </a:bodyPr>
          <a:lstStyle/>
          <a:p>
            <a:pPr algn="ctr" fontAlgn="base">
              <a:lnSpc>
                <a:spcPct val="120000"/>
              </a:lnSpc>
              <a:spcBef>
                <a:spcPct val="20000"/>
              </a:spcBef>
              <a:spcAft>
                <a:spcPct val="0"/>
              </a:spcAft>
            </a:pPr>
            <a:r>
              <a:rPr lang="en-GB" sz="1600" b="1" dirty="0">
                <a:solidFill>
                  <a:srgbClr val="000000"/>
                </a:solidFill>
                <a:ea typeface="ＭＳ Ｐゴシック" charset="0"/>
              </a:rPr>
              <a:t>Weeks 1-6</a:t>
            </a:r>
          </a:p>
        </p:txBody>
      </p:sp>
      <p:sp>
        <p:nvSpPr>
          <p:cNvPr id="18" name="TextBox 17"/>
          <p:cNvSpPr txBox="1"/>
          <p:nvPr/>
        </p:nvSpPr>
        <p:spPr>
          <a:xfrm>
            <a:off x="4221302" y="1227679"/>
            <a:ext cx="1113575" cy="295466"/>
          </a:xfrm>
          <a:prstGeom prst="rect">
            <a:avLst/>
          </a:prstGeom>
          <a:noFill/>
        </p:spPr>
        <p:txBody>
          <a:bodyPr wrap="none" lIns="0" tIns="0" rIns="0" bIns="0" rtlCol="0">
            <a:spAutoFit/>
          </a:bodyPr>
          <a:lstStyle/>
          <a:p>
            <a:pPr algn="ctr" fontAlgn="base">
              <a:lnSpc>
                <a:spcPct val="120000"/>
              </a:lnSpc>
              <a:spcBef>
                <a:spcPct val="20000"/>
              </a:spcBef>
              <a:spcAft>
                <a:spcPct val="0"/>
              </a:spcAft>
            </a:pPr>
            <a:r>
              <a:rPr lang="en-GB" sz="1600" b="1" dirty="0">
                <a:solidFill>
                  <a:srgbClr val="000000"/>
                </a:solidFill>
                <a:ea typeface="ＭＳ Ｐゴシック" charset="0"/>
              </a:rPr>
              <a:t>Weeks 7-12</a:t>
            </a:r>
          </a:p>
        </p:txBody>
      </p:sp>
      <p:sp>
        <p:nvSpPr>
          <p:cNvPr id="19" name="Left Brace 18"/>
          <p:cNvSpPr/>
          <p:nvPr/>
        </p:nvSpPr>
        <p:spPr>
          <a:xfrm rot="5400000">
            <a:off x="7282536" y="405148"/>
            <a:ext cx="122471" cy="2343013"/>
          </a:xfrm>
          <a:prstGeom prst="leftBrace">
            <a:avLst>
              <a:gd name="adj1" fmla="val 8333"/>
              <a:gd name="adj2" fmla="val 48372"/>
            </a:avLst>
          </a:prstGeom>
          <a:ln w="9525"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lnSpc>
                <a:spcPct val="120000"/>
              </a:lnSpc>
              <a:spcBef>
                <a:spcPct val="20000"/>
              </a:spcBef>
              <a:spcAft>
                <a:spcPct val="0"/>
              </a:spcAft>
            </a:pPr>
            <a:endParaRPr lang="en-GB" sz="1400" b="1" dirty="0">
              <a:solidFill>
                <a:srgbClr val="000000"/>
              </a:solidFill>
            </a:endParaRPr>
          </a:p>
        </p:txBody>
      </p:sp>
      <p:sp>
        <p:nvSpPr>
          <p:cNvPr id="20" name="TextBox 19"/>
          <p:cNvSpPr txBox="1"/>
          <p:nvPr/>
        </p:nvSpPr>
        <p:spPr>
          <a:xfrm>
            <a:off x="7310220" y="1232721"/>
            <a:ext cx="843180" cy="295466"/>
          </a:xfrm>
          <a:prstGeom prst="rect">
            <a:avLst/>
          </a:prstGeom>
          <a:noFill/>
        </p:spPr>
        <p:txBody>
          <a:bodyPr wrap="none" lIns="0" tIns="0" rIns="0" bIns="0" rtlCol="0">
            <a:spAutoFit/>
          </a:bodyPr>
          <a:lstStyle/>
          <a:p>
            <a:pPr algn="ctr" fontAlgn="base">
              <a:lnSpc>
                <a:spcPct val="120000"/>
              </a:lnSpc>
              <a:spcBef>
                <a:spcPct val="20000"/>
              </a:spcBef>
              <a:spcAft>
                <a:spcPct val="0"/>
              </a:spcAft>
            </a:pPr>
            <a:r>
              <a:rPr lang="en-GB" sz="1600" b="1" dirty="0">
                <a:solidFill>
                  <a:srgbClr val="000000"/>
                </a:solidFill>
                <a:ea typeface="ＭＳ Ｐゴシック" charset="0"/>
              </a:rPr>
              <a:t>Ongoing</a:t>
            </a:r>
          </a:p>
        </p:txBody>
      </p:sp>
      <p:grpSp>
        <p:nvGrpSpPr>
          <p:cNvPr id="3" name="Group 2"/>
          <p:cNvGrpSpPr/>
          <p:nvPr/>
        </p:nvGrpSpPr>
        <p:grpSpPr>
          <a:xfrm>
            <a:off x="3992622" y="4187976"/>
            <a:ext cx="4986010" cy="1205489"/>
            <a:chOff x="3719000" y="4977907"/>
            <a:chExt cx="4724167" cy="1142183"/>
          </a:xfrm>
        </p:grpSpPr>
        <p:grpSp>
          <p:nvGrpSpPr>
            <p:cNvPr id="21" name="Group 98"/>
            <p:cNvGrpSpPr>
              <a:grpSpLocks/>
            </p:cNvGrpSpPr>
            <p:nvPr/>
          </p:nvGrpSpPr>
          <p:grpSpPr bwMode="auto">
            <a:xfrm>
              <a:off x="3719000" y="5143614"/>
              <a:ext cx="602341" cy="606449"/>
              <a:chOff x="772388" y="1769916"/>
              <a:chExt cx="3276602" cy="3276602"/>
            </a:xfrm>
          </p:grpSpPr>
          <p:sp>
            <p:nvSpPr>
              <p:cNvPr id="22" name="Oval 99"/>
              <p:cNvSpPr>
                <a:spLocks noChangeArrowheads="1"/>
              </p:cNvSpPr>
              <p:nvPr/>
            </p:nvSpPr>
            <p:spPr bwMode="auto">
              <a:xfrm>
                <a:off x="923634" y="1921162"/>
                <a:ext cx="2974111" cy="2974111"/>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23" name="Oval 100"/>
              <p:cNvSpPr>
                <a:spLocks noChangeArrowheads="1"/>
              </p:cNvSpPr>
              <p:nvPr/>
            </p:nvSpPr>
            <p:spPr bwMode="auto">
              <a:xfrm>
                <a:off x="1179943" y="2177471"/>
                <a:ext cx="2461492" cy="2461492"/>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24" name="Oval 101"/>
              <p:cNvSpPr>
                <a:spLocks noChangeArrowheads="1"/>
              </p:cNvSpPr>
              <p:nvPr/>
            </p:nvSpPr>
            <p:spPr bwMode="auto">
              <a:xfrm>
                <a:off x="1450685" y="2448213"/>
                <a:ext cx="1920009" cy="1920009"/>
              </a:xfrm>
              <a:prstGeom prst="ellipse">
                <a:avLst/>
              </a:prstGeom>
              <a:solidFill>
                <a:srgbClr val="00DA63"/>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25" name="Oval 102"/>
              <p:cNvSpPr>
                <a:spLocks noChangeArrowheads="1"/>
              </p:cNvSpPr>
              <p:nvPr/>
            </p:nvSpPr>
            <p:spPr bwMode="auto">
              <a:xfrm>
                <a:off x="1757504" y="2755032"/>
                <a:ext cx="1306371" cy="1306371"/>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cxnSp>
            <p:nvCxnSpPr>
              <p:cNvPr id="26" name="Straight Connector 103"/>
              <p:cNvCxnSpPr>
                <a:cxnSpLocks noChangeShapeType="1"/>
              </p:cNvCxnSpPr>
              <p:nvPr/>
            </p:nvCxnSpPr>
            <p:spPr bwMode="auto">
              <a:xfrm>
                <a:off x="2433775" y="176991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cxnSp>
            <p:nvCxnSpPr>
              <p:cNvPr id="27" name="Straight Connector 104"/>
              <p:cNvCxnSpPr>
                <a:cxnSpLocks noChangeShapeType="1"/>
              </p:cNvCxnSpPr>
              <p:nvPr/>
            </p:nvCxnSpPr>
            <p:spPr bwMode="auto">
              <a:xfrm rot="5400000">
                <a:off x="2410689" y="179300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grpSp>
        <p:grpSp>
          <p:nvGrpSpPr>
            <p:cNvPr id="28" name="Group 105"/>
            <p:cNvGrpSpPr>
              <a:grpSpLocks/>
            </p:cNvGrpSpPr>
            <p:nvPr/>
          </p:nvGrpSpPr>
          <p:grpSpPr bwMode="auto">
            <a:xfrm>
              <a:off x="6350596" y="5143614"/>
              <a:ext cx="602341" cy="606449"/>
              <a:chOff x="772388" y="1769916"/>
              <a:chExt cx="3276602" cy="3276602"/>
            </a:xfrm>
          </p:grpSpPr>
          <p:sp>
            <p:nvSpPr>
              <p:cNvPr id="29" name="Oval 106"/>
              <p:cNvSpPr>
                <a:spLocks noChangeArrowheads="1"/>
              </p:cNvSpPr>
              <p:nvPr/>
            </p:nvSpPr>
            <p:spPr bwMode="auto">
              <a:xfrm>
                <a:off x="923634" y="1921162"/>
                <a:ext cx="2974111" cy="2974111"/>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0" name="Oval 107"/>
              <p:cNvSpPr>
                <a:spLocks noChangeArrowheads="1"/>
              </p:cNvSpPr>
              <p:nvPr/>
            </p:nvSpPr>
            <p:spPr bwMode="auto">
              <a:xfrm>
                <a:off x="1179943" y="2177471"/>
                <a:ext cx="2461492" cy="2461492"/>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1" name="Oval 108"/>
              <p:cNvSpPr>
                <a:spLocks noChangeArrowheads="1"/>
              </p:cNvSpPr>
              <p:nvPr/>
            </p:nvSpPr>
            <p:spPr bwMode="auto">
              <a:xfrm>
                <a:off x="1450685" y="2448213"/>
                <a:ext cx="1920009" cy="1920009"/>
              </a:xfrm>
              <a:prstGeom prst="ellipse">
                <a:avLst/>
              </a:prstGeom>
              <a:solidFill>
                <a:srgbClr val="00DA63"/>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2" name="Oval 109"/>
              <p:cNvSpPr>
                <a:spLocks noChangeArrowheads="1"/>
              </p:cNvSpPr>
              <p:nvPr/>
            </p:nvSpPr>
            <p:spPr bwMode="auto">
              <a:xfrm>
                <a:off x="1757504" y="2755032"/>
                <a:ext cx="1306371" cy="1306371"/>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cxnSp>
            <p:nvCxnSpPr>
              <p:cNvPr id="33" name="Straight Connector 110"/>
              <p:cNvCxnSpPr>
                <a:cxnSpLocks noChangeShapeType="1"/>
              </p:cNvCxnSpPr>
              <p:nvPr/>
            </p:nvCxnSpPr>
            <p:spPr bwMode="auto">
              <a:xfrm>
                <a:off x="2433775" y="176991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cxnSp>
            <p:nvCxnSpPr>
              <p:cNvPr id="34" name="Straight Connector 111"/>
              <p:cNvCxnSpPr>
                <a:cxnSpLocks noChangeShapeType="1"/>
              </p:cNvCxnSpPr>
              <p:nvPr/>
            </p:nvCxnSpPr>
            <p:spPr bwMode="auto">
              <a:xfrm rot="5400000">
                <a:off x="2410689" y="179300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grpSp>
        <p:grpSp>
          <p:nvGrpSpPr>
            <p:cNvPr id="35" name="Group 112"/>
            <p:cNvGrpSpPr>
              <a:grpSpLocks/>
            </p:cNvGrpSpPr>
            <p:nvPr/>
          </p:nvGrpSpPr>
          <p:grpSpPr bwMode="auto">
            <a:xfrm>
              <a:off x="5034798" y="5143614"/>
              <a:ext cx="602341" cy="606449"/>
              <a:chOff x="772388" y="1769916"/>
              <a:chExt cx="3276602" cy="3276602"/>
            </a:xfrm>
          </p:grpSpPr>
          <p:sp>
            <p:nvSpPr>
              <p:cNvPr id="36" name="Oval 113"/>
              <p:cNvSpPr>
                <a:spLocks noChangeArrowheads="1"/>
              </p:cNvSpPr>
              <p:nvPr/>
            </p:nvSpPr>
            <p:spPr bwMode="auto">
              <a:xfrm>
                <a:off x="923634" y="1921162"/>
                <a:ext cx="2974111" cy="2974111"/>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7" name="Oval 114"/>
              <p:cNvSpPr>
                <a:spLocks noChangeArrowheads="1"/>
              </p:cNvSpPr>
              <p:nvPr/>
            </p:nvSpPr>
            <p:spPr bwMode="auto">
              <a:xfrm>
                <a:off x="1179943" y="2177471"/>
                <a:ext cx="2461492" cy="2461492"/>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8" name="Oval 115"/>
              <p:cNvSpPr>
                <a:spLocks noChangeArrowheads="1"/>
              </p:cNvSpPr>
              <p:nvPr/>
            </p:nvSpPr>
            <p:spPr bwMode="auto">
              <a:xfrm>
                <a:off x="1450685" y="2448213"/>
                <a:ext cx="1920009" cy="1920009"/>
              </a:xfrm>
              <a:prstGeom prst="ellipse">
                <a:avLst/>
              </a:prstGeom>
              <a:solidFill>
                <a:srgbClr val="00DA63"/>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39" name="Oval 116"/>
              <p:cNvSpPr>
                <a:spLocks noChangeArrowheads="1"/>
              </p:cNvSpPr>
              <p:nvPr/>
            </p:nvSpPr>
            <p:spPr bwMode="auto">
              <a:xfrm>
                <a:off x="1757504" y="2755032"/>
                <a:ext cx="1306371" cy="1306371"/>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cxnSp>
            <p:nvCxnSpPr>
              <p:cNvPr id="40" name="Straight Connector 117"/>
              <p:cNvCxnSpPr>
                <a:cxnSpLocks noChangeShapeType="1"/>
              </p:cNvCxnSpPr>
              <p:nvPr/>
            </p:nvCxnSpPr>
            <p:spPr bwMode="auto">
              <a:xfrm>
                <a:off x="2433775" y="176991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cxnSp>
            <p:nvCxnSpPr>
              <p:cNvPr id="41" name="Straight Connector 118"/>
              <p:cNvCxnSpPr>
                <a:cxnSpLocks noChangeShapeType="1"/>
              </p:cNvCxnSpPr>
              <p:nvPr/>
            </p:nvCxnSpPr>
            <p:spPr bwMode="auto">
              <a:xfrm rot="5400000">
                <a:off x="2410689" y="179300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grpSp>
        <p:grpSp>
          <p:nvGrpSpPr>
            <p:cNvPr id="70" name="Group 147"/>
            <p:cNvGrpSpPr>
              <a:grpSpLocks/>
            </p:cNvGrpSpPr>
            <p:nvPr/>
          </p:nvGrpSpPr>
          <p:grpSpPr bwMode="auto">
            <a:xfrm>
              <a:off x="7666394" y="5143614"/>
              <a:ext cx="604376" cy="606449"/>
              <a:chOff x="772388" y="1769916"/>
              <a:chExt cx="3276602" cy="3276602"/>
            </a:xfrm>
          </p:grpSpPr>
          <p:sp>
            <p:nvSpPr>
              <p:cNvPr id="71" name="Oval 148"/>
              <p:cNvSpPr>
                <a:spLocks noChangeArrowheads="1"/>
              </p:cNvSpPr>
              <p:nvPr/>
            </p:nvSpPr>
            <p:spPr bwMode="auto">
              <a:xfrm>
                <a:off x="923634" y="1921162"/>
                <a:ext cx="2974111" cy="2974111"/>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72" name="Oval 149"/>
              <p:cNvSpPr>
                <a:spLocks noChangeArrowheads="1"/>
              </p:cNvSpPr>
              <p:nvPr/>
            </p:nvSpPr>
            <p:spPr bwMode="auto">
              <a:xfrm>
                <a:off x="1179943" y="2177471"/>
                <a:ext cx="2461492" cy="2461492"/>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73" name="Oval 150"/>
              <p:cNvSpPr>
                <a:spLocks noChangeArrowheads="1"/>
              </p:cNvSpPr>
              <p:nvPr/>
            </p:nvSpPr>
            <p:spPr bwMode="auto">
              <a:xfrm>
                <a:off x="1450685" y="2448213"/>
                <a:ext cx="1920009" cy="1920009"/>
              </a:xfrm>
              <a:prstGeom prst="ellipse">
                <a:avLst/>
              </a:prstGeom>
              <a:solidFill>
                <a:srgbClr val="00DA63"/>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sp>
            <p:nvSpPr>
              <p:cNvPr id="74" name="Oval 151"/>
              <p:cNvSpPr>
                <a:spLocks noChangeArrowheads="1"/>
              </p:cNvSpPr>
              <p:nvPr/>
            </p:nvSpPr>
            <p:spPr bwMode="auto">
              <a:xfrm>
                <a:off x="1757504" y="2755032"/>
                <a:ext cx="1306371" cy="1306371"/>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lnSpc>
                    <a:spcPts val="2600"/>
                  </a:lnSpc>
                  <a:spcAft>
                    <a:spcPts val="1400"/>
                  </a:spcAft>
                  <a:buClr>
                    <a:schemeClr val="tx2"/>
                  </a:buClr>
                  <a:buFont typeface="Wingdings" pitchFamily="2" charset="2"/>
                  <a:defRPr sz="2200">
                    <a:solidFill>
                      <a:schemeClr val="tx1"/>
                    </a:solidFill>
                    <a:latin typeface="Arial" pitchFamily="34" charset="0"/>
                  </a:defRPr>
                </a:lvl1pPr>
                <a:lvl2pPr marL="571500" indent="-190500" eaLnBrk="0" hangingPunct="0">
                  <a:lnSpc>
                    <a:spcPts val="2600"/>
                  </a:lnSpc>
                  <a:spcAft>
                    <a:spcPts val="1400"/>
                  </a:spcAft>
                  <a:buClr>
                    <a:schemeClr val="tx1"/>
                  </a:buClr>
                  <a:buChar char="-"/>
                  <a:defRPr sz="2200">
                    <a:solidFill>
                      <a:schemeClr val="tx1"/>
                    </a:solidFill>
                    <a:latin typeface="Arial" pitchFamily="34" charset="0"/>
                  </a:defRPr>
                </a:lvl2pPr>
                <a:lvl3pPr marL="952500" indent="-190500" eaLnBrk="0" hangingPunct="0">
                  <a:lnSpc>
                    <a:spcPts val="2600"/>
                  </a:lnSpc>
                  <a:spcAft>
                    <a:spcPts val="1400"/>
                  </a:spcAft>
                  <a:buClr>
                    <a:schemeClr val="tx1"/>
                  </a:buClr>
                  <a:buChar char="-"/>
                  <a:defRPr sz="2200">
                    <a:solidFill>
                      <a:schemeClr val="tx1"/>
                    </a:solidFill>
                    <a:latin typeface="Arial" pitchFamily="34" charset="0"/>
                  </a:defRPr>
                </a:lvl3pPr>
                <a:lvl4pPr marL="1430338" indent="-185738" eaLnBrk="0" hangingPunct="0">
                  <a:lnSpc>
                    <a:spcPts val="2600"/>
                  </a:lnSpc>
                  <a:spcAft>
                    <a:spcPts val="1400"/>
                  </a:spcAft>
                  <a:buClr>
                    <a:schemeClr val="tx1"/>
                  </a:buClr>
                  <a:buChar char="-"/>
                  <a:defRPr sz="2200">
                    <a:solidFill>
                      <a:schemeClr val="tx1"/>
                    </a:solidFill>
                    <a:latin typeface="Arial" pitchFamily="34" charset="0"/>
                  </a:defRPr>
                </a:lvl4pPr>
                <a:lvl5pPr marL="1905000" indent="-190500" eaLnBrk="0" hangingPunct="0">
                  <a:lnSpc>
                    <a:spcPts val="2600"/>
                  </a:lnSpc>
                  <a:spcAft>
                    <a:spcPts val="1400"/>
                  </a:spcAft>
                  <a:buClr>
                    <a:schemeClr val="tx1"/>
                  </a:buClr>
                  <a:buChar char="-"/>
                  <a:defRPr sz="2200">
                    <a:solidFill>
                      <a:schemeClr val="tx1"/>
                    </a:solidFill>
                    <a:latin typeface="Arial" pitchFamily="34" charset="0"/>
                  </a:defRPr>
                </a:lvl5pPr>
                <a:lvl6pPr marL="23622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6pPr>
                <a:lvl7pPr marL="28194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7pPr>
                <a:lvl8pPr marL="32766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8pPr>
                <a:lvl9pPr marL="3733800" indent="-190500" eaLnBrk="0" fontAlgn="base" hangingPunct="0">
                  <a:lnSpc>
                    <a:spcPts val="2600"/>
                  </a:lnSpc>
                  <a:spcBef>
                    <a:spcPct val="0"/>
                  </a:spcBef>
                  <a:spcAft>
                    <a:spcPts val="1400"/>
                  </a:spcAft>
                  <a:buClr>
                    <a:schemeClr val="tx1"/>
                  </a:buClr>
                  <a:buChar char="-"/>
                  <a:defRPr sz="2200">
                    <a:solidFill>
                      <a:schemeClr val="tx1"/>
                    </a:solidFill>
                    <a:latin typeface="Arial" pitchFamily="34" charset="0"/>
                  </a:defRPr>
                </a:lvl9pPr>
              </a:lstStyle>
              <a:p>
                <a:pPr algn="ctr" eaLnBrk="1" fontAlgn="base" hangingPunct="1">
                  <a:lnSpc>
                    <a:spcPct val="100000"/>
                  </a:lnSpc>
                  <a:spcBef>
                    <a:spcPct val="20000"/>
                  </a:spcBef>
                  <a:spcAft>
                    <a:spcPct val="0"/>
                  </a:spcAft>
                  <a:buClrTx/>
                  <a:buFontTx/>
                  <a:buNone/>
                </a:pPr>
                <a:endParaRPr lang="en-GB" altLang="en-US" sz="3600" b="1" dirty="0">
                  <a:solidFill>
                    <a:srgbClr val="FFFFFF"/>
                  </a:solidFill>
                  <a:latin typeface="Calibri" pitchFamily="34" charset="0"/>
                  <a:ea typeface="ＭＳ Ｐゴシック" charset="0"/>
                </a:endParaRPr>
              </a:p>
            </p:txBody>
          </p:sp>
          <p:cxnSp>
            <p:nvCxnSpPr>
              <p:cNvPr id="75" name="Straight Connector 152"/>
              <p:cNvCxnSpPr>
                <a:cxnSpLocks noChangeShapeType="1"/>
              </p:cNvCxnSpPr>
              <p:nvPr/>
            </p:nvCxnSpPr>
            <p:spPr bwMode="auto">
              <a:xfrm>
                <a:off x="2433775" y="176991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cxnSp>
            <p:nvCxnSpPr>
              <p:cNvPr id="76" name="Straight Connector 153"/>
              <p:cNvCxnSpPr>
                <a:cxnSpLocks noChangeShapeType="1"/>
              </p:cNvCxnSpPr>
              <p:nvPr/>
            </p:nvCxnSpPr>
            <p:spPr bwMode="auto">
              <a:xfrm rot="5400000">
                <a:off x="2410689" y="1793006"/>
                <a:ext cx="0" cy="3276602"/>
              </a:xfrm>
              <a:prstGeom prst="line">
                <a:avLst/>
              </a:prstGeom>
              <a:noFill/>
              <a:ln w="12700" algn="ctr">
                <a:solidFill>
                  <a:srgbClr val="4D4D4D"/>
                </a:solidFill>
                <a:round/>
                <a:headEnd/>
                <a:tailEnd/>
              </a:ln>
              <a:extLst>
                <a:ext uri="{909E8E84-426E-40DD-AFC4-6F175D3DCCD1}">
                  <a14:hiddenFill xmlns:a14="http://schemas.microsoft.com/office/drawing/2010/main">
                    <a:noFill/>
                  </a14:hiddenFill>
                </a:ext>
              </a:extLst>
            </p:spPr>
          </p:cxnSp>
        </p:grpSp>
        <p:sp>
          <p:nvSpPr>
            <p:cNvPr id="77" name="Freeform 38"/>
            <p:cNvSpPr>
              <a:spLocks/>
            </p:cNvSpPr>
            <p:nvPr/>
          </p:nvSpPr>
          <p:spPr bwMode="auto">
            <a:xfrm>
              <a:off x="3970365" y="5858325"/>
              <a:ext cx="1369848" cy="261765"/>
            </a:xfrm>
            <a:custGeom>
              <a:avLst/>
              <a:gdLst>
                <a:gd name="T0" fmla="*/ 0 w 1818168"/>
                <a:gd name="T1" fmla="*/ 0 h 350875"/>
                <a:gd name="T2" fmla="*/ 796811 w 1818168"/>
                <a:gd name="T3" fmla="*/ 350764 h 350875"/>
                <a:gd name="T4" fmla="*/ 1816728 w 1818168"/>
                <a:gd name="T5" fmla="*/ 0 h 350875"/>
                <a:gd name="T6" fmla="*/ 1816728 w 1818168"/>
                <a:gd name="T7" fmla="*/ 0 h 350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8168" h="350875">
                  <a:moveTo>
                    <a:pt x="0" y="0"/>
                  </a:moveTo>
                  <a:cubicBezTo>
                    <a:pt x="247207" y="175437"/>
                    <a:pt x="494414" y="350875"/>
                    <a:pt x="797442" y="350875"/>
                  </a:cubicBezTo>
                  <a:cubicBezTo>
                    <a:pt x="1100470" y="350875"/>
                    <a:pt x="1818168" y="0"/>
                    <a:pt x="1818168" y="0"/>
                  </a:cubicBezTo>
                </a:path>
              </a:pathLst>
            </a:custGeom>
            <a:noFill/>
            <a:ln w="952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120000"/>
                </a:lnSpc>
                <a:spcBef>
                  <a:spcPct val="20000"/>
                </a:spcBef>
                <a:spcAft>
                  <a:spcPct val="0"/>
                </a:spcAft>
              </a:pPr>
              <a:endParaRPr lang="en-GB" sz="2000" b="1" dirty="0">
                <a:solidFill>
                  <a:srgbClr val="000000"/>
                </a:solidFill>
                <a:ea typeface="ＭＳ Ｐゴシック" charset="0"/>
              </a:endParaRPr>
            </a:p>
          </p:txBody>
        </p:sp>
        <p:sp>
          <p:nvSpPr>
            <p:cNvPr id="78" name="Freeform 38"/>
            <p:cNvSpPr>
              <a:spLocks/>
            </p:cNvSpPr>
            <p:nvPr/>
          </p:nvSpPr>
          <p:spPr bwMode="auto">
            <a:xfrm>
              <a:off x="5274529" y="5858325"/>
              <a:ext cx="1369848" cy="261765"/>
            </a:xfrm>
            <a:custGeom>
              <a:avLst/>
              <a:gdLst>
                <a:gd name="T0" fmla="*/ 0 w 1818168"/>
                <a:gd name="T1" fmla="*/ 0 h 350875"/>
                <a:gd name="T2" fmla="*/ 796811 w 1818168"/>
                <a:gd name="T3" fmla="*/ 350764 h 350875"/>
                <a:gd name="T4" fmla="*/ 1816728 w 1818168"/>
                <a:gd name="T5" fmla="*/ 0 h 350875"/>
                <a:gd name="T6" fmla="*/ 1816728 w 1818168"/>
                <a:gd name="T7" fmla="*/ 0 h 350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8168" h="350875">
                  <a:moveTo>
                    <a:pt x="0" y="0"/>
                  </a:moveTo>
                  <a:cubicBezTo>
                    <a:pt x="247207" y="175437"/>
                    <a:pt x="494414" y="350875"/>
                    <a:pt x="797442" y="350875"/>
                  </a:cubicBezTo>
                  <a:cubicBezTo>
                    <a:pt x="1100470" y="350875"/>
                    <a:pt x="1818168" y="0"/>
                    <a:pt x="1818168" y="0"/>
                  </a:cubicBezTo>
                </a:path>
              </a:pathLst>
            </a:custGeom>
            <a:noFill/>
            <a:ln w="952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120000"/>
                </a:lnSpc>
                <a:spcBef>
                  <a:spcPct val="20000"/>
                </a:spcBef>
                <a:spcAft>
                  <a:spcPct val="0"/>
                </a:spcAft>
              </a:pPr>
              <a:endParaRPr lang="en-GB" sz="2000" b="1" dirty="0">
                <a:solidFill>
                  <a:srgbClr val="000000"/>
                </a:solidFill>
                <a:ea typeface="ＭＳ Ｐゴシック" charset="0"/>
              </a:endParaRPr>
            </a:p>
          </p:txBody>
        </p:sp>
        <p:sp>
          <p:nvSpPr>
            <p:cNvPr id="79" name="Freeform 38"/>
            <p:cNvSpPr>
              <a:spLocks/>
            </p:cNvSpPr>
            <p:nvPr/>
          </p:nvSpPr>
          <p:spPr bwMode="auto">
            <a:xfrm>
              <a:off x="6578692" y="5858325"/>
              <a:ext cx="1369848" cy="261765"/>
            </a:xfrm>
            <a:custGeom>
              <a:avLst/>
              <a:gdLst>
                <a:gd name="T0" fmla="*/ 0 w 1818168"/>
                <a:gd name="T1" fmla="*/ 0 h 350875"/>
                <a:gd name="T2" fmla="*/ 796811 w 1818168"/>
                <a:gd name="T3" fmla="*/ 350764 h 350875"/>
                <a:gd name="T4" fmla="*/ 1816728 w 1818168"/>
                <a:gd name="T5" fmla="*/ 0 h 350875"/>
                <a:gd name="T6" fmla="*/ 1816728 w 1818168"/>
                <a:gd name="T7" fmla="*/ 0 h 350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8168" h="350875">
                  <a:moveTo>
                    <a:pt x="0" y="0"/>
                  </a:moveTo>
                  <a:cubicBezTo>
                    <a:pt x="247207" y="175437"/>
                    <a:pt x="494414" y="350875"/>
                    <a:pt x="797442" y="350875"/>
                  </a:cubicBezTo>
                  <a:cubicBezTo>
                    <a:pt x="1100470" y="350875"/>
                    <a:pt x="1818168" y="0"/>
                    <a:pt x="1818168" y="0"/>
                  </a:cubicBezTo>
                </a:path>
              </a:pathLst>
            </a:custGeom>
            <a:noFill/>
            <a:ln w="952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120000"/>
                </a:lnSpc>
                <a:spcBef>
                  <a:spcPct val="20000"/>
                </a:spcBef>
                <a:spcAft>
                  <a:spcPct val="0"/>
                </a:spcAft>
              </a:pPr>
              <a:endParaRPr lang="en-GB" sz="2000" b="1" dirty="0">
                <a:solidFill>
                  <a:srgbClr val="000000"/>
                </a:solidFill>
                <a:ea typeface="ＭＳ Ｐゴシック" charset="0"/>
              </a:endParaRPr>
            </a:p>
          </p:txBody>
        </p:sp>
        <p:sp>
          <p:nvSpPr>
            <p:cNvPr id="84" name="TextBox 83"/>
            <p:cNvSpPr txBox="1"/>
            <p:nvPr/>
          </p:nvSpPr>
          <p:spPr>
            <a:xfrm rot="2631652">
              <a:off x="4074643" y="5032225"/>
              <a:ext cx="443800"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Plan</a:t>
              </a:r>
            </a:p>
          </p:txBody>
        </p:sp>
        <p:sp>
          <p:nvSpPr>
            <p:cNvPr id="85" name="TextBox 84"/>
            <p:cNvSpPr txBox="1"/>
            <p:nvPr/>
          </p:nvSpPr>
          <p:spPr>
            <a:xfrm>
              <a:off x="4320366" y="5719737"/>
              <a:ext cx="34507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Do</a:t>
              </a:r>
            </a:p>
          </p:txBody>
        </p:sp>
        <p:sp>
          <p:nvSpPr>
            <p:cNvPr id="86" name="TextBox 85"/>
            <p:cNvSpPr txBox="1"/>
            <p:nvPr/>
          </p:nvSpPr>
          <p:spPr>
            <a:xfrm rot="18944671">
              <a:off x="4661597" y="5000482"/>
              <a:ext cx="61542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Review</a:t>
              </a:r>
            </a:p>
          </p:txBody>
        </p:sp>
        <p:sp>
          <p:nvSpPr>
            <p:cNvPr id="87" name="TextBox 86"/>
            <p:cNvSpPr txBox="1"/>
            <p:nvPr/>
          </p:nvSpPr>
          <p:spPr>
            <a:xfrm rot="2631652">
              <a:off x="6708423" y="4977907"/>
              <a:ext cx="443800"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Plan</a:t>
              </a:r>
            </a:p>
          </p:txBody>
        </p:sp>
        <p:sp>
          <p:nvSpPr>
            <p:cNvPr id="88" name="TextBox 87"/>
            <p:cNvSpPr txBox="1"/>
            <p:nvPr/>
          </p:nvSpPr>
          <p:spPr>
            <a:xfrm>
              <a:off x="7049251" y="5689678"/>
              <a:ext cx="34507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Do</a:t>
              </a:r>
            </a:p>
          </p:txBody>
        </p:sp>
        <p:sp>
          <p:nvSpPr>
            <p:cNvPr id="89" name="TextBox 88"/>
            <p:cNvSpPr txBox="1"/>
            <p:nvPr/>
          </p:nvSpPr>
          <p:spPr>
            <a:xfrm rot="2631652">
              <a:off x="5400166" y="5025421"/>
              <a:ext cx="443800"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Plan</a:t>
              </a:r>
            </a:p>
          </p:txBody>
        </p:sp>
        <p:sp>
          <p:nvSpPr>
            <p:cNvPr id="90" name="TextBox 89"/>
            <p:cNvSpPr txBox="1"/>
            <p:nvPr/>
          </p:nvSpPr>
          <p:spPr>
            <a:xfrm>
              <a:off x="5729822" y="5689678"/>
              <a:ext cx="34507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Do</a:t>
              </a:r>
            </a:p>
          </p:txBody>
        </p:sp>
        <p:sp>
          <p:nvSpPr>
            <p:cNvPr id="91" name="TextBox 90"/>
            <p:cNvSpPr txBox="1"/>
            <p:nvPr/>
          </p:nvSpPr>
          <p:spPr>
            <a:xfrm rot="18944671">
              <a:off x="6039576" y="5018619"/>
              <a:ext cx="61542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Review</a:t>
              </a:r>
            </a:p>
          </p:txBody>
        </p:sp>
        <p:sp>
          <p:nvSpPr>
            <p:cNvPr id="92" name="TextBox 91"/>
            <p:cNvSpPr txBox="1"/>
            <p:nvPr/>
          </p:nvSpPr>
          <p:spPr>
            <a:xfrm rot="2631652">
              <a:off x="7999367" y="5011835"/>
              <a:ext cx="443800"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Plan</a:t>
              </a:r>
            </a:p>
          </p:txBody>
        </p:sp>
        <p:sp>
          <p:nvSpPr>
            <p:cNvPr id="94" name="TextBox 93"/>
            <p:cNvSpPr txBox="1"/>
            <p:nvPr/>
          </p:nvSpPr>
          <p:spPr>
            <a:xfrm rot="18944671">
              <a:off x="7305789" y="5032224"/>
              <a:ext cx="615426" cy="271201"/>
            </a:xfrm>
            <a:prstGeom prst="rect">
              <a:avLst/>
            </a:prstGeom>
            <a:noFill/>
          </p:spPr>
          <p:txBody>
            <a:bodyPr wrap="none" rtlCol="0">
              <a:spAutoFit/>
            </a:bodyPr>
            <a:lstStyle/>
            <a:p>
              <a:pPr algn="ctr" fontAlgn="base">
                <a:lnSpc>
                  <a:spcPct val="120000"/>
                </a:lnSpc>
                <a:spcBef>
                  <a:spcPct val="20000"/>
                </a:spcBef>
                <a:spcAft>
                  <a:spcPct val="0"/>
                </a:spcAft>
              </a:pPr>
              <a:r>
                <a:rPr lang="en-GB" sz="1050" b="1" dirty="0">
                  <a:solidFill>
                    <a:srgbClr val="000000"/>
                  </a:solidFill>
                  <a:ea typeface="ＭＳ Ｐゴシック" charset="0"/>
                </a:rPr>
                <a:t>Review</a:t>
              </a:r>
            </a:p>
          </p:txBody>
        </p:sp>
      </p:grpSp>
      <p:grpSp>
        <p:nvGrpSpPr>
          <p:cNvPr id="242" name="Group 241"/>
          <p:cNvGrpSpPr/>
          <p:nvPr/>
        </p:nvGrpSpPr>
        <p:grpSpPr>
          <a:xfrm>
            <a:off x="2360619" y="5412015"/>
            <a:ext cx="874952" cy="1233893"/>
            <a:chOff x="2816207" y="3571352"/>
            <a:chExt cx="652388" cy="920023"/>
          </a:xfrm>
        </p:grpSpPr>
        <p:pic>
          <p:nvPicPr>
            <p:cNvPr id="227" name="Picture 1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9095" y="3571352"/>
              <a:ext cx="629500" cy="4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 name="TextBox 227"/>
            <p:cNvSpPr txBox="1"/>
            <p:nvPr/>
          </p:nvSpPr>
          <p:spPr>
            <a:xfrm>
              <a:off x="2816207" y="4055352"/>
              <a:ext cx="652388" cy="436023"/>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000" b="1" dirty="0">
                  <a:solidFill>
                    <a:srgbClr val="000000"/>
                  </a:solidFill>
                  <a:ea typeface="ＭＳ Ｐゴシック" charset="0"/>
                </a:rPr>
                <a:t>Problem Solving </a:t>
              </a:r>
            </a:p>
            <a:p>
              <a:pPr algn="ctr" fontAlgn="base">
                <a:lnSpc>
                  <a:spcPct val="120000"/>
                </a:lnSpc>
                <a:spcBef>
                  <a:spcPct val="20000"/>
                </a:spcBef>
                <a:spcAft>
                  <a:spcPct val="0"/>
                </a:spcAft>
              </a:pPr>
              <a:r>
                <a:rPr lang="en-GB" sz="1000" b="1" dirty="0">
                  <a:solidFill>
                    <a:srgbClr val="000000"/>
                  </a:solidFill>
                  <a:ea typeface="ＭＳ Ｐゴシック" charset="0"/>
                </a:rPr>
                <a:t>Team Building</a:t>
              </a:r>
            </a:p>
          </p:txBody>
        </p:sp>
      </p:grpSp>
      <p:sp>
        <p:nvSpPr>
          <p:cNvPr id="230" name="TextBox 229"/>
          <p:cNvSpPr txBox="1"/>
          <p:nvPr/>
        </p:nvSpPr>
        <p:spPr>
          <a:xfrm>
            <a:off x="695159" y="6204875"/>
            <a:ext cx="1465982" cy="369332"/>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000" b="1" dirty="0">
                <a:solidFill>
                  <a:srgbClr val="000000"/>
                </a:solidFill>
                <a:ea typeface="ＭＳ Ｐゴシック" charset="0"/>
              </a:rPr>
              <a:t>Diagnostics &amp; storyboard</a:t>
            </a:r>
          </a:p>
        </p:txBody>
      </p:sp>
      <p:sp>
        <p:nvSpPr>
          <p:cNvPr id="254" name="TextBox 253"/>
          <p:cNvSpPr txBox="1"/>
          <p:nvPr/>
        </p:nvSpPr>
        <p:spPr>
          <a:xfrm>
            <a:off x="641905" y="2394484"/>
            <a:ext cx="2522746" cy="1849737"/>
          </a:xfrm>
          <a:prstGeom prst="rect">
            <a:avLst/>
          </a:prstGeom>
          <a:noFill/>
        </p:spPr>
        <p:txBody>
          <a:bodyPr wrap="square" lIns="0" tIns="0" rIns="0" bIns="0" rtlCol="0">
            <a:spAutoFit/>
          </a:bodyPr>
          <a:lstStyle/>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Launch Frontier to the store</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Engage the store team in understanding what works well and where to focus improvement (Diagnostics)</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Begin collaborative problem solving and implementing solutions</a:t>
            </a:r>
          </a:p>
        </p:txBody>
      </p:sp>
      <p:sp>
        <p:nvSpPr>
          <p:cNvPr id="261" name="TextBox 260"/>
          <p:cNvSpPr txBox="1"/>
          <p:nvPr/>
        </p:nvSpPr>
        <p:spPr>
          <a:xfrm>
            <a:off x="3171892" y="2419052"/>
            <a:ext cx="2990705" cy="2148280"/>
          </a:xfrm>
          <a:prstGeom prst="rect">
            <a:avLst/>
          </a:prstGeom>
          <a:noFill/>
        </p:spPr>
        <p:txBody>
          <a:bodyPr wrap="square" lIns="0" tIns="0" rIns="0" bIns="0" rtlCol="0">
            <a:spAutoFit/>
          </a:bodyPr>
          <a:lstStyle/>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Establish plan – do – review cycle in the store based around the Pulse</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Develop collaborative problem solving through PSTB sessions focussed on core store issues</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Implement solutions to improve store performance</a:t>
            </a:r>
          </a:p>
          <a:p>
            <a:pPr marL="180975" indent="-180975" fontAlgn="base">
              <a:lnSpc>
                <a:spcPct val="120000"/>
              </a:lnSpc>
              <a:spcBef>
                <a:spcPts val="300"/>
              </a:spcBef>
              <a:spcAft>
                <a:spcPct val="0"/>
              </a:spcAft>
              <a:buFont typeface="Arial" panose="020B0604020202020204" pitchFamily="34" charset="0"/>
              <a:buChar char="•"/>
            </a:pPr>
            <a:endParaRPr lang="en-GB" sz="1200" dirty="0">
              <a:solidFill>
                <a:srgbClr val="000000"/>
              </a:solidFill>
              <a:ea typeface="ＭＳ Ｐゴシック" charset="0"/>
            </a:endParaRPr>
          </a:p>
          <a:p>
            <a:pPr marL="180975" indent="-180975" fontAlgn="base">
              <a:lnSpc>
                <a:spcPct val="120000"/>
              </a:lnSpc>
              <a:spcBef>
                <a:spcPts val="300"/>
              </a:spcBef>
              <a:spcAft>
                <a:spcPct val="0"/>
              </a:spcAft>
              <a:buFont typeface="Arial" panose="020B0604020202020204" pitchFamily="34" charset="0"/>
              <a:buChar char="•"/>
            </a:pPr>
            <a:endParaRPr lang="en-GB" sz="1200" dirty="0">
              <a:solidFill>
                <a:srgbClr val="000000"/>
              </a:solidFill>
              <a:ea typeface="ＭＳ Ｐゴシック" charset="0"/>
            </a:endParaRPr>
          </a:p>
        </p:txBody>
      </p:sp>
      <p:sp>
        <p:nvSpPr>
          <p:cNvPr id="274" name="TextBox 273"/>
          <p:cNvSpPr txBox="1"/>
          <p:nvPr/>
        </p:nvSpPr>
        <p:spPr>
          <a:xfrm>
            <a:off x="6246040" y="2394400"/>
            <a:ext cx="2864875" cy="1705082"/>
          </a:xfrm>
          <a:prstGeom prst="rect">
            <a:avLst/>
          </a:prstGeom>
          <a:noFill/>
        </p:spPr>
        <p:txBody>
          <a:bodyPr wrap="square" lIns="0" tIns="0" rIns="0" bIns="0" rtlCol="0">
            <a:spAutoFit/>
          </a:bodyPr>
          <a:lstStyle/>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Sustain improvements made in store</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Maintain weekly Plan – Do – Review approach</a:t>
            </a:r>
          </a:p>
          <a:p>
            <a:pPr marL="180975" indent="-180975" fontAlgn="base">
              <a:lnSpc>
                <a:spcPct val="120000"/>
              </a:lnSpc>
              <a:spcBef>
                <a:spcPts val="300"/>
              </a:spcBef>
              <a:spcAft>
                <a:spcPct val="0"/>
              </a:spcAft>
              <a:buFont typeface="Arial" panose="020B0604020202020204" pitchFamily="34" charset="0"/>
              <a:buChar char="•"/>
            </a:pPr>
            <a:r>
              <a:rPr lang="en-GB" sz="1200" dirty="0">
                <a:solidFill>
                  <a:srgbClr val="000000"/>
                </a:solidFill>
                <a:ea typeface="ＭＳ Ｐゴシック" charset="0"/>
              </a:rPr>
              <a:t>Set things up so that Frontier ways of working continue on their own</a:t>
            </a:r>
          </a:p>
          <a:p>
            <a:pPr marL="180975" indent="-180975" fontAlgn="base">
              <a:lnSpc>
                <a:spcPct val="120000"/>
              </a:lnSpc>
              <a:spcBef>
                <a:spcPts val="300"/>
              </a:spcBef>
              <a:spcAft>
                <a:spcPct val="0"/>
              </a:spcAft>
              <a:buFont typeface="Arial" panose="020B0604020202020204" pitchFamily="34" charset="0"/>
              <a:buChar char="•"/>
            </a:pPr>
            <a:endParaRPr lang="en-GB" sz="1200" dirty="0">
              <a:solidFill>
                <a:srgbClr val="000000"/>
              </a:solidFill>
              <a:ea typeface="ＭＳ Ｐゴシック" charset="0"/>
            </a:endParaRPr>
          </a:p>
          <a:p>
            <a:pPr marL="180975" indent="-180975" fontAlgn="base">
              <a:lnSpc>
                <a:spcPct val="120000"/>
              </a:lnSpc>
              <a:spcBef>
                <a:spcPts val="300"/>
              </a:spcBef>
              <a:spcAft>
                <a:spcPct val="0"/>
              </a:spcAft>
              <a:buFont typeface="Arial" panose="020B0604020202020204" pitchFamily="34" charset="0"/>
              <a:buChar char="•"/>
            </a:pPr>
            <a:endParaRPr lang="en-GB" sz="1200" dirty="0">
              <a:solidFill>
                <a:srgbClr val="000000"/>
              </a:solidFill>
              <a:ea typeface="ＭＳ Ｐゴシック" charset="0"/>
            </a:endParaRPr>
          </a:p>
        </p:txBody>
      </p:sp>
      <p:pic>
        <p:nvPicPr>
          <p:cNvPr id="5" name="Picture 4"/>
          <p:cNvPicPr>
            <a:picLocks noChangeAspect="1"/>
          </p:cNvPicPr>
          <p:nvPr/>
        </p:nvPicPr>
        <p:blipFill rotWithShape="1">
          <a:blip r:embed="rId4"/>
          <a:srcRect l="19795" t="7293" r="19869" b="12500"/>
          <a:stretch/>
        </p:blipFill>
        <p:spPr>
          <a:xfrm>
            <a:off x="909087" y="5356169"/>
            <a:ext cx="1056226" cy="789420"/>
          </a:xfrm>
          <a:prstGeom prst="rect">
            <a:avLst/>
          </a:prstGeom>
        </p:spPr>
      </p:pic>
      <p:cxnSp>
        <p:nvCxnSpPr>
          <p:cNvPr id="69" name="Straight Arrow Connector 68"/>
          <p:cNvCxnSpPr/>
          <p:nvPr/>
        </p:nvCxnSpPr>
        <p:spPr>
          <a:xfrm>
            <a:off x="4257999" y="6018642"/>
            <a:ext cx="4538759" cy="0"/>
          </a:xfrm>
          <a:prstGeom prst="straightConnector1">
            <a:avLst/>
          </a:prstGeom>
          <a:ln w="28575" cap="rnd">
            <a:prstDash val="sysDot"/>
            <a:tailEnd type="triangle"/>
          </a:ln>
        </p:spPr>
        <p:style>
          <a:lnRef idx="1">
            <a:schemeClr val="accent1"/>
          </a:lnRef>
          <a:fillRef idx="0">
            <a:schemeClr val="accent1"/>
          </a:fillRef>
          <a:effectRef idx="0">
            <a:schemeClr val="accent1"/>
          </a:effectRef>
          <a:fontRef idx="minor">
            <a:schemeClr val="tx1"/>
          </a:fontRef>
        </p:style>
      </p:cxnSp>
      <p:pic>
        <p:nvPicPr>
          <p:cNvPr id="100" name="Picture 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3118" y="5726648"/>
            <a:ext cx="704808" cy="51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25855" y="5715168"/>
            <a:ext cx="704808" cy="51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48592" y="5715168"/>
            <a:ext cx="704808" cy="51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79"/>
          <p:cNvPicPr>
            <a:picLocks noChangeAspect="1"/>
          </p:cNvPicPr>
          <p:nvPr/>
        </p:nvPicPr>
        <p:blipFill>
          <a:blip r:embed="rId6"/>
          <a:stretch>
            <a:fillRect/>
          </a:stretch>
        </p:blipFill>
        <p:spPr>
          <a:xfrm>
            <a:off x="1112698" y="4317134"/>
            <a:ext cx="701605" cy="456449"/>
          </a:xfrm>
          <a:prstGeom prst="rect">
            <a:avLst/>
          </a:prstGeom>
        </p:spPr>
      </p:pic>
      <p:sp>
        <p:nvSpPr>
          <p:cNvPr id="81" name="TextBox 80"/>
          <p:cNvSpPr txBox="1"/>
          <p:nvPr/>
        </p:nvSpPr>
        <p:spPr>
          <a:xfrm>
            <a:off x="919831" y="4849816"/>
            <a:ext cx="972421" cy="369332"/>
          </a:xfrm>
          <a:prstGeom prst="rect">
            <a:avLst/>
          </a:prstGeom>
          <a:solidFill>
            <a:schemeClr val="bg1"/>
          </a:solidFill>
        </p:spPr>
        <p:txBody>
          <a:bodyPr wrap="square" lIns="0" tIns="0" rIns="0" bIns="0" rtlCol="0">
            <a:spAutoFit/>
          </a:bodyPr>
          <a:lstStyle/>
          <a:p>
            <a:pPr algn="ctr" fontAlgn="base">
              <a:lnSpc>
                <a:spcPct val="120000"/>
              </a:lnSpc>
              <a:spcBef>
                <a:spcPct val="20000"/>
              </a:spcBef>
              <a:spcAft>
                <a:spcPct val="0"/>
              </a:spcAft>
            </a:pPr>
            <a:r>
              <a:rPr lang="en-GB" sz="1000" b="1" dirty="0">
                <a:solidFill>
                  <a:srgbClr val="000000"/>
                </a:solidFill>
                <a:ea typeface="ＭＳ Ｐゴシック" charset="0"/>
              </a:rPr>
              <a:t>Change Leadership</a:t>
            </a:r>
          </a:p>
        </p:txBody>
      </p:sp>
      <p:pic>
        <p:nvPicPr>
          <p:cNvPr id="82" name="Picture 81"/>
          <p:cNvPicPr>
            <a:picLocks noChangeAspect="1"/>
          </p:cNvPicPr>
          <p:nvPr/>
        </p:nvPicPr>
        <p:blipFill>
          <a:blip r:embed="rId7"/>
          <a:stretch>
            <a:fillRect/>
          </a:stretch>
        </p:blipFill>
        <p:spPr>
          <a:xfrm>
            <a:off x="2490046" y="4244137"/>
            <a:ext cx="613275" cy="598742"/>
          </a:xfrm>
          <a:prstGeom prst="rect">
            <a:avLst/>
          </a:prstGeom>
        </p:spPr>
      </p:pic>
      <p:sp>
        <p:nvSpPr>
          <p:cNvPr id="83" name="TextBox 82"/>
          <p:cNvSpPr txBox="1"/>
          <p:nvPr/>
        </p:nvSpPr>
        <p:spPr>
          <a:xfrm>
            <a:off x="2370833" y="4861914"/>
            <a:ext cx="851535" cy="369332"/>
          </a:xfrm>
          <a:prstGeom prst="rect">
            <a:avLst/>
          </a:prstGeom>
          <a:solidFill>
            <a:schemeClr val="bg1"/>
          </a:solidFill>
        </p:spPr>
        <p:txBody>
          <a:bodyPr wrap="square" lIns="0" tIns="0" rIns="0" bIns="0" rtlCol="0">
            <a:spAutoFit/>
          </a:bodyPr>
          <a:lstStyle/>
          <a:p>
            <a:pPr algn="ctr" fontAlgn="base">
              <a:lnSpc>
                <a:spcPct val="120000"/>
              </a:lnSpc>
              <a:spcBef>
                <a:spcPct val="20000"/>
              </a:spcBef>
              <a:spcAft>
                <a:spcPct val="0"/>
              </a:spcAft>
            </a:pPr>
            <a:r>
              <a:rPr lang="en-GB" sz="1000" b="1" dirty="0">
                <a:solidFill>
                  <a:srgbClr val="000000"/>
                </a:solidFill>
                <a:ea typeface="ＭＳ Ｐゴシック" charset="0"/>
              </a:rPr>
              <a:t>Attention Model</a:t>
            </a:r>
          </a:p>
        </p:txBody>
      </p:sp>
      <p:sp>
        <p:nvSpPr>
          <p:cNvPr id="93" name="TextBox 92"/>
          <p:cNvSpPr txBox="1"/>
          <p:nvPr/>
        </p:nvSpPr>
        <p:spPr>
          <a:xfrm rot="16200000">
            <a:off x="3355851" y="4596870"/>
            <a:ext cx="874952" cy="184666"/>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000" b="1" dirty="0">
                <a:solidFill>
                  <a:srgbClr val="000000"/>
                </a:solidFill>
                <a:ea typeface="ＭＳ Ｐゴシック" charset="0"/>
              </a:rPr>
              <a:t>Pulse</a:t>
            </a:r>
          </a:p>
        </p:txBody>
      </p:sp>
    </p:spTree>
    <p:extLst>
      <p:ext uri="{BB962C8B-B14F-4D97-AF65-F5344CB8AC3E}">
        <p14:creationId xmlns:p14="http://schemas.microsoft.com/office/powerpoint/2010/main" val="32423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bldP spid="12" grpId="0"/>
      <p:bldP spid="14" grpId="0" animBg="1"/>
      <p:bldP spid="15" grpId="0" animBg="1"/>
      <p:bldP spid="17" grpId="0"/>
      <p:bldP spid="18" grpId="0"/>
      <p:bldP spid="19" grpId="0" animBg="1"/>
      <p:bldP spid="20" grpId="0"/>
      <p:bldP spid="230" grpId="0"/>
      <p:bldP spid="230" grpId="1"/>
      <p:bldP spid="254" grpId="0"/>
      <p:bldP spid="261" grpId="0"/>
      <p:bldP spid="274" grpId="0"/>
      <p:bldP spid="81" grpId="0" animBg="1"/>
      <p:bldP spid="83" grpId="0" animBg="1"/>
      <p:bldP spid="9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20" y="240103"/>
            <a:ext cx="8135880" cy="812633"/>
          </a:xfrm>
        </p:spPr>
        <p:txBody>
          <a:bodyPr>
            <a:normAutofit/>
          </a:bodyPr>
          <a:lstStyle/>
          <a:p>
            <a:pPr algn="ctr"/>
            <a:r>
              <a:rPr lang="en-GB" dirty="0" smtClean="0"/>
              <a:t>Frontier Stores Pre </a:t>
            </a:r>
            <a:r>
              <a:rPr lang="en-GB" dirty="0"/>
              <a:t>L</a:t>
            </a:r>
            <a:r>
              <a:rPr lang="en-GB" dirty="0" smtClean="0"/>
              <a:t>aunch  </a:t>
            </a:r>
            <a:br>
              <a:rPr lang="en-GB" dirty="0" smtClean="0"/>
            </a:br>
            <a:r>
              <a:rPr lang="en-GB" dirty="0" smtClean="0"/>
              <a:t>  </a:t>
            </a:r>
            <a:endParaRPr lang="en-GB" dirty="0"/>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107</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31266311"/>
              </p:ext>
            </p:extLst>
          </p:nvPr>
        </p:nvGraphicFramePr>
        <p:xfrm>
          <a:off x="72" y="996247"/>
          <a:ext cx="9143999" cy="5861752"/>
        </p:xfrm>
        <a:graphic>
          <a:graphicData uri="http://schemas.openxmlformats.org/drawingml/2006/table">
            <a:tbl>
              <a:tblPr firstRow="1" bandRow="1">
                <a:tableStyleId>{5C22544A-7EE6-4342-B048-85BDC9FD1C3A}</a:tableStyleId>
              </a:tblPr>
              <a:tblGrid>
                <a:gridCol w="696381"/>
                <a:gridCol w="1956508"/>
                <a:gridCol w="2142311"/>
                <a:gridCol w="2161577"/>
                <a:gridCol w="2187222"/>
              </a:tblGrid>
              <a:tr h="315206">
                <a:tc>
                  <a:txBody>
                    <a:bodyPr/>
                    <a:lstStyle/>
                    <a:p>
                      <a:r>
                        <a:rPr lang="en-GB" sz="800" dirty="0" smtClean="0"/>
                        <a:t>Week</a:t>
                      </a:r>
                      <a:endParaRPr lang="en-GB" sz="800" dirty="0"/>
                    </a:p>
                  </a:txBody>
                  <a:tcPr/>
                </a:tc>
                <a:tc>
                  <a:txBody>
                    <a:bodyPr/>
                    <a:lstStyle/>
                    <a:p>
                      <a:pPr algn="ctr"/>
                      <a:r>
                        <a:rPr lang="en-GB" sz="1000" dirty="0" smtClean="0"/>
                        <a:t>-4: #</a:t>
                      </a:r>
                      <a:r>
                        <a:rPr lang="en-GB" sz="1000" baseline="0" dirty="0" smtClean="0"/>
                        <a:t># / ## / ####</a:t>
                      </a:r>
                      <a:endParaRPr lang="en-GB" sz="1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-3: #</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-2: #</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 #</a:t>
                      </a:r>
                      <a:r>
                        <a:rPr lang="en-GB" sz="1000" baseline="0" dirty="0" smtClean="0"/>
                        <a:t># / ## / ####</a:t>
                      </a:r>
                      <a:endParaRPr lang="en-GB" sz="1000" dirty="0" smtClean="0"/>
                    </a:p>
                  </a:txBody>
                  <a:tcPr anchor="ctr"/>
                </a:tc>
              </a:tr>
              <a:tr h="2432982">
                <a:tc>
                  <a:txBody>
                    <a:bodyPr/>
                    <a:lstStyle/>
                    <a:p>
                      <a:pPr algn="ctr"/>
                      <a:r>
                        <a:rPr lang="en-GB" sz="1100" dirty="0" smtClean="0"/>
                        <a:t>Communications</a:t>
                      </a:r>
                      <a:r>
                        <a:rPr lang="en-GB" sz="1100" baseline="0" dirty="0" smtClean="0"/>
                        <a:t> </a:t>
                      </a:r>
                      <a:endParaRPr lang="en-GB" sz="1100" dirty="0"/>
                    </a:p>
                  </a:txBody>
                  <a:tcPr vert="vert270"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&amp; Finish Wk -4:</a:t>
                      </a:r>
                      <a:endParaRPr lang="en-GB" sz="950" b="1" u="sng" baseline="0" dirty="0" smtClean="0"/>
                    </a:p>
                    <a:p>
                      <a:pPr marL="171450" indent="-171450" algn="l">
                        <a:buFont typeface="Arial" panose="020B0604020202020204" pitchFamily="34" charset="0"/>
                        <a:buChar char="•"/>
                      </a:pPr>
                      <a:r>
                        <a:rPr lang="en-GB" sz="950" baseline="0" dirty="0" smtClean="0"/>
                        <a:t>DPR or DM Visit or Call Store Managers to inform them of selection for next Frontier wave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Share with SM the 12 week plan with the key dates highlighted to assist with planning. Give some background to help understanding </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GB" sz="950" b="1" u="sng" dirty="0" smtClean="0"/>
                        <a:t>Start &amp; Finish Wk -3:</a:t>
                      </a:r>
                      <a:endParaRPr lang="en-GB" sz="95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COMPASS note will come down welcoming store to Frontier &amp; will include high level overview attachment that can be used as talking points to share with store team members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Frontier Overview Poster also shared as an attachment  &amp; to display for team to raise awareness of what’s coming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00" baseline="0" dirty="0" smtClean="0"/>
                        <a:t>Prepare PDF letter for TM from the store manager to inform of Frontier Launch – Elevator Speech </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&amp; Finish Wk -2:</a:t>
                      </a:r>
                      <a:endParaRPr lang="en-GB" sz="95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dirty="0" smtClean="0"/>
                        <a:t>COMPASS note will come down that includes all store diagnostics including </a:t>
                      </a:r>
                      <a:r>
                        <a:rPr lang="en-GB" sz="950" baseline="0" dirty="0" smtClean="0"/>
                        <a:t>Store data request FE/RX that is optional to complete early</a:t>
                      </a:r>
                      <a:endParaRPr lang="en-GB" sz="95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dirty="0" smtClean="0"/>
                        <a:t>Area leadership can share with MGR/ASM</a:t>
                      </a:r>
                      <a:r>
                        <a:rPr lang="en-GB" sz="950" baseline="0" dirty="0" smtClean="0"/>
                        <a:t> agenda for 2 day   workshop as a pre read</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95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GB" sz="950"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950" dirty="0" smtClean="0"/>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GB" sz="1000" b="1" u="sng" dirty="0" smtClean="0"/>
                        <a:t>Start &amp; Finish Wk -1:</a:t>
                      </a:r>
                      <a:endParaRPr lang="en-GB" sz="100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District or Area Leadership will have sent the invite to the Area launch meeting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Prepare to attend SM/ASM launch meeting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Finish handing out TM PDF letter</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1000" dirty="0" smtClean="0"/>
                    </a:p>
                  </a:txBody>
                  <a:tcPr anchor="ctr">
                    <a:solidFill>
                      <a:schemeClr val="accent1">
                        <a:lumMod val="40000"/>
                        <a:lumOff val="60000"/>
                      </a:schemeClr>
                    </a:solidFill>
                  </a:tcPr>
                </a:tc>
              </a:tr>
              <a:tr h="1634683">
                <a:tc>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a:txBody>
                    <a:bodyPr/>
                    <a:lstStyle/>
                    <a:p>
                      <a:pPr marL="171450" indent="-171450">
                        <a:buFont typeface="Arial"/>
                        <a:buChar char="•"/>
                      </a:pPr>
                      <a:r>
                        <a:rPr lang="en-US" sz="1000" dirty="0" smtClean="0"/>
                        <a:t>Read</a:t>
                      </a:r>
                      <a:r>
                        <a:rPr lang="en-US" sz="1000" baseline="0" dirty="0" smtClean="0"/>
                        <a:t> through the plans and understand key dates. Start to add these to your weekly &amp; monthly plans/schedules </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solidFill>
                            <a:srgbClr val="000000"/>
                          </a:solidFill>
                        </a:rPr>
                        <a:t>Clear</a:t>
                      </a:r>
                      <a:r>
                        <a:rPr lang="en-US" sz="1000" baseline="0" dirty="0" smtClean="0">
                          <a:solidFill>
                            <a:srgbClr val="000000"/>
                          </a:solidFill>
                        </a:rPr>
                        <a:t> wall space ready for Frontier launch – display poster in a prominent position.</a:t>
                      </a:r>
                    </a:p>
                    <a:p>
                      <a:pPr marL="0" indent="0">
                        <a:buFont typeface="Arial"/>
                        <a:buNone/>
                      </a:pPr>
                      <a:r>
                        <a:rPr lang="en-US" sz="1000" baseline="0" dirty="0" smtClean="0">
                          <a:solidFill>
                            <a:srgbClr val="000000"/>
                          </a:solidFill>
                        </a:rPr>
                        <a:t>     Frontier starting in 3 weeks</a:t>
                      </a:r>
                    </a:p>
                    <a:p>
                      <a:pPr marL="171450" indent="-171450">
                        <a:buFont typeface="Arial" panose="020B0604020202020204" pitchFamily="34" charset="0"/>
                        <a:buChar char="•"/>
                      </a:pPr>
                      <a:r>
                        <a:rPr lang="en-US" sz="1000" b="1" baseline="0" dirty="0" smtClean="0">
                          <a:solidFill>
                            <a:srgbClr val="000000"/>
                          </a:solidFill>
                        </a:rPr>
                        <a:t>Display &amp; begin sharing via 5MM with team members Frontier high level overview &amp; poster</a:t>
                      </a:r>
                    </a:p>
                  </a:txBody>
                  <a:tcPr anchor="ctr">
                    <a:solidFill>
                      <a:schemeClr val="accent1">
                        <a:lumMod val="40000"/>
                        <a:lumOff val="60000"/>
                      </a:schemeClr>
                    </a:solidFill>
                  </a:tcPr>
                </a:tc>
                <a:tc>
                  <a:txBody>
                    <a:bodyPr/>
                    <a:lstStyle/>
                    <a:p>
                      <a:pPr marL="285750" indent="-285750">
                        <a:buFont typeface="Arial"/>
                        <a:buChar char="•"/>
                      </a:pPr>
                      <a:endParaRPr lang="en-US" sz="1000" dirty="0" smtClean="0"/>
                    </a:p>
                    <a:p>
                      <a:pPr marL="285750" indent="-285750">
                        <a:buFont typeface="Arial"/>
                        <a:buChar char="•"/>
                      </a:pPr>
                      <a:r>
                        <a:rPr lang="en-US" sz="1000" b="1" dirty="0" smtClean="0"/>
                        <a:t>Pre-read</a:t>
                      </a:r>
                      <a:r>
                        <a:rPr lang="en-US" sz="1000" b="1" baseline="0" dirty="0" smtClean="0"/>
                        <a:t> compass on diagnostics &amp; have questions ready for workshop</a:t>
                      </a:r>
                    </a:p>
                    <a:p>
                      <a:pPr marL="285750" indent="-285750">
                        <a:buFont typeface="Arial"/>
                        <a:buChar char="•"/>
                      </a:pPr>
                      <a:r>
                        <a:rPr lang="en-US" sz="1000" b="1" baseline="0" dirty="0" smtClean="0"/>
                        <a:t>Pre-read agenda for workshop</a:t>
                      </a:r>
                    </a:p>
                    <a:p>
                      <a:pPr marL="285750" indent="-285750">
                        <a:buFont typeface="Arial"/>
                        <a:buChar char="•"/>
                      </a:pPr>
                      <a:r>
                        <a:rPr lang="en-US" sz="1000" dirty="0" smtClean="0"/>
                        <a:t>SM to collate Store Data</a:t>
                      </a:r>
                      <a:r>
                        <a:rPr lang="en-US" sz="1000" baseline="0" dirty="0" smtClean="0"/>
                        <a:t> ready for workshop (optional this week)</a:t>
                      </a:r>
                      <a:endParaRPr lang="en-US" sz="1000" dirty="0" smtClean="0"/>
                    </a:p>
                  </a:txBody>
                  <a:tcPr anchor="ctr">
                    <a:solidFill>
                      <a:schemeClr val="accent1">
                        <a:lumMod val="20000"/>
                        <a:lumOff val="80000"/>
                      </a:schemeClr>
                    </a:solidFill>
                  </a:tcPr>
                </a:tc>
                <a:tc>
                  <a:txBody>
                    <a:bodyPr/>
                    <a:lstStyle/>
                    <a:p>
                      <a:pPr marL="171450" indent="-171450">
                        <a:buFont typeface="Arial"/>
                        <a:buChar char="•"/>
                      </a:pPr>
                      <a:r>
                        <a:rPr lang="en-US" sz="1000" b="1" dirty="0" smtClean="0"/>
                        <a:t>SM/ASM attend 2 day Kick off workshop</a:t>
                      </a:r>
                    </a:p>
                    <a:p>
                      <a:pPr marL="171450" indent="-171450">
                        <a:buFont typeface="Arial"/>
                        <a:buChar char="•"/>
                      </a:pPr>
                      <a:r>
                        <a:rPr lang="en-US" sz="1000" b="1" baseline="0" dirty="0" smtClean="0"/>
                        <a:t>Hold optional RXM ½ day Launch Workshop</a:t>
                      </a:r>
                      <a:endParaRPr lang="en-US" sz="1000" baseline="0" dirty="0" smtClean="0"/>
                    </a:p>
                    <a:p>
                      <a:pPr marL="171450" indent="-171450">
                        <a:buFont typeface="Arial"/>
                        <a:buChar char="•"/>
                      </a:pPr>
                      <a:r>
                        <a:rPr lang="en-US" sz="1000" baseline="0" dirty="0" smtClean="0"/>
                        <a:t>Personalize each letter and handout to team members </a:t>
                      </a:r>
                    </a:p>
                    <a:p>
                      <a:pPr marL="171450" indent="-171450">
                        <a:buFont typeface="Arial"/>
                        <a:buChar char="•"/>
                      </a:pPr>
                      <a:r>
                        <a:rPr lang="en-US" sz="1000" baseline="0" dirty="0" smtClean="0"/>
                        <a:t>Can begin completing diagnostics</a:t>
                      </a:r>
                      <a:endParaRPr lang="en-US" sz="1000" dirty="0" smtClean="0"/>
                    </a:p>
                  </a:txBody>
                  <a:tcPr anchor="ctr">
                    <a:solidFill>
                      <a:schemeClr val="accent1">
                        <a:lumMod val="40000"/>
                        <a:lumOff val="60000"/>
                      </a:schemeClr>
                    </a:solidFill>
                  </a:tcPr>
                </a:tc>
              </a:tr>
              <a:tr h="1478881">
                <a:tc>
                  <a:txBody>
                    <a:bodyPr/>
                    <a:lstStyle/>
                    <a:p>
                      <a:pPr algn="ctr"/>
                      <a:r>
                        <a:rPr lang="en-GB" sz="1100" dirty="0" smtClean="0"/>
                        <a:t>Success</a:t>
                      </a:r>
                      <a:r>
                        <a:rPr lang="en-GB" sz="1100" baseline="0" dirty="0" smtClean="0"/>
                        <a:t> at</a:t>
                      </a:r>
                      <a:r>
                        <a:rPr lang="en-GB" sz="1100" dirty="0" smtClean="0"/>
                        <a:t> the end of the week</a:t>
                      </a:r>
                      <a:endParaRPr lang="en-GB" sz="1100" dirty="0"/>
                    </a:p>
                  </a:txBody>
                  <a:tcPr vert="vert270" anchor="ctr">
                    <a:solidFill>
                      <a:schemeClr val="accent1">
                        <a:lumMod val="40000"/>
                        <a:lumOff val="60000"/>
                      </a:schemeClr>
                    </a:solidFill>
                  </a:tcPr>
                </a:tc>
                <a:tc>
                  <a:txBody>
                    <a:bodyPr/>
                    <a:lstStyle/>
                    <a:p>
                      <a:pPr marL="171450" indent="-171450">
                        <a:buFont typeface="Arial"/>
                        <a:buChar char="•"/>
                      </a:pPr>
                      <a:r>
                        <a:rPr lang="en-US" sz="1000" dirty="0" smtClean="0"/>
                        <a:t>SM is aware of the program and the 12 week plan.</a:t>
                      </a:r>
                      <a:r>
                        <a:rPr lang="en-US" sz="1000" baseline="0" dirty="0" smtClean="0"/>
                        <a:t> </a:t>
                      </a:r>
                    </a:p>
                    <a:p>
                      <a:pPr marL="171450" indent="-171450">
                        <a:buFont typeface="Arial"/>
                        <a:buChar char="•"/>
                      </a:pPr>
                      <a:r>
                        <a:rPr lang="en-US" sz="1000" baseline="0" dirty="0" smtClean="0"/>
                        <a:t>SM has better understanding of what’s to come </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t>Frontier Poster is displayed</a:t>
                      </a:r>
                      <a:r>
                        <a:rPr lang="en-US" sz="1000" baseline="0" dirty="0" smtClean="0"/>
                        <a:t> </a:t>
                      </a:r>
                    </a:p>
                    <a:p>
                      <a:pPr marL="171450" indent="-171450">
                        <a:buFont typeface="Arial"/>
                        <a:buChar char="•"/>
                      </a:pPr>
                      <a:r>
                        <a:rPr lang="en-US" sz="1000" baseline="0" dirty="0" smtClean="0"/>
                        <a:t>Start to build excitement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000" baseline="0" dirty="0" smtClean="0"/>
                        <a:t>Team briefing has started </a:t>
                      </a:r>
                      <a:endParaRPr lang="en-US" sz="1000" dirty="0" smtClean="0"/>
                    </a:p>
                  </a:txBody>
                  <a:tcPr anchor="ctr">
                    <a:solidFill>
                      <a:schemeClr val="accent1">
                        <a:lumMod val="40000"/>
                        <a:lumOff val="60000"/>
                      </a:schemeClr>
                    </a:solidFill>
                  </a:tcPr>
                </a:tc>
                <a:tc>
                  <a:txBody>
                    <a:bodyPr/>
                    <a:lstStyle/>
                    <a:p>
                      <a:pPr marL="171450" indent="-171450">
                        <a:buFont typeface="Arial"/>
                        <a:buChar char="•"/>
                      </a:pPr>
                      <a:r>
                        <a:rPr lang="en-US" sz="1000" dirty="0" smtClean="0"/>
                        <a:t>Agenda</a:t>
                      </a:r>
                      <a:r>
                        <a:rPr lang="en-US" sz="1000" baseline="0" dirty="0" smtClean="0"/>
                        <a:t> received by SM </a:t>
                      </a:r>
                    </a:p>
                    <a:p>
                      <a:pPr marL="171450" indent="-171450">
                        <a:buFont typeface="Arial"/>
                        <a:buChar char="•"/>
                      </a:pPr>
                      <a:r>
                        <a:rPr lang="en-US" sz="1000" baseline="0" dirty="0" smtClean="0"/>
                        <a:t>Store Data collected and ready to share (optional this week)</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t>SM/</a:t>
                      </a:r>
                      <a:r>
                        <a:rPr lang="en-US" sz="1000" baseline="0" dirty="0" smtClean="0"/>
                        <a:t> ASM have attended workshop </a:t>
                      </a:r>
                    </a:p>
                    <a:p>
                      <a:pPr marL="171450" indent="-171450">
                        <a:buFont typeface="Arial"/>
                        <a:buChar char="•"/>
                      </a:pPr>
                      <a:r>
                        <a:rPr lang="en-US" sz="1000" baseline="0" dirty="0" smtClean="0"/>
                        <a:t>Letter received and personalized </a:t>
                      </a:r>
                    </a:p>
                    <a:p>
                      <a:pPr marL="171450" indent="-171450">
                        <a:buFont typeface="Arial"/>
                        <a:buChar char="•"/>
                      </a:pPr>
                      <a:r>
                        <a:rPr lang="en-US" sz="1000" baseline="0" dirty="0" smtClean="0"/>
                        <a:t>Letter handed out to team members </a:t>
                      </a:r>
                    </a:p>
                  </a:txBody>
                  <a:tcPr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val="34644300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135880" cy="925521"/>
          </a:xfrm>
        </p:spPr>
        <p:txBody>
          <a:bodyPr/>
          <a:lstStyle/>
          <a:p>
            <a:pPr algn="ctr"/>
            <a:r>
              <a:rPr lang="en-GB" dirty="0" smtClean="0"/>
              <a:t>Frontier Stores – Phase </a:t>
            </a:r>
            <a:r>
              <a:rPr lang="en-GB" dirty="0"/>
              <a:t>1 – Establishing </a:t>
            </a:r>
            <a:r>
              <a:rPr lang="en-GB" dirty="0" smtClean="0"/>
              <a:t>the Basics   </a:t>
            </a:r>
            <a:endParaRPr lang="en-GB" dirty="0"/>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108</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59812484"/>
              </p:ext>
            </p:extLst>
          </p:nvPr>
        </p:nvGraphicFramePr>
        <p:xfrm>
          <a:off x="-13585" y="588011"/>
          <a:ext cx="9194102" cy="6269988"/>
        </p:xfrm>
        <a:graphic>
          <a:graphicData uri="http://schemas.openxmlformats.org/drawingml/2006/table">
            <a:tbl>
              <a:tblPr firstRow="1" bandRow="1">
                <a:tableStyleId>{5C22544A-7EE6-4342-B048-85BDC9FD1C3A}</a:tableStyleId>
              </a:tblPr>
              <a:tblGrid>
                <a:gridCol w="421706"/>
                <a:gridCol w="1135066"/>
                <a:gridCol w="145724"/>
                <a:gridCol w="1181123"/>
                <a:gridCol w="1397630"/>
                <a:gridCol w="1273236"/>
                <a:gridCol w="1139212"/>
                <a:gridCol w="1219627"/>
                <a:gridCol w="1280778"/>
              </a:tblGrid>
              <a:tr h="244981">
                <a:tc>
                  <a:txBody>
                    <a:bodyPr/>
                    <a:lstStyle/>
                    <a:p>
                      <a:r>
                        <a:rPr lang="en-GB" sz="700" dirty="0" smtClean="0"/>
                        <a:t>Week</a:t>
                      </a:r>
                      <a:endParaRPr lang="en-GB" sz="7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a:t>
                      </a:r>
                      <a:r>
                        <a:rPr lang="en-GB" sz="1000" baseline="0" dirty="0" smtClean="0"/>
                        <a:t> </a:t>
                      </a:r>
                      <a:r>
                        <a:rPr lang="en-GB" sz="1000" dirty="0" smtClean="0"/>
                        <a:t>#</a:t>
                      </a:r>
                      <a:r>
                        <a:rPr lang="en-GB" sz="1000" baseline="0" dirty="0" smtClean="0"/>
                        <a:t># / ## / ####</a:t>
                      </a: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2:</a:t>
                      </a:r>
                      <a:r>
                        <a:rPr lang="en-GB" sz="1000" baseline="0" dirty="0" smtClean="0"/>
                        <a:t> </a:t>
                      </a:r>
                      <a:r>
                        <a:rPr lang="en-GB" sz="1000" dirty="0" smtClean="0"/>
                        <a:t>#</a:t>
                      </a:r>
                      <a:r>
                        <a:rPr lang="en-GB" sz="1000" baseline="0" dirty="0" smtClean="0"/>
                        <a:t># / ## / ####</a:t>
                      </a:r>
                      <a:endParaRPr lang="en-GB" sz="1000" dirty="0" smtClean="0"/>
                    </a:p>
                  </a:txBody>
                  <a:tcPr anchor="ct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3:</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4:</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5:#</a:t>
                      </a:r>
                      <a:r>
                        <a:rPr lang="en-GB" sz="1000" baseline="0" dirty="0" smtClean="0"/>
                        <a:t># / ## / ####</a:t>
                      </a:r>
                      <a:endParaRPr lang="en-GB" sz="1000" dirty="0" smtClean="0"/>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6:</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7:</a:t>
                      </a:r>
                      <a:r>
                        <a:rPr lang="en-GB" sz="1000" baseline="0" dirty="0" smtClean="0"/>
                        <a:t> </a:t>
                      </a:r>
                      <a:r>
                        <a:rPr lang="en-GB" sz="1000" dirty="0" smtClean="0"/>
                        <a:t>#</a:t>
                      </a:r>
                      <a:r>
                        <a:rPr lang="en-GB" sz="1000" baseline="0" dirty="0" smtClean="0"/>
                        <a:t># / ## / ####</a:t>
                      </a:r>
                      <a:endParaRPr lang="en-GB" sz="1000" dirty="0" smtClean="0"/>
                    </a:p>
                  </a:txBody>
                  <a:tcPr anchor="ctr"/>
                </a:tc>
              </a:tr>
              <a:tr h="528241">
                <a:tc rowSpan="5">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gridSpan="3">
                  <a:txBody>
                    <a:bodyPr/>
                    <a:lstStyle/>
                    <a:p>
                      <a:pPr marL="0" indent="0" algn="l">
                        <a:buFont typeface="Arial" panose="020B0604020202020204" pitchFamily="34" charset="0"/>
                        <a:buNone/>
                      </a:pPr>
                      <a:r>
                        <a:rPr lang="en-GB" sz="950" b="1" u="sng" baseline="0" dirty="0" smtClean="0"/>
                        <a:t>Start Wk 1 &amp; Finish by end of Wk 2:</a:t>
                      </a:r>
                    </a:p>
                    <a:p>
                      <a:pPr marL="171450" indent="-171450" algn="l">
                        <a:buFont typeface="Arial" panose="020B0604020202020204" pitchFamily="34" charset="0"/>
                        <a:buChar char="•"/>
                      </a:pPr>
                      <a:r>
                        <a:rPr lang="en-GB" sz="950" b="1" baseline="0" dirty="0" smtClean="0"/>
                        <a:t>Continue Briefing all Team Members via 5MM about what Frontier is</a:t>
                      </a:r>
                    </a:p>
                  </a:txBody>
                  <a:tcPr anchor="ctr">
                    <a:solidFill>
                      <a:schemeClr val="accent1">
                        <a:lumMod val="40000"/>
                        <a:lumOff val="60000"/>
                      </a:schemeClr>
                    </a:solidFill>
                  </a:tcPr>
                </a:tc>
                <a:tc hMerge="1">
                  <a:txBody>
                    <a:bodyPr/>
                    <a:lstStyle/>
                    <a:p>
                      <a:endParaRPr lang="en-US"/>
                    </a:p>
                  </a:txBody>
                  <a:tcPr/>
                </a:tc>
                <a:tc hMerge="1">
                  <a:txBody>
                    <a:bodyPr/>
                    <a:lstStyle/>
                    <a:p>
                      <a:endParaRPr lang="en-US"/>
                    </a:p>
                  </a:txBody>
                  <a:tcPr/>
                </a:tc>
                <a:tc gridSpan="5">
                  <a:txBody>
                    <a:bodyPr/>
                    <a:lstStyle/>
                    <a:p>
                      <a:endParaRPr lang="en-US" dirty="0"/>
                    </a:p>
                  </a:txBody>
                  <a:tcPr anchor="ctr">
                    <a:solidFill>
                      <a:schemeClr val="bg1">
                        <a:lumMod val="95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c hMerge="1">
                  <a:txBody>
                    <a:bodyPr/>
                    <a:lstStyle/>
                    <a:p>
                      <a:endParaRPr lang="en-US" dirty="0"/>
                    </a:p>
                  </a:txBody>
                  <a:tcPr anchor="ctr">
                    <a:solidFill>
                      <a:schemeClr val="accent1">
                        <a:lumMod val="20000"/>
                        <a:lumOff val="80000"/>
                      </a:schemeClr>
                    </a:solidFill>
                  </a:tcPr>
                </a:tc>
              </a:tr>
              <a:tr h="528241">
                <a:tc vMerge="1">
                  <a:txBody>
                    <a:bodyPr/>
                    <a:lstStyle/>
                    <a:p>
                      <a:pPr algn="ctr"/>
                      <a:endParaRPr lang="en-GB" sz="1100" dirty="0"/>
                    </a:p>
                  </a:txBody>
                  <a:tcPr vert="vert270" anchor="ctr">
                    <a:solidFill>
                      <a:schemeClr val="accent1">
                        <a:lumMod val="20000"/>
                        <a:lumOff val="80000"/>
                      </a:schemeClr>
                    </a:solidFill>
                  </a:tcPr>
                </a:tc>
                <a:tc gridSpan="4">
                  <a:txBody>
                    <a:bodyPr/>
                    <a:lstStyle/>
                    <a:p>
                      <a:pPr marL="0" indent="0" algn="l">
                        <a:buFont typeface="Arial" panose="020B0604020202020204" pitchFamily="34" charset="0"/>
                        <a:buNone/>
                      </a:pPr>
                      <a:r>
                        <a:rPr lang="en-GB" sz="950" b="1" u="sng" baseline="0" dirty="0" smtClean="0"/>
                        <a:t>Start Wk 1 &amp; Finish by end of Wk 3:</a:t>
                      </a:r>
                    </a:p>
                    <a:p>
                      <a:pPr marL="171450" indent="-171450" algn="l">
                        <a:buFont typeface="Arial" panose="020B0604020202020204" pitchFamily="34" charset="0"/>
                        <a:buChar char="•"/>
                      </a:pPr>
                      <a:r>
                        <a:rPr lang="en-GB" sz="950" b="1" baseline="0" dirty="0" smtClean="0"/>
                        <a:t>Run 9 Diagnostics</a:t>
                      </a:r>
                    </a:p>
                    <a:p>
                      <a:pPr marL="171450" indent="-171450" algn="l">
                        <a:buFont typeface="Arial" panose="020B0604020202020204" pitchFamily="34" charset="0"/>
                        <a:buChar char="•"/>
                      </a:pPr>
                      <a:r>
                        <a:rPr lang="en-GB" sz="950" b="0" baseline="0" dirty="0" smtClean="0"/>
                        <a:t>Document Baseline Diagnostic Results</a:t>
                      </a:r>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c hMerge="1">
                  <a:txBody>
                    <a:bodyPr/>
                    <a:lstStyle/>
                    <a:p>
                      <a:endParaRPr lang="en-US"/>
                    </a:p>
                  </a:txBody>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GB" sz="950" b="0" dirty="0" smtClean="0"/>
                    </a:p>
                  </a:txBody>
                  <a:tcPr anchor="ctr">
                    <a:solidFill>
                      <a:schemeClr val="accent1">
                        <a:lumMod val="20000"/>
                        <a:lumOff val="80000"/>
                      </a:schemeClr>
                    </a:solidFill>
                  </a:tcPr>
                </a:tc>
                <a:tc gridSpan="4">
                  <a:txBody>
                    <a:bodyPr/>
                    <a:lstStyle/>
                    <a:p>
                      <a:pPr marL="0" indent="0" algn="l">
                        <a:buFont typeface="Arial" panose="020B0604020202020204" pitchFamily="34" charset="0"/>
                        <a:buNone/>
                      </a:pPr>
                      <a:endParaRPr lang="en-GB" sz="950" b="0" dirty="0"/>
                    </a:p>
                  </a:txBody>
                  <a:tcPr anchor="ctr">
                    <a:solidFill>
                      <a:schemeClr val="bg1">
                        <a:lumMod val="95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r>
              <a:tr h="673698">
                <a:tc vMerge="1">
                  <a:txBody>
                    <a:bodyPr/>
                    <a:lstStyle/>
                    <a:p>
                      <a:endParaRPr lang="en-US"/>
                    </a:p>
                  </a:txBody>
                  <a:tcPr/>
                </a:tc>
                <a:tc gridSpan="2">
                  <a:txBody>
                    <a:bodyPr/>
                    <a:lstStyle/>
                    <a:p>
                      <a:pPr marL="0" indent="0" algn="l">
                        <a:buFont typeface="Arial" panose="020B0604020202020204" pitchFamily="34" charset="0"/>
                        <a:buNone/>
                      </a:pPr>
                      <a:endParaRPr lang="en-GB" sz="950" b="1" baseline="0" dirty="0" smtClean="0"/>
                    </a:p>
                  </a:txBody>
                  <a:tcPr anchor="ctr">
                    <a:solidFill>
                      <a:schemeClr val="bg1">
                        <a:lumMod val="95000"/>
                      </a:schemeClr>
                    </a:solidFill>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baseline="0" dirty="0" smtClean="0"/>
                        <a:t>Start Wk 2 &amp; Finish by end of Wk 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Build Storyboard &amp; then Share Storyboard Results with all Team Members during 5MM</a:t>
                      </a:r>
                    </a:p>
                  </a:txBody>
                  <a:tcPr anchor="ctr">
                    <a:solidFill>
                      <a:schemeClr val="accent1">
                        <a:lumMod val="40000"/>
                        <a:lumOff val="60000"/>
                      </a:schemeClr>
                    </a:solidFill>
                  </a:tcPr>
                </a:tc>
                <a:tc hMerge="1">
                  <a:txBody>
                    <a:bodyPr/>
                    <a:lstStyle/>
                    <a:p>
                      <a:endParaRPr lang="en-US"/>
                    </a:p>
                  </a:txBody>
                  <a:tcPr/>
                </a:tc>
                <a:tc gridSpan="4">
                  <a:txBody>
                    <a:bodyPr/>
                    <a:lstStyle/>
                    <a:p>
                      <a:pPr marL="0" indent="0" algn="l">
                        <a:buFont typeface="Arial" panose="020B0604020202020204" pitchFamily="34" charset="0"/>
                        <a:buNone/>
                      </a:pPr>
                      <a:endParaRPr lang="en-GB" sz="950" b="0" dirty="0"/>
                    </a:p>
                  </a:txBody>
                  <a:tcPr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19156">
                <a:tc vMerge="1">
                  <a:txBody>
                    <a:bodyPr/>
                    <a:lstStyle/>
                    <a:p>
                      <a:pPr algn="ctr"/>
                      <a:endParaRPr lang="en-GB" sz="1100" dirty="0"/>
                    </a:p>
                  </a:txBody>
                  <a:tcPr vert="vert270" anchor="ctr">
                    <a:solidFill>
                      <a:schemeClr val="accent1">
                        <a:lumMod val="20000"/>
                        <a:lumOff val="80000"/>
                      </a:schemeClr>
                    </a:solidFill>
                  </a:tcPr>
                </a:tc>
                <a:tc gridSpan="3">
                  <a:txBody>
                    <a:bodyPr/>
                    <a:lstStyle/>
                    <a:p>
                      <a:endParaRPr lang="en-US" dirty="0"/>
                    </a:p>
                  </a:txBody>
                  <a:tcPr anchor="ctr">
                    <a:solidFill>
                      <a:schemeClr val="bg1">
                        <a:lumMod val="95000"/>
                      </a:schemeClr>
                    </a:solidFill>
                  </a:tcPr>
                </a:tc>
                <a:tc hMerge="1">
                  <a:txBody>
                    <a:bodyPr/>
                    <a:lstStyle/>
                    <a:p>
                      <a:endParaRPr lang="en-US" dirty="0"/>
                    </a:p>
                  </a:txBody>
                  <a:tcPr anchor="ctr">
                    <a:solidFill>
                      <a:schemeClr val="accent1">
                        <a:lumMod val="20000"/>
                        <a:lumOff val="80000"/>
                      </a:schemeClr>
                    </a:solidFill>
                  </a:tcPr>
                </a:tc>
                <a:tc hMerge="1">
                  <a:txBody>
                    <a:bodyPr/>
                    <a:lstStyle/>
                    <a:p>
                      <a:endParaRPr lang="en-US"/>
                    </a:p>
                  </a:txBody>
                  <a:tcPr/>
                </a:tc>
                <a:tc grid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3 &amp; Finish by end of Wk 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dirty="0" smtClean="0"/>
                        <a:t>Run </a:t>
                      </a:r>
                      <a:r>
                        <a:rPr lang="en-GB" sz="950" b="1" baseline="0" dirty="0" smtClean="0"/>
                        <a:t>Great Customer Availability- OSA  </a:t>
                      </a:r>
                      <a:r>
                        <a:rPr lang="en-GB" sz="950" b="1" dirty="0" smtClean="0"/>
                        <a:t>PSTB session</a:t>
                      </a:r>
                      <a:r>
                        <a:rPr lang="en-GB" sz="950" b="1" baseline="0" dirty="0" smtClean="0"/>
                        <a:t>  [MGR/ASM]</a:t>
                      </a:r>
                      <a:endParaRPr lang="en-GB" sz="950" b="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0" baseline="0" dirty="0" smtClean="0"/>
                        <a:t>Measure visible outs vs. system outs (every week)</a:t>
                      </a:r>
                      <a:endParaRPr lang="en-GB" sz="950" b="0" dirty="0"/>
                    </a:p>
                    <a:p>
                      <a:pPr marL="171450" indent="-171450" algn="l">
                        <a:buFont typeface="Arial" panose="020B0604020202020204" pitchFamily="34" charset="0"/>
                        <a:buChar char="•"/>
                      </a:pPr>
                      <a:r>
                        <a:rPr lang="en-GB" sz="950" b="0" dirty="0" smtClean="0"/>
                        <a:t>Implement next  steps on OSA from</a:t>
                      </a:r>
                      <a:r>
                        <a:rPr lang="en-GB" sz="950" b="0" baseline="0" dirty="0" smtClean="0"/>
                        <a:t> </a:t>
                      </a:r>
                      <a:r>
                        <a:rPr lang="en-GB" sz="950" b="0" dirty="0" smtClean="0"/>
                        <a:t>PSTB [SM]</a:t>
                      </a:r>
                      <a:endParaRPr lang="en-GB" sz="950" b="1"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solidFill>
                      <a:schemeClr val="accent1">
                        <a:lumMod val="20000"/>
                        <a:lumOff val="80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gridSpan="2">
                  <a:txBody>
                    <a:bodyPr/>
                    <a:lstStyle/>
                    <a:p>
                      <a:pPr marL="0" indent="0" algn="l">
                        <a:buFont typeface="Arial" panose="020B0604020202020204" pitchFamily="34" charset="0"/>
                        <a:buNone/>
                      </a:pPr>
                      <a:endParaRPr lang="en-GB" sz="950" b="0" baseline="0" dirty="0" smtClean="0"/>
                    </a:p>
                  </a:txBody>
                  <a:tcPr anchor="ctr">
                    <a:solidFill>
                      <a:schemeClr val="bg1">
                        <a:lumMod val="95000"/>
                      </a:schemeClr>
                    </a:solidFill>
                  </a:tcPr>
                </a:tc>
                <a:tc hMerge="1">
                  <a:txBody>
                    <a:bodyPr/>
                    <a:lstStyle/>
                    <a:p>
                      <a:pPr marL="0" indent="0" algn="l">
                        <a:buFont typeface="Arial" panose="020B0604020202020204" pitchFamily="34" charset="0"/>
                        <a:buNone/>
                      </a:pPr>
                      <a:endParaRPr lang="en-GB" sz="950" b="0" baseline="0" dirty="0" smtClean="0"/>
                    </a:p>
                  </a:txBody>
                  <a:tcPr anchor="ctr">
                    <a:solidFill>
                      <a:schemeClr val="accent1">
                        <a:lumMod val="20000"/>
                        <a:lumOff val="80000"/>
                      </a:schemeClr>
                    </a:solidFill>
                  </a:tcPr>
                </a:tc>
              </a:tr>
              <a:tr h="1607689">
                <a:tc vMerge="1">
                  <a:txBody>
                    <a:bodyPr/>
                    <a:lstStyle/>
                    <a:p>
                      <a:pPr algn="ctr"/>
                      <a:endParaRPr lang="en-GB" sz="1100" dirty="0"/>
                    </a:p>
                  </a:txBody>
                  <a:tcPr vert="vert270" anchor="ctr">
                    <a:solidFill>
                      <a:schemeClr val="accent1">
                        <a:lumMod val="20000"/>
                        <a:lumOff val="80000"/>
                      </a:schemeClr>
                    </a:solidFill>
                  </a:tcPr>
                </a:tc>
                <a:tc gridSpan="6">
                  <a:txBody>
                    <a:bodyPr/>
                    <a:lstStyle/>
                    <a:p>
                      <a:endParaRPr lang="en-US" dirty="0"/>
                    </a:p>
                  </a:txBody>
                  <a:tcPr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u="sng" dirty="0" smtClean="0"/>
                        <a:t>Start Wk</a:t>
                      </a:r>
                      <a:r>
                        <a:rPr lang="en-GB" sz="900" b="1" u="sng" baseline="0" dirty="0" smtClean="0"/>
                        <a:t> 6 &amp; Finish by end of Wk 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dirty="0" smtClean="0"/>
                        <a:t>SM &amp; ASM attend Launch session</a:t>
                      </a:r>
                      <a:r>
                        <a:rPr lang="en-GB" sz="900" b="1" baseline="0" dirty="0" smtClean="0"/>
                        <a:t> &amp; Introduced to Store Pulse with DM</a:t>
                      </a:r>
                    </a:p>
                    <a:p>
                      <a:pPr marL="171450" indent="-171450" algn="l">
                        <a:buFont typeface="Arial" panose="020B0604020202020204" pitchFamily="34" charset="0"/>
                        <a:buChar char="•"/>
                      </a:pPr>
                      <a:r>
                        <a:rPr lang="en-GB" sz="900" b="0" baseline="0" dirty="0" smtClean="0"/>
                        <a:t>Setup Pulse area in store &amp; hold Introduction meeting with Store Team SM/ASM]</a:t>
                      </a:r>
                    </a:p>
                    <a:p>
                      <a:pPr marL="171450" indent="-171450" algn="l">
                        <a:buFont typeface="Arial" panose="020B0604020202020204" pitchFamily="34" charset="0"/>
                        <a:buChar char="•"/>
                      </a:pPr>
                      <a:r>
                        <a:rPr lang="en-GB" sz="900" b="0" dirty="0" smtClean="0"/>
                        <a:t>Review</a:t>
                      </a:r>
                      <a:r>
                        <a:rPr lang="en-GB" sz="900" b="0" baseline="0" dirty="0" smtClean="0"/>
                        <a:t> progress on OSA next steps [ASM]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baseline="0" dirty="0" smtClean="0"/>
                        <a:t>Continue to measure visible vs. system outs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baseline="0" dirty="0" smtClean="0"/>
                        <a:t>Run 2</a:t>
                      </a:r>
                      <a:r>
                        <a:rPr lang="en-GB" sz="900" b="1" baseline="30000" dirty="0" smtClean="0"/>
                        <a:t>nd</a:t>
                      </a:r>
                      <a:r>
                        <a:rPr lang="en-GB" sz="900" b="1" baseline="0" dirty="0" smtClean="0"/>
                        <a:t> PSTB on RX Waiters </a:t>
                      </a:r>
                      <a:endParaRPr lang="en-GB" sz="950" b="1" baseline="0" dirty="0" smtClean="0"/>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r>
              <a:tr h="1163661">
                <a:tc>
                  <a:txBody>
                    <a:bodyPr/>
                    <a:lstStyle/>
                    <a:p>
                      <a:pPr algn="ctr"/>
                      <a:r>
                        <a:rPr lang="en-GB" sz="1100" dirty="0" smtClean="0"/>
                        <a:t>Success</a:t>
                      </a:r>
                      <a:r>
                        <a:rPr lang="en-GB" sz="1100" baseline="0" dirty="0" smtClean="0"/>
                        <a:t> at</a:t>
                      </a:r>
                      <a:r>
                        <a:rPr lang="en-GB" sz="1100" dirty="0" smtClean="0"/>
                        <a:t> the end of the week</a:t>
                      </a:r>
                      <a:endParaRPr lang="en-GB" sz="1100" dirty="0"/>
                    </a:p>
                  </a:txBody>
                  <a:tcPr vert="vert270" anchor="ctr">
                    <a:solidFill>
                      <a:schemeClr val="accent1">
                        <a:lumMod val="40000"/>
                        <a:lumOff val="60000"/>
                      </a:schemeClr>
                    </a:solidFill>
                  </a:tcPr>
                </a:tc>
                <a:tc>
                  <a:txBody>
                    <a:bodyPr/>
                    <a:lstStyle/>
                    <a:p>
                      <a:pPr marL="171450" indent="-171450" algn="l">
                        <a:buFont typeface="Arial" panose="020B0604020202020204" pitchFamily="34" charset="0"/>
                        <a:buChar char="•"/>
                      </a:pPr>
                      <a:r>
                        <a:rPr lang="en-GB" sz="1000" b="0" dirty="0" smtClean="0"/>
                        <a:t>Store team</a:t>
                      </a:r>
                      <a:r>
                        <a:rPr lang="en-GB" sz="1000" b="0" baseline="0" dirty="0" smtClean="0"/>
                        <a:t> briefed and enthused</a:t>
                      </a:r>
                    </a:p>
                    <a:p>
                      <a:pPr marL="171450" indent="-171450" algn="l">
                        <a:buFont typeface="Arial" panose="020B0604020202020204" pitchFamily="34" charset="0"/>
                        <a:buChar char="•"/>
                      </a:pPr>
                      <a:r>
                        <a:rPr lang="en-GB" sz="1000" b="0" baseline="0" dirty="0" smtClean="0"/>
                        <a:t>Diagnostics starts</a:t>
                      </a:r>
                    </a:p>
                    <a:p>
                      <a:pPr marL="171450" indent="-171450" algn="l">
                        <a:buFont typeface="Arial" panose="020B0604020202020204" pitchFamily="34" charset="0"/>
                        <a:buChar char="•"/>
                      </a:pPr>
                      <a:r>
                        <a:rPr lang="en-GB" sz="1000" b="0" baseline="0" dirty="0" smtClean="0"/>
                        <a:t>Baselines collected</a:t>
                      </a:r>
                      <a:endParaRPr lang="en-GB" sz="1000" b="0" dirty="0"/>
                    </a:p>
                  </a:txBody>
                  <a:tcPr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dirty="0" smtClean="0"/>
                        <a:t>Diagnostics</a:t>
                      </a:r>
                      <a:r>
                        <a:rPr lang="en-GB" sz="1000" b="0" baseline="0" dirty="0" smtClean="0"/>
                        <a:t> Continues </a:t>
                      </a:r>
                    </a:p>
                    <a:p>
                      <a:pPr marL="171450" indent="-171450" algn="l">
                        <a:buFont typeface="Arial" panose="020B0604020202020204" pitchFamily="34" charset="0"/>
                        <a:buChar char="•"/>
                      </a:pPr>
                      <a:endParaRPr lang="en-GB" sz="1000" b="0" baseline="0" dirty="0" smtClean="0"/>
                    </a:p>
                    <a:p>
                      <a:pPr marL="171450" indent="-171450" algn="l">
                        <a:buFont typeface="Arial" panose="020B0604020202020204" pitchFamily="34" charset="0"/>
                        <a:buChar char="•"/>
                      </a:pPr>
                      <a:r>
                        <a:rPr lang="en-GB" sz="1000" b="0" baseline="0" dirty="0" smtClean="0"/>
                        <a:t>Store specific Focus Groups completed</a:t>
                      </a:r>
                    </a:p>
                  </a:txBody>
                  <a:tcPr anchor="ctr">
                    <a:solidFill>
                      <a:schemeClr val="accent1">
                        <a:lumMod val="40000"/>
                        <a:lumOff val="60000"/>
                      </a:schemeClr>
                    </a:solidFill>
                  </a:tcPr>
                </a:tc>
                <a:tc hMerge="1">
                  <a:txBody>
                    <a:bodyPr/>
                    <a:lstStyle/>
                    <a:p>
                      <a:endParaRPr lang="en-US"/>
                    </a:p>
                  </a:txBody>
                  <a:tcPr/>
                </a:tc>
                <a:tc>
                  <a:txBody>
                    <a:bodyPr/>
                    <a:lstStyle/>
                    <a:p>
                      <a:pPr marL="171450" indent="-171450" algn="l">
                        <a:buFont typeface="Arial" panose="020B0604020202020204" pitchFamily="34" charset="0"/>
                        <a:buChar char="•"/>
                      </a:pPr>
                      <a:r>
                        <a:rPr lang="en-GB" sz="1000" b="0" dirty="0" smtClean="0"/>
                        <a:t>Finalizing Diagnostics</a:t>
                      </a:r>
                      <a:endParaRPr lang="en-GB" sz="1000" b="0" baseline="0" dirty="0" smtClean="0"/>
                    </a:p>
                    <a:p>
                      <a:pPr marL="171450" indent="-171450" algn="l">
                        <a:buFont typeface="Arial" panose="020B0604020202020204" pitchFamily="34" charset="0"/>
                        <a:buChar char="•"/>
                      </a:pPr>
                      <a:endParaRPr lang="en-GB" sz="1000" b="0" baseline="0" dirty="0" smtClean="0"/>
                    </a:p>
                    <a:p>
                      <a:pPr marL="171450" indent="-171450" algn="l">
                        <a:buFont typeface="Arial" panose="020B0604020202020204" pitchFamily="34" charset="0"/>
                        <a:buChar char="•"/>
                      </a:pPr>
                      <a:r>
                        <a:rPr lang="en-GB" sz="1000" b="0" baseline="0" dirty="0" smtClean="0"/>
                        <a:t>Storyboard developed and starting to share with team</a:t>
                      </a:r>
                      <a:endParaRPr lang="en-GB" sz="1000" b="0" dirty="0" smtClean="0"/>
                    </a:p>
                  </a:txBody>
                  <a:tcPr anchor="ctr">
                    <a:solidFill>
                      <a:schemeClr val="accent1">
                        <a:lumMod val="40000"/>
                        <a:lumOff val="60000"/>
                      </a:schemeClr>
                    </a:solidFill>
                  </a:tcPr>
                </a:tc>
                <a:tc gridSpan="2">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Quick Wins flowing from team after Focus Group</a:t>
                      </a:r>
                      <a:endParaRPr lang="en-GB" sz="1000" b="0" dirty="0" smtClean="0"/>
                    </a:p>
                    <a:p>
                      <a:pPr marL="171450" indent="-171450" algn="l">
                        <a:buFont typeface="Arial" panose="020B0604020202020204" pitchFamily="34" charset="0"/>
                        <a:buChar char="•"/>
                      </a:pPr>
                      <a:r>
                        <a:rPr lang="en-GB" sz="1000" b="0" baseline="0" dirty="0" smtClean="0"/>
                        <a:t>Team members have experienced PSTB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dirty="0" smtClean="0"/>
                        <a:t>Next</a:t>
                      </a:r>
                      <a:r>
                        <a:rPr lang="en-GB" sz="1000" b="0" baseline="0" dirty="0" smtClean="0"/>
                        <a:t> steps in place to improve OSA</a:t>
                      </a:r>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1000" b="0" dirty="0" smtClean="0"/>
                    </a:p>
                  </a:txBody>
                  <a:tcPr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dirty="0" smtClean="0"/>
                        <a:t>OSA improving</a:t>
                      </a:r>
                    </a:p>
                    <a:p>
                      <a:pPr marL="171450" indent="-171450" algn="l">
                        <a:buFont typeface="Arial" panose="020B0604020202020204" pitchFamily="34" charset="0"/>
                        <a:buChar char="•"/>
                      </a:pPr>
                      <a:r>
                        <a:rPr lang="en-GB" sz="1000" b="0" dirty="0" smtClean="0"/>
                        <a:t>SM &amp; ASM ready for Phase 2</a:t>
                      </a:r>
                    </a:p>
                    <a:p>
                      <a:pPr marL="171450" indent="-171450" algn="l">
                        <a:buFont typeface="Arial" panose="020B0604020202020204" pitchFamily="34" charset="0"/>
                        <a:buChar char="•"/>
                      </a:pPr>
                      <a:r>
                        <a:rPr lang="en-GB" sz="1000" b="0" dirty="0" smtClean="0"/>
                        <a:t>Store Team</a:t>
                      </a:r>
                      <a:r>
                        <a:rPr lang="en-GB" sz="1000" b="0" baseline="0" dirty="0" smtClean="0"/>
                        <a:t> understands the purpose of the Pulse and how to use</a:t>
                      </a:r>
                    </a:p>
                    <a:p>
                      <a:pPr marL="171450" indent="-171450" algn="l">
                        <a:buFont typeface="Arial" panose="020B0604020202020204" pitchFamily="34" charset="0"/>
                        <a:buChar char="•"/>
                      </a:pPr>
                      <a:r>
                        <a:rPr lang="en-GB" sz="1000" b="0" baseline="0" dirty="0" smtClean="0"/>
                        <a:t>Pulse area set up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Solutions and next steps in place to improve Rx Waiters</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40000"/>
                        <a:lumOff val="60000"/>
                      </a:schemeClr>
                    </a:solidFill>
                  </a:tcPr>
                </a:tc>
              </a:tr>
              <a:tr h="704321">
                <a:tc>
                  <a:txBody>
                    <a:bodyPr/>
                    <a:lstStyle/>
                    <a:p>
                      <a:pPr algn="ctr"/>
                      <a:r>
                        <a:rPr lang="en-GB" sz="900" dirty="0" smtClean="0"/>
                        <a:t>Tools &amp; Techniques</a:t>
                      </a:r>
                      <a:endParaRPr lang="en-GB" sz="900" dirty="0"/>
                    </a:p>
                  </a:txBody>
                  <a:tcPr vert="vert270" anchor="ctr">
                    <a:solidFill>
                      <a:schemeClr val="accent1">
                        <a:lumMod val="40000"/>
                        <a:lumOff val="60000"/>
                      </a:schemeClr>
                    </a:solidFill>
                  </a:tcPr>
                </a:tc>
                <a:tc gridSpan="3">
                  <a:txBody>
                    <a:bodyPr/>
                    <a:lstStyle/>
                    <a:p>
                      <a:pPr marL="171450" indent="-171450" algn="l">
                        <a:buFont typeface="Arial" panose="020B0604020202020204" pitchFamily="34" charset="0"/>
                        <a:buChar char="•"/>
                      </a:pPr>
                      <a:r>
                        <a:rPr lang="en-GB" sz="1000" b="0" dirty="0" smtClean="0"/>
                        <a:t>Frontier</a:t>
                      </a:r>
                      <a:r>
                        <a:rPr lang="en-GB" sz="1000" b="0" baseline="0" dirty="0" smtClean="0"/>
                        <a:t> Diagnostics </a:t>
                      </a:r>
                      <a:endParaRPr lang="en-GB" sz="1000" b="0" dirty="0" smtClean="0"/>
                    </a:p>
                    <a:p>
                      <a:pPr marL="171450" indent="-171450" algn="l">
                        <a:buFont typeface="Arial" panose="020B0604020202020204" pitchFamily="34" charset="0"/>
                        <a:buChar char="•"/>
                      </a:pPr>
                      <a:r>
                        <a:rPr lang="en-GB" sz="1000" b="0" dirty="0" smtClean="0"/>
                        <a:t>EMM (Effective Meeting</a:t>
                      </a:r>
                      <a:r>
                        <a:rPr lang="en-GB" sz="1000" b="0" baseline="0" dirty="0" smtClean="0"/>
                        <a:t> Management)</a:t>
                      </a:r>
                      <a:endParaRPr lang="en-GB" sz="1000" b="0" dirty="0" smtClean="0"/>
                    </a:p>
                    <a:p>
                      <a:pPr marL="171450" indent="-171450" algn="l">
                        <a:buFont typeface="Arial" panose="020B0604020202020204" pitchFamily="34" charset="0"/>
                        <a:buChar char="•"/>
                      </a:pPr>
                      <a:r>
                        <a:rPr lang="en-GB" sz="1000" b="0" dirty="0" smtClean="0"/>
                        <a:t>Change Leadership</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c hMerge="1">
                  <a:txBody>
                    <a:bodyPr/>
                    <a:lstStyle/>
                    <a:p>
                      <a:endParaRPr lang="en-US"/>
                    </a:p>
                  </a:txBody>
                  <a:tcPr/>
                </a:tc>
                <a:tc gridSpan="3">
                  <a:txBody>
                    <a:bodyPr/>
                    <a:lstStyle/>
                    <a:p>
                      <a:pPr marL="171450" indent="-171450" algn="l">
                        <a:buFont typeface="Arial" panose="020B0604020202020204" pitchFamily="34" charset="0"/>
                        <a:buChar char="•"/>
                      </a:pPr>
                      <a:r>
                        <a:rPr lang="en-GB" sz="1000" b="0" dirty="0" smtClean="0"/>
                        <a:t>Storyboard</a:t>
                      </a:r>
                    </a:p>
                    <a:p>
                      <a:pPr marL="171450" indent="-171450" algn="l">
                        <a:buFont typeface="Arial" panose="020B0604020202020204" pitchFamily="34" charset="0"/>
                        <a:buChar char="•"/>
                      </a:pPr>
                      <a:r>
                        <a:rPr lang="en-GB" sz="1000" b="0" dirty="0" smtClean="0"/>
                        <a:t>PSTB (Problem Solving Team Building)</a:t>
                      </a:r>
                      <a:r>
                        <a:rPr lang="en-GB" sz="1000" b="0" baseline="0" dirty="0" smtClean="0"/>
                        <a:t> -Training Pack </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c hMerge="1">
                  <a:txBody>
                    <a:bodyPr/>
                    <a:lstStyle/>
                    <a:p>
                      <a:pPr algn="l"/>
                      <a:endParaRPr lang="en-GB" sz="950" b="0" dirty="0"/>
                    </a:p>
                  </a:txBody>
                  <a:tcPr anchor="ctr">
                    <a:solidFill>
                      <a:schemeClr val="accent1">
                        <a:lumMod val="20000"/>
                        <a:lumOff val="80000"/>
                      </a:schemeClr>
                    </a:solidFill>
                  </a:tcPr>
                </a:tc>
                <a:tc gridSpan="2">
                  <a:txBody>
                    <a:bodyPr/>
                    <a:lstStyle/>
                    <a:p>
                      <a:pPr marL="171450" indent="-171450" algn="l">
                        <a:buFont typeface="Arial"/>
                        <a:buChar char="•"/>
                      </a:pPr>
                      <a:r>
                        <a:rPr lang="en-GB" sz="1000" b="0" dirty="0" smtClean="0"/>
                        <a:t>Phase 2 launch pack for Stores</a:t>
                      </a:r>
                    </a:p>
                    <a:p>
                      <a:pPr marL="171450" indent="-171450" algn="l">
                        <a:buFont typeface="Arial" panose="020B0604020202020204" pitchFamily="34" charset="0"/>
                        <a:buChar char="•"/>
                      </a:pPr>
                      <a:r>
                        <a:rPr lang="en-GB" sz="1000" b="0" dirty="0" smtClean="0"/>
                        <a:t>PDR</a:t>
                      </a:r>
                      <a:r>
                        <a:rPr lang="en-GB" sz="1000" b="0" baseline="0" dirty="0" smtClean="0"/>
                        <a:t>, </a:t>
                      </a:r>
                      <a:r>
                        <a:rPr lang="en-GB" sz="1000" b="0" dirty="0" smtClean="0"/>
                        <a:t>Pulse and Pulse Tracker</a:t>
                      </a:r>
                    </a:p>
                    <a:p>
                      <a:pPr marL="171450" indent="-171450" algn="l">
                        <a:buFont typeface="Arial" panose="020B0604020202020204" pitchFamily="34" charset="0"/>
                        <a:buChar char="•"/>
                      </a:pPr>
                      <a:r>
                        <a:rPr lang="en-GB" sz="1000" b="0" dirty="0" smtClean="0"/>
                        <a:t>EMM,</a:t>
                      </a:r>
                      <a:r>
                        <a:rPr lang="en-GB" sz="1000" b="0" baseline="0" dirty="0" smtClean="0"/>
                        <a:t> </a:t>
                      </a:r>
                      <a:r>
                        <a:rPr lang="en-GB" sz="1000" b="0" dirty="0" smtClean="0"/>
                        <a:t>PSTB</a:t>
                      </a:r>
                    </a:p>
                  </a:txBody>
                  <a:tcPr anchor="ctr">
                    <a:solidFill>
                      <a:schemeClr val="accent1">
                        <a:lumMod val="40000"/>
                        <a:lumOff val="60000"/>
                      </a:schemeClr>
                    </a:solidFill>
                  </a:tcPr>
                </a:tc>
                <a:tc hMerge="1">
                  <a:txBody>
                    <a:bodyPr/>
                    <a:lstStyle/>
                    <a:p>
                      <a:pPr marL="171450" indent="-171450" algn="l">
                        <a:buFont typeface="Arial"/>
                        <a:buChar char="•"/>
                      </a:pPr>
                      <a:endParaRPr lang="en-GB" sz="950" b="0" baseline="0" dirty="0" smtClean="0"/>
                    </a:p>
                  </a:txBody>
                  <a:tcPr anchor="ctr"/>
                </a:tc>
              </a:tr>
            </a:tbl>
          </a:graphicData>
        </a:graphic>
      </p:graphicFrame>
    </p:spTree>
    <p:extLst>
      <p:ext uri="{BB962C8B-B14F-4D97-AF65-F5344CB8AC3E}">
        <p14:creationId xmlns:p14="http://schemas.microsoft.com/office/powerpoint/2010/main" val="39916231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50734"/>
          </a:xfrm>
        </p:spPr>
        <p:txBody>
          <a:bodyPr/>
          <a:lstStyle/>
          <a:p>
            <a:pPr algn="ctr"/>
            <a:r>
              <a:rPr lang="en-GB" dirty="0" smtClean="0"/>
              <a:t>Frontier Stores – Phase </a:t>
            </a:r>
            <a:r>
              <a:rPr lang="en-GB" dirty="0"/>
              <a:t>2 </a:t>
            </a:r>
            <a:r>
              <a:rPr lang="en-GB" dirty="0" smtClean="0"/>
              <a:t>–Weekly Pulse Meeting &amp; PDR </a:t>
            </a:r>
            <a:br>
              <a:rPr lang="en-GB" dirty="0" smtClean="0"/>
            </a:br>
            <a:endParaRPr lang="en-GB" dirty="0"/>
          </a:p>
        </p:txBody>
      </p:sp>
      <p:sp>
        <p:nvSpPr>
          <p:cNvPr id="3" name="Footer Placeholder 2"/>
          <p:cNvSpPr>
            <a:spLocks noGrp="1"/>
          </p:cNvSpPr>
          <p:nvPr>
            <p:ph type="ftr" sz="quarter" idx="4294967295"/>
          </p:nvPr>
        </p:nvSpPr>
        <p:spPr>
          <a:xfrm>
            <a:off x="687243" y="6416915"/>
            <a:ext cx="5923289" cy="365125"/>
          </a:xfrm>
        </p:spPr>
        <p:txBody>
          <a:bodyPr/>
          <a:lstStyle/>
          <a:p>
            <a:r>
              <a:rPr lang="en-GB" dirty="0" smtClean="0">
                <a:solidFill>
                  <a:srgbClr val="4D4D4D">
                    <a:tint val="75000"/>
                  </a:srgbClr>
                </a:solidFill>
              </a:rPr>
              <a:t>Source</a:t>
            </a:r>
            <a:endParaRPr lang="en-GB" dirty="0">
              <a:solidFill>
                <a:srgbClr val="4D4D4D">
                  <a:tint val="75000"/>
                </a:srgbClr>
              </a:solidFill>
            </a:endParaRPr>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109</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87811156"/>
              </p:ext>
            </p:extLst>
          </p:nvPr>
        </p:nvGraphicFramePr>
        <p:xfrm>
          <a:off x="-4" y="548680"/>
          <a:ext cx="9144004" cy="6336704"/>
        </p:xfrm>
        <a:graphic>
          <a:graphicData uri="http://schemas.openxmlformats.org/drawingml/2006/table">
            <a:tbl>
              <a:tblPr firstRow="1" bandRow="1">
                <a:tableStyleId>{5C22544A-7EE6-4342-B048-85BDC9FD1C3A}</a:tableStyleId>
              </a:tblPr>
              <a:tblGrid>
                <a:gridCol w="475594"/>
                <a:gridCol w="1444735"/>
                <a:gridCol w="1444735"/>
                <a:gridCol w="1444735"/>
                <a:gridCol w="1444735"/>
                <a:gridCol w="1444735"/>
                <a:gridCol w="1444735"/>
              </a:tblGrid>
              <a:tr h="258970">
                <a:tc>
                  <a:txBody>
                    <a:bodyPr/>
                    <a:lstStyle/>
                    <a:p>
                      <a:r>
                        <a:rPr lang="en-GB" sz="800" dirty="0" smtClean="0"/>
                        <a:t>Week</a:t>
                      </a:r>
                      <a:endParaRPr lang="en-GB" sz="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8:#</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9:</a:t>
                      </a:r>
                      <a:r>
                        <a:rPr lang="en-GB" sz="1000" baseline="0" dirty="0" smtClean="0"/>
                        <a:t> </a:t>
                      </a:r>
                      <a:r>
                        <a:rPr lang="en-GB" sz="1000" dirty="0" smtClean="0"/>
                        <a:t>#</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10:</a:t>
                      </a:r>
                      <a:r>
                        <a:rPr lang="en-GB" sz="1000" baseline="0" dirty="0" smtClean="0"/>
                        <a:t> </a:t>
                      </a:r>
                      <a:r>
                        <a:rPr lang="en-GB" sz="1000" dirty="0" smtClean="0"/>
                        <a:t>#</a:t>
                      </a:r>
                      <a:r>
                        <a:rPr lang="en-GB" sz="1000" baseline="0" dirty="0" smtClean="0"/>
                        <a:t># / ## </a:t>
                      </a:r>
                      <a:r>
                        <a:rPr lang="en-GB" sz="1000" baseline="0" smtClean="0"/>
                        <a:t>/ ####</a:t>
                      </a:r>
                      <a:endParaRPr lang="en-GB" sz="1000" baseline="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11:#</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12:</a:t>
                      </a:r>
                      <a:r>
                        <a:rPr lang="en-GB" sz="1000" baseline="0" dirty="0" smtClean="0"/>
                        <a:t> </a:t>
                      </a:r>
                      <a:r>
                        <a:rPr lang="en-GB" sz="1000" dirty="0" smtClean="0"/>
                        <a:t>#</a:t>
                      </a:r>
                      <a:r>
                        <a:rPr lang="en-GB" sz="1000" baseline="0" dirty="0" smtClean="0"/>
                        <a:t># / ## / ####</a:t>
                      </a:r>
                      <a:endParaRPr lang="en-GB" sz="1000" dirty="0" smtClean="0"/>
                    </a:p>
                  </a:txBody>
                  <a:tcPr anchor="ctr"/>
                </a:tc>
                <a:tc>
                  <a:txBody>
                    <a:bodyPr/>
                    <a:lstStyle/>
                    <a:p>
                      <a:pPr algn="ctr"/>
                      <a:r>
                        <a:rPr lang="en-GB" sz="1000" baseline="0" dirty="0" smtClean="0"/>
                        <a:t>Ongoing</a:t>
                      </a:r>
                    </a:p>
                  </a:txBody>
                  <a:tcPr anchor="ctr"/>
                </a:tc>
              </a:tr>
              <a:tr h="990595">
                <a:tc rowSpan="3">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8 &amp; Finish by end of Wk 10: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Run Shrink/PAR Diagnostics &amp; Build 24x36 Shrink Storyboard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Schedule &amp; Run Shrink/PAR PSTB post diagnostics/storyboard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OSA &amp; RX PSTB Fishbone/Next Steps as Need during Pulse Meeting</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gridSpan="3">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r>
              <a:tr h="1438721">
                <a:tc vMerge="1">
                  <a:txBody>
                    <a:bodyPr/>
                    <a:lstStyle/>
                    <a:p>
                      <a:pPr algn="ctr"/>
                      <a:endParaRPr lang="en-GB" sz="1100" dirty="0"/>
                    </a:p>
                  </a:txBody>
                  <a:tcPr vert="vert270" anchor="ctr"/>
                </a:tc>
                <a:tc gridSpan="2">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baseline="0" dirty="0" smtClean="0"/>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10 &amp; Finish by end of Wk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Run 2</a:t>
                      </a:r>
                      <a:r>
                        <a:rPr lang="en-GB" sz="950" b="1" baseline="30000" dirty="0" smtClean="0"/>
                        <a:t>nd</a:t>
                      </a:r>
                      <a:r>
                        <a:rPr lang="en-GB" sz="950" b="1" baseline="0" dirty="0" smtClean="0"/>
                        <a:t> RX PSTB Topic; determine based around Store Pulse discussion; Possibly RX Service or option to revisit original RX Fishbone for continuous next steps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Shrink/PAR PSTB Fishbone/Next Steps as Need during Pulse Meeting</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dirty="0"/>
                    </a:p>
                  </a:txBody>
                  <a:tcPr anchor="ctr">
                    <a:solidFill>
                      <a:schemeClr val="bg1">
                        <a:lumMod val="95000"/>
                      </a:schemeClr>
                    </a:solidFill>
                  </a:tcPr>
                </a:tc>
                <a:tc hMerge="1">
                  <a:txBody>
                    <a:bodyPr/>
                    <a:lstStyle/>
                    <a:p>
                      <a:pPr marL="171450" indent="-171450" algn="l">
                        <a:buFont typeface="Arial" panose="020B0604020202020204" pitchFamily="34" charset="0"/>
                        <a:buChar char="•"/>
                      </a:pPr>
                      <a:endParaRPr lang="en-GB" sz="950" b="0" dirty="0"/>
                    </a:p>
                  </a:txBody>
                  <a:tcPr anchor="ctr"/>
                </a:tc>
              </a:tr>
              <a:tr h="1886847">
                <a:tc vMerge="1">
                  <a:txBody>
                    <a:bodyPr/>
                    <a:lstStyle/>
                    <a:p>
                      <a:pPr algn="ctr"/>
                      <a:endParaRPr lang="en-GB" sz="1100" dirty="0"/>
                    </a:p>
                  </a:txBody>
                  <a:tcPr vert="vert270" anchor="ctr"/>
                </a:tc>
                <a:tc gridSpan="4">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baseline="0" dirty="0" smtClean="0"/>
                    </a:p>
                  </a:txBody>
                  <a:tcPr anchor="ct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12 &amp; Ongoing: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Rerun OSA PSTB or Run FE Service PSTB; determine based around Store Pulse discussion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OSA &amp; RX PSTB Fishbone/Next Steps as Need during Pulse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DM leads Sustainability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Ongoing: 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Ongoing: Stores generate and hold PSTBs as needed based upon store pulse discussion</a:t>
                      </a:r>
                      <a:endParaRPr lang="en-GB" sz="950" b="0" dirty="0"/>
                    </a:p>
                  </a:txBody>
                  <a:tcPr anchor="ctr">
                    <a:solidFill>
                      <a:schemeClr val="accent1">
                        <a:lumMod val="40000"/>
                        <a:lumOff val="60000"/>
                      </a:schemeClr>
                    </a:solidFill>
                  </a:tcPr>
                </a:tc>
                <a:tc hMerge="1">
                  <a:txBody>
                    <a:bodyPr/>
                    <a:lstStyle/>
                    <a:p>
                      <a:endParaRPr lang="en-US"/>
                    </a:p>
                  </a:txBody>
                  <a:tcPr/>
                </a:tc>
              </a:tr>
              <a:tr h="1014180">
                <a:tc>
                  <a:txBody>
                    <a:bodyPr/>
                    <a:lstStyle/>
                    <a:p>
                      <a:pPr algn="ctr"/>
                      <a:r>
                        <a:rPr lang="en-GB" sz="1000" dirty="0" smtClean="0"/>
                        <a:t>Success</a:t>
                      </a:r>
                      <a:r>
                        <a:rPr lang="en-GB" sz="1000" baseline="0" dirty="0" smtClean="0"/>
                        <a:t> at</a:t>
                      </a:r>
                      <a:r>
                        <a:rPr lang="en-GB" sz="1000" dirty="0" smtClean="0"/>
                        <a:t> the end of the week</a:t>
                      </a:r>
                      <a:endParaRPr lang="en-GB" sz="1000" dirty="0"/>
                    </a:p>
                  </a:txBody>
                  <a:tcPr vert="vert270"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baseline="0" dirty="0" smtClean="0"/>
                        <a:t>Pulse meeting run with focused next steps</a:t>
                      </a:r>
                    </a:p>
                    <a:p>
                      <a:pPr marL="171450" indent="-171450" algn="l">
                        <a:buFont typeface="Arial" panose="020B0604020202020204" pitchFamily="34" charset="0"/>
                        <a:buChar char="•"/>
                      </a:pPr>
                      <a:r>
                        <a:rPr lang="en-GB" sz="1000" b="0" baseline="0" dirty="0" smtClean="0"/>
                        <a:t>Rx Waiters solutions implemented</a:t>
                      </a:r>
                      <a:endParaRPr lang="en-GB" sz="1000" b="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Next steps defined to improve  OSA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Team members comfortable with PSTB process</a:t>
                      </a:r>
                    </a:p>
                    <a:p>
                      <a:pPr marL="171450" indent="-171450" algn="l">
                        <a:buFont typeface="Arial" panose="020B0604020202020204" pitchFamily="34" charset="0"/>
                        <a:buChar char="•"/>
                      </a:pPr>
                      <a:endParaRPr lang="en-GB" sz="1000" b="0" baseline="0" dirty="0" smtClean="0"/>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00" b="0" baseline="0" dirty="0" smtClean="0"/>
                    </a:p>
                  </a:txBody>
                  <a:tcPr anchor="ctr"/>
                </a:tc>
                <a:tc gridSpan="2">
                  <a:txBody>
                    <a:bodyPr/>
                    <a:lstStyle/>
                    <a:p>
                      <a:pPr marL="171450" indent="-171450" algn="l">
                        <a:buFont typeface="Arial" panose="020B0604020202020204" pitchFamily="34" charset="0"/>
                        <a:buChar char="•"/>
                      </a:pPr>
                      <a:r>
                        <a:rPr lang="en-GB" sz="1000" b="0" dirty="0" smtClean="0"/>
                        <a:t>PDR/Pulse</a:t>
                      </a:r>
                      <a:r>
                        <a:rPr lang="en-GB" sz="1000" b="0" baseline="0" dirty="0" smtClean="0"/>
                        <a:t> session flowing better and generating focused next steps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dirty="0" smtClean="0"/>
                        <a:t>Progres</a:t>
                      </a:r>
                      <a:r>
                        <a:rPr lang="en-GB" sz="1000" b="0" baseline="0" dirty="0" smtClean="0"/>
                        <a:t>s on OSA next steps made</a:t>
                      </a:r>
                    </a:p>
                    <a:p>
                      <a:pPr marL="171450" indent="-171450" algn="l">
                        <a:buFont typeface="Arial" panose="020B0604020202020204" pitchFamily="34" charset="0"/>
                        <a:buChar char="•"/>
                      </a:pPr>
                      <a:r>
                        <a:rPr lang="en-GB" sz="1000" b="0" baseline="0" dirty="0" smtClean="0"/>
                        <a:t>Progress on Shrink next steps made</a:t>
                      </a:r>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50" b="0" baseline="0" dirty="0" smtClean="0"/>
                    </a:p>
                  </a:txBody>
                  <a:tcPr anchor="ctr"/>
                </a:tc>
                <a:tc gridSpan="2">
                  <a:txBody>
                    <a:bodyPr/>
                    <a:lstStyle/>
                    <a:p>
                      <a:pPr marL="171450" indent="-171450" algn="l">
                        <a:buFont typeface="Arial" panose="020B0604020202020204" pitchFamily="34" charset="0"/>
                        <a:buChar char="•"/>
                      </a:pPr>
                      <a:r>
                        <a:rPr lang="en-GB" sz="1000" b="0" dirty="0" smtClean="0"/>
                        <a:t>PDR/Pulse next steps being completed and team comfortable</a:t>
                      </a:r>
                      <a:r>
                        <a:rPr lang="en-GB" sz="1000" b="0" baseline="0" dirty="0" smtClean="0"/>
                        <a:t> with PDR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Next steps defined to improve FE Service</a:t>
                      </a:r>
                    </a:p>
                    <a:p>
                      <a:pPr marL="171450" indent="-171450" algn="l">
                        <a:buFont typeface="Arial" panose="020B0604020202020204" pitchFamily="34" charset="0"/>
                        <a:buChar char="•"/>
                      </a:pPr>
                      <a:r>
                        <a:rPr lang="en-GB" sz="1000" b="0" baseline="0" dirty="0" smtClean="0"/>
                        <a:t>Sustainability plan developed</a:t>
                      </a:r>
                    </a:p>
                    <a:p>
                      <a:pPr marL="171450" indent="-171450" algn="l">
                        <a:buFont typeface="Arial" panose="020B0604020202020204" pitchFamily="34" charset="0"/>
                        <a:buChar char="•"/>
                      </a:pPr>
                      <a:r>
                        <a:rPr lang="en-GB" sz="1000" b="0" baseline="0" dirty="0" smtClean="0"/>
                        <a:t>Stores Determine PSTB Topic based upon the Pulse discussions</a:t>
                      </a:r>
                      <a:endParaRPr lang="en-GB" sz="1000" b="0"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tc>
              </a:tr>
              <a:tr h="747391">
                <a:tc>
                  <a:txBody>
                    <a:bodyPr/>
                    <a:lstStyle/>
                    <a:p>
                      <a:pPr algn="ctr"/>
                      <a:r>
                        <a:rPr lang="en-GB" sz="1000" dirty="0" smtClean="0"/>
                        <a:t>Tools &amp; Techniques</a:t>
                      </a:r>
                      <a:endParaRPr lang="en-GB" sz="1000" dirty="0"/>
                    </a:p>
                  </a:txBody>
                  <a:tcPr vert="vert270" anchor="ctr">
                    <a:solidFill>
                      <a:schemeClr val="accent1">
                        <a:lumMod val="40000"/>
                        <a:lumOff val="60000"/>
                      </a:schemeClr>
                    </a:solidFill>
                  </a:tcPr>
                </a:tc>
                <a:tc gridSpan="4">
                  <a:txBody>
                    <a:bodyPr/>
                    <a:lstStyle/>
                    <a:p>
                      <a:pPr marL="171450" indent="-171450" algn="l">
                        <a:buFont typeface="Arial" panose="020B0604020202020204" pitchFamily="34" charset="0"/>
                        <a:buChar char="•"/>
                      </a:pPr>
                      <a:r>
                        <a:rPr lang="en-GB" sz="1000" b="0" dirty="0" smtClean="0"/>
                        <a:t>PDR/ Pulse</a:t>
                      </a:r>
                    </a:p>
                    <a:p>
                      <a:pPr marL="171450" indent="-171450" algn="l">
                        <a:buFont typeface="Arial" panose="020B0604020202020204" pitchFamily="34" charset="0"/>
                        <a:buChar char="•"/>
                      </a:pPr>
                      <a:r>
                        <a:rPr lang="en-GB" sz="1000" b="0" dirty="0" smtClean="0"/>
                        <a:t>EMM</a:t>
                      </a:r>
                    </a:p>
                    <a:p>
                      <a:pPr marL="171450" indent="-171450" algn="l">
                        <a:buFont typeface="Arial" panose="020B0604020202020204" pitchFamily="34" charset="0"/>
                        <a:buChar char="•"/>
                      </a:pPr>
                      <a:r>
                        <a:rPr lang="en-GB" sz="1000" b="0" dirty="0" smtClean="0"/>
                        <a:t>PSTB</a:t>
                      </a:r>
                      <a:endParaRPr lang="en-GB" sz="1000" b="0"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c gridSpan="2">
                  <a:txBody>
                    <a:bodyPr/>
                    <a:lstStyle/>
                    <a:p>
                      <a:pPr algn="l"/>
                      <a:r>
                        <a:rPr lang="en-GB" sz="1000" b="0" dirty="0" smtClean="0"/>
                        <a:t>Sustainability</a:t>
                      </a:r>
                      <a:r>
                        <a:rPr lang="en-GB" sz="1000" b="0" baseline="0" dirty="0" smtClean="0"/>
                        <a:t> Pack – What Good Looks Like (WGLL)</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r>
            </a:tbl>
          </a:graphicData>
        </a:graphic>
      </p:graphicFrame>
    </p:spTree>
    <p:extLst>
      <p:ext uri="{BB962C8B-B14F-4D97-AF65-F5344CB8AC3E}">
        <p14:creationId xmlns:p14="http://schemas.microsoft.com/office/powerpoint/2010/main" val="76399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800" smtClean="0"/>
              <a:t>Contents</a:t>
            </a:r>
            <a:endParaRPr lang="en-GB" sz="2800"/>
          </a:p>
        </p:txBody>
      </p:sp>
      <p:sp>
        <p:nvSpPr>
          <p:cNvPr id="6" name="Content Placeholder 5"/>
          <p:cNvSpPr>
            <a:spLocks noGrp="1"/>
          </p:cNvSpPr>
          <p:nvPr>
            <p:ph idx="1"/>
          </p:nvPr>
        </p:nvSpPr>
        <p:spPr>
          <a:xfrm>
            <a:off x="376808" y="1288504"/>
            <a:ext cx="8371656" cy="4876800"/>
          </a:xfrm>
        </p:spPr>
        <p:txBody>
          <a:bodyPr>
            <a:noAutofit/>
          </a:bodyPr>
          <a:lstStyle/>
          <a:p>
            <a:pPr>
              <a:lnSpc>
                <a:spcPct val="100000"/>
              </a:lnSpc>
              <a:spcBef>
                <a:spcPts val="0"/>
              </a:spcBef>
            </a:pPr>
            <a:r>
              <a:rPr lang="en-GB" sz="1400" b="1" dirty="0">
                <a:solidFill>
                  <a:schemeClr val="tx1"/>
                </a:solidFill>
              </a:rPr>
              <a:t>Objectives of the Frontier Diagnostics </a:t>
            </a:r>
            <a:r>
              <a:rPr lang="en-GB" sz="1400" b="1" dirty="0" smtClean="0">
                <a:solidFill>
                  <a:schemeClr val="tx1"/>
                </a:solidFill>
              </a:rPr>
              <a:t>Guidance:</a:t>
            </a:r>
            <a:endParaRPr lang="en-GB" sz="1200" b="1" dirty="0" smtClean="0">
              <a:solidFill>
                <a:schemeClr val="tx1"/>
              </a:solidFill>
            </a:endParaRPr>
          </a:p>
          <a:p>
            <a:pPr marL="171450" indent="-171450">
              <a:lnSpc>
                <a:spcPct val="100000"/>
              </a:lnSpc>
              <a:spcBef>
                <a:spcPts val="0"/>
              </a:spcBef>
              <a:buFont typeface="Arial" panose="020B0604020202020204" pitchFamily="34" charset="0"/>
              <a:buChar char="•"/>
            </a:pPr>
            <a:r>
              <a:rPr lang="en-GB" sz="1200" dirty="0" smtClean="0">
                <a:solidFill>
                  <a:schemeClr val="tx1"/>
                </a:solidFill>
              </a:rPr>
              <a:t>What are the Frontier Diagnostics?</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Why do we do Diagnostics?</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The timeline to run The Diagnostics</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Diagnostics Explanation Summary</a:t>
            </a:r>
            <a:endParaRPr lang="en-GB" sz="800" b="1" dirty="0">
              <a:solidFill>
                <a:schemeClr val="tx1"/>
              </a:solidFill>
            </a:endParaRPr>
          </a:p>
          <a:p>
            <a:pPr>
              <a:lnSpc>
                <a:spcPct val="100000"/>
              </a:lnSpc>
              <a:spcBef>
                <a:spcPts val="0"/>
              </a:spcBef>
            </a:pPr>
            <a:endParaRPr lang="en-GB" sz="800" b="1" dirty="0" smtClean="0">
              <a:solidFill>
                <a:schemeClr val="tx1"/>
              </a:solidFill>
            </a:endParaRPr>
          </a:p>
          <a:p>
            <a:pPr>
              <a:lnSpc>
                <a:spcPct val="100000"/>
              </a:lnSpc>
              <a:spcBef>
                <a:spcPts val="0"/>
              </a:spcBef>
            </a:pPr>
            <a:r>
              <a:rPr lang="en-GB" sz="1400" b="1" dirty="0" smtClean="0">
                <a:solidFill>
                  <a:schemeClr val="tx1"/>
                </a:solidFill>
              </a:rPr>
              <a:t>Standard Operating Practices: How to run each diagnostic</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Focus Group</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Customer Survey</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Great Customer Availability</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Team Member Survey</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Rx Wait Time Survey</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Rx Diagnostic Data</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Rx Drive Thru Survey</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Customer Behavior (optional)</a:t>
            </a:r>
          </a:p>
          <a:p>
            <a:pPr marL="171450" indent="-171450">
              <a:lnSpc>
                <a:spcPct val="100000"/>
              </a:lnSpc>
              <a:spcBef>
                <a:spcPts val="0"/>
              </a:spcBef>
              <a:buFont typeface="Arial" panose="020B0604020202020204" pitchFamily="34" charset="0"/>
              <a:buChar char="•"/>
            </a:pPr>
            <a:r>
              <a:rPr lang="en-US" sz="1200" dirty="0" smtClean="0">
                <a:solidFill>
                  <a:schemeClr val="tx1"/>
                </a:solidFill>
              </a:rPr>
              <a:t>Store Data Request</a:t>
            </a:r>
            <a:endParaRPr lang="en-GB" sz="1100" dirty="0">
              <a:solidFill>
                <a:schemeClr val="tx1"/>
              </a:solidFill>
            </a:endParaRPr>
          </a:p>
          <a:p>
            <a:pPr>
              <a:lnSpc>
                <a:spcPct val="100000"/>
              </a:lnSpc>
              <a:spcBef>
                <a:spcPts val="0"/>
              </a:spcBef>
            </a:pPr>
            <a:endParaRPr lang="en-GB" sz="800" dirty="0" smtClean="0">
              <a:solidFill>
                <a:schemeClr val="tx1"/>
              </a:solidFill>
            </a:endParaRPr>
          </a:p>
          <a:p>
            <a:pPr>
              <a:lnSpc>
                <a:spcPct val="100000"/>
              </a:lnSpc>
              <a:spcBef>
                <a:spcPts val="0"/>
              </a:spcBef>
            </a:pPr>
            <a:r>
              <a:rPr lang="en-GB" sz="1400" b="1" dirty="0" smtClean="0">
                <a:solidFill>
                  <a:schemeClr val="tx1"/>
                </a:solidFill>
              </a:rPr>
              <a:t>Insights Guidance: How to </a:t>
            </a:r>
            <a:r>
              <a:rPr lang="en-US" sz="1400" b="1" dirty="0" smtClean="0">
                <a:solidFill>
                  <a:schemeClr val="tx1"/>
                </a:solidFill>
              </a:rPr>
              <a:t>analyze</a:t>
            </a:r>
            <a:r>
              <a:rPr lang="en-GB" sz="1400" b="1" dirty="0" smtClean="0">
                <a:solidFill>
                  <a:schemeClr val="tx1"/>
                </a:solidFill>
              </a:rPr>
              <a:t> each diagnostic</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How you will receive your survey results</a:t>
            </a:r>
            <a:endParaRPr lang="en-GB" sz="1200" dirty="0">
              <a:solidFill>
                <a:schemeClr val="tx1"/>
              </a:solidFill>
            </a:endParaRPr>
          </a:p>
          <a:p>
            <a:pPr marL="171450" indent="-171450">
              <a:lnSpc>
                <a:spcPct val="100000"/>
              </a:lnSpc>
              <a:spcBef>
                <a:spcPts val="0"/>
              </a:spcBef>
              <a:buFont typeface="Arial" panose="020B0604020202020204" pitchFamily="34" charset="0"/>
              <a:buChar char="•"/>
            </a:pPr>
            <a:r>
              <a:rPr lang="en-GB" sz="1200" dirty="0" smtClean="0">
                <a:solidFill>
                  <a:schemeClr val="tx1"/>
                </a:solidFill>
              </a:rPr>
              <a:t>Great Customer Availability </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Rx Waiter Customer Survey and Rx Diagnostic Data</a:t>
            </a:r>
          </a:p>
          <a:p>
            <a:pPr>
              <a:lnSpc>
                <a:spcPct val="100000"/>
              </a:lnSpc>
              <a:spcBef>
                <a:spcPts val="0"/>
              </a:spcBef>
            </a:pPr>
            <a:endParaRPr lang="en-GB" sz="800" b="1" dirty="0" smtClean="0">
              <a:solidFill>
                <a:schemeClr val="tx1"/>
              </a:solidFill>
            </a:endParaRPr>
          </a:p>
          <a:p>
            <a:pPr>
              <a:lnSpc>
                <a:spcPct val="100000"/>
              </a:lnSpc>
              <a:spcBef>
                <a:spcPts val="0"/>
              </a:spcBef>
            </a:pPr>
            <a:r>
              <a:rPr lang="en-GB" sz="1400" b="1" dirty="0" smtClean="0">
                <a:solidFill>
                  <a:schemeClr val="tx1"/>
                </a:solidFill>
              </a:rPr>
              <a:t>Appendix</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Diagnostics RACI</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Great Customer Availability Instructions</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Store Data Request and Results Form </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Focus Group: Objectives and Summary Agenda</a:t>
            </a:r>
          </a:p>
          <a:p>
            <a:pPr marL="171450" indent="-171450">
              <a:lnSpc>
                <a:spcPct val="100000"/>
              </a:lnSpc>
              <a:spcBef>
                <a:spcPts val="0"/>
              </a:spcBef>
              <a:buFont typeface="Arial" panose="020B0604020202020204" pitchFamily="34" charset="0"/>
              <a:buChar char="•"/>
            </a:pPr>
            <a:r>
              <a:rPr lang="en-GB" sz="1200" dirty="0" smtClean="0">
                <a:solidFill>
                  <a:schemeClr val="tx1"/>
                </a:solidFill>
              </a:rPr>
              <a:t>Focus Group: Detailed Facilitator Guide</a:t>
            </a:r>
          </a:p>
        </p:txBody>
      </p:sp>
      <p:sp>
        <p:nvSpPr>
          <p:cNvPr id="4" name="Footer Placeholder 3"/>
          <p:cNvSpPr>
            <a:spLocks noGrp="1"/>
          </p:cNvSpPr>
          <p:nvPr>
            <p:ph type="ftr" sz="quarter" idx="10"/>
          </p:nvPr>
        </p:nvSpPr>
        <p:spPr>
          <a:xfrm>
            <a:off x="4644008" y="6525344"/>
            <a:ext cx="3733800" cy="228600"/>
          </a:xfrm>
        </p:spPr>
        <p:txBody>
          <a:bodyPr/>
          <a:lstStyle/>
          <a:p>
            <a:r>
              <a:rPr lang="en-US" dirty="0" smtClean="0">
                <a:solidFill>
                  <a:srgbClr val="000000">
                    <a:tint val="75000"/>
                  </a:srgbClr>
                </a:solidFill>
              </a:rPr>
              <a:t>©2016 Walgreen Co. All rights reserved. </a:t>
            </a:r>
          </a:p>
        </p:txBody>
      </p:sp>
    </p:spTree>
    <p:extLst>
      <p:ext uri="{BB962C8B-B14F-4D97-AF65-F5344CB8AC3E}">
        <p14:creationId xmlns:p14="http://schemas.microsoft.com/office/powerpoint/2010/main" val="243539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solidFill>
                  <a:srgbClr val="58595B"/>
                </a:solidFill>
              </a:rPr>
              <a:t>©2015 Walgreen Co. All rights reserved.</a:t>
            </a:r>
            <a:endParaRPr lang="en-US">
              <a:solidFill>
                <a:srgbClr val="58595B"/>
              </a:solidFill>
            </a:endParaRPr>
          </a:p>
        </p:txBody>
      </p:sp>
      <p:sp>
        <p:nvSpPr>
          <p:cNvPr id="5" name="Content Placeholder 2"/>
          <p:cNvSpPr txBox="1">
            <a:spLocks/>
          </p:cNvSpPr>
          <p:nvPr/>
        </p:nvSpPr>
        <p:spPr>
          <a:xfrm>
            <a:off x="172246" y="1268760"/>
            <a:ext cx="8842076" cy="5327074"/>
          </a:xfrm>
          <a:prstGeom prst="rect">
            <a:avLst/>
          </a:prstGeom>
        </p:spPr>
        <p:txBody>
          <a:bodyPr vert="horz" lIns="0" tIns="0" rIns="0" bIns="0" rtlCol="0">
            <a:normAutofit/>
          </a:bodyPr>
          <a:lst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sz="1600" dirty="0"/>
              <a:t>Here are some examples of PSTB’s that could be run in the stores. Stores should use the weekly pulse meeting to review performance and opportunities and determine the appropriate topic.</a:t>
            </a:r>
          </a:p>
          <a:p>
            <a:pPr>
              <a:defRPr/>
            </a:pPr>
            <a:endParaRPr sz="1200" dirty="0"/>
          </a:p>
          <a:p>
            <a:pPr marL="171450" indent="-171450">
              <a:buFont typeface="Arial"/>
              <a:buChar char="•"/>
              <a:defRPr/>
            </a:pPr>
            <a:r>
              <a:rPr sz="1400" i="1" dirty="0"/>
              <a:t>How to reduce our Visible outs - OSA – Availability - included in the program</a:t>
            </a:r>
          </a:p>
          <a:p>
            <a:pPr marL="171450" indent="-171450">
              <a:buFont typeface="Arial"/>
              <a:buChar char="•"/>
              <a:defRPr/>
            </a:pPr>
            <a:r>
              <a:rPr sz="1400" i="1" dirty="0"/>
              <a:t>How to improve the % of Customers that wait - RX Wait Times – included in the program</a:t>
            </a:r>
          </a:p>
          <a:p>
            <a:pPr marL="171450" indent="-171450">
              <a:buFont typeface="Arial"/>
              <a:buChar char="•"/>
              <a:defRPr/>
            </a:pPr>
            <a:r>
              <a:rPr sz="1400" i="1" dirty="0"/>
              <a:t>How to improve Front End Service </a:t>
            </a:r>
          </a:p>
          <a:p>
            <a:pPr marL="171450" indent="-171450">
              <a:buFont typeface="Arial"/>
              <a:buChar char="•"/>
              <a:defRPr/>
            </a:pPr>
            <a:r>
              <a:rPr sz="1400" i="1" dirty="0"/>
              <a:t>How to improve Rx Service </a:t>
            </a:r>
          </a:p>
          <a:p>
            <a:pPr marL="171450" indent="-171450">
              <a:buFont typeface="Arial"/>
              <a:buChar char="•"/>
              <a:defRPr/>
            </a:pPr>
            <a:r>
              <a:rPr sz="1400" i="1" dirty="0"/>
              <a:t>How to reduce Shrink – PAR or Non PAR stores  – use supporting pack and diagnostics </a:t>
            </a:r>
          </a:p>
          <a:p>
            <a:pPr marL="171450" indent="-171450">
              <a:buFont typeface="Arial"/>
              <a:buChar char="•"/>
              <a:defRPr/>
            </a:pPr>
            <a:r>
              <a:rPr sz="1400" i="1" dirty="0"/>
              <a:t>How to Improve Fresh Food Availability</a:t>
            </a:r>
          </a:p>
          <a:p>
            <a:pPr marL="171450" indent="-171450">
              <a:buFont typeface="Arial"/>
              <a:buChar char="•"/>
              <a:defRPr/>
            </a:pPr>
            <a:r>
              <a:rPr sz="1400" i="1" dirty="0"/>
              <a:t>How to improve our Team Engagement </a:t>
            </a:r>
          </a:p>
          <a:p>
            <a:pPr marL="171450" indent="-171450">
              <a:buFont typeface="Arial"/>
              <a:buChar char="•"/>
              <a:defRPr/>
            </a:pPr>
            <a:r>
              <a:rPr sz="1400" i="1" dirty="0"/>
              <a:t>How to Improve Department Availability – Example Cosmetics Wall </a:t>
            </a:r>
          </a:p>
          <a:p>
            <a:pPr marL="171450" indent="-171450">
              <a:buFont typeface="Arial"/>
              <a:buChar char="•"/>
              <a:defRPr/>
            </a:pPr>
            <a:r>
              <a:rPr sz="1400" i="1" dirty="0"/>
              <a:t>How to Drive Up sales in a department – Example Beauty – see supporting pack</a:t>
            </a:r>
          </a:p>
          <a:p>
            <a:pPr marL="171450" indent="-171450">
              <a:buFont typeface="Arial"/>
              <a:buChar char="•"/>
              <a:defRPr/>
            </a:pPr>
            <a:r>
              <a:rPr sz="1400" i="1" dirty="0"/>
              <a:t>How to Improve our NPS Score </a:t>
            </a:r>
          </a:p>
          <a:p>
            <a:pPr marL="171450" indent="-171450">
              <a:buFont typeface="Arial"/>
              <a:buChar char="•"/>
              <a:defRPr/>
            </a:pPr>
            <a:r>
              <a:rPr sz="1400" i="1" dirty="0"/>
              <a:t>How to improve Hiring/Recruitment </a:t>
            </a:r>
          </a:p>
          <a:p>
            <a:pPr marL="171450" indent="-171450">
              <a:buFont typeface="Arial"/>
              <a:buChar char="•"/>
              <a:defRPr/>
            </a:pPr>
            <a:r>
              <a:rPr sz="1400" i="1" dirty="0"/>
              <a:t>How to decrease labor turnover </a:t>
            </a:r>
          </a:p>
          <a:p>
            <a:pPr marL="171450" indent="-171450">
              <a:buFont typeface="Arial"/>
              <a:buChar char="•"/>
              <a:defRPr/>
            </a:pPr>
            <a:r>
              <a:rPr sz="1400" i="1" dirty="0"/>
              <a:t>How to improve scheduling and improve replenishment and service </a:t>
            </a:r>
          </a:p>
          <a:p>
            <a:pPr marL="171450" indent="-171450">
              <a:buFont typeface="Arial"/>
              <a:buChar char="•"/>
              <a:defRPr/>
            </a:pPr>
            <a:r>
              <a:rPr sz="1400" i="1" dirty="0"/>
              <a:t>How to reduce the number of resets not completed on time </a:t>
            </a:r>
          </a:p>
          <a:p>
            <a:pPr>
              <a:defRPr/>
            </a:pPr>
            <a:endParaRPr sz="1400" i="1" dirty="0"/>
          </a:p>
          <a:p>
            <a:pPr algn="ctr">
              <a:defRPr/>
            </a:pPr>
            <a:r>
              <a:rPr sz="1400" b="1" dirty="0"/>
              <a:t>This is a guide to help you, please feel free to use PSTB to help your team solve </a:t>
            </a:r>
          </a:p>
          <a:p>
            <a:pPr algn="ctr">
              <a:defRPr/>
            </a:pPr>
            <a:r>
              <a:rPr sz="1400" b="1" dirty="0"/>
              <a:t>ongoing problems/issues that you identify during your weekly PDR meeting.</a:t>
            </a:r>
          </a:p>
          <a:p>
            <a:pPr algn="ctr">
              <a:buFont typeface="Wingdings" charset="2"/>
              <a:buChar char="§"/>
              <a:defRPr/>
            </a:pPr>
            <a:endParaRPr sz="1400" b="1" dirty="0"/>
          </a:p>
          <a:p>
            <a:pPr>
              <a:defRPr/>
            </a:pPr>
            <a:endParaRPr sz="1200" i="1" dirty="0"/>
          </a:p>
          <a:p>
            <a:pPr>
              <a:defRPr/>
            </a:pPr>
            <a:endParaRPr dirty="0"/>
          </a:p>
          <a:p>
            <a:pPr>
              <a:defRPr/>
            </a:pPr>
            <a:endParaRPr dirty="0"/>
          </a:p>
        </p:txBody>
      </p:sp>
      <p:sp>
        <p:nvSpPr>
          <p:cNvPr id="6" name="Title 1"/>
          <p:cNvSpPr txBox="1">
            <a:spLocks/>
          </p:cNvSpPr>
          <p:nvPr/>
        </p:nvSpPr>
        <p:spPr>
          <a:xfrm>
            <a:off x="611564" y="370264"/>
            <a:ext cx="7530321" cy="449981"/>
          </a:xfrm>
          <a:prstGeom prst="rect">
            <a:avLst/>
          </a:prstGeom>
        </p:spPr>
        <p:txBody>
          <a:bodyPr vert="horz" lIns="0" tIns="0" rIns="0" bIns="0" rtlCol="0" anchor="ctr">
            <a:normAutofit fontScale="97500"/>
          </a:bodyPr>
          <a:lstStyle>
            <a:lvl1pPr algn="l" defTabSz="914400" rtl="0" eaLnBrk="1" latinLnBrk="0" hangingPunct="1">
              <a:spcBef>
                <a:spcPct val="0"/>
              </a:spcBef>
              <a:buNone/>
              <a:defRPr lang="en-US" sz="2600" kern="1200" baseline="0">
                <a:solidFill>
                  <a:schemeClr val="bg1"/>
                </a:solidFill>
                <a:latin typeface="Arial"/>
                <a:ea typeface="+mj-ea"/>
                <a:cs typeface="Arial"/>
              </a:defRPr>
            </a:lvl1pPr>
          </a:lstStyle>
          <a:p>
            <a:pPr>
              <a:defRPr/>
            </a:pPr>
            <a:r>
              <a:rPr dirty="0" smtClean="0">
                <a:solidFill>
                  <a:srgbClr val="FFFFFF"/>
                </a:solidFill>
              </a:rPr>
              <a:t>PSTB – Ideas / Options to choose from in the future</a:t>
            </a:r>
            <a:endParaRPr dirty="0">
              <a:solidFill>
                <a:srgbClr val="FFFFFF"/>
              </a:solidFill>
            </a:endParaRPr>
          </a:p>
        </p:txBody>
      </p:sp>
    </p:spTree>
    <p:extLst>
      <p:ext uri="{BB962C8B-B14F-4D97-AF65-F5344CB8AC3E}">
        <p14:creationId xmlns:p14="http://schemas.microsoft.com/office/powerpoint/2010/main" val="5771528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53"/>
            <a:ext cx="8229600" cy="861934"/>
          </a:xfrm>
        </p:spPr>
        <p:txBody>
          <a:bodyPr/>
          <a:lstStyle/>
          <a:p>
            <a:r>
              <a:rPr lang="en-GB" dirty="0" smtClean="0"/>
              <a:t>Sustainable ways of working &amp; development</a:t>
            </a:r>
            <a:endParaRPr lang="en-GB" dirty="0"/>
          </a:p>
        </p:txBody>
      </p:sp>
      <p:sp>
        <p:nvSpPr>
          <p:cNvPr id="3" name="Content Placeholder 2"/>
          <p:cNvSpPr>
            <a:spLocks noGrp="1"/>
          </p:cNvSpPr>
          <p:nvPr>
            <p:ph idx="1"/>
          </p:nvPr>
        </p:nvSpPr>
        <p:spPr>
          <a:xfrm>
            <a:off x="290286" y="2762054"/>
            <a:ext cx="4298264" cy="2631639"/>
          </a:xfrm>
        </p:spPr>
        <p:txBody>
          <a:bodyPr>
            <a:normAutofit/>
          </a:bodyPr>
          <a:lstStyle/>
          <a:p>
            <a:endParaRPr lang="en-GB" sz="1600" dirty="0">
              <a:solidFill>
                <a:schemeClr val="tx1"/>
              </a:solidFill>
            </a:endParaRPr>
          </a:p>
          <a:p>
            <a:pPr marL="0" indent="0"/>
            <a:endParaRPr lang="en-GB" sz="1600" dirty="0">
              <a:solidFill>
                <a:schemeClr val="tx1"/>
              </a:solidFill>
            </a:endParaRPr>
          </a:p>
        </p:txBody>
      </p:sp>
      <p:sp>
        <p:nvSpPr>
          <p:cNvPr id="17" name="Content Placeholder 2"/>
          <p:cNvSpPr txBox="1">
            <a:spLocks/>
          </p:cNvSpPr>
          <p:nvPr/>
        </p:nvSpPr>
        <p:spPr bwMode="auto">
          <a:xfrm>
            <a:off x="290286" y="1245494"/>
            <a:ext cx="8599804" cy="91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lnSpcReduction="10000"/>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rgbClr val="6A737B"/>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rgbClr val="6A737B"/>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rgbClr val="6A737B"/>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rgbClr val="6A737B"/>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54"/>
            <a:r>
              <a:rPr lang="en-GB" sz="2000" b="1" dirty="0" smtClean="0"/>
              <a:t>Expect mistakes to happen, but to learn from them is the key!</a:t>
            </a:r>
          </a:p>
          <a:p>
            <a:pPr marL="0" indent="0" algn="ctr" defTabSz="914354"/>
            <a:r>
              <a:rPr lang="en-GB" sz="2000" b="1" dirty="0" smtClean="0"/>
              <a:t>This process will take practice, practice, practice!</a:t>
            </a:r>
          </a:p>
          <a:p>
            <a:pPr marL="0" indent="0" algn="ctr" defTabSz="914354"/>
            <a:r>
              <a:rPr lang="en-GB" sz="2000" b="1" dirty="0" smtClean="0"/>
              <a:t>Practice Makes Perfect!</a:t>
            </a:r>
            <a:endParaRPr lang="en-GB" sz="2000" b="1" dirty="0"/>
          </a:p>
        </p:txBody>
      </p:sp>
      <p:sp>
        <p:nvSpPr>
          <p:cNvPr id="9" name="Rounded Rectangle 8"/>
          <p:cNvSpPr/>
          <p:nvPr/>
        </p:nvSpPr>
        <p:spPr>
          <a:xfrm>
            <a:off x="161694" y="5491037"/>
            <a:ext cx="8853714" cy="794779"/>
          </a:xfrm>
          <a:prstGeom prst="roundRect">
            <a:avLst/>
          </a:prstGeom>
          <a:solidFill>
            <a:schemeClr val="bg1">
              <a:lumMod val="65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defTabSz="914354" fontAlgn="base">
              <a:lnSpc>
                <a:spcPct val="120000"/>
              </a:lnSpc>
              <a:spcBef>
                <a:spcPct val="20000"/>
              </a:spcBef>
              <a:spcAft>
                <a:spcPct val="0"/>
              </a:spcAft>
            </a:pPr>
            <a:r>
              <a:rPr lang="en-GB" sz="5400" b="1" dirty="0" smtClean="0">
                <a:solidFill>
                  <a:srgbClr val="FFFFFF"/>
                </a:solidFill>
              </a:rPr>
              <a:t>Learn 1 – Do 1 – Teach 1</a:t>
            </a:r>
            <a:endParaRPr lang="en-GB" sz="5400" b="1" dirty="0">
              <a:solidFill>
                <a:srgbClr val="FFFFFF"/>
              </a:solidFill>
            </a:endParaRPr>
          </a:p>
        </p:txBody>
      </p:sp>
      <p:sp>
        <p:nvSpPr>
          <p:cNvPr id="10" name="Rounded Rectangle 9"/>
          <p:cNvSpPr/>
          <p:nvPr/>
        </p:nvSpPr>
        <p:spPr>
          <a:xfrm>
            <a:off x="2384009" y="2161926"/>
            <a:ext cx="4187446" cy="428874"/>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fontAlgn="base">
              <a:lnSpc>
                <a:spcPct val="120000"/>
              </a:lnSpc>
              <a:spcBef>
                <a:spcPct val="20000"/>
              </a:spcBef>
              <a:spcAft>
                <a:spcPct val="0"/>
              </a:spcAft>
            </a:pPr>
            <a:r>
              <a:rPr lang="en-GB" b="1" dirty="0" smtClean="0">
                <a:solidFill>
                  <a:srgbClr val="FFFFFF"/>
                </a:solidFill>
              </a:rPr>
              <a:t>Learning &amp; Training Approach</a:t>
            </a:r>
            <a:endParaRPr lang="en-GB" b="1" dirty="0">
              <a:solidFill>
                <a:srgbClr val="FFFFFF"/>
              </a:solidFill>
            </a:endParaRPr>
          </a:p>
        </p:txBody>
      </p:sp>
      <p:pic>
        <p:nvPicPr>
          <p:cNvPr id="1026" name="Picture 2" descr="http://www.concretemoisture.com/wp-content/uploads/2013/04/3D-Person-Observing-Flo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226241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reviews.123rf.com/images/johan2011/johan20111110/johan2011111000012/10791400-3D-little-human-characters-X7-during-a-Presentation-Business-People-series--Stock-Phot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0" y="2632409"/>
            <a:ext cx="2849603" cy="28539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ris.world/sites/default/files/meeting_1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09914" y="4162431"/>
            <a:ext cx="1485488" cy="9525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ertezabienesraices.com/wp-content/uploads/2014/02/11527355-3d-little-human-characters-x3-looking-at-a-laptop-screen-business-people-series.jpg?w=15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19800" y="2590800"/>
            <a:ext cx="2936337" cy="273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0456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PSTB’s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91047471"/>
              </p:ext>
            </p:extLst>
          </p:nvPr>
        </p:nvGraphicFramePr>
        <p:xfrm>
          <a:off x="192206" y="1371600"/>
          <a:ext cx="2590800" cy="365760"/>
        </p:xfrm>
        <a:graphic>
          <a:graphicData uri="http://schemas.openxmlformats.org/drawingml/2006/table">
            <a:tbl>
              <a:tblPr firstRow="1" bandRow="1">
                <a:tableStyleId>{5C22544A-7EE6-4342-B048-85BDC9FD1C3A}</a:tableStyleId>
              </a:tblPr>
              <a:tblGrid>
                <a:gridCol w="2590800"/>
              </a:tblGrid>
              <a:tr h="289560">
                <a:tc>
                  <a:txBody>
                    <a:bodyPr/>
                    <a:lstStyle/>
                    <a:p>
                      <a:r>
                        <a:rPr lang="en-US" dirty="0" smtClean="0"/>
                        <a:t>OSA </a:t>
                      </a:r>
                      <a:r>
                        <a:rPr lang="en-US" baseline="0" dirty="0" smtClean="0"/>
                        <a:t>PSTB’s</a:t>
                      </a:r>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660349924"/>
              </p:ext>
            </p:extLst>
          </p:nvPr>
        </p:nvGraphicFramePr>
        <p:xfrm>
          <a:off x="192206" y="3733800"/>
          <a:ext cx="2590800" cy="380999"/>
        </p:xfrm>
        <a:graphic>
          <a:graphicData uri="http://schemas.openxmlformats.org/drawingml/2006/table">
            <a:tbl>
              <a:tblPr firstRow="1" bandRow="1">
                <a:tableStyleId>{5C22544A-7EE6-4342-B048-85BDC9FD1C3A}</a:tableStyleId>
              </a:tblPr>
              <a:tblGrid>
                <a:gridCol w="2590800"/>
              </a:tblGrid>
              <a:tr h="380999">
                <a:tc>
                  <a:txBody>
                    <a:bodyPr/>
                    <a:lstStyle/>
                    <a:p>
                      <a:r>
                        <a:rPr lang="en-US" baseline="0" dirty="0" smtClean="0"/>
                        <a:t>RX PSTB’s</a:t>
                      </a:r>
                      <a:endParaRPr lang="en-US" dirty="0"/>
                    </a:p>
                  </a:txBody>
                  <a:tcPr/>
                </a:tc>
              </a:tr>
            </a:tbl>
          </a:graphicData>
        </a:graphic>
      </p:graphicFrame>
      <p:graphicFrame>
        <p:nvGraphicFramePr>
          <p:cNvPr id="12" name="Chart Placeholder 5"/>
          <p:cNvGraphicFramePr>
            <a:graphicFrameLocks/>
          </p:cNvGraphicFramePr>
          <p:nvPr>
            <p:extLst>
              <p:ext uri="{D42A27DB-BD31-4B8C-83A1-F6EECF244321}">
                <p14:modId xmlns:p14="http://schemas.microsoft.com/office/powerpoint/2010/main" val="67998114"/>
              </p:ext>
            </p:extLst>
          </p:nvPr>
        </p:nvGraphicFramePr>
        <p:xfrm>
          <a:off x="200989" y="4343400"/>
          <a:ext cx="8568525" cy="1524000"/>
        </p:xfrm>
        <a:graphic>
          <a:graphicData uri="http://schemas.openxmlformats.org/drawingml/2006/table">
            <a:tbl>
              <a:tblPr firstRow="1" bandRow="1">
                <a:tableStyleId>{5C22544A-7EE6-4342-B048-85BDC9FD1C3A}</a:tableStyleId>
              </a:tblPr>
              <a:tblGrid>
                <a:gridCol w="1224075"/>
                <a:gridCol w="1224075"/>
                <a:gridCol w="1224075"/>
                <a:gridCol w="1224075"/>
                <a:gridCol w="1224075"/>
                <a:gridCol w="1224075"/>
                <a:gridCol w="1224075"/>
              </a:tblGrid>
              <a:tr h="762000">
                <a:tc>
                  <a:txBody>
                    <a:bodyPr/>
                    <a:lstStyle/>
                    <a:p>
                      <a:r>
                        <a:rPr lang="en-US" dirty="0" smtClean="0"/>
                        <a:t>DM</a:t>
                      </a:r>
                      <a:endParaRPr lang="en-US" dirty="0"/>
                    </a:p>
                  </a:txBody>
                  <a:tcPr/>
                </a:tc>
                <a:tc>
                  <a:txBody>
                    <a:bodyPr/>
                    <a:lstStyle/>
                    <a:p>
                      <a:r>
                        <a:rPr lang="en-US" dirty="0" smtClean="0"/>
                        <a:t>MGR</a:t>
                      </a:r>
                      <a:endParaRPr lang="en-US" dirty="0"/>
                    </a:p>
                  </a:txBody>
                  <a:tcPr/>
                </a:tc>
                <a:tc>
                  <a:txBody>
                    <a:bodyPr/>
                    <a:lstStyle/>
                    <a:p>
                      <a:r>
                        <a:rPr lang="en-US" dirty="0" smtClean="0"/>
                        <a:t>ASM </a:t>
                      </a:r>
                      <a:endParaRPr lang="en-US" dirty="0"/>
                    </a:p>
                  </a:txBody>
                  <a:tcPr/>
                </a:tc>
                <a:tc>
                  <a:txBody>
                    <a:bodyPr/>
                    <a:lstStyle/>
                    <a:p>
                      <a:r>
                        <a:rPr lang="en-US" dirty="0" smtClean="0"/>
                        <a:t>RXM </a:t>
                      </a:r>
                    </a:p>
                    <a:p>
                      <a:r>
                        <a:rPr lang="en-US" sz="1000" b="1" dirty="0" smtClean="0"/>
                        <a:t>(Does</a:t>
                      </a:r>
                      <a:r>
                        <a:rPr lang="en-US" sz="1000" b="1" baseline="0" dirty="0" smtClean="0"/>
                        <a:t> Not Attend OSA)</a:t>
                      </a:r>
                      <a:endParaRPr lang="en-US" sz="1000" b="1" dirty="0"/>
                    </a:p>
                  </a:txBody>
                  <a:tcPr/>
                </a:tc>
                <a:tc>
                  <a:txBody>
                    <a:bodyPr/>
                    <a:lstStyle/>
                    <a:p>
                      <a:r>
                        <a:rPr lang="en-US" dirty="0" smtClean="0"/>
                        <a:t>APM </a:t>
                      </a:r>
                      <a:endParaRPr lang="en-US" dirty="0"/>
                    </a:p>
                  </a:txBody>
                  <a:tcPr/>
                </a:tc>
                <a:tc>
                  <a:txBody>
                    <a:bodyPr/>
                    <a:lstStyle/>
                    <a:p>
                      <a:r>
                        <a:rPr lang="en-US" dirty="0" smtClean="0"/>
                        <a:t>OLS</a:t>
                      </a:r>
                      <a:endParaRPr lang="en-US" dirty="0"/>
                    </a:p>
                  </a:txBody>
                  <a:tcPr/>
                </a:tc>
                <a:tc>
                  <a:txBody>
                    <a:bodyPr/>
                    <a:lstStyle/>
                    <a:p>
                      <a:r>
                        <a:rPr lang="en-US" dirty="0" smtClean="0"/>
                        <a:t>FL</a:t>
                      </a:r>
                      <a:endParaRPr lang="en-US" dirty="0"/>
                    </a:p>
                  </a:txBody>
                  <a:tcPr/>
                </a:tc>
              </a:tr>
              <a:tr h="762000">
                <a:tc>
                  <a:txBody>
                    <a:bodyPr/>
                    <a:lstStyle/>
                    <a:p>
                      <a:pPr algn="l"/>
                      <a:r>
                        <a:rPr lang="en-US" dirty="0" smtClean="0"/>
                        <a:t>Support</a:t>
                      </a:r>
                      <a:endParaRPr lang="en-US" dirty="0"/>
                    </a:p>
                  </a:txBody>
                  <a:tcPr/>
                </a:tc>
                <a:tc>
                  <a:txBody>
                    <a:bodyPr/>
                    <a:lstStyle/>
                    <a:p>
                      <a:pPr algn="l"/>
                      <a:r>
                        <a:rPr lang="en-US" dirty="0" smtClean="0"/>
                        <a:t>Deliver</a:t>
                      </a:r>
                      <a:endParaRPr lang="en-US" dirty="0"/>
                    </a:p>
                  </a:txBody>
                  <a:tcPr/>
                </a:tc>
                <a:tc>
                  <a:txBody>
                    <a:bodyPr/>
                    <a:lstStyle/>
                    <a:p>
                      <a:pPr algn="l"/>
                      <a:r>
                        <a:rPr lang="en-US" dirty="0" smtClean="0"/>
                        <a:t>Learn</a:t>
                      </a:r>
                      <a:endParaRPr lang="en-US" dirty="0"/>
                    </a:p>
                  </a:txBody>
                  <a:tcPr/>
                </a:tc>
                <a:tc>
                  <a:txBody>
                    <a:bodyPr/>
                    <a:lstStyle/>
                    <a:p>
                      <a:pPr algn="l"/>
                      <a:r>
                        <a:rPr lang="en-US" dirty="0" smtClean="0"/>
                        <a:t>Learn</a:t>
                      </a:r>
                      <a:endParaRPr lang="en-US" dirty="0"/>
                    </a:p>
                  </a:txBody>
                  <a:tcPr/>
                </a:tc>
                <a:tc>
                  <a:txBody>
                    <a:bodyPr/>
                    <a:lstStyle/>
                    <a:p>
                      <a:pPr algn="l"/>
                      <a:r>
                        <a:rPr lang="en-US" dirty="0" smtClean="0"/>
                        <a:t>Support</a:t>
                      </a:r>
                      <a:endParaRPr lang="en-US" dirty="0"/>
                    </a:p>
                  </a:txBody>
                  <a:tcPr/>
                </a:tc>
                <a:tc>
                  <a:txBody>
                    <a:bodyPr/>
                    <a:lstStyle/>
                    <a:p>
                      <a:pPr algn="l"/>
                      <a:r>
                        <a:rPr lang="en-US" dirty="0" smtClean="0"/>
                        <a:t>Support</a:t>
                      </a:r>
                      <a:endParaRPr lang="en-US" dirty="0"/>
                    </a:p>
                  </a:txBody>
                  <a:tcPr/>
                </a:tc>
                <a:tc>
                  <a:txBody>
                    <a:bodyPr/>
                    <a:lstStyle/>
                    <a:p>
                      <a:pPr algn="l"/>
                      <a:r>
                        <a:rPr lang="en-US" dirty="0" smtClean="0"/>
                        <a:t>Support</a:t>
                      </a:r>
                      <a:endParaRPr lang="en-US" dirty="0"/>
                    </a:p>
                  </a:txBody>
                  <a:tcPr/>
                </a:tc>
              </a:tr>
            </a:tbl>
          </a:graphicData>
        </a:graphic>
      </p:graphicFrame>
      <p:graphicFrame>
        <p:nvGraphicFramePr>
          <p:cNvPr id="13" name="Chart Placeholder 5"/>
          <p:cNvGraphicFramePr>
            <a:graphicFrameLocks/>
          </p:cNvGraphicFramePr>
          <p:nvPr>
            <p:extLst>
              <p:ext uri="{D42A27DB-BD31-4B8C-83A1-F6EECF244321}">
                <p14:modId xmlns:p14="http://schemas.microsoft.com/office/powerpoint/2010/main" val="78045824"/>
              </p:ext>
            </p:extLst>
          </p:nvPr>
        </p:nvGraphicFramePr>
        <p:xfrm>
          <a:off x="192217" y="1905000"/>
          <a:ext cx="8568525" cy="1432560"/>
        </p:xfrm>
        <a:graphic>
          <a:graphicData uri="http://schemas.openxmlformats.org/drawingml/2006/table">
            <a:tbl>
              <a:tblPr firstRow="1" bandRow="1">
                <a:tableStyleId>{5C22544A-7EE6-4342-B048-85BDC9FD1C3A}</a:tableStyleId>
              </a:tblPr>
              <a:tblGrid>
                <a:gridCol w="1224075"/>
                <a:gridCol w="1224075"/>
                <a:gridCol w="1224075"/>
                <a:gridCol w="1224075"/>
                <a:gridCol w="1224075"/>
                <a:gridCol w="1224075"/>
                <a:gridCol w="1224075"/>
              </a:tblGrid>
              <a:tr h="152400">
                <a:tc>
                  <a:txBody>
                    <a:bodyPr/>
                    <a:lstStyle/>
                    <a:p>
                      <a:r>
                        <a:rPr lang="en-US" dirty="0" smtClean="0"/>
                        <a:t>DM</a:t>
                      </a:r>
                      <a:endParaRPr lang="en-US" dirty="0"/>
                    </a:p>
                  </a:txBody>
                  <a:tcPr/>
                </a:tc>
                <a:tc>
                  <a:txBody>
                    <a:bodyPr/>
                    <a:lstStyle/>
                    <a:p>
                      <a:r>
                        <a:rPr lang="en-US" dirty="0" smtClean="0"/>
                        <a:t>MGR</a:t>
                      </a:r>
                      <a:endParaRPr lang="en-US" dirty="0"/>
                    </a:p>
                  </a:txBody>
                  <a:tcPr/>
                </a:tc>
                <a:tc>
                  <a:txBody>
                    <a:bodyPr/>
                    <a:lstStyle/>
                    <a:p>
                      <a:r>
                        <a:rPr lang="en-US" dirty="0" smtClean="0"/>
                        <a:t>ASM </a:t>
                      </a:r>
                      <a:endParaRPr lang="en-US" dirty="0"/>
                    </a:p>
                  </a:txBody>
                  <a:tcPr/>
                </a:tc>
                <a:tc>
                  <a:txBody>
                    <a:bodyPr/>
                    <a:lstStyle/>
                    <a:p>
                      <a:r>
                        <a:rPr lang="en-US" dirty="0" smtClean="0"/>
                        <a:t>RXM</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t>(Does</a:t>
                      </a:r>
                      <a:r>
                        <a:rPr lang="en-US" sz="1000" b="1" baseline="0" dirty="0" smtClean="0"/>
                        <a:t> Not Attend OSA)</a:t>
                      </a:r>
                      <a:endParaRPr lang="en-US" sz="1000" b="1" dirty="0" smtClean="0"/>
                    </a:p>
                  </a:txBody>
                  <a:tcPr/>
                </a:tc>
                <a:tc>
                  <a:txBody>
                    <a:bodyPr/>
                    <a:lstStyle/>
                    <a:p>
                      <a:r>
                        <a:rPr lang="en-US" dirty="0" smtClean="0"/>
                        <a:t>APM </a:t>
                      </a:r>
                      <a:endParaRPr lang="en-US" dirty="0"/>
                    </a:p>
                  </a:txBody>
                  <a:tcPr/>
                </a:tc>
                <a:tc>
                  <a:txBody>
                    <a:bodyPr/>
                    <a:lstStyle/>
                    <a:p>
                      <a:r>
                        <a:rPr lang="en-US" dirty="0" smtClean="0"/>
                        <a:t>OLS</a:t>
                      </a:r>
                      <a:endParaRPr lang="en-US" dirty="0"/>
                    </a:p>
                  </a:txBody>
                  <a:tcPr/>
                </a:tc>
                <a:tc>
                  <a:txBody>
                    <a:bodyPr/>
                    <a:lstStyle/>
                    <a:p>
                      <a:r>
                        <a:rPr lang="en-US" dirty="0" smtClean="0"/>
                        <a:t>FL</a:t>
                      </a:r>
                      <a:endParaRPr lang="en-US" dirty="0"/>
                    </a:p>
                  </a:txBody>
                  <a:tcPr/>
                </a:tc>
              </a:tr>
              <a:tr h="762000">
                <a:tc>
                  <a:txBody>
                    <a:bodyPr/>
                    <a:lstStyle/>
                    <a:p>
                      <a:pPr algn="l"/>
                      <a:r>
                        <a:rPr lang="en-US" dirty="0" smtClean="0"/>
                        <a:t>Deliver</a:t>
                      </a:r>
                      <a:endParaRPr lang="en-US" dirty="0"/>
                    </a:p>
                  </a:txBody>
                  <a:tcPr/>
                </a:tc>
                <a:tc>
                  <a:txBody>
                    <a:bodyPr/>
                    <a:lstStyle/>
                    <a:p>
                      <a:pPr algn="l"/>
                      <a:r>
                        <a:rPr lang="en-US" dirty="0" smtClean="0"/>
                        <a:t>Learn </a:t>
                      </a:r>
                      <a:endParaRPr lang="en-US" dirty="0"/>
                    </a:p>
                  </a:txBody>
                  <a:tcPr/>
                </a:tc>
                <a:tc>
                  <a:txBody>
                    <a:bodyPr/>
                    <a:lstStyle/>
                    <a:p>
                      <a:pPr algn="l"/>
                      <a:r>
                        <a:rPr lang="en-US" dirty="0" smtClean="0"/>
                        <a:t>Learn</a:t>
                      </a:r>
                      <a:endParaRPr lang="en-US" dirty="0"/>
                    </a:p>
                  </a:txBody>
                  <a:tcPr/>
                </a:tc>
                <a:tc>
                  <a:txBody>
                    <a:bodyPr/>
                    <a:lstStyle/>
                    <a:p>
                      <a:pPr algn="l"/>
                      <a:r>
                        <a:rPr lang="en-US" dirty="0" smtClean="0"/>
                        <a:t>Learn</a:t>
                      </a:r>
                      <a:endParaRPr lang="en-US" dirty="0"/>
                    </a:p>
                  </a:txBody>
                  <a:tcPr/>
                </a:tc>
                <a:tc>
                  <a:txBody>
                    <a:bodyPr/>
                    <a:lstStyle/>
                    <a:p>
                      <a:pPr algn="l"/>
                      <a:r>
                        <a:rPr lang="en-US" dirty="0" smtClean="0"/>
                        <a:t>Support</a:t>
                      </a:r>
                      <a:endParaRPr lang="en-US" dirty="0"/>
                    </a:p>
                  </a:txBody>
                  <a:tcPr/>
                </a:tc>
                <a:tc>
                  <a:txBody>
                    <a:bodyPr/>
                    <a:lstStyle/>
                    <a:p>
                      <a:pPr algn="l"/>
                      <a:r>
                        <a:rPr lang="en-US" dirty="0" smtClean="0"/>
                        <a:t>Support</a:t>
                      </a:r>
                      <a:endParaRPr lang="en-US" dirty="0"/>
                    </a:p>
                  </a:txBody>
                  <a:tcPr/>
                </a:tc>
                <a:tc>
                  <a:txBody>
                    <a:bodyPr/>
                    <a:lstStyle/>
                    <a:p>
                      <a:pPr algn="l"/>
                      <a:r>
                        <a:rPr lang="en-US" dirty="0" smtClean="0"/>
                        <a:t>Support</a:t>
                      </a:r>
                      <a:endParaRPr lang="en-US" dirty="0"/>
                    </a:p>
                  </a:txBody>
                  <a:tcPr/>
                </a:tc>
              </a:tr>
            </a:tbl>
          </a:graphicData>
        </a:graphic>
      </p:graphicFrame>
      <p:sp>
        <p:nvSpPr>
          <p:cNvPr id="11" name="Rounded Rectangle 10"/>
          <p:cNvSpPr/>
          <p:nvPr/>
        </p:nvSpPr>
        <p:spPr>
          <a:xfrm>
            <a:off x="2133600" y="152400"/>
            <a:ext cx="6477000" cy="762000"/>
          </a:xfrm>
          <a:prstGeom prst="roundRect">
            <a:avLst/>
          </a:prstGeom>
          <a:solidFill>
            <a:schemeClr val="bg1">
              <a:lumMod val="65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defTabSz="914354" fontAlgn="base">
              <a:lnSpc>
                <a:spcPct val="120000"/>
              </a:lnSpc>
              <a:spcBef>
                <a:spcPct val="20000"/>
              </a:spcBef>
              <a:spcAft>
                <a:spcPct val="0"/>
              </a:spcAft>
            </a:pPr>
            <a:r>
              <a:rPr lang="en-GB" sz="4000" b="1" dirty="0" smtClean="0">
                <a:solidFill>
                  <a:srgbClr val="FFFFFF"/>
                </a:solidFill>
              </a:rPr>
              <a:t>Learn 1 – Do 1 – Teach 1</a:t>
            </a:r>
            <a:endParaRPr lang="en-GB" sz="4000" b="1" dirty="0">
              <a:solidFill>
                <a:srgbClr val="FFFFFF"/>
              </a:solidFill>
            </a:endParaRPr>
          </a:p>
        </p:txBody>
      </p:sp>
    </p:spTree>
    <p:extLst>
      <p:ext uri="{BB962C8B-B14F-4D97-AF65-F5344CB8AC3E}">
        <p14:creationId xmlns:p14="http://schemas.microsoft.com/office/powerpoint/2010/main" val="5305857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Shrink PSTB’s </a:t>
            </a:r>
            <a:r>
              <a:rPr lang="en-US" sz="1800" dirty="0" smtClean="0"/>
              <a:t>(diagnostics are in week 8) </a:t>
            </a:r>
            <a:r>
              <a:rPr lang="en-US" dirty="0" smtClean="0"/>
              <a:t>			</a:t>
            </a:r>
            <a:endParaRPr lang="en-US" dirty="0"/>
          </a:p>
        </p:txBody>
      </p:sp>
      <p:sp>
        <p:nvSpPr>
          <p:cNvPr id="7" name="TextBox 6"/>
          <p:cNvSpPr txBox="1"/>
          <p:nvPr/>
        </p:nvSpPr>
        <p:spPr>
          <a:xfrm>
            <a:off x="192206" y="1295400"/>
            <a:ext cx="8050024" cy="387798"/>
          </a:xfrm>
          <a:prstGeom prst="rect">
            <a:avLst/>
          </a:prstGeom>
          <a:noFill/>
        </p:spPr>
        <p:txBody>
          <a:bodyPr wrap="square" rtlCol="0">
            <a:spAutoFit/>
          </a:bodyPr>
          <a:lstStyle/>
          <a:p>
            <a:pPr fontAlgn="base">
              <a:lnSpc>
                <a:spcPct val="120000"/>
              </a:lnSpc>
              <a:spcBef>
                <a:spcPct val="20000"/>
              </a:spcBef>
              <a:spcAft>
                <a:spcPct val="0"/>
              </a:spcAft>
            </a:pPr>
            <a:r>
              <a:rPr lang="en-US" sz="1600" b="1" dirty="0" smtClean="0">
                <a:solidFill>
                  <a:srgbClr val="58595B"/>
                </a:solidFill>
                <a:ea typeface="ＭＳ Ｐゴシック" charset="0"/>
              </a:rPr>
              <a:t>Full Frontier Stores that have been selected for Shrink Diagnostic &amp; PSTB</a:t>
            </a:r>
          </a:p>
        </p:txBody>
      </p:sp>
      <p:graphicFrame>
        <p:nvGraphicFramePr>
          <p:cNvPr id="8" name="Table 7"/>
          <p:cNvGraphicFramePr>
            <a:graphicFrameLocks noGrp="1"/>
          </p:cNvGraphicFramePr>
          <p:nvPr>
            <p:extLst>
              <p:ext uri="{D42A27DB-BD31-4B8C-83A1-F6EECF244321}">
                <p14:modId xmlns:p14="http://schemas.microsoft.com/office/powerpoint/2010/main" val="268136728"/>
              </p:ext>
            </p:extLst>
          </p:nvPr>
        </p:nvGraphicFramePr>
        <p:xfrm>
          <a:off x="2895600" y="3139440"/>
          <a:ext cx="2971800" cy="365760"/>
        </p:xfrm>
        <a:graphic>
          <a:graphicData uri="http://schemas.openxmlformats.org/drawingml/2006/table">
            <a:tbl>
              <a:tblPr firstRow="1" bandRow="1">
                <a:tableStyleId>{5C22544A-7EE6-4342-B048-85BDC9FD1C3A}</a:tableStyleId>
              </a:tblPr>
              <a:tblGrid>
                <a:gridCol w="2971800"/>
              </a:tblGrid>
              <a:tr h="137160">
                <a:tc>
                  <a:txBody>
                    <a:bodyPr/>
                    <a:lstStyle/>
                    <a:p>
                      <a:r>
                        <a:rPr lang="en-US" dirty="0" smtClean="0"/>
                        <a:t>Shrink PSTB’s</a:t>
                      </a:r>
                      <a:endParaRPr lang="en-US" dirty="0"/>
                    </a:p>
                  </a:txBody>
                  <a:tcPr/>
                </a:tc>
              </a:tr>
            </a:tbl>
          </a:graphicData>
        </a:graphic>
      </p:graphicFrame>
      <p:graphicFrame>
        <p:nvGraphicFramePr>
          <p:cNvPr id="13" name="Chart Placeholder 5"/>
          <p:cNvGraphicFramePr>
            <a:graphicFrameLocks/>
          </p:cNvGraphicFramePr>
          <p:nvPr>
            <p:extLst>
              <p:ext uri="{D42A27DB-BD31-4B8C-83A1-F6EECF244321}">
                <p14:modId xmlns:p14="http://schemas.microsoft.com/office/powerpoint/2010/main" val="3057598426"/>
              </p:ext>
            </p:extLst>
          </p:nvPr>
        </p:nvGraphicFramePr>
        <p:xfrm>
          <a:off x="192206" y="3597162"/>
          <a:ext cx="8799394" cy="822438"/>
        </p:xfrm>
        <a:graphic>
          <a:graphicData uri="http://schemas.openxmlformats.org/drawingml/2006/table">
            <a:tbl>
              <a:tblPr firstRow="1" bandRow="1">
                <a:tableStyleId>{5C22544A-7EE6-4342-B048-85BDC9FD1C3A}</a:tableStyleId>
              </a:tblPr>
              <a:tblGrid>
                <a:gridCol w="899589"/>
                <a:gridCol w="1194205"/>
                <a:gridCol w="1295400"/>
                <a:gridCol w="1295400"/>
                <a:gridCol w="1324439"/>
                <a:gridCol w="1269341"/>
                <a:gridCol w="1521020"/>
              </a:tblGrid>
              <a:tr h="137160">
                <a:tc>
                  <a:txBody>
                    <a:bodyPr/>
                    <a:lstStyle/>
                    <a:p>
                      <a:r>
                        <a:rPr lang="en-US" dirty="0" smtClean="0"/>
                        <a:t>Store#</a:t>
                      </a:r>
                      <a:endParaRPr lang="en-US" dirty="0"/>
                    </a:p>
                  </a:txBody>
                  <a:tcPr/>
                </a:tc>
                <a:tc>
                  <a:txBody>
                    <a:bodyPr/>
                    <a:lstStyle/>
                    <a:p>
                      <a:pPr algn="l"/>
                      <a:r>
                        <a:rPr lang="en-US" dirty="0" smtClean="0"/>
                        <a:t>DM</a:t>
                      </a:r>
                      <a:endParaRPr lang="en-US" dirty="0"/>
                    </a:p>
                  </a:txBody>
                  <a:tcPr/>
                </a:tc>
                <a:tc>
                  <a:txBody>
                    <a:bodyPr/>
                    <a:lstStyle/>
                    <a:p>
                      <a:pPr algn="ctr"/>
                      <a:r>
                        <a:rPr lang="en-US" dirty="0" smtClean="0"/>
                        <a:t>         APM</a:t>
                      </a:r>
                      <a:endParaRPr lang="en-US" dirty="0"/>
                    </a:p>
                  </a:txBody>
                  <a:tcPr/>
                </a:tc>
                <a:tc>
                  <a:txBody>
                    <a:bodyPr/>
                    <a:lstStyle/>
                    <a:p>
                      <a:r>
                        <a:rPr lang="en-US" dirty="0" smtClean="0"/>
                        <a:t>MGR</a:t>
                      </a:r>
                      <a:endParaRPr lang="en-US" dirty="0"/>
                    </a:p>
                  </a:txBody>
                  <a:tcPr/>
                </a:tc>
                <a:tc>
                  <a:txBody>
                    <a:bodyPr/>
                    <a:lstStyle/>
                    <a:p>
                      <a:r>
                        <a:rPr lang="en-US" dirty="0" smtClean="0"/>
                        <a:t>ASM </a:t>
                      </a:r>
                      <a:endParaRPr lang="en-US" dirty="0"/>
                    </a:p>
                  </a:txBody>
                  <a:tcPr/>
                </a:tc>
                <a:tc>
                  <a:txBody>
                    <a:bodyPr/>
                    <a:lstStyle/>
                    <a:p>
                      <a:r>
                        <a:rPr lang="en-US" dirty="0" smtClean="0"/>
                        <a:t>OLS</a:t>
                      </a:r>
                      <a:endParaRPr lang="en-US" dirty="0"/>
                    </a:p>
                  </a:txBody>
                  <a:tcPr/>
                </a:tc>
                <a:tc>
                  <a:txBody>
                    <a:bodyPr/>
                    <a:lstStyle/>
                    <a:p>
                      <a:r>
                        <a:rPr lang="en-US" dirty="0" smtClean="0"/>
                        <a:t>FL</a:t>
                      </a:r>
                      <a:endParaRPr lang="en-US" dirty="0"/>
                    </a:p>
                  </a:txBody>
                  <a:tcPr/>
                </a:tc>
              </a:tr>
              <a:tr h="456678">
                <a:tc>
                  <a:txBody>
                    <a:bodyPr/>
                    <a:lstStyle/>
                    <a:p>
                      <a:pPr algn="l"/>
                      <a:endParaRPr lang="en-US" dirty="0"/>
                    </a:p>
                  </a:txBody>
                  <a:tcPr/>
                </a:tc>
                <a:tc>
                  <a:txBody>
                    <a:bodyPr/>
                    <a:lstStyle/>
                    <a:p>
                      <a:pPr algn="l"/>
                      <a:r>
                        <a:rPr lang="en-US" dirty="0" smtClean="0"/>
                        <a:t>Support</a:t>
                      </a:r>
                      <a:endParaRPr lang="en-US" dirty="0"/>
                    </a:p>
                  </a:txBody>
                  <a:tcPr/>
                </a:tc>
                <a:tc>
                  <a:txBody>
                    <a:bodyPr/>
                    <a:lstStyle/>
                    <a:p>
                      <a:pPr algn="l"/>
                      <a:r>
                        <a:rPr lang="en-US" dirty="0" smtClean="0"/>
                        <a:t>Deliver</a:t>
                      </a:r>
                      <a:endParaRPr lang="en-US" dirty="0"/>
                    </a:p>
                  </a:txBody>
                  <a:tcPr/>
                </a:tc>
                <a:tc>
                  <a:txBody>
                    <a:bodyPr/>
                    <a:lstStyle/>
                    <a:p>
                      <a:pPr algn="l"/>
                      <a:r>
                        <a:rPr lang="en-US" dirty="0" smtClean="0"/>
                        <a:t>Learn</a:t>
                      </a:r>
                      <a:r>
                        <a:rPr lang="en-US" baseline="0" dirty="0" smtClean="0"/>
                        <a:t> </a:t>
                      </a:r>
                      <a:endParaRPr lang="en-US" dirty="0"/>
                    </a:p>
                  </a:txBody>
                  <a:tcPr/>
                </a:tc>
                <a:tc>
                  <a:txBody>
                    <a:bodyPr/>
                    <a:lstStyle/>
                    <a:p>
                      <a:pPr algn="l"/>
                      <a:r>
                        <a:rPr lang="en-US" dirty="0" smtClean="0"/>
                        <a:t>Learn</a:t>
                      </a:r>
                      <a:endParaRPr lang="en-US" dirty="0"/>
                    </a:p>
                  </a:txBody>
                  <a:tcPr/>
                </a:tc>
                <a:tc>
                  <a:txBody>
                    <a:bodyPr/>
                    <a:lstStyle/>
                    <a:p>
                      <a:pPr algn="l"/>
                      <a:r>
                        <a:rPr lang="en-US" dirty="0" smtClean="0"/>
                        <a:t>Support</a:t>
                      </a:r>
                      <a:endParaRPr lang="en-US" dirty="0"/>
                    </a:p>
                  </a:txBody>
                  <a:tcPr/>
                </a:tc>
                <a:tc>
                  <a:txBody>
                    <a:bodyPr/>
                    <a:lstStyle/>
                    <a:p>
                      <a:pPr algn="l"/>
                      <a:r>
                        <a:rPr lang="en-US" dirty="0" smtClean="0"/>
                        <a:t>Support</a:t>
                      </a:r>
                      <a:endParaRPr lang="en-US" dirty="0"/>
                    </a:p>
                  </a:txBody>
                  <a:tcPr/>
                </a:tc>
              </a:tr>
            </a:tbl>
          </a:graphicData>
        </a:graphic>
      </p:graphicFrame>
      <p:sp>
        <p:nvSpPr>
          <p:cNvPr id="2" name="TextBox 1"/>
          <p:cNvSpPr txBox="1"/>
          <p:nvPr/>
        </p:nvSpPr>
        <p:spPr>
          <a:xfrm>
            <a:off x="228600" y="1580007"/>
            <a:ext cx="3124200" cy="1514261"/>
          </a:xfrm>
          <a:prstGeom prst="rect">
            <a:avLst/>
          </a:prstGeom>
          <a:noFill/>
        </p:spPr>
        <p:txBody>
          <a:bodyPr wrap="square" rtlCol="0">
            <a:spAutoFit/>
          </a:bodyPr>
          <a:lstStyle/>
          <a:p>
            <a:pPr fontAlgn="base">
              <a:spcBef>
                <a:spcPct val="20000"/>
              </a:spcBef>
              <a:spcAft>
                <a:spcPct val="0"/>
              </a:spcAft>
            </a:pPr>
            <a:r>
              <a:rPr lang="en-US" sz="1400" b="1" dirty="0" smtClean="0">
                <a:solidFill>
                  <a:srgbClr val="58595B"/>
                </a:solidFill>
                <a:ea typeface="ＭＳ Ｐゴシック" charset="0"/>
              </a:rPr>
              <a:t>Why were these stores selected?:  </a:t>
            </a:r>
          </a:p>
          <a:p>
            <a:pPr marL="285750" indent="-285750" fontAlgn="base">
              <a:spcBef>
                <a:spcPct val="20000"/>
              </a:spcBef>
              <a:spcAft>
                <a:spcPct val="0"/>
              </a:spcAft>
              <a:buFont typeface="Arial" panose="020B0604020202020204" pitchFamily="34" charset="0"/>
              <a:buChar char="•"/>
            </a:pPr>
            <a:r>
              <a:rPr lang="en-US" sz="1400" b="1" dirty="0" smtClean="0">
                <a:solidFill>
                  <a:srgbClr val="58595B"/>
                </a:solidFill>
                <a:ea typeface="ＭＳ Ｐゴシック" charset="0"/>
              </a:rPr>
              <a:t>Existing PAR Stores </a:t>
            </a:r>
          </a:p>
          <a:p>
            <a:pPr marL="285750" indent="-285750" fontAlgn="base">
              <a:spcBef>
                <a:spcPct val="20000"/>
              </a:spcBef>
              <a:spcAft>
                <a:spcPct val="0"/>
              </a:spcAft>
              <a:buFont typeface="Arial" panose="020B0604020202020204" pitchFamily="34" charset="0"/>
              <a:buChar char="•"/>
            </a:pPr>
            <a:r>
              <a:rPr lang="en-US" sz="1400" b="1" dirty="0" smtClean="0">
                <a:solidFill>
                  <a:srgbClr val="58595B"/>
                </a:solidFill>
                <a:ea typeface="ＭＳ Ｐゴシック" charset="0"/>
              </a:rPr>
              <a:t>APS Focus Stores/PAR Eligible</a:t>
            </a:r>
          </a:p>
          <a:p>
            <a:pPr marL="285750" indent="-285750" fontAlgn="base">
              <a:spcBef>
                <a:spcPct val="20000"/>
              </a:spcBef>
              <a:spcAft>
                <a:spcPct val="0"/>
              </a:spcAft>
              <a:buFont typeface="Arial" panose="020B0604020202020204" pitchFamily="34" charset="0"/>
              <a:buChar char="•"/>
            </a:pPr>
            <a:r>
              <a:rPr lang="en-US" sz="1400" b="1" dirty="0" smtClean="0">
                <a:solidFill>
                  <a:srgbClr val="58595B"/>
                </a:solidFill>
                <a:ea typeface="ＭＳ Ｐゴシック" charset="0"/>
              </a:rPr>
              <a:t>APM will Facilitate and DM/SM (co-facilitate) the Shrink PSTB at PAR and Focus Stores</a:t>
            </a:r>
          </a:p>
        </p:txBody>
      </p:sp>
      <p:sp>
        <p:nvSpPr>
          <p:cNvPr id="3" name="Left-Right Arrow 2"/>
          <p:cNvSpPr/>
          <p:nvPr/>
        </p:nvSpPr>
        <p:spPr bwMode="auto">
          <a:xfrm>
            <a:off x="1610710" y="3468405"/>
            <a:ext cx="1361090" cy="570195"/>
          </a:xfrm>
          <a:prstGeom prst="leftRightArrow">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400" b="1" dirty="0" smtClean="0">
                <a:solidFill>
                  <a:srgbClr val="000000"/>
                </a:solidFill>
                <a:ea typeface="ＭＳ Ｐゴシック" charset="0"/>
              </a:rPr>
              <a:t>Partne</a:t>
            </a:r>
            <a:r>
              <a:rPr lang="en-US" sz="1400" b="1" dirty="0">
                <a:solidFill>
                  <a:srgbClr val="000000"/>
                </a:solidFill>
                <a:ea typeface="ＭＳ Ｐゴシック" charset="0"/>
              </a:rPr>
              <a:t>r</a:t>
            </a:r>
            <a:endParaRPr lang="en-US" sz="1400" b="1" dirty="0" smtClean="0">
              <a:solidFill>
                <a:srgbClr val="000000"/>
              </a:solidFill>
              <a:ea typeface="ＭＳ Ｐゴシック" charset="0"/>
            </a:endParaRPr>
          </a:p>
        </p:txBody>
      </p:sp>
      <p:sp>
        <p:nvSpPr>
          <p:cNvPr id="5" name="Rectangle 4"/>
          <p:cNvSpPr/>
          <p:nvPr/>
        </p:nvSpPr>
        <p:spPr bwMode="auto">
          <a:xfrm rot="9032664" flipV="1">
            <a:off x="1515520" y="4166114"/>
            <a:ext cx="4134283" cy="732087"/>
          </a:xfrm>
          <a:prstGeom prst="rect">
            <a:avLst/>
          </a:prstGeom>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20000"/>
              </a:lnSpc>
              <a:spcBef>
                <a:spcPct val="2000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Update store</a:t>
            </a:r>
            <a:r>
              <a:rPr kumimoji="0" lang="en-US" b="0" i="0" u="none" strike="noStrike" cap="none" normalizeH="0" dirty="0" smtClean="0">
                <a:ln>
                  <a:noFill/>
                </a:ln>
                <a:solidFill>
                  <a:schemeClr val="tx1"/>
                </a:solidFill>
                <a:effectLst/>
                <a:latin typeface="Arial" charset="0"/>
              </a:rPr>
              <a:t> # as applicable</a:t>
            </a:r>
            <a:r>
              <a:rPr kumimoji="0" lang="en-US" sz="1400" b="0" i="0" u="none" strike="noStrike" cap="none" normalizeH="0" dirty="0" smtClean="0">
                <a:ln>
                  <a:noFill/>
                </a:ln>
                <a:solidFill>
                  <a:schemeClr val="bg1"/>
                </a:solidFill>
                <a:effectLst/>
                <a:latin typeface="Arial" charset="0"/>
              </a:rPr>
              <a:t>.</a:t>
            </a:r>
            <a:endParaRPr kumimoji="0" lang="en-US" sz="1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40274222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solidFill>
                  <a:schemeClr val="tx1"/>
                </a:solidFill>
              </a:rPr>
              <a:t>Reflection &amp; Planning Time for </a:t>
            </a:r>
            <a:br>
              <a:rPr lang="en-US" b="0" dirty="0" smtClean="0">
                <a:solidFill>
                  <a:schemeClr val="tx1"/>
                </a:solidFill>
              </a:rPr>
            </a:br>
            <a:r>
              <a:rPr lang="en-US" b="0" dirty="0">
                <a:solidFill>
                  <a:schemeClr val="tx1"/>
                </a:solidFill>
              </a:rPr>
              <a:t/>
            </a:r>
            <a:br>
              <a:rPr lang="en-US" b="0" dirty="0">
                <a:solidFill>
                  <a:schemeClr val="tx1"/>
                </a:solidFill>
              </a:rPr>
            </a:br>
            <a:r>
              <a:rPr lang="en-US" b="0" dirty="0" smtClean="0">
                <a:solidFill>
                  <a:schemeClr val="tx1"/>
                </a:solidFill>
              </a:rPr>
              <a:t>SM/ASM/RXM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sz="2400" b="0" dirty="0" smtClean="0">
                <a:solidFill>
                  <a:schemeClr val="tx1"/>
                </a:solidFill>
              </a:rPr>
              <a:t>&lt;Insert Facilitator&gt;</a:t>
            </a:r>
            <a:endParaRPr lang="en-US" sz="2400" b="0" dirty="0">
              <a:solidFill>
                <a:schemeClr val="tx1"/>
              </a:solidFill>
            </a:endParaRPr>
          </a:p>
        </p:txBody>
      </p:sp>
    </p:spTree>
    <p:extLst>
      <p:ext uri="{BB962C8B-B14F-4D97-AF65-F5344CB8AC3E}">
        <p14:creationId xmlns:p14="http://schemas.microsoft.com/office/powerpoint/2010/main" val="12339915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5051" y="1371600"/>
            <a:ext cx="4192588" cy="5334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 PREPERATION</a:t>
            </a:r>
            <a:endParaRPr lang="en-US" dirty="0"/>
          </a:p>
        </p:txBody>
      </p:sp>
      <p:sp>
        <p:nvSpPr>
          <p:cNvPr id="3" name="Content Placeholder 2"/>
          <p:cNvSpPr>
            <a:spLocks noGrp="1"/>
          </p:cNvSpPr>
          <p:nvPr>
            <p:ph sz="half" idx="2"/>
          </p:nvPr>
        </p:nvSpPr>
        <p:spPr>
          <a:xfrm>
            <a:off x="227012" y="1905000"/>
            <a:ext cx="4192588" cy="439248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panose="020B0604020202020204" pitchFamily="34" charset="0"/>
              <a:buChar char="•"/>
            </a:pPr>
            <a:r>
              <a:rPr lang="en-US" sz="1600" dirty="0" smtClean="0"/>
              <a:t>Prep and print supporting material for planning session (use slides to follow in the deck) </a:t>
            </a:r>
          </a:p>
          <a:p>
            <a:pPr marL="285750" indent="-285750">
              <a:buFont typeface="Arial" panose="020B0604020202020204" pitchFamily="34" charset="0"/>
              <a:buChar char="•"/>
            </a:pPr>
            <a:r>
              <a:rPr lang="en-US" sz="1600" dirty="0" smtClean="0"/>
              <a:t>Planning for team to leave with store supplies (suggestion)</a:t>
            </a:r>
          </a:p>
          <a:p>
            <a:pPr marL="509588" lvl="1" indent="-285750">
              <a:buFont typeface="Arial" panose="020B0604020202020204" pitchFamily="34" charset="0"/>
              <a:buChar char="•"/>
            </a:pPr>
            <a:r>
              <a:rPr lang="en-US" sz="1400" dirty="0" smtClean="0"/>
              <a:t>Flips, Sharpies, Post it</a:t>
            </a:r>
          </a:p>
          <a:p>
            <a:pPr marL="509588" lvl="1" indent="-285750">
              <a:buFont typeface="Arial" panose="020B0604020202020204" pitchFamily="34" charset="0"/>
              <a:buChar char="•"/>
            </a:pPr>
            <a:r>
              <a:rPr lang="en-US" sz="1400" dirty="0" smtClean="0"/>
              <a:t>Posters (storyboard, </a:t>
            </a:r>
            <a:r>
              <a:rPr lang="en-US" sz="1400" dirty="0" err="1" smtClean="0"/>
              <a:t>quickwin</a:t>
            </a:r>
            <a:r>
              <a:rPr lang="en-US" sz="1400" dirty="0" smtClean="0"/>
              <a:t>, 5MM poster)</a:t>
            </a:r>
          </a:p>
          <a:p>
            <a:pPr marL="509588" lvl="1" indent="-285750">
              <a:buFont typeface="Arial" panose="020B0604020202020204" pitchFamily="34" charset="0"/>
              <a:buChar char="•"/>
            </a:pPr>
            <a:endParaRPr lang="en-US" sz="1400" dirty="0"/>
          </a:p>
        </p:txBody>
      </p:sp>
      <p:sp>
        <p:nvSpPr>
          <p:cNvPr id="4" name="Text Placeholder 3"/>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TRAINERS NOTES </a:t>
            </a:r>
            <a:endParaRPr lang="en-US" dirty="0"/>
          </a:p>
        </p:txBody>
      </p:sp>
      <p:sp>
        <p:nvSpPr>
          <p:cNvPr id="5" name="Content Placeholder 4"/>
          <p:cNvSpPr>
            <a:spLocks noGrp="1"/>
          </p:cNvSpPr>
          <p:nvPr>
            <p:ph sz="quarter" idx="4"/>
          </p:nvPr>
        </p:nvSpPr>
        <p:spPr>
          <a:xfrm>
            <a:off x="4645029" y="1916832"/>
            <a:ext cx="4194175" cy="4464496"/>
          </a:xfrm>
        </p:spPr>
        <p:style>
          <a:lnRef idx="2">
            <a:schemeClr val="accent2"/>
          </a:lnRef>
          <a:fillRef idx="1">
            <a:schemeClr val="lt1"/>
          </a:fillRef>
          <a:effectRef idx="0">
            <a:schemeClr val="accent2"/>
          </a:effectRef>
          <a:fontRef idx="minor">
            <a:schemeClr val="dk1"/>
          </a:fontRef>
        </p:style>
        <p:txBody>
          <a:bodyPr/>
          <a:lstStyle/>
          <a:p>
            <a:pPr marL="285750" indent="-285750">
              <a:buFont typeface="Arial"/>
              <a:buChar char="•"/>
            </a:pPr>
            <a:r>
              <a:rPr lang="en-US" sz="1600" dirty="0" smtClean="0"/>
              <a:t>SM/ASM/RXM get together and plan there next steps for launch and diagnostics.</a:t>
            </a:r>
          </a:p>
          <a:p>
            <a:pPr marL="285750" indent="-285750">
              <a:buFont typeface="Arial"/>
              <a:buChar char="•"/>
            </a:pPr>
            <a:r>
              <a:rPr lang="en-US" sz="1600" dirty="0" smtClean="0"/>
              <a:t>DMs to sit at each table and be there to help answer and questions / issues </a:t>
            </a:r>
          </a:p>
          <a:p>
            <a:pPr marL="285750" indent="-285750">
              <a:buFont typeface="Arial"/>
              <a:buChar char="•"/>
            </a:pPr>
            <a:r>
              <a:rPr lang="en-US" sz="1600" dirty="0" smtClean="0"/>
              <a:t>FL and Area Leadership team to support planning at tables</a:t>
            </a:r>
            <a:endParaRPr lang="en-US" sz="1600" dirty="0"/>
          </a:p>
        </p:txBody>
      </p:sp>
      <p:sp>
        <p:nvSpPr>
          <p:cNvPr id="6" name="Title 5"/>
          <p:cNvSpPr>
            <a:spLocks noGrp="1"/>
          </p:cNvSpPr>
          <p:nvPr>
            <p:ph type="title"/>
          </p:nvPr>
        </p:nvSpPr>
        <p:spPr/>
        <p:txBody>
          <a:bodyPr/>
          <a:lstStyle/>
          <a:p>
            <a:r>
              <a:rPr lang="en-US" dirty="0" smtClean="0"/>
              <a:t>Reflection / Planning Time for Store Teams </a:t>
            </a:r>
            <a:endParaRPr lang="en-US" dirty="0"/>
          </a:p>
        </p:txBody>
      </p:sp>
      <p:sp>
        <p:nvSpPr>
          <p:cNvPr id="7" name="Footer Placeholder 6"/>
          <p:cNvSpPr>
            <a:spLocks noGrp="1"/>
          </p:cNvSpPr>
          <p:nvPr>
            <p:ph type="ftr" sz="quarter" idx="10"/>
          </p:nvPr>
        </p:nvSpPr>
        <p:spPr/>
        <p:txBody>
          <a:body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350517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Let’s start </a:t>
            </a:r>
            <a:r>
              <a:rPr lang="en-GB" b="1" u="sng" dirty="0" smtClean="0"/>
              <a:t>P</a:t>
            </a:r>
            <a:r>
              <a:rPr lang="en-GB" dirty="0" smtClean="0"/>
              <a:t>DR: Planning </a:t>
            </a:r>
            <a:r>
              <a:rPr lang="en-GB" dirty="0"/>
              <a:t>	</a:t>
            </a:r>
            <a:endParaRPr lang="en-US" dirty="0"/>
          </a:p>
        </p:txBody>
      </p:sp>
      <p:sp>
        <p:nvSpPr>
          <p:cNvPr id="10" name="TextBox 9"/>
          <p:cNvSpPr txBox="1"/>
          <p:nvPr/>
        </p:nvSpPr>
        <p:spPr>
          <a:xfrm>
            <a:off x="685800" y="1295400"/>
            <a:ext cx="8229600" cy="5072158"/>
          </a:xfrm>
          <a:prstGeom prst="rect">
            <a:avLst/>
          </a:prstGeom>
          <a:noFill/>
        </p:spPr>
        <p:txBody>
          <a:bodyPr wrap="square" lIns="0" tIns="0" rIns="0" bIns="0" rtlCol="0">
            <a:spAutoFit/>
          </a:bodyPr>
          <a:lstStyle/>
          <a:p>
            <a:pPr marL="457200"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40 </a:t>
            </a:r>
            <a:r>
              <a:rPr lang="en-GB" sz="1600" dirty="0">
                <a:solidFill>
                  <a:srgbClr val="000000"/>
                </a:solidFill>
                <a:ea typeface="ＭＳ Ｐゴシック" charset="0"/>
              </a:rPr>
              <a:t>Minutes (breakout into Districts)</a:t>
            </a:r>
          </a:p>
          <a:p>
            <a:pPr marL="457200" indent="-457200" fontAlgn="base">
              <a:lnSpc>
                <a:spcPct val="120000"/>
              </a:lnSpc>
              <a:spcBef>
                <a:spcPct val="20000"/>
              </a:spcBef>
              <a:spcAft>
                <a:spcPct val="0"/>
              </a:spcAft>
              <a:buFont typeface="Arial" panose="020B0604020202020204" pitchFamily="34" charset="0"/>
              <a:buChar char="•"/>
            </a:pPr>
            <a:r>
              <a:rPr lang="en-GB" sz="1600" dirty="0">
                <a:solidFill>
                  <a:srgbClr val="000000"/>
                </a:solidFill>
                <a:ea typeface="ＭＳ Ｐゴシック" charset="0"/>
              </a:rPr>
              <a:t>Plan Out the next </a:t>
            </a:r>
            <a:r>
              <a:rPr lang="en-GB" sz="1600" dirty="0" smtClean="0">
                <a:solidFill>
                  <a:srgbClr val="000000"/>
                </a:solidFill>
                <a:ea typeface="ＭＳ Ｐゴシック" charset="0"/>
              </a:rPr>
              <a:t>1-5 weeks</a:t>
            </a:r>
          </a:p>
          <a:p>
            <a:pPr marL="914400" lvl="1"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Use the Implementation guide</a:t>
            </a:r>
          </a:p>
          <a:p>
            <a:pPr marL="914400" lvl="1" indent="-457200" fontAlgn="base">
              <a:lnSpc>
                <a:spcPct val="120000"/>
              </a:lnSpc>
              <a:spcBef>
                <a:spcPct val="20000"/>
              </a:spcBef>
              <a:spcAft>
                <a:spcPct val="0"/>
              </a:spcAft>
              <a:buFont typeface="Arial" panose="020B0604020202020204" pitchFamily="34" charset="0"/>
              <a:buChar char="•"/>
            </a:pPr>
            <a:r>
              <a:rPr lang="en-GB" sz="1600" dirty="0">
                <a:solidFill>
                  <a:srgbClr val="000000"/>
                </a:solidFill>
                <a:ea typeface="ＭＳ Ｐゴシック" charset="0"/>
              </a:rPr>
              <a:t>3</a:t>
            </a:r>
            <a:r>
              <a:rPr lang="en-GB" sz="1600" dirty="0" smtClean="0">
                <a:solidFill>
                  <a:srgbClr val="000000"/>
                </a:solidFill>
                <a:ea typeface="ＭＳ Ｐゴシック" charset="0"/>
              </a:rPr>
              <a:t> month calendar</a:t>
            </a:r>
          </a:p>
          <a:p>
            <a:pPr marL="1371600" lvl="2"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Send invites to aligned FLs for PSTBs &amp; Pulse</a:t>
            </a:r>
          </a:p>
          <a:p>
            <a:pPr marL="1828800" lvl="3"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Insert Area FL led Name</a:t>
            </a:r>
          </a:p>
          <a:p>
            <a:pPr marL="1828800" lvl="3"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Cc supporting &lt;insert name Hopper FL&gt;  and </a:t>
            </a:r>
            <a:r>
              <a:rPr lang="en-GB" sz="1600" dirty="0" smtClean="0">
                <a:solidFill>
                  <a:srgbClr val="000000"/>
                </a:solidFill>
                <a:ea typeface="ＭＳ Ｐゴシック" charset="0"/>
                <a:hlinkClick r:id="rId3"/>
              </a:rPr>
              <a:t>James.RossIII@walgreens.com</a:t>
            </a:r>
            <a:endParaRPr lang="en-GB" sz="1600" dirty="0" smtClean="0">
              <a:solidFill>
                <a:srgbClr val="000000"/>
              </a:solidFill>
              <a:ea typeface="ＭＳ Ｐゴシック" charset="0"/>
            </a:endParaRPr>
          </a:p>
          <a:p>
            <a:pPr marL="1828800" lvl="3"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Cc Area Admin to create an Area Wide Event Calendar </a:t>
            </a:r>
          </a:p>
          <a:p>
            <a:pPr marL="914400" lvl="1"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Rollout plan</a:t>
            </a:r>
            <a:endParaRPr lang="en-GB" sz="1600" dirty="0">
              <a:solidFill>
                <a:srgbClr val="000000"/>
              </a:solidFill>
              <a:ea typeface="ＭＳ Ｐゴシック" charset="0"/>
            </a:endParaRPr>
          </a:p>
          <a:p>
            <a:pPr marL="457200" indent="-457200" fontAlgn="base">
              <a:lnSpc>
                <a:spcPct val="120000"/>
              </a:lnSpc>
              <a:spcBef>
                <a:spcPct val="20000"/>
              </a:spcBef>
              <a:spcAft>
                <a:spcPct val="0"/>
              </a:spcAft>
              <a:buFont typeface="Arial" panose="020B0604020202020204" pitchFamily="34" charset="0"/>
              <a:buChar char="•"/>
            </a:pPr>
            <a:r>
              <a:rPr lang="en-GB" sz="1600" dirty="0">
                <a:solidFill>
                  <a:srgbClr val="000000"/>
                </a:solidFill>
                <a:ea typeface="ＭＳ Ｐゴシック" charset="0"/>
              </a:rPr>
              <a:t>Schedule in</a:t>
            </a:r>
            <a:r>
              <a:rPr lang="en-GB" sz="1600" dirty="0" smtClean="0">
                <a:solidFill>
                  <a:srgbClr val="000000"/>
                </a:solidFill>
                <a:ea typeface="ＭＳ Ｐゴシック" charset="0"/>
              </a:rPr>
              <a:t>:</a:t>
            </a:r>
            <a:endParaRPr lang="en-GB" sz="1600" dirty="0">
              <a:solidFill>
                <a:srgbClr val="000000"/>
              </a:solidFill>
              <a:ea typeface="ＭＳ Ｐゴシック" charset="0"/>
            </a:endParaRPr>
          </a:p>
          <a:p>
            <a:pPr marL="914377" lvl="1" indent="-457200" fontAlgn="base">
              <a:lnSpc>
                <a:spcPct val="120000"/>
              </a:lnSpc>
              <a:spcBef>
                <a:spcPct val="20000"/>
              </a:spcBef>
              <a:spcAft>
                <a:spcPct val="0"/>
              </a:spcAft>
              <a:buFont typeface="Arial" panose="020B0604020202020204" pitchFamily="34" charset="0"/>
              <a:buChar char="•"/>
            </a:pPr>
            <a:r>
              <a:rPr lang="en-GB" sz="1600" dirty="0">
                <a:solidFill>
                  <a:srgbClr val="000000"/>
                </a:solidFill>
                <a:ea typeface="ＭＳ Ｐゴシック" charset="0"/>
              </a:rPr>
              <a:t>5MMs to brief team members on </a:t>
            </a:r>
            <a:r>
              <a:rPr lang="en-GB" sz="1600" dirty="0" smtClean="0">
                <a:solidFill>
                  <a:srgbClr val="000000"/>
                </a:solidFill>
                <a:ea typeface="ＭＳ Ｐゴシック" charset="0"/>
              </a:rPr>
              <a:t>Frontier &amp; set up “Quick Win” board </a:t>
            </a:r>
          </a:p>
          <a:p>
            <a:pPr marL="914377" lvl="1"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Schedule </a:t>
            </a:r>
            <a:r>
              <a:rPr lang="en-GB" sz="1600" dirty="0">
                <a:solidFill>
                  <a:srgbClr val="000000"/>
                </a:solidFill>
                <a:ea typeface="ＭＳ Ｐゴシック" charset="0"/>
              </a:rPr>
              <a:t>t</a:t>
            </a:r>
            <a:r>
              <a:rPr lang="en-GB" sz="1600" dirty="0" smtClean="0">
                <a:solidFill>
                  <a:srgbClr val="000000"/>
                </a:solidFill>
                <a:ea typeface="ＭＳ Ｐゴシック" charset="0"/>
              </a:rPr>
              <a:t>ime </a:t>
            </a:r>
            <a:r>
              <a:rPr lang="en-GB" sz="1600" dirty="0">
                <a:solidFill>
                  <a:srgbClr val="000000"/>
                </a:solidFill>
                <a:ea typeface="ＭＳ Ｐゴシック" charset="0"/>
              </a:rPr>
              <a:t>to complete the 9 diagnostics </a:t>
            </a:r>
            <a:r>
              <a:rPr lang="en-GB" sz="1600" dirty="0" smtClean="0">
                <a:solidFill>
                  <a:srgbClr val="000000"/>
                </a:solidFill>
                <a:ea typeface="ＭＳ Ｐゴシック" charset="0"/>
              </a:rPr>
              <a:t>(resource Diagnostic RACI)</a:t>
            </a:r>
            <a:endParaRPr lang="en-GB" sz="1600" dirty="0">
              <a:solidFill>
                <a:srgbClr val="000000"/>
              </a:solidFill>
              <a:ea typeface="ＭＳ Ｐゴシック" charset="0"/>
            </a:endParaRPr>
          </a:p>
          <a:p>
            <a:pPr marL="914377" lvl="1"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Storyboard </a:t>
            </a:r>
            <a:r>
              <a:rPr lang="en-GB" sz="1600" dirty="0">
                <a:solidFill>
                  <a:srgbClr val="000000"/>
                </a:solidFill>
                <a:ea typeface="ＭＳ Ｐゴシック" charset="0"/>
              </a:rPr>
              <a:t>briefing</a:t>
            </a:r>
          </a:p>
          <a:p>
            <a:pPr marL="914377" lvl="1" indent="-457200" fontAlgn="base">
              <a:lnSpc>
                <a:spcPct val="120000"/>
              </a:lnSpc>
              <a:spcBef>
                <a:spcPct val="20000"/>
              </a:spcBef>
              <a:spcAft>
                <a:spcPct val="0"/>
              </a:spcAft>
              <a:buFont typeface="Arial" panose="020B0604020202020204" pitchFamily="34" charset="0"/>
              <a:buChar char="•"/>
            </a:pPr>
            <a:r>
              <a:rPr lang="en-GB" sz="1600" dirty="0" smtClean="0">
                <a:solidFill>
                  <a:srgbClr val="000000"/>
                </a:solidFill>
                <a:ea typeface="ＭＳ Ｐゴシック" charset="0"/>
              </a:rPr>
              <a:t>OSA, RX, FE service &amp; Shrink (where applicable) PSTB</a:t>
            </a:r>
          </a:p>
        </p:txBody>
      </p:sp>
    </p:spTree>
    <p:extLst>
      <p:ext uri="{BB962C8B-B14F-4D97-AF65-F5344CB8AC3E}">
        <p14:creationId xmlns:p14="http://schemas.microsoft.com/office/powerpoint/2010/main" val="16605735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Store Implementation</a:t>
            </a:r>
            <a:endParaRPr lang="en-US" dirty="0"/>
          </a:p>
        </p:txBody>
      </p:sp>
      <p:sp>
        <p:nvSpPr>
          <p:cNvPr id="4" name="Footer Placeholder 3"/>
          <p:cNvSpPr>
            <a:spLocks noGrp="1"/>
          </p:cNvSpPr>
          <p:nvPr>
            <p:ph type="ftr" sz="quarter" idx="3"/>
          </p:nvPr>
        </p:nvSpPr>
        <p:spPr/>
        <p:txBody>
          <a:bodyPr/>
          <a:lstStyle/>
          <a:p>
            <a:r>
              <a:rPr lang="en-US" smtClean="0">
                <a:solidFill>
                  <a:srgbClr val="000000">
                    <a:tint val="75000"/>
                  </a:srgbClr>
                </a:solidFill>
              </a:rPr>
              <a:t>©2016 Walgreen Co. All rights reserved. Confidential and proprietary information.</a:t>
            </a:r>
            <a:endParaRPr lang="en-US" dirty="0" smtClean="0">
              <a:solidFill>
                <a:srgbClr val="000000">
                  <a:tint val="75000"/>
                </a:srgbClr>
              </a:solidFill>
            </a:endParaRPr>
          </a:p>
        </p:txBody>
      </p:sp>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076330"/>
            <a:ext cx="9249464"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4501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20" y="240103"/>
            <a:ext cx="8135880" cy="812633"/>
          </a:xfrm>
        </p:spPr>
        <p:txBody>
          <a:bodyPr>
            <a:normAutofit/>
          </a:bodyPr>
          <a:lstStyle/>
          <a:p>
            <a:pPr algn="ctr"/>
            <a:r>
              <a:rPr lang="en-GB" dirty="0" smtClean="0"/>
              <a:t>Frontier Stores Pre </a:t>
            </a:r>
            <a:r>
              <a:rPr lang="en-GB" dirty="0"/>
              <a:t>L</a:t>
            </a:r>
            <a:r>
              <a:rPr lang="en-GB" dirty="0" smtClean="0"/>
              <a:t>aunch  </a:t>
            </a:r>
            <a:br>
              <a:rPr lang="en-GB" dirty="0" smtClean="0"/>
            </a:br>
            <a:r>
              <a:rPr lang="en-GB" dirty="0" smtClean="0"/>
              <a:t>  </a:t>
            </a:r>
            <a:endParaRPr lang="en-GB" dirty="0"/>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118</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22807776"/>
              </p:ext>
            </p:extLst>
          </p:nvPr>
        </p:nvGraphicFramePr>
        <p:xfrm>
          <a:off x="72" y="996247"/>
          <a:ext cx="9143999" cy="5861752"/>
        </p:xfrm>
        <a:graphic>
          <a:graphicData uri="http://schemas.openxmlformats.org/drawingml/2006/table">
            <a:tbl>
              <a:tblPr firstRow="1" bandRow="1">
                <a:tableStyleId>{5C22544A-7EE6-4342-B048-85BDC9FD1C3A}</a:tableStyleId>
              </a:tblPr>
              <a:tblGrid>
                <a:gridCol w="696381"/>
                <a:gridCol w="1956508"/>
                <a:gridCol w="2142311"/>
                <a:gridCol w="2161577"/>
                <a:gridCol w="2187222"/>
              </a:tblGrid>
              <a:tr h="315206">
                <a:tc>
                  <a:txBody>
                    <a:bodyPr/>
                    <a:lstStyle/>
                    <a:p>
                      <a:r>
                        <a:rPr lang="en-GB" sz="800" dirty="0" smtClean="0"/>
                        <a:t>Week</a:t>
                      </a:r>
                      <a:endParaRPr lang="en-GB" sz="800" dirty="0"/>
                    </a:p>
                  </a:txBody>
                  <a:tcPr/>
                </a:tc>
                <a:tc>
                  <a:txBody>
                    <a:bodyPr/>
                    <a:lstStyle/>
                    <a:p>
                      <a:pPr algn="ctr"/>
                      <a:r>
                        <a:rPr lang="en-GB" sz="1000" dirty="0" smtClean="0"/>
                        <a:t>-4: #</a:t>
                      </a:r>
                      <a:r>
                        <a:rPr lang="en-GB" sz="1000" baseline="0" dirty="0" smtClean="0"/>
                        <a:t># / ## / ####</a:t>
                      </a:r>
                      <a:endParaRPr lang="en-GB" sz="1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-3: #</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-2: #</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 #</a:t>
                      </a:r>
                      <a:r>
                        <a:rPr lang="en-GB" sz="1000" baseline="0" dirty="0" smtClean="0"/>
                        <a:t># / ## / ####</a:t>
                      </a:r>
                      <a:endParaRPr lang="en-GB" sz="1000" dirty="0" smtClean="0"/>
                    </a:p>
                  </a:txBody>
                  <a:tcPr anchor="ctr"/>
                </a:tc>
              </a:tr>
              <a:tr h="2432982">
                <a:tc>
                  <a:txBody>
                    <a:bodyPr/>
                    <a:lstStyle/>
                    <a:p>
                      <a:pPr algn="ctr"/>
                      <a:r>
                        <a:rPr lang="en-GB" sz="1100" dirty="0" smtClean="0"/>
                        <a:t>Communications</a:t>
                      </a:r>
                      <a:r>
                        <a:rPr lang="en-GB" sz="1100" baseline="0" dirty="0" smtClean="0"/>
                        <a:t> </a:t>
                      </a:r>
                      <a:endParaRPr lang="en-GB" sz="1100" dirty="0"/>
                    </a:p>
                  </a:txBody>
                  <a:tcPr vert="vert270"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&amp; Finish Wk -4:</a:t>
                      </a:r>
                      <a:endParaRPr lang="en-GB" sz="950" b="1" u="sng" baseline="0" dirty="0" smtClean="0"/>
                    </a:p>
                    <a:p>
                      <a:pPr marL="171450" indent="-171450" algn="l">
                        <a:buFont typeface="Arial" panose="020B0604020202020204" pitchFamily="34" charset="0"/>
                        <a:buChar char="•"/>
                      </a:pPr>
                      <a:r>
                        <a:rPr lang="en-GB" sz="950" baseline="0" dirty="0" smtClean="0"/>
                        <a:t>DPR or DM Visit or Call Store Managers to inform them of selection for next Frontier wave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Share with SM the 12 week plan with the key dates highlighted to assist with planning. Give some background to help understanding </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GB" sz="950" b="1" u="sng" dirty="0" smtClean="0"/>
                        <a:t>Start &amp; Finish Wk -3:</a:t>
                      </a:r>
                      <a:endParaRPr lang="en-GB" sz="95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COMPASS note will come down welcoming store to Frontier &amp; will include high level overview attachment that can be used as talking points to share with store team members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aseline="0" dirty="0" smtClean="0"/>
                        <a:t>Frontier Overview Poster also shared as an attachment  &amp; to display for team to raise awareness of what’s coming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00" baseline="0" dirty="0" smtClean="0"/>
                        <a:t>Prepare PDF letter for TM from the store manager to inform of Frontier Launch – Elevator Speech </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&amp; Finish Wk -2:</a:t>
                      </a:r>
                      <a:endParaRPr lang="en-GB" sz="95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dirty="0" smtClean="0"/>
                        <a:t>COMPASS note will come down that includes all store diagnostics including </a:t>
                      </a:r>
                      <a:r>
                        <a:rPr lang="en-GB" sz="950" baseline="0" dirty="0" smtClean="0"/>
                        <a:t>Store data request FE/RX that is optional to complete early</a:t>
                      </a:r>
                      <a:endParaRPr lang="en-GB" sz="95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dirty="0" smtClean="0"/>
                        <a:t>Area leadership can share with MGR/ASM</a:t>
                      </a:r>
                      <a:r>
                        <a:rPr lang="en-GB" sz="950" baseline="0" dirty="0" smtClean="0"/>
                        <a:t> agenda for 2 day   workshop as a pre read</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95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GB" sz="950"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950" dirty="0" smtClean="0"/>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GB" sz="1000" b="1" u="sng" dirty="0" smtClean="0"/>
                        <a:t>Start &amp; Finish Wk -1:</a:t>
                      </a:r>
                      <a:endParaRPr lang="en-GB" sz="1000" b="1" u="sng"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District or Area Leadership will have sent the invite to the Area launch meeting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Prepare to attend SM/ASM launch meeting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000" baseline="0" dirty="0" smtClean="0"/>
                        <a:t>Finish handing out TM PDF letter</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1000" dirty="0" smtClean="0"/>
                    </a:p>
                  </a:txBody>
                  <a:tcPr anchor="ctr">
                    <a:solidFill>
                      <a:schemeClr val="accent1">
                        <a:lumMod val="40000"/>
                        <a:lumOff val="60000"/>
                      </a:schemeClr>
                    </a:solidFill>
                  </a:tcPr>
                </a:tc>
              </a:tr>
              <a:tr h="1634683">
                <a:tc>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a:txBody>
                    <a:bodyPr/>
                    <a:lstStyle/>
                    <a:p>
                      <a:pPr marL="171450" indent="-171450">
                        <a:buFont typeface="Arial"/>
                        <a:buChar char="•"/>
                      </a:pPr>
                      <a:r>
                        <a:rPr lang="en-US" sz="1000" dirty="0" smtClean="0"/>
                        <a:t>Read</a:t>
                      </a:r>
                      <a:r>
                        <a:rPr lang="en-US" sz="1000" baseline="0" dirty="0" smtClean="0"/>
                        <a:t> through the plans and understand key dates. Start to add these to your weekly &amp; monthly plans/schedules </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solidFill>
                            <a:srgbClr val="000000"/>
                          </a:solidFill>
                        </a:rPr>
                        <a:t>Clear</a:t>
                      </a:r>
                      <a:r>
                        <a:rPr lang="en-US" sz="1000" baseline="0" dirty="0" smtClean="0">
                          <a:solidFill>
                            <a:srgbClr val="000000"/>
                          </a:solidFill>
                        </a:rPr>
                        <a:t> wall space ready for Frontier launch – display poster in a prominent position.</a:t>
                      </a:r>
                    </a:p>
                    <a:p>
                      <a:pPr marL="0" indent="0">
                        <a:buFont typeface="Arial"/>
                        <a:buNone/>
                      </a:pPr>
                      <a:r>
                        <a:rPr lang="en-US" sz="1000" baseline="0" dirty="0" smtClean="0">
                          <a:solidFill>
                            <a:srgbClr val="000000"/>
                          </a:solidFill>
                        </a:rPr>
                        <a:t>     Frontier starting in 3 weeks</a:t>
                      </a:r>
                    </a:p>
                    <a:p>
                      <a:pPr marL="171450" indent="-171450">
                        <a:buFont typeface="Arial" panose="020B0604020202020204" pitchFamily="34" charset="0"/>
                        <a:buChar char="•"/>
                      </a:pPr>
                      <a:r>
                        <a:rPr lang="en-US" sz="1000" b="1" baseline="0" dirty="0" smtClean="0">
                          <a:solidFill>
                            <a:srgbClr val="000000"/>
                          </a:solidFill>
                        </a:rPr>
                        <a:t>Display &amp; begin sharing via 5MM with team members Frontier high level overview &amp; poster</a:t>
                      </a:r>
                    </a:p>
                  </a:txBody>
                  <a:tcPr anchor="ctr">
                    <a:solidFill>
                      <a:schemeClr val="accent1">
                        <a:lumMod val="40000"/>
                        <a:lumOff val="60000"/>
                      </a:schemeClr>
                    </a:solidFill>
                  </a:tcPr>
                </a:tc>
                <a:tc>
                  <a:txBody>
                    <a:bodyPr/>
                    <a:lstStyle/>
                    <a:p>
                      <a:pPr marL="285750" indent="-285750">
                        <a:buFont typeface="Arial"/>
                        <a:buChar char="•"/>
                      </a:pPr>
                      <a:endParaRPr lang="en-US" sz="1000" dirty="0" smtClean="0"/>
                    </a:p>
                    <a:p>
                      <a:pPr marL="285750" indent="-285750">
                        <a:buFont typeface="Arial"/>
                        <a:buChar char="•"/>
                      </a:pPr>
                      <a:r>
                        <a:rPr lang="en-US" sz="1000" b="1" dirty="0" smtClean="0"/>
                        <a:t>Pre-read</a:t>
                      </a:r>
                      <a:r>
                        <a:rPr lang="en-US" sz="1000" b="1" baseline="0" dirty="0" smtClean="0"/>
                        <a:t> compass on diagnostics &amp; have questions ready for workshop</a:t>
                      </a:r>
                    </a:p>
                    <a:p>
                      <a:pPr marL="285750" indent="-285750">
                        <a:buFont typeface="Arial"/>
                        <a:buChar char="•"/>
                      </a:pPr>
                      <a:r>
                        <a:rPr lang="en-US" sz="1000" b="1" baseline="0" dirty="0" smtClean="0"/>
                        <a:t>Pre-read agenda for workshop</a:t>
                      </a:r>
                    </a:p>
                    <a:p>
                      <a:pPr marL="285750" indent="-285750">
                        <a:buFont typeface="Arial"/>
                        <a:buChar char="•"/>
                      </a:pPr>
                      <a:r>
                        <a:rPr lang="en-US" sz="1000" dirty="0" smtClean="0"/>
                        <a:t>SM to collate Store Data</a:t>
                      </a:r>
                      <a:r>
                        <a:rPr lang="en-US" sz="1000" baseline="0" dirty="0" smtClean="0"/>
                        <a:t> ready for workshop (optional this week)</a:t>
                      </a:r>
                      <a:endParaRPr lang="en-US" sz="1000" dirty="0" smtClean="0"/>
                    </a:p>
                  </a:txBody>
                  <a:tcPr anchor="ctr">
                    <a:solidFill>
                      <a:schemeClr val="accent1">
                        <a:lumMod val="20000"/>
                        <a:lumOff val="80000"/>
                      </a:schemeClr>
                    </a:solidFill>
                  </a:tcPr>
                </a:tc>
                <a:tc>
                  <a:txBody>
                    <a:bodyPr/>
                    <a:lstStyle/>
                    <a:p>
                      <a:pPr marL="171450" indent="-171450">
                        <a:buFont typeface="Arial"/>
                        <a:buChar char="•"/>
                      </a:pPr>
                      <a:r>
                        <a:rPr lang="en-US" sz="1000" b="1" dirty="0" smtClean="0"/>
                        <a:t>SM/ASM attend 2 day Kick off workshop</a:t>
                      </a:r>
                    </a:p>
                    <a:p>
                      <a:pPr marL="171450" indent="-171450">
                        <a:buFont typeface="Arial"/>
                        <a:buChar char="•"/>
                      </a:pPr>
                      <a:r>
                        <a:rPr lang="en-US" sz="1000" b="1" baseline="0" dirty="0" smtClean="0"/>
                        <a:t>Hold optional RXM ½ day Launch Workshop</a:t>
                      </a:r>
                      <a:endParaRPr lang="en-US" sz="1000" baseline="0" dirty="0" smtClean="0"/>
                    </a:p>
                    <a:p>
                      <a:pPr marL="171450" indent="-171450">
                        <a:buFont typeface="Arial"/>
                        <a:buChar char="•"/>
                      </a:pPr>
                      <a:r>
                        <a:rPr lang="en-US" sz="1000" baseline="0" dirty="0" smtClean="0"/>
                        <a:t>Personalize each letter and handout to team members </a:t>
                      </a:r>
                    </a:p>
                    <a:p>
                      <a:pPr marL="171450" indent="-171450">
                        <a:buFont typeface="Arial"/>
                        <a:buChar char="•"/>
                      </a:pPr>
                      <a:r>
                        <a:rPr lang="en-US" sz="1000" baseline="0" dirty="0" smtClean="0"/>
                        <a:t>Can begin completing diagnostics</a:t>
                      </a:r>
                      <a:endParaRPr lang="en-US" sz="1000" dirty="0" smtClean="0"/>
                    </a:p>
                  </a:txBody>
                  <a:tcPr anchor="ctr">
                    <a:solidFill>
                      <a:schemeClr val="accent1">
                        <a:lumMod val="40000"/>
                        <a:lumOff val="60000"/>
                      </a:schemeClr>
                    </a:solidFill>
                  </a:tcPr>
                </a:tc>
              </a:tr>
              <a:tr h="1478881">
                <a:tc>
                  <a:txBody>
                    <a:bodyPr/>
                    <a:lstStyle/>
                    <a:p>
                      <a:pPr algn="ctr"/>
                      <a:r>
                        <a:rPr lang="en-GB" sz="1100" dirty="0" smtClean="0"/>
                        <a:t>Success</a:t>
                      </a:r>
                      <a:r>
                        <a:rPr lang="en-GB" sz="1100" baseline="0" dirty="0" smtClean="0"/>
                        <a:t> at</a:t>
                      </a:r>
                      <a:r>
                        <a:rPr lang="en-GB" sz="1100" dirty="0" smtClean="0"/>
                        <a:t> the end of the week</a:t>
                      </a:r>
                      <a:endParaRPr lang="en-GB" sz="1100" dirty="0"/>
                    </a:p>
                  </a:txBody>
                  <a:tcPr vert="vert270" anchor="ctr">
                    <a:solidFill>
                      <a:schemeClr val="accent1">
                        <a:lumMod val="40000"/>
                        <a:lumOff val="60000"/>
                      </a:schemeClr>
                    </a:solidFill>
                  </a:tcPr>
                </a:tc>
                <a:tc>
                  <a:txBody>
                    <a:bodyPr/>
                    <a:lstStyle/>
                    <a:p>
                      <a:pPr marL="171450" indent="-171450">
                        <a:buFont typeface="Arial"/>
                        <a:buChar char="•"/>
                      </a:pPr>
                      <a:r>
                        <a:rPr lang="en-US" sz="1000" dirty="0" smtClean="0"/>
                        <a:t>SM is aware of the program and the 12 week plan.</a:t>
                      </a:r>
                      <a:r>
                        <a:rPr lang="en-US" sz="1000" baseline="0" dirty="0" smtClean="0"/>
                        <a:t> </a:t>
                      </a:r>
                    </a:p>
                    <a:p>
                      <a:pPr marL="171450" indent="-171450">
                        <a:buFont typeface="Arial"/>
                        <a:buChar char="•"/>
                      </a:pPr>
                      <a:r>
                        <a:rPr lang="en-US" sz="1000" baseline="0" dirty="0" smtClean="0"/>
                        <a:t>SM has better understanding of what’s to come </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t>Frontier Poster is displayed</a:t>
                      </a:r>
                      <a:r>
                        <a:rPr lang="en-US" sz="1000" baseline="0" dirty="0" smtClean="0"/>
                        <a:t> </a:t>
                      </a:r>
                    </a:p>
                    <a:p>
                      <a:pPr marL="171450" indent="-171450">
                        <a:buFont typeface="Arial"/>
                        <a:buChar char="•"/>
                      </a:pPr>
                      <a:r>
                        <a:rPr lang="en-US" sz="1000" baseline="0" dirty="0" smtClean="0"/>
                        <a:t>Start to build excitement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000" baseline="0" dirty="0" smtClean="0"/>
                        <a:t>Team briefing has started </a:t>
                      </a:r>
                      <a:endParaRPr lang="en-US" sz="1000" dirty="0" smtClean="0"/>
                    </a:p>
                  </a:txBody>
                  <a:tcPr anchor="ctr">
                    <a:solidFill>
                      <a:schemeClr val="accent1">
                        <a:lumMod val="40000"/>
                        <a:lumOff val="60000"/>
                      </a:schemeClr>
                    </a:solidFill>
                  </a:tcPr>
                </a:tc>
                <a:tc>
                  <a:txBody>
                    <a:bodyPr/>
                    <a:lstStyle/>
                    <a:p>
                      <a:pPr marL="171450" indent="-171450">
                        <a:buFont typeface="Arial"/>
                        <a:buChar char="•"/>
                      </a:pPr>
                      <a:r>
                        <a:rPr lang="en-US" sz="1000" dirty="0" smtClean="0"/>
                        <a:t>Agenda</a:t>
                      </a:r>
                      <a:r>
                        <a:rPr lang="en-US" sz="1000" baseline="0" dirty="0" smtClean="0"/>
                        <a:t> received by SM </a:t>
                      </a:r>
                    </a:p>
                    <a:p>
                      <a:pPr marL="171450" indent="-171450">
                        <a:buFont typeface="Arial"/>
                        <a:buChar char="•"/>
                      </a:pPr>
                      <a:r>
                        <a:rPr lang="en-US" sz="1000" baseline="0" dirty="0" smtClean="0"/>
                        <a:t>Store Data collected and ready to share (optional this week)</a:t>
                      </a:r>
                      <a:endParaRPr lang="en-US" sz="1000" dirty="0"/>
                    </a:p>
                  </a:txBody>
                  <a:tcPr anchor="ctr">
                    <a:solidFill>
                      <a:schemeClr val="accent1">
                        <a:lumMod val="20000"/>
                        <a:lumOff val="80000"/>
                      </a:schemeClr>
                    </a:solidFill>
                  </a:tcPr>
                </a:tc>
                <a:tc>
                  <a:txBody>
                    <a:bodyPr/>
                    <a:lstStyle/>
                    <a:p>
                      <a:pPr marL="171450" indent="-171450">
                        <a:buFont typeface="Arial"/>
                        <a:buChar char="•"/>
                      </a:pPr>
                      <a:r>
                        <a:rPr lang="en-US" sz="1000" dirty="0" smtClean="0"/>
                        <a:t>SM/</a:t>
                      </a:r>
                      <a:r>
                        <a:rPr lang="en-US" sz="1000" baseline="0" dirty="0" smtClean="0"/>
                        <a:t> ASM have attended workshop </a:t>
                      </a:r>
                    </a:p>
                    <a:p>
                      <a:pPr marL="171450" indent="-171450">
                        <a:buFont typeface="Arial"/>
                        <a:buChar char="•"/>
                      </a:pPr>
                      <a:r>
                        <a:rPr lang="en-US" sz="1000" baseline="0" dirty="0" smtClean="0"/>
                        <a:t>Letter received and personalized </a:t>
                      </a:r>
                    </a:p>
                    <a:p>
                      <a:pPr marL="171450" indent="-171450">
                        <a:buFont typeface="Arial"/>
                        <a:buChar char="•"/>
                      </a:pPr>
                      <a:r>
                        <a:rPr lang="en-US" sz="1000" baseline="0" dirty="0" smtClean="0"/>
                        <a:t>Letter handed out to team members </a:t>
                      </a:r>
                    </a:p>
                  </a:txBody>
                  <a:tcPr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val="6454143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135880" cy="925521"/>
          </a:xfrm>
        </p:spPr>
        <p:txBody>
          <a:bodyPr/>
          <a:lstStyle/>
          <a:p>
            <a:pPr algn="ctr"/>
            <a:r>
              <a:rPr lang="en-GB" dirty="0" smtClean="0"/>
              <a:t>Frontier Stores – Phase </a:t>
            </a:r>
            <a:r>
              <a:rPr lang="en-GB" dirty="0"/>
              <a:t>1 – Establishing </a:t>
            </a:r>
            <a:r>
              <a:rPr lang="en-GB" dirty="0" smtClean="0"/>
              <a:t>the Basics   </a:t>
            </a:r>
            <a:endParaRPr lang="en-GB" dirty="0"/>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119</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04445514"/>
              </p:ext>
            </p:extLst>
          </p:nvPr>
        </p:nvGraphicFramePr>
        <p:xfrm>
          <a:off x="-13585" y="588011"/>
          <a:ext cx="9194102" cy="6269988"/>
        </p:xfrm>
        <a:graphic>
          <a:graphicData uri="http://schemas.openxmlformats.org/drawingml/2006/table">
            <a:tbl>
              <a:tblPr firstRow="1" bandRow="1">
                <a:tableStyleId>{5C22544A-7EE6-4342-B048-85BDC9FD1C3A}</a:tableStyleId>
              </a:tblPr>
              <a:tblGrid>
                <a:gridCol w="421706"/>
                <a:gridCol w="1135066"/>
                <a:gridCol w="145724"/>
                <a:gridCol w="1181123"/>
                <a:gridCol w="1397630"/>
                <a:gridCol w="1273236"/>
                <a:gridCol w="1139212"/>
                <a:gridCol w="1219627"/>
                <a:gridCol w="1280778"/>
              </a:tblGrid>
              <a:tr h="244981">
                <a:tc>
                  <a:txBody>
                    <a:bodyPr/>
                    <a:lstStyle/>
                    <a:p>
                      <a:r>
                        <a:rPr lang="en-GB" sz="700" dirty="0" smtClean="0"/>
                        <a:t>Week</a:t>
                      </a:r>
                      <a:endParaRPr lang="en-GB" sz="7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a:t>
                      </a:r>
                      <a:r>
                        <a:rPr lang="en-GB" sz="1000" baseline="0" dirty="0" smtClean="0"/>
                        <a:t> </a:t>
                      </a:r>
                      <a:r>
                        <a:rPr lang="en-GB" sz="1000" dirty="0" smtClean="0"/>
                        <a:t>#</a:t>
                      </a:r>
                      <a:r>
                        <a:rPr lang="en-GB" sz="1000" baseline="0" dirty="0" smtClean="0"/>
                        <a:t># / ## / ####</a:t>
                      </a: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2:</a:t>
                      </a:r>
                      <a:r>
                        <a:rPr lang="en-GB" sz="1000" baseline="0" dirty="0" smtClean="0"/>
                        <a:t> </a:t>
                      </a:r>
                      <a:r>
                        <a:rPr lang="en-GB" sz="1000" dirty="0" smtClean="0"/>
                        <a:t>#</a:t>
                      </a:r>
                      <a:r>
                        <a:rPr lang="en-GB" sz="1000" baseline="0" dirty="0" smtClean="0"/>
                        <a:t># / ## / ####</a:t>
                      </a:r>
                      <a:endParaRPr lang="en-GB" sz="1000" dirty="0" smtClean="0"/>
                    </a:p>
                  </a:txBody>
                  <a:tcPr anchor="ct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3:</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4:</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5:#</a:t>
                      </a:r>
                      <a:r>
                        <a:rPr lang="en-GB" sz="1000" baseline="0" dirty="0" smtClean="0"/>
                        <a:t># / ## / ####</a:t>
                      </a:r>
                      <a:endParaRPr lang="en-GB" sz="1000" dirty="0" smtClean="0"/>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6:</a:t>
                      </a:r>
                      <a:r>
                        <a:rPr lang="en-GB" sz="1000" baseline="0" dirty="0" smtClean="0"/>
                        <a:t> </a:t>
                      </a:r>
                      <a:r>
                        <a:rPr lang="en-GB" sz="1000" dirty="0" smtClean="0"/>
                        <a:t>#</a:t>
                      </a:r>
                      <a:r>
                        <a:rPr lang="en-GB" sz="1000" baseline="0" dirty="0" smtClean="0"/>
                        <a:t># / ## /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7:</a:t>
                      </a:r>
                      <a:r>
                        <a:rPr lang="en-GB" sz="1000" baseline="0" dirty="0" smtClean="0"/>
                        <a:t> </a:t>
                      </a:r>
                      <a:r>
                        <a:rPr lang="en-GB" sz="1000" dirty="0" smtClean="0"/>
                        <a:t>#</a:t>
                      </a:r>
                      <a:r>
                        <a:rPr lang="en-GB" sz="1000" baseline="0" dirty="0" smtClean="0"/>
                        <a:t># / ## / ####</a:t>
                      </a:r>
                      <a:endParaRPr lang="en-GB" sz="1000" dirty="0" smtClean="0"/>
                    </a:p>
                  </a:txBody>
                  <a:tcPr anchor="ctr"/>
                </a:tc>
              </a:tr>
              <a:tr h="528241">
                <a:tc rowSpan="5">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gridSpan="3">
                  <a:txBody>
                    <a:bodyPr/>
                    <a:lstStyle/>
                    <a:p>
                      <a:pPr marL="0" indent="0" algn="l">
                        <a:buFont typeface="Arial" panose="020B0604020202020204" pitchFamily="34" charset="0"/>
                        <a:buNone/>
                      </a:pPr>
                      <a:r>
                        <a:rPr lang="en-GB" sz="950" b="1" u="sng" baseline="0" dirty="0" smtClean="0"/>
                        <a:t>Start Wk 1 &amp; Finish by end of Wk 2:</a:t>
                      </a:r>
                    </a:p>
                    <a:p>
                      <a:pPr marL="171450" indent="-171450" algn="l">
                        <a:buFont typeface="Arial" panose="020B0604020202020204" pitchFamily="34" charset="0"/>
                        <a:buChar char="•"/>
                      </a:pPr>
                      <a:r>
                        <a:rPr lang="en-GB" sz="950" b="1" baseline="0" dirty="0" smtClean="0"/>
                        <a:t>Continue Briefing all Team Members via 5MM about what Frontier is</a:t>
                      </a:r>
                    </a:p>
                  </a:txBody>
                  <a:tcPr anchor="ctr">
                    <a:solidFill>
                      <a:schemeClr val="accent1">
                        <a:lumMod val="40000"/>
                        <a:lumOff val="60000"/>
                      </a:schemeClr>
                    </a:solidFill>
                  </a:tcPr>
                </a:tc>
                <a:tc hMerge="1">
                  <a:txBody>
                    <a:bodyPr/>
                    <a:lstStyle/>
                    <a:p>
                      <a:endParaRPr lang="en-US"/>
                    </a:p>
                  </a:txBody>
                  <a:tcPr/>
                </a:tc>
                <a:tc hMerge="1">
                  <a:txBody>
                    <a:bodyPr/>
                    <a:lstStyle/>
                    <a:p>
                      <a:endParaRPr lang="en-US"/>
                    </a:p>
                  </a:txBody>
                  <a:tcPr/>
                </a:tc>
                <a:tc gridSpan="5">
                  <a:txBody>
                    <a:bodyPr/>
                    <a:lstStyle/>
                    <a:p>
                      <a:endParaRPr lang="en-US" dirty="0"/>
                    </a:p>
                  </a:txBody>
                  <a:tcPr anchor="ctr">
                    <a:solidFill>
                      <a:schemeClr val="bg1">
                        <a:lumMod val="95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c hMerge="1">
                  <a:txBody>
                    <a:bodyPr/>
                    <a:lstStyle/>
                    <a:p>
                      <a:endParaRPr lang="en-US" dirty="0"/>
                    </a:p>
                  </a:txBody>
                  <a:tcPr anchor="ctr">
                    <a:solidFill>
                      <a:schemeClr val="accent1">
                        <a:lumMod val="20000"/>
                        <a:lumOff val="80000"/>
                      </a:schemeClr>
                    </a:solidFill>
                  </a:tcPr>
                </a:tc>
              </a:tr>
              <a:tr h="528241">
                <a:tc vMerge="1">
                  <a:txBody>
                    <a:bodyPr/>
                    <a:lstStyle/>
                    <a:p>
                      <a:pPr algn="ctr"/>
                      <a:endParaRPr lang="en-GB" sz="1100" dirty="0"/>
                    </a:p>
                  </a:txBody>
                  <a:tcPr vert="vert270" anchor="ctr">
                    <a:solidFill>
                      <a:schemeClr val="accent1">
                        <a:lumMod val="20000"/>
                        <a:lumOff val="80000"/>
                      </a:schemeClr>
                    </a:solidFill>
                  </a:tcPr>
                </a:tc>
                <a:tc gridSpan="4">
                  <a:txBody>
                    <a:bodyPr/>
                    <a:lstStyle/>
                    <a:p>
                      <a:pPr marL="0" indent="0" algn="l">
                        <a:buFont typeface="Arial" panose="020B0604020202020204" pitchFamily="34" charset="0"/>
                        <a:buNone/>
                      </a:pPr>
                      <a:r>
                        <a:rPr lang="en-GB" sz="950" b="1" u="sng" baseline="0" dirty="0" smtClean="0"/>
                        <a:t>Start Wk 1 &amp; Finish by end of Wk 3:</a:t>
                      </a:r>
                    </a:p>
                    <a:p>
                      <a:pPr marL="171450" indent="-171450" algn="l">
                        <a:buFont typeface="Arial" panose="020B0604020202020204" pitchFamily="34" charset="0"/>
                        <a:buChar char="•"/>
                      </a:pPr>
                      <a:r>
                        <a:rPr lang="en-GB" sz="950" b="1" baseline="0" dirty="0" smtClean="0"/>
                        <a:t>Run 9 Diagnostics</a:t>
                      </a:r>
                    </a:p>
                    <a:p>
                      <a:pPr marL="171450" indent="-171450" algn="l">
                        <a:buFont typeface="Arial" panose="020B0604020202020204" pitchFamily="34" charset="0"/>
                        <a:buChar char="•"/>
                      </a:pPr>
                      <a:r>
                        <a:rPr lang="en-GB" sz="950" b="0" baseline="0" dirty="0" smtClean="0"/>
                        <a:t>Document Baseline Diagnostic Results</a:t>
                      </a:r>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c hMerge="1">
                  <a:txBody>
                    <a:bodyPr/>
                    <a:lstStyle/>
                    <a:p>
                      <a:endParaRPr lang="en-US"/>
                    </a:p>
                  </a:txBody>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GB" sz="950" b="0" dirty="0" smtClean="0"/>
                    </a:p>
                  </a:txBody>
                  <a:tcPr anchor="ctr">
                    <a:solidFill>
                      <a:schemeClr val="accent1">
                        <a:lumMod val="20000"/>
                        <a:lumOff val="80000"/>
                      </a:schemeClr>
                    </a:solidFill>
                  </a:tcPr>
                </a:tc>
                <a:tc gridSpan="4">
                  <a:txBody>
                    <a:bodyPr/>
                    <a:lstStyle/>
                    <a:p>
                      <a:pPr marL="0" indent="0" algn="l">
                        <a:buFont typeface="Arial" panose="020B0604020202020204" pitchFamily="34" charset="0"/>
                        <a:buNone/>
                      </a:pPr>
                      <a:endParaRPr lang="en-GB" sz="950" b="0" dirty="0"/>
                    </a:p>
                  </a:txBody>
                  <a:tcPr anchor="ctr">
                    <a:solidFill>
                      <a:schemeClr val="bg1">
                        <a:lumMod val="95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c hMerge="1">
                  <a:txBody>
                    <a:bodyPr/>
                    <a:lstStyle/>
                    <a:p>
                      <a:pPr marL="0" indent="0" algn="l">
                        <a:buFont typeface="Arial" panose="020B0604020202020204" pitchFamily="34" charset="0"/>
                        <a:buNone/>
                      </a:pPr>
                      <a:endParaRPr lang="en-GB" sz="950" b="0" dirty="0"/>
                    </a:p>
                  </a:txBody>
                  <a:tcPr anchor="ctr">
                    <a:solidFill>
                      <a:schemeClr val="accent1">
                        <a:lumMod val="20000"/>
                        <a:lumOff val="80000"/>
                      </a:schemeClr>
                    </a:solidFill>
                  </a:tcPr>
                </a:tc>
              </a:tr>
              <a:tr h="673698">
                <a:tc vMerge="1">
                  <a:txBody>
                    <a:bodyPr/>
                    <a:lstStyle/>
                    <a:p>
                      <a:endParaRPr lang="en-US"/>
                    </a:p>
                  </a:txBody>
                  <a:tcPr/>
                </a:tc>
                <a:tc gridSpan="2">
                  <a:txBody>
                    <a:bodyPr/>
                    <a:lstStyle/>
                    <a:p>
                      <a:pPr marL="0" indent="0" algn="l">
                        <a:buFont typeface="Arial" panose="020B0604020202020204" pitchFamily="34" charset="0"/>
                        <a:buNone/>
                      </a:pPr>
                      <a:endParaRPr lang="en-GB" sz="950" b="1" baseline="0" dirty="0" smtClean="0"/>
                    </a:p>
                  </a:txBody>
                  <a:tcPr anchor="ctr">
                    <a:solidFill>
                      <a:schemeClr val="bg1">
                        <a:lumMod val="95000"/>
                      </a:schemeClr>
                    </a:solidFill>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baseline="0" dirty="0" smtClean="0"/>
                        <a:t>Start Wk 2 &amp; Finish by end of Wk 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Build Storyboard &amp; then Share Storyboard Results with all Team Members during 5MM</a:t>
                      </a:r>
                    </a:p>
                  </a:txBody>
                  <a:tcPr anchor="ctr">
                    <a:solidFill>
                      <a:schemeClr val="accent1">
                        <a:lumMod val="40000"/>
                        <a:lumOff val="60000"/>
                      </a:schemeClr>
                    </a:solidFill>
                  </a:tcPr>
                </a:tc>
                <a:tc hMerge="1">
                  <a:txBody>
                    <a:bodyPr/>
                    <a:lstStyle/>
                    <a:p>
                      <a:endParaRPr lang="en-US"/>
                    </a:p>
                  </a:txBody>
                  <a:tcPr/>
                </a:tc>
                <a:tc gridSpan="4">
                  <a:txBody>
                    <a:bodyPr/>
                    <a:lstStyle/>
                    <a:p>
                      <a:pPr marL="0" indent="0" algn="l">
                        <a:buFont typeface="Arial" panose="020B0604020202020204" pitchFamily="34" charset="0"/>
                        <a:buNone/>
                      </a:pPr>
                      <a:endParaRPr lang="en-GB" sz="950" b="0" dirty="0"/>
                    </a:p>
                  </a:txBody>
                  <a:tcPr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19156">
                <a:tc vMerge="1">
                  <a:txBody>
                    <a:bodyPr/>
                    <a:lstStyle/>
                    <a:p>
                      <a:pPr algn="ctr"/>
                      <a:endParaRPr lang="en-GB" sz="1100" dirty="0"/>
                    </a:p>
                  </a:txBody>
                  <a:tcPr vert="vert270" anchor="ctr">
                    <a:solidFill>
                      <a:schemeClr val="accent1">
                        <a:lumMod val="20000"/>
                        <a:lumOff val="80000"/>
                      </a:schemeClr>
                    </a:solidFill>
                  </a:tcPr>
                </a:tc>
                <a:tc gridSpan="3">
                  <a:txBody>
                    <a:bodyPr/>
                    <a:lstStyle/>
                    <a:p>
                      <a:endParaRPr lang="en-US" dirty="0"/>
                    </a:p>
                  </a:txBody>
                  <a:tcPr anchor="ctr">
                    <a:solidFill>
                      <a:schemeClr val="bg1">
                        <a:lumMod val="95000"/>
                      </a:schemeClr>
                    </a:solidFill>
                  </a:tcPr>
                </a:tc>
                <a:tc hMerge="1">
                  <a:txBody>
                    <a:bodyPr/>
                    <a:lstStyle/>
                    <a:p>
                      <a:endParaRPr lang="en-US" dirty="0"/>
                    </a:p>
                  </a:txBody>
                  <a:tcPr anchor="ctr">
                    <a:solidFill>
                      <a:schemeClr val="accent1">
                        <a:lumMod val="20000"/>
                        <a:lumOff val="80000"/>
                      </a:schemeClr>
                    </a:solidFill>
                  </a:tcPr>
                </a:tc>
                <a:tc hMerge="1">
                  <a:txBody>
                    <a:bodyPr/>
                    <a:lstStyle/>
                    <a:p>
                      <a:endParaRPr lang="en-US"/>
                    </a:p>
                  </a:txBody>
                  <a:tcPr/>
                </a:tc>
                <a:tc grid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3 &amp; Finish by end of Wk 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dirty="0" smtClean="0"/>
                        <a:t>Run </a:t>
                      </a:r>
                      <a:r>
                        <a:rPr lang="en-GB" sz="950" b="1" baseline="0" dirty="0" smtClean="0"/>
                        <a:t>Great Customer Availability- OSA  </a:t>
                      </a:r>
                      <a:r>
                        <a:rPr lang="en-GB" sz="950" b="1" dirty="0" smtClean="0"/>
                        <a:t>PSTB session</a:t>
                      </a:r>
                      <a:r>
                        <a:rPr lang="en-GB" sz="950" b="1" baseline="0" dirty="0" smtClean="0"/>
                        <a:t>  [MGR/ASM]</a:t>
                      </a:r>
                      <a:endParaRPr lang="en-GB" sz="950" b="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950" b="0" baseline="0" dirty="0" smtClean="0"/>
                        <a:t>Measure visible outs vs. system outs (every week)</a:t>
                      </a:r>
                      <a:endParaRPr lang="en-GB" sz="950" b="0" dirty="0"/>
                    </a:p>
                    <a:p>
                      <a:pPr marL="171450" indent="-171450" algn="l">
                        <a:buFont typeface="Arial" panose="020B0604020202020204" pitchFamily="34" charset="0"/>
                        <a:buChar char="•"/>
                      </a:pPr>
                      <a:r>
                        <a:rPr lang="en-GB" sz="950" b="0" dirty="0" smtClean="0"/>
                        <a:t>Implement next  steps on OSA from</a:t>
                      </a:r>
                      <a:r>
                        <a:rPr lang="en-GB" sz="950" b="0" baseline="0" dirty="0" smtClean="0"/>
                        <a:t> </a:t>
                      </a:r>
                      <a:r>
                        <a:rPr lang="en-GB" sz="950" b="0" dirty="0" smtClean="0"/>
                        <a:t>PSTB [SM]</a:t>
                      </a:r>
                      <a:endParaRPr lang="en-GB" sz="950" b="1"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solidFill>
                      <a:schemeClr val="accent1">
                        <a:lumMod val="20000"/>
                        <a:lumOff val="80000"/>
                      </a:schemeClr>
                    </a:solidFill>
                  </a:tcPr>
                </a:tc>
                <a:tc hMerge="1">
                  <a:txBody>
                    <a:bodyPr/>
                    <a:lstStyle/>
                    <a:p>
                      <a:pPr marL="0" indent="0" algn="ctr">
                        <a:buFontTx/>
                        <a:buNone/>
                      </a:pPr>
                      <a:endParaRPr lang="en-GB" sz="950" b="1" dirty="0"/>
                    </a:p>
                  </a:txBody>
                  <a:tcPr anchor="ctr">
                    <a:solidFill>
                      <a:schemeClr val="accent1">
                        <a:lumMod val="20000"/>
                        <a:lumOff val="80000"/>
                      </a:schemeClr>
                    </a:solidFill>
                  </a:tcPr>
                </a:tc>
                <a:tc gridSpan="2">
                  <a:txBody>
                    <a:bodyPr/>
                    <a:lstStyle/>
                    <a:p>
                      <a:pPr marL="0" indent="0" algn="l">
                        <a:buFont typeface="Arial" panose="020B0604020202020204" pitchFamily="34" charset="0"/>
                        <a:buNone/>
                      </a:pPr>
                      <a:endParaRPr lang="en-GB" sz="950" b="0" baseline="0" dirty="0" smtClean="0"/>
                    </a:p>
                  </a:txBody>
                  <a:tcPr anchor="ctr">
                    <a:solidFill>
                      <a:schemeClr val="bg1">
                        <a:lumMod val="95000"/>
                      </a:schemeClr>
                    </a:solidFill>
                  </a:tcPr>
                </a:tc>
                <a:tc hMerge="1">
                  <a:txBody>
                    <a:bodyPr/>
                    <a:lstStyle/>
                    <a:p>
                      <a:pPr marL="0" indent="0" algn="l">
                        <a:buFont typeface="Arial" panose="020B0604020202020204" pitchFamily="34" charset="0"/>
                        <a:buNone/>
                      </a:pPr>
                      <a:endParaRPr lang="en-GB" sz="950" b="0" baseline="0" dirty="0" smtClean="0"/>
                    </a:p>
                  </a:txBody>
                  <a:tcPr anchor="ctr">
                    <a:solidFill>
                      <a:schemeClr val="accent1">
                        <a:lumMod val="20000"/>
                        <a:lumOff val="80000"/>
                      </a:schemeClr>
                    </a:solidFill>
                  </a:tcPr>
                </a:tc>
              </a:tr>
              <a:tr h="1607689">
                <a:tc vMerge="1">
                  <a:txBody>
                    <a:bodyPr/>
                    <a:lstStyle/>
                    <a:p>
                      <a:pPr algn="ctr"/>
                      <a:endParaRPr lang="en-GB" sz="1100" dirty="0"/>
                    </a:p>
                  </a:txBody>
                  <a:tcPr vert="vert270" anchor="ctr">
                    <a:solidFill>
                      <a:schemeClr val="accent1">
                        <a:lumMod val="20000"/>
                        <a:lumOff val="80000"/>
                      </a:schemeClr>
                    </a:solidFill>
                  </a:tcPr>
                </a:tc>
                <a:tc gridSpan="6">
                  <a:txBody>
                    <a:bodyPr/>
                    <a:lstStyle/>
                    <a:p>
                      <a:endParaRPr lang="en-US" dirty="0"/>
                    </a:p>
                  </a:txBody>
                  <a:tcPr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pPr marL="0" indent="0" algn="ctr">
                        <a:buFontTx/>
                        <a:buNone/>
                      </a:pPr>
                      <a:endParaRPr lang="en-GB" sz="950" b="1" dirty="0"/>
                    </a:p>
                  </a:txBody>
                  <a:tcPr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u="sng" dirty="0" smtClean="0"/>
                        <a:t>Start Wk</a:t>
                      </a:r>
                      <a:r>
                        <a:rPr lang="en-GB" sz="900" b="1" u="sng" baseline="0" dirty="0" smtClean="0"/>
                        <a:t> 6 &amp; Finish by end of Wk 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dirty="0" smtClean="0"/>
                        <a:t>SM &amp; ASM attend Launch session</a:t>
                      </a:r>
                      <a:r>
                        <a:rPr lang="en-GB" sz="900" b="1" baseline="0" dirty="0" smtClean="0"/>
                        <a:t> &amp; Introduced to Store Pulse with DM</a:t>
                      </a:r>
                    </a:p>
                    <a:p>
                      <a:pPr marL="171450" indent="-171450" algn="l">
                        <a:buFont typeface="Arial" panose="020B0604020202020204" pitchFamily="34" charset="0"/>
                        <a:buChar char="•"/>
                      </a:pPr>
                      <a:r>
                        <a:rPr lang="en-GB" sz="900" b="0" baseline="0" dirty="0" smtClean="0"/>
                        <a:t>Setup Pulse area in store &amp; hold Introduction meeting with Store Team SM/ASM]</a:t>
                      </a:r>
                    </a:p>
                    <a:p>
                      <a:pPr marL="171450" indent="-171450" algn="l">
                        <a:buFont typeface="Arial" panose="020B0604020202020204" pitchFamily="34" charset="0"/>
                        <a:buChar char="•"/>
                      </a:pPr>
                      <a:r>
                        <a:rPr lang="en-GB" sz="900" b="0" dirty="0" smtClean="0"/>
                        <a:t>Review</a:t>
                      </a:r>
                      <a:r>
                        <a:rPr lang="en-GB" sz="900" b="0" baseline="0" dirty="0" smtClean="0"/>
                        <a:t> progress on OSA next steps [ASM]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baseline="0" dirty="0" smtClean="0"/>
                        <a:t>Continue to measure visible vs. system outs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baseline="0" dirty="0" smtClean="0"/>
                        <a:t>Run 2</a:t>
                      </a:r>
                      <a:r>
                        <a:rPr lang="en-GB" sz="900" b="1" baseline="30000" dirty="0" smtClean="0"/>
                        <a:t>nd</a:t>
                      </a:r>
                      <a:r>
                        <a:rPr lang="en-GB" sz="900" b="1" baseline="0" dirty="0" smtClean="0"/>
                        <a:t> PSTB on RX Waiters </a:t>
                      </a:r>
                      <a:endParaRPr lang="en-GB" sz="950" b="1" baseline="0" dirty="0" smtClean="0"/>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20000"/>
                        <a:lumOff val="80000"/>
                      </a:schemeClr>
                    </a:solidFill>
                  </a:tcPr>
                </a:tc>
              </a:tr>
              <a:tr h="1163661">
                <a:tc>
                  <a:txBody>
                    <a:bodyPr/>
                    <a:lstStyle/>
                    <a:p>
                      <a:pPr algn="ctr"/>
                      <a:r>
                        <a:rPr lang="en-GB" sz="1100" dirty="0" smtClean="0"/>
                        <a:t>Success</a:t>
                      </a:r>
                      <a:r>
                        <a:rPr lang="en-GB" sz="1100" baseline="0" dirty="0" smtClean="0"/>
                        <a:t> at</a:t>
                      </a:r>
                      <a:r>
                        <a:rPr lang="en-GB" sz="1100" dirty="0" smtClean="0"/>
                        <a:t> the end of the week</a:t>
                      </a:r>
                      <a:endParaRPr lang="en-GB" sz="1100" dirty="0"/>
                    </a:p>
                  </a:txBody>
                  <a:tcPr vert="vert270" anchor="ctr">
                    <a:solidFill>
                      <a:schemeClr val="accent1">
                        <a:lumMod val="40000"/>
                        <a:lumOff val="60000"/>
                      </a:schemeClr>
                    </a:solidFill>
                  </a:tcPr>
                </a:tc>
                <a:tc>
                  <a:txBody>
                    <a:bodyPr/>
                    <a:lstStyle/>
                    <a:p>
                      <a:pPr marL="171450" indent="-171450" algn="l">
                        <a:buFont typeface="Arial" panose="020B0604020202020204" pitchFamily="34" charset="0"/>
                        <a:buChar char="•"/>
                      </a:pPr>
                      <a:r>
                        <a:rPr lang="en-GB" sz="1000" b="0" dirty="0" smtClean="0"/>
                        <a:t>Store team</a:t>
                      </a:r>
                      <a:r>
                        <a:rPr lang="en-GB" sz="1000" b="0" baseline="0" dirty="0" smtClean="0"/>
                        <a:t> briefed and enthused</a:t>
                      </a:r>
                    </a:p>
                    <a:p>
                      <a:pPr marL="171450" indent="-171450" algn="l">
                        <a:buFont typeface="Arial" panose="020B0604020202020204" pitchFamily="34" charset="0"/>
                        <a:buChar char="•"/>
                      </a:pPr>
                      <a:r>
                        <a:rPr lang="en-GB" sz="1000" b="0" baseline="0" dirty="0" smtClean="0"/>
                        <a:t>Diagnostics starts</a:t>
                      </a:r>
                    </a:p>
                    <a:p>
                      <a:pPr marL="171450" indent="-171450" algn="l">
                        <a:buFont typeface="Arial" panose="020B0604020202020204" pitchFamily="34" charset="0"/>
                        <a:buChar char="•"/>
                      </a:pPr>
                      <a:r>
                        <a:rPr lang="en-GB" sz="1000" b="0" baseline="0" dirty="0" smtClean="0"/>
                        <a:t>Baselines collected</a:t>
                      </a:r>
                      <a:endParaRPr lang="en-GB" sz="1000" b="0" dirty="0"/>
                    </a:p>
                  </a:txBody>
                  <a:tcPr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dirty="0" smtClean="0"/>
                        <a:t>Diagnostics</a:t>
                      </a:r>
                      <a:r>
                        <a:rPr lang="en-GB" sz="1000" b="0" baseline="0" dirty="0" smtClean="0"/>
                        <a:t> Continues </a:t>
                      </a:r>
                    </a:p>
                    <a:p>
                      <a:pPr marL="171450" indent="-171450" algn="l">
                        <a:buFont typeface="Arial" panose="020B0604020202020204" pitchFamily="34" charset="0"/>
                        <a:buChar char="•"/>
                      </a:pPr>
                      <a:endParaRPr lang="en-GB" sz="1000" b="0" baseline="0" dirty="0" smtClean="0"/>
                    </a:p>
                    <a:p>
                      <a:pPr marL="171450" indent="-171450" algn="l">
                        <a:buFont typeface="Arial" panose="020B0604020202020204" pitchFamily="34" charset="0"/>
                        <a:buChar char="•"/>
                      </a:pPr>
                      <a:r>
                        <a:rPr lang="en-GB" sz="1000" b="0" baseline="0" dirty="0" smtClean="0"/>
                        <a:t>Store specific Focus Groups completed</a:t>
                      </a:r>
                    </a:p>
                  </a:txBody>
                  <a:tcPr anchor="ctr">
                    <a:solidFill>
                      <a:schemeClr val="accent1">
                        <a:lumMod val="40000"/>
                        <a:lumOff val="60000"/>
                      </a:schemeClr>
                    </a:solidFill>
                  </a:tcPr>
                </a:tc>
                <a:tc hMerge="1">
                  <a:txBody>
                    <a:bodyPr/>
                    <a:lstStyle/>
                    <a:p>
                      <a:endParaRPr lang="en-US"/>
                    </a:p>
                  </a:txBody>
                  <a:tcPr/>
                </a:tc>
                <a:tc>
                  <a:txBody>
                    <a:bodyPr/>
                    <a:lstStyle/>
                    <a:p>
                      <a:pPr marL="171450" indent="-171450" algn="l">
                        <a:buFont typeface="Arial" panose="020B0604020202020204" pitchFamily="34" charset="0"/>
                        <a:buChar char="•"/>
                      </a:pPr>
                      <a:r>
                        <a:rPr lang="en-GB" sz="1000" b="0" dirty="0" smtClean="0"/>
                        <a:t>Finalizing Diagnostics</a:t>
                      </a:r>
                      <a:endParaRPr lang="en-GB" sz="1000" b="0" baseline="0" dirty="0" smtClean="0"/>
                    </a:p>
                    <a:p>
                      <a:pPr marL="171450" indent="-171450" algn="l">
                        <a:buFont typeface="Arial" panose="020B0604020202020204" pitchFamily="34" charset="0"/>
                        <a:buChar char="•"/>
                      </a:pPr>
                      <a:endParaRPr lang="en-GB" sz="1000" b="0" baseline="0" dirty="0" smtClean="0"/>
                    </a:p>
                    <a:p>
                      <a:pPr marL="171450" indent="-171450" algn="l">
                        <a:buFont typeface="Arial" panose="020B0604020202020204" pitchFamily="34" charset="0"/>
                        <a:buChar char="•"/>
                      </a:pPr>
                      <a:r>
                        <a:rPr lang="en-GB" sz="1000" b="0" baseline="0" dirty="0" smtClean="0"/>
                        <a:t>Storyboard developed and starting to share with team</a:t>
                      </a:r>
                      <a:endParaRPr lang="en-GB" sz="1000" b="0" dirty="0" smtClean="0"/>
                    </a:p>
                  </a:txBody>
                  <a:tcPr anchor="ctr">
                    <a:solidFill>
                      <a:schemeClr val="accent1">
                        <a:lumMod val="40000"/>
                        <a:lumOff val="60000"/>
                      </a:schemeClr>
                    </a:solidFill>
                  </a:tcPr>
                </a:tc>
                <a:tc gridSpan="2">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Quick Wins flowing from team after Focus Group</a:t>
                      </a:r>
                      <a:endParaRPr lang="en-GB" sz="1000" b="0" dirty="0" smtClean="0"/>
                    </a:p>
                    <a:p>
                      <a:pPr marL="171450" indent="-171450" algn="l">
                        <a:buFont typeface="Arial" panose="020B0604020202020204" pitchFamily="34" charset="0"/>
                        <a:buChar char="•"/>
                      </a:pPr>
                      <a:r>
                        <a:rPr lang="en-GB" sz="1000" b="0" baseline="0" dirty="0" smtClean="0"/>
                        <a:t>Team members have experienced PSTB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dirty="0" smtClean="0"/>
                        <a:t>Next</a:t>
                      </a:r>
                      <a:r>
                        <a:rPr lang="en-GB" sz="1000" b="0" baseline="0" dirty="0" smtClean="0"/>
                        <a:t> steps in place to improve OSA</a:t>
                      </a:r>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1000" b="0" dirty="0" smtClean="0"/>
                    </a:p>
                  </a:txBody>
                  <a:tcPr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dirty="0" smtClean="0"/>
                        <a:t>OSA improving</a:t>
                      </a:r>
                    </a:p>
                    <a:p>
                      <a:pPr marL="171450" indent="-171450" algn="l">
                        <a:buFont typeface="Arial" panose="020B0604020202020204" pitchFamily="34" charset="0"/>
                        <a:buChar char="•"/>
                      </a:pPr>
                      <a:r>
                        <a:rPr lang="en-GB" sz="1000" b="0" dirty="0" smtClean="0"/>
                        <a:t>SM &amp; ASM ready for Phase 2</a:t>
                      </a:r>
                    </a:p>
                    <a:p>
                      <a:pPr marL="171450" indent="-171450" algn="l">
                        <a:buFont typeface="Arial" panose="020B0604020202020204" pitchFamily="34" charset="0"/>
                        <a:buChar char="•"/>
                      </a:pPr>
                      <a:r>
                        <a:rPr lang="en-GB" sz="1000" b="0" dirty="0" smtClean="0"/>
                        <a:t>Store Team</a:t>
                      </a:r>
                      <a:r>
                        <a:rPr lang="en-GB" sz="1000" b="0" baseline="0" dirty="0" smtClean="0"/>
                        <a:t> understands the purpose of the Pulse and how to use</a:t>
                      </a:r>
                    </a:p>
                    <a:p>
                      <a:pPr marL="171450" indent="-171450" algn="l">
                        <a:buFont typeface="Arial" panose="020B0604020202020204" pitchFamily="34" charset="0"/>
                        <a:buChar char="•"/>
                      </a:pPr>
                      <a:r>
                        <a:rPr lang="en-GB" sz="1000" b="0" baseline="0" dirty="0" smtClean="0"/>
                        <a:t>Pulse area set up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Solutions and next steps in place to improve Rx Waiters</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accent1">
                        <a:lumMod val="40000"/>
                        <a:lumOff val="60000"/>
                      </a:schemeClr>
                    </a:solidFill>
                  </a:tcPr>
                </a:tc>
              </a:tr>
              <a:tr h="704321">
                <a:tc>
                  <a:txBody>
                    <a:bodyPr/>
                    <a:lstStyle/>
                    <a:p>
                      <a:pPr algn="ctr"/>
                      <a:r>
                        <a:rPr lang="en-GB" sz="900" dirty="0" smtClean="0"/>
                        <a:t>Tools &amp; Techniques</a:t>
                      </a:r>
                      <a:endParaRPr lang="en-GB" sz="900" dirty="0"/>
                    </a:p>
                  </a:txBody>
                  <a:tcPr vert="vert270" anchor="ctr">
                    <a:solidFill>
                      <a:schemeClr val="accent1">
                        <a:lumMod val="40000"/>
                        <a:lumOff val="60000"/>
                      </a:schemeClr>
                    </a:solidFill>
                  </a:tcPr>
                </a:tc>
                <a:tc gridSpan="3">
                  <a:txBody>
                    <a:bodyPr/>
                    <a:lstStyle/>
                    <a:p>
                      <a:pPr marL="171450" indent="-171450" algn="l">
                        <a:buFont typeface="Arial" panose="020B0604020202020204" pitchFamily="34" charset="0"/>
                        <a:buChar char="•"/>
                      </a:pPr>
                      <a:r>
                        <a:rPr lang="en-GB" sz="1000" b="0" dirty="0" smtClean="0"/>
                        <a:t>Frontier</a:t>
                      </a:r>
                      <a:r>
                        <a:rPr lang="en-GB" sz="1000" b="0" baseline="0" dirty="0" smtClean="0"/>
                        <a:t> Diagnostics </a:t>
                      </a:r>
                      <a:endParaRPr lang="en-GB" sz="1000" b="0" dirty="0" smtClean="0"/>
                    </a:p>
                    <a:p>
                      <a:pPr marL="171450" indent="-171450" algn="l">
                        <a:buFont typeface="Arial" panose="020B0604020202020204" pitchFamily="34" charset="0"/>
                        <a:buChar char="•"/>
                      </a:pPr>
                      <a:r>
                        <a:rPr lang="en-GB" sz="1000" b="0" dirty="0" smtClean="0"/>
                        <a:t>EMM (Effective Meeting</a:t>
                      </a:r>
                      <a:r>
                        <a:rPr lang="en-GB" sz="1000" b="0" baseline="0" dirty="0" smtClean="0"/>
                        <a:t> Management)</a:t>
                      </a:r>
                      <a:endParaRPr lang="en-GB" sz="1000" b="0" dirty="0" smtClean="0"/>
                    </a:p>
                    <a:p>
                      <a:pPr marL="171450" indent="-171450" algn="l">
                        <a:buFont typeface="Arial" panose="020B0604020202020204" pitchFamily="34" charset="0"/>
                        <a:buChar char="•"/>
                      </a:pPr>
                      <a:r>
                        <a:rPr lang="en-GB" sz="1000" b="0" dirty="0" smtClean="0"/>
                        <a:t>Change Leadership</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c hMerge="1">
                  <a:txBody>
                    <a:bodyPr/>
                    <a:lstStyle/>
                    <a:p>
                      <a:endParaRPr lang="en-US"/>
                    </a:p>
                  </a:txBody>
                  <a:tcPr/>
                </a:tc>
                <a:tc gridSpan="3">
                  <a:txBody>
                    <a:bodyPr/>
                    <a:lstStyle/>
                    <a:p>
                      <a:pPr marL="171450" indent="-171450" algn="l">
                        <a:buFont typeface="Arial" panose="020B0604020202020204" pitchFamily="34" charset="0"/>
                        <a:buChar char="•"/>
                      </a:pPr>
                      <a:r>
                        <a:rPr lang="en-GB" sz="1000" b="0" dirty="0" smtClean="0"/>
                        <a:t>Storyboard</a:t>
                      </a:r>
                    </a:p>
                    <a:p>
                      <a:pPr marL="171450" indent="-171450" algn="l">
                        <a:buFont typeface="Arial" panose="020B0604020202020204" pitchFamily="34" charset="0"/>
                        <a:buChar char="•"/>
                      </a:pPr>
                      <a:r>
                        <a:rPr lang="en-GB" sz="1000" b="0" dirty="0" smtClean="0"/>
                        <a:t>PSTB (Problem Solving Team Building)</a:t>
                      </a:r>
                      <a:r>
                        <a:rPr lang="en-GB" sz="1000" b="0" baseline="0" dirty="0" smtClean="0"/>
                        <a:t> -Training Pack </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c hMerge="1">
                  <a:txBody>
                    <a:bodyPr/>
                    <a:lstStyle/>
                    <a:p>
                      <a:pPr algn="l"/>
                      <a:endParaRPr lang="en-GB" sz="950" b="0" dirty="0"/>
                    </a:p>
                  </a:txBody>
                  <a:tcPr anchor="ctr">
                    <a:solidFill>
                      <a:schemeClr val="accent1">
                        <a:lumMod val="20000"/>
                        <a:lumOff val="80000"/>
                      </a:schemeClr>
                    </a:solidFill>
                  </a:tcPr>
                </a:tc>
                <a:tc gridSpan="2">
                  <a:txBody>
                    <a:bodyPr/>
                    <a:lstStyle/>
                    <a:p>
                      <a:pPr marL="171450" indent="-171450" algn="l">
                        <a:buFont typeface="Arial"/>
                        <a:buChar char="•"/>
                      </a:pPr>
                      <a:r>
                        <a:rPr lang="en-GB" sz="1000" b="0" dirty="0" smtClean="0"/>
                        <a:t>Phase 2 launch pack for Stores</a:t>
                      </a:r>
                    </a:p>
                    <a:p>
                      <a:pPr marL="171450" indent="-171450" algn="l">
                        <a:buFont typeface="Arial" panose="020B0604020202020204" pitchFamily="34" charset="0"/>
                        <a:buChar char="•"/>
                      </a:pPr>
                      <a:r>
                        <a:rPr lang="en-GB" sz="1000" b="0" dirty="0" smtClean="0"/>
                        <a:t>PDR</a:t>
                      </a:r>
                      <a:r>
                        <a:rPr lang="en-GB" sz="1000" b="0" baseline="0" dirty="0" smtClean="0"/>
                        <a:t>, </a:t>
                      </a:r>
                      <a:r>
                        <a:rPr lang="en-GB" sz="1000" b="0" dirty="0" smtClean="0"/>
                        <a:t>Pulse and Pulse Tracker</a:t>
                      </a:r>
                    </a:p>
                    <a:p>
                      <a:pPr marL="171450" indent="-171450" algn="l">
                        <a:buFont typeface="Arial" panose="020B0604020202020204" pitchFamily="34" charset="0"/>
                        <a:buChar char="•"/>
                      </a:pPr>
                      <a:r>
                        <a:rPr lang="en-GB" sz="1000" b="0" dirty="0" smtClean="0"/>
                        <a:t>EMM,</a:t>
                      </a:r>
                      <a:r>
                        <a:rPr lang="en-GB" sz="1000" b="0" baseline="0" dirty="0" smtClean="0"/>
                        <a:t> </a:t>
                      </a:r>
                      <a:r>
                        <a:rPr lang="en-GB" sz="1000" b="0" dirty="0" smtClean="0"/>
                        <a:t>PSTB</a:t>
                      </a:r>
                    </a:p>
                  </a:txBody>
                  <a:tcPr anchor="ctr">
                    <a:solidFill>
                      <a:schemeClr val="accent1">
                        <a:lumMod val="40000"/>
                        <a:lumOff val="60000"/>
                      </a:schemeClr>
                    </a:solidFill>
                  </a:tcPr>
                </a:tc>
                <a:tc hMerge="1">
                  <a:txBody>
                    <a:bodyPr/>
                    <a:lstStyle/>
                    <a:p>
                      <a:pPr marL="171450" indent="-171450" algn="l">
                        <a:buFont typeface="Arial"/>
                        <a:buChar char="•"/>
                      </a:pPr>
                      <a:endParaRPr lang="en-GB" sz="950" b="0" baseline="0" dirty="0" smtClean="0"/>
                    </a:p>
                  </a:txBody>
                  <a:tcPr anchor="ctr"/>
                </a:tc>
              </a:tr>
            </a:tbl>
          </a:graphicData>
        </a:graphic>
      </p:graphicFrame>
    </p:spTree>
    <p:extLst>
      <p:ext uri="{BB962C8B-B14F-4D97-AF65-F5344CB8AC3E}">
        <p14:creationId xmlns:p14="http://schemas.microsoft.com/office/powerpoint/2010/main" val="501652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Objectives of the Frontier Diagnostics Guidance</a:t>
            </a:r>
            <a:endParaRPr lang="en-GB"/>
          </a:p>
        </p:txBody>
      </p:sp>
      <p:sp>
        <p:nvSpPr>
          <p:cNvPr id="3" name="Content Placeholder 2"/>
          <p:cNvSpPr>
            <a:spLocks noGrp="1"/>
          </p:cNvSpPr>
          <p:nvPr>
            <p:ph idx="1"/>
          </p:nvPr>
        </p:nvSpPr>
        <p:spPr>
          <a:xfrm>
            <a:off x="395536" y="1353899"/>
            <a:ext cx="8135880" cy="4706614"/>
          </a:xfrm>
        </p:spPr>
        <p:txBody>
          <a:bodyPr>
            <a:normAutofit/>
          </a:bodyPr>
          <a:lstStyle/>
          <a:p>
            <a:endParaRPr lang="en-GB" sz="2000" dirty="0">
              <a:solidFill>
                <a:schemeClr val="tx1"/>
              </a:solidFill>
            </a:endParaRPr>
          </a:p>
          <a:p>
            <a:pPr marL="342900" indent="-342900">
              <a:spcBef>
                <a:spcPts val="1200"/>
              </a:spcBef>
              <a:buClrTx/>
              <a:buFont typeface="Arial" panose="020B0604020202020204" pitchFamily="34" charset="0"/>
              <a:buChar char="•"/>
            </a:pPr>
            <a:r>
              <a:rPr lang="en-GB" sz="2000" dirty="0" smtClean="0">
                <a:solidFill>
                  <a:schemeClr val="tx1"/>
                </a:solidFill>
              </a:rPr>
              <a:t>To provide an overview of the diagnostic process</a:t>
            </a:r>
          </a:p>
          <a:p>
            <a:pPr marL="342900" indent="-342900">
              <a:spcBef>
                <a:spcPts val="1200"/>
              </a:spcBef>
              <a:buClrTx/>
              <a:buFont typeface="Arial" panose="020B0604020202020204" pitchFamily="34" charset="0"/>
              <a:buChar char="•"/>
            </a:pPr>
            <a:r>
              <a:rPr lang="en-GB" sz="2000" dirty="0" smtClean="0">
                <a:solidFill>
                  <a:schemeClr val="tx1"/>
                </a:solidFill>
              </a:rPr>
              <a:t>To explain the purpose of each diagnostic and how to use it</a:t>
            </a:r>
          </a:p>
          <a:p>
            <a:pPr marL="342900" indent="-342900">
              <a:spcBef>
                <a:spcPts val="1200"/>
              </a:spcBef>
              <a:buClrTx/>
              <a:buFont typeface="Arial" panose="020B0604020202020204" pitchFamily="34" charset="0"/>
              <a:buChar char="•"/>
            </a:pPr>
            <a:r>
              <a:rPr lang="en-GB" sz="2000" dirty="0" smtClean="0">
                <a:solidFill>
                  <a:schemeClr val="tx1"/>
                </a:solidFill>
              </a:rPr>
              <a:t>To provide guidance on how to </a:t>
            </a:r>
            <a:r>
              <a:rPr lang="en-US" sz="2000" dirty="0" smtClean="0">
                <a:solidFill>
                  <a:schemeClr val="tx1"/>
                </a:solidFill>
              </a:rPr>
              <a:t>analyze</a:t>
            </a:r>
            <a:r>
              <a:rPr lang="en-GB" sz="2000" dirty="0" smtClean="0">
                <a:solidFill>
                  <a:schemeClr val="tx1"/>
                </a:solidFill>
              </a:rPr>
              <a:t> the results and draw out issues and opportunities</a:t>
            </a:r>
          </a:p>
          <a:p>
            <a:pPr marL="342900" indent="-342900">
              <a:spcBef>
                <a:spcPts val="1200"/>
              </a:spcBef>
              <a:buClrTx/>
              <a:buFont typeface="Arial" panose="020B0604020202020204" pitchFamily="34" charset="0"/>
              <a:buChar char="•"/>
            </a:pPr>
            <a:r>
              <a:rPr lang="en-GB" sz="2000" dirty="0" smtClean="0">
                <a:solidFill>
                  <a:schemeClr val="tx1"/>
                </a:solidFill>
              </a:rPr>
              <a:t>To provide a framework on how to run sessions that build solutions to identified opportunities  </a:t>
            </a:r>
          </a:p>
          <a:p>
            <a:pPr marL="0" indent="0">
              <a:buNone/>
            </a:pPr>
            <a:endParaRPr lang="en-GB" sz="2000"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40258443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50734"/>
          </a:xfrm>
        </p:spPr>
        <p:txBody>
          <a:bodyPr/>
          <a:lstStyle/>
          <a:p>
            <a:pPr algn="ctr"/>
            <a:r>
              <a:rPr lang="en-GB" dirty="0" smtClean="0"/>
              <a:t>Frontier Stores – Phase </a:t>
            </a:r>
            <a:r>
              <a:rPr lang="en-GB" dirty="0"/>
              <a:t>2 </a:t>
            </a:r>
            <a:r>
              <a:rPr lang="en-GB" dirty="0" smtClean="0"/>
              <a:t>–Weekly Pulse Meeting &amp; PDR </a:t>
            </a:r>
            <a:br>
              <a:rPr lang="en-GB" dirty="0" smtClean="0"/>
            </a:br>
            <a:endParaRPr lang="en-GB" dirty="0"/>
          </a:p>
        </p:txBody>
      </p:sp>
      <p:sp>
        <p:nvSpPr>
          <p:cNvPr id="3" name="Footer Placeholder 2"/>
          <p:cNvSpPr>
            <a:spLocks noGrp="1"/>
          </p:cNvSpPr>
          <p:nvPr>
            <p:ph type="ftr" sz="quarter" idx="4294967295"/>
          </p:nvPr>
        </p:nvSpPr>
        <p:spPr>
          <a:xfrm>
            <a:off x="687243" y="6416915"/>
            <a:ext cx="5923289" cy="365125"/>
          </a:xfrm>
        </p:spPr>
        <p:txBody>
          <a:bodyPr/>
          <a:lstStyle/>
          <a:p>
            <a:r>
              <a:rPr lang="en-GB" dirty="0" smtClean="0">
                <a:solidFill>
                  <a:srgbClr val="4D4D4D">
                    <a:tint val="75000"/>
                  </a:srgbClr>
                </a:solidFill>
              </a:rPr>
              <a:t>Source</a:t>
            </a:r>
            <a:endParaRPr lang="en-GB" dirty="0">
              <a:solidFill>
                <a:srgbClr val="4D4D4D">
                  <a:tint val="75000"/>
                </a:srgbClr>
              </a:solidFill>
            </a:endParaRPr>
          </a:p>
        </p:txBody>
      </p:sp>
      <p:sp>
        <p:nvSpPr>
          <p:cNvPr id="4" name="Slide Number Placeholder 3"/>
          <p:cNvSpPr>
            <a:spLocks noGrp="1"/>
          </p:cNvSpPr>
          <p:nvPr>
            <p:ph type="sldNum" sz="quarter" idx="4294967295"/>
          </p:nvPr>
        </p:nvSpPr>
        <p:spPr>
          <a:xfrm>
            <a:off x="6553200" y="6529986"/>
            <a:ext cx="2133600" cy="174049"/>
          </a:xfrm>
          <a:prstGeom prst="rect">
            <a:avLst/>
          </a:prstGeom>
        </p:spPr>
        <p:txBody>
          <a:bodyPr/>
          <a:lstStyle/>
          <a:p>
            <a:pPr algn="ctr" fontAlgn="base">
              <a:lnSpc>
                <a:spcPct val="120000"/>
              </a:lnSpc>
              <a:spcBef>
                <a:spcPct val="20000"/>
              </a:spcBef>
              <a:spcAft>
                <a:spcPct val="0"/>
              </a:spcAft>
            </a:pPr>
            <a:fld id="{40569094-DB8D-49AD-9D74-6DA8A8649AF5}" type="slidenum">
              <a:rPr lang="en-GB" sz="1400" b="1" smtClean="0">
                <a:solidFill>
                  <a:srgbClr val="4D4D4D">
                    <a:tint val="75000"/>
                  </a:srgbClr>
                </a:solidFill>
                <a:ea typeface="ＭＳ Ｐゴシック" charset="0"/>
              </a:rPr>
              <a:pPr algn="ctr" fontAlgn="base">
                <a:lnSpc>
                  <a:spcPct val="120000"/>
                </a:lnSpc>
                <a:spcBef>
                  <a:spcPct val="20000"/>
                </a:spcBef>
                <a:spcAft>
                  <a:spcPct val="0"/>
                </a:spcAft>
              </a:pPr>
              <a:t>120</a:t>
            </a:fld>
            <a:endParaRPr lang="en-GB" sz="1400" b="1" dirty="0">
              <a:solidFill>
                <a:srgbClr val="4D4D4D">
                  <a:tint val="75000"/>
                </a:srgbClr>
              </a:solidFill>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56585088"/>
              </p:ext>
            </p:extLst>
          </p:nvPr>
        </p:nvGraphicFramePr>
        <p:xfrm>
          <a:off x="3" y="548680"/>
          <a:ext cx="9144004" cy="6336704"/>
        </p:xfrm>
        <a:graphic>
          <a:graphicData uri="http://schemas.openxmlformats.org/drawingml/2006/table">
            <a:tbl>
              <a:tblPr firstRow="1" bandRow="1">
                <a:tableStyleId>{5C22544A-7EE6-4342-B048-85BDC9FD1C3A}</a:tableStyleId>
              </a:tblPr>
              <a:tblGrid>
                <a:gridCol w="475594"/>
                <a:gridCol w="1444735"/>
                <a:gridCol w="1444735"/>
                <a:gridCol w="1444735"/>
                <a:gridCol w="1444735"/>
                <a:gridCol w="1444735"/>
                <a:gridCol w="1444735"/>
              </a:tblGrid>
              <a:tr h="258970">
                <a:tc>
                  <a:txBody>
                    <a:bodyPr/>
                    <a:lstStyle/>
                    <a:p>
                      <a:r>
                        <a:rPr lang="en-GB" sz="800" dirty="0" smtClean="0"/>
                        <a:t>Week</a:t>
                      </a:r>
                      <a:endParaRPr lang="en-GB" sz="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8:#</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9:</a:t>
                      </a:r>
                      <a:r>
                        <a:rPr lang="en-GB" sz="1000" baseline="0" dirty="0" smtClean="0"/>
                        <a:t> </a:t>
                      </a:r>
                      <a:r>
                        <a:rPr lang="en-GB" sz="1000" dirty="0" smtClean="0"/>
                        <a:t>#</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10:</a:t>
                      </a:r>
                      <a:r>
                        <a:rPr lang="en-GB" sz="1000" baseline="0" dirty="0" smtClean="0"/>
                        <a:t> </a:t>
                      </a:r>
                      <a:r>
                        <a:rPr lang="en-GB" sz="1000" dirty="0" smtClean="0"/>
                        <a:t>#</a:t>
                      </a:r>
                      <a:r>
                        <a:rPr lang="en-GB" sz="1000" baseline="0" dirty="0" smtClean="0"/>
                        <a:t># / ## </a:t>
                      </a:r>
                      <a:r>
                        <a:rPr lang="en-GB" sz="1000" baseline="0" smtClean="0"/>
                        <a:t>/ ####</a:t>
                      </a:r>
                      <a:endParaRPr lang="en-GB" sz="1000" baseline="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11:#</a:t>
                      </a:r>
                      <a:r>
                        <a:rPr lang="en-GB" sz="1000" baseline="0" dirty="0" smtClean="0"/>
                        <a:t># / ## / ####</a:t>
                      </a:r>
                      <a:endParaRPr lang="en-GB" sz="1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t>12:</a:t>
                      </a:r>
                      <a:r>
                        <a:rPr lang="en-GB" sz="1000" baseline="0" dirty="0" smtClean="0"/>
                        <a:t> </a:t>
                      </a:r>
                      <a:r>
                        <a:rPr lang="en-GB" sz="1000" dirty="0" smtClean="0"/>
                        <a:t>#</a:t>
                      </a:r>
                      <a:r>
                        <a:rPr lang="en-GB" sz="1000" baseline="0" dirty="0" smtClean="0"/>
                        <a:t># / ## / ####</a:t>
                      </a:r>
                      <a:endParaRPr lang="en-GB" sz="1000" dirty="0" smtClean="0"/>
                    </a:p>
                  </a:txBody>
                  <a:tcPr anchor="ctr"/>
                </a:tc>
                <a:tc>
                  <a:txBody>
                    <a:bodyPr/>
                    <a:lstStyle/>
                    <a:p>
                      <a:pPr algn="ctr"/>
                      <a:r>
                        <a:rPr lang="en-GB" sz="1000" baseline="0" dirty="0" smtClean="0"/>
                        <a:t>Ongoing</a:t>
                      </a:r>
                    </a:p>
                  </a:txBody>
                  <a:tcPr anchor="ctr"/>
                </a:tc>
              </a:tr>
              <a:tr h="990595">
                <a:tc rowSpan="3">
                  <a:txBody>
                    <a:bodyPr/>
                    <a:lstStyle/>
                    <a:p>
                      <a:pPr algn="ctr"/>
                      <a:r>
                        <a:rPr lang="en-GB" sz="1100" dirty="0" smtClean="0"/>
                        <a:t>Key</a:t>
                      </a:r>
                      <a:r>
                        <a:rPr lang="en-GB" sz="1100" baseline="0" dirty="0" smtClean="0"/>
                        <a:t> Activities</a:t>
                      </a:r>
                      <a:endParaRPr lang="en-GB" sz="1100" dirty="0"/>
                    </a:p>
                  </a:txBody>
                  <a:tcPr vert="vert270" anchor="ctr">
                    <a:solidFill>
                      <a:schemeClr val="accent1">
                        <a:lumMod val="40000"/>
                        <a:lumOff val="6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8 &amp; Finish by end of Wk 10: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Run Shrink/PAR Diagnostics &amp; Build 24x36 Shrink Storyboard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Schedule &amp; Run Shrink/PAR PSTB post diagnostics/storyboard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OSA &amp; RX PSTB Fishbone/Next Steps as Need during Pulse Meeting</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gridSpan="3">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r>
              <a:tr h="1438721">
                <a:tc vMerge="1">
                  <a:txBody>
                    <a:bodyPr/>
                    <a:lstStyle/>
                    <a:p>
                      <a:pPr algn="ctr"/>
                      <a:endParaRPr lang="en-GB" sz="1100" dirty="0"/>
                    </a:p>
                  </a:txBody>
                  <a:tcPr vert="vert270" anchor="ctr"/>
                </a:tc>
                <a:tc gridSpan="2">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baseline="0" dirty="0" smtClean="0"/>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10 &amp; Finish by end of Wk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Run 2</a:t>
                      </a:r>
                      <a:r>
                        <a:rPr lang="en-GB" sz="950" b="1" baseline="30000" dirty="0" smtClean="0"/>
                        <a:t>nd</a:t>
                      </a:r>
                      <a:r>
                        <a:rPr lang="en-GB" sz="950" b="1" baseline="0" dirty="0" smtClean="0"/>
                        <a:t> RX PSTB Topic; determine based around Store Pulse discussion; Possibly RX Service or option to revisit original RX Fishbone for continuous next steps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Shrink/PAR PSTB Fishbone/Next Steps as Need during Pulse Meeting</a:t>
                      </a:r>
                    </a:p>
                  </a:txBody>
                  <a:tcPr anchor="ctr">
                    <a:solidFill>
                      <a:schemeClr val="accent1">
                        <a:lumMod val="40000"/>
                        <a:lumOff val="60000"/>
                      </a:schemeClr>
                    </a:solidFill>
                  </a:tcPr>
                </a:tc>
                <a:tc hMerge="1">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dirty="0"/>
                    </a:p>
                  </a:txBody>
                  <a:tcPr anchor="ctr">
                    <a:solidFill>
                      <a:schemeClr val="bg1">
                        <a:lumMod val="95000"/>
                      </a:schemeClr>
                    </a:solidFill>
                  </a:tcPr>
                </a:tc>
                <a:tc hMerge="1">
                  <a:txBody>
                    <a:bodyPr/>
                    <a:lstStyle/>
                    <a:p>
                      <a:pPr marL="171450" indent="-171450" algn="l">
                        <a:buFont typeface="Arial" panose="020B0604020202020204" pitchFamily="34" charset="0"/>
                        <a:buChar char="•"/>
                      </a:pPr>
                      <a:endParaRPr lang="en-GB" sz="950" b="0" dirty="0"/>
                    </a:p>
                  </a:txBody>
                  <a:tcPr anchor="ctr"/>
                </a:tc>
              </a:tr>
              <a:tr h="1886847">
                <a:tc vMerge="1">
                  <a:txBody>
                    <a:bodyPr/>
                    <a:lstStyle/>
                    <a:p>
                      <a:pPr algn="ctr"/>
                      <a:endParaRPr lang="en-GB" sz="1100" dirty="0"/>
                    </a:p>
                  </a:txBody>
                  <a:tcPr vert="vert270" anchor="ctr"/>
                </a:tc>
                <a:tc gridSpan="4">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baseline="0" dirty="0" smtClean="0"/>
                    </a:p>
                  </a:txBody>
                  <a:tcPr anchor="ctr">
                    <a:solidFill>
                      <a:schemeClr val="bg1">
                        <a:lumMod val="95000"/>
                      </a:schemeClr>
                    </a:solid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50" b="0" baseline="0" dirty="0" smtClean="0"/>
                    </a:p>
                  </a:txBody>
                  <a:tcPr anchor="ct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50" b="1" u="sng" dirty="0" smtClean="0"/>
                        <a:t>Start Wk</a:t>
                      </a:r>
                      <a:r>
                        <a:rPr lang="en-GB" sz="950" b="1" u="sng" baseline="0" dirty="0" smtClean="0"/>
                        <a:t> 12 &amp; Ongoing: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Rerun OSA PSTB or Run FE Service PSTB; determine based around Store Pulse discussion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Review Progress &amp; Revisit OSA &amp; RX PSTB Fishbone/Next Steps as Need during Pulse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1" baseline="0" dirty="0" smtClean="0"/>
                        <a:t>DM leads Sustainability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Ongoing: Continue Weekly Store Pulse/PDR Cadence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b="0" baseline="0" dirty="0" smtClean="0"/>
                        <a:t>Ongoing: Stores generate and hold PSTBs as needed based upon store pulse discussion</a:t>
                      </a:r>
                      <a:endParaRPr lang="en-GB" sz="950" b="0" dirty="0"/>
                    </a:p>
                  </a:txBody>
                  <a:tcPr anchor="ctr">
                    <a:solidFill>
                      <a:schemeClr val="accent1">
                        <a:lumMod val="40000"/>
                        <a:lumOff val="60000"/>
                      </a:schemeClr>
                    </a:solidFill>
                  </a:tcPr>
                </a:tc>
                <a:tc hMerge="1">
                  <a:txBody>
                    <a:bodyPr/>
                    <a:lstStyle/>
                    <a:p>
                      <a:endParaRPr lang="en-US"/>
                    </a:p>
                  </a:txBody>
                  <a:tcPr/>
                </a:tc>
              </a:tr>
              <a:tr h="1014180">
                <a:tc>
                  <a:txBody>
                    <a:bodyPr/>
                    <a:lstStyle/>
                    <a:p>
                      <a:pPr algn="ctr"/>
                      <a:r>
                        <a:rPr lang="en-GB" sz="1000" dirty="0" smtClean="0"/>
                        <a:t>Success</a:t>
                      </a:r>
                      <a:r>
                        <a:rPr lang="en-GB" sz="1000" baseline="0" dirty="0" smtClean="0"/>
                        <a:t> at</a:t>
                      </a:r>
                      <a:r>
                        <a:rPr lang="en-GB" sz="1000" dirty="0" smtClean="0"/>
                        <a:t> the end of the week</a:t>
                      </a:r>
                      <a:endParaRPr lang="en-GB" sz="1000" dirty="0"/>
                    </a:p>
                  </a:txBody>
                  <a:tcPr vert="vert270" anchor="ctr">
                    <a:solidFill>
                      <a:schemeClr val="accent1">
                        <a:lumMod val="40000"/>
                        <a:lumOff val="60000"/>
                      </a:schemeClr>
                    </a:solidFill>
                  </a:tcPr>
                </a:tc>
                <a:tc gridSpan="2">
                  <a:txBody>
                    <a:bodyPr/>
                    <a:lstStyle/>
                    <a:p>
                      <a:pPr marL="171450" indent="-171450" algn="l">
                        <a:buFont typeface="Arial" panose="020B0604020202020204" pitchFamily="34" charset="0"/>
                        <a:buChar char="•"/>
                      </a:pPr>
                      <a:r>
                        <a:rPr lang="en-GB" sz="1000" b="0" baseline="0" dirty="0" smtClean="0"/>
                        <a:t>Pulse meeting run with focused next steps</a:t>
                      </a:r>
                    </a:p>
                    <a:p>
                      <a:pPr marL="171450" indent="-171450" algn="l">
                        <a:buFont typeface="Arial" panose="020B0604020202020204" pitchFamily="34" charset="0"/>
                        <a:buChar char="•"/>
                      </a:pPr>
                      <a:r>
                        <a:rPr lang="en-GB" sz="1000" b="0" baseline="0" dirty="0" smtClean="0"/>
                        <a:t>Rx Waiters solutions implemented</a:t>
                      </a:r>
                      <a:endParaRPr lang="en-GB" sz="1000" b="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Next steps defined to improve  OSA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Team members comfortable with PSTB process</a:t>
                      </a:r>
                    </a:p>
                    <a:p>
                      <a:pPr marL="171450" indent="-171450" algn="l">
                        <a:buFont typeface="Arial" panose="020B0604020202020204" pitchFamily="34" charset="0"/>
                        <a:buChar char="•"/>
                      </a:pPr>
                      <a:endParaRPr lang="en-GB" sz="1000" b="0" baseline="0" dirty="0" smtClean="0"/>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00" b="0" baseline="0" dirty="0" smtClean="0"/>
                    </a:p>
                  </a:txBody>
                  <a:tcPr anchor="ctr"/>
                </a:tc>
                <a:tc gridSpan="2">
                  <a:txBody>
                    <a:bodyPr/>
                    <a:lstStyle/>
                    <a:p>
                      <a:pPr marL="171450" indent="-171450" algn="l">
                        <a:buFont typeface="Arial" panose="020B0604020202020204" pitchFamily="34" charset="0"/>
                        <a:buChar char="•"/>
                      </a:pPr>
                      <a:r>
                        <a:rPr lang="en-GB" sz="1000" b="0" dirty="0" smtClean="0"/>
                        <a:t>PDR/Pulse</a:t>
                      </a:r>
                      <a:r>
                        <a:rPr lang="en-GB" sz="1000" b="0" baseline="0" dirty="0" smtClean="0"/>
                        <a:t> session flowing better and generating focused next steps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dirty="0" smtClean="0"/>
                        <a:t>Progres</a:t>
                      </a:r>
                      <a:r>
                        <a:rPr lang="en-GB" sz="1000" b="0" baseline="0" dirty="0" smtClean="0"/>
                        <a:t>s on OSA next steps made</a:t>
                      </a:r>
                    </a:p>
                    <a:p>
                      <a:pPr marL="171450" indent="-171450" algn="l">
                        <a:buFont typeface="Arial" panose="020B0604020202020204" pitchFamily="34" charset="0"/>
                        <a:buChar char="•"/>
                      </a:pPr>
                      <a:r>
                        <a:rPr lang="en-GB" sz="1000" b="0" baseline="0" dirty="0" smtClean="0"/>
                        <a:t>Progress on Shrink next steps made</a:t>
                      </a:r>
                    </a:p>
                  </a:txBody>
                  <a:tcPr anchor="ctr">
                    <a:solidFill>
                      <a:schemeClr val="accent1">
                        <a:lumMod val="40000"/>
                        <a:lumOff val="60000"/>
                      </a:schemeClr>
                    </a:solidFill>
                  </a:tcPr>
                </a:tc>
                <a:tc hMerge="1">
                  <a:txBody>
                    <a:bodyPr/>
                    <a:lstStyle/>
                    <a:p>
                      <a:pPr marL="0" indent="0" algn="l">
                        <a:buFont typeface="Arial" panose="020B0604020202020204" pitchFamily="34" charset="0"/>
                        <a:buNone/>
                      </a:pPr>
                      <a:endParaRPr lang="en-GB" sz="950" b="0" baseline="0" dirty="0" smtClean="0"/>
                    </a:p>
                  </a:txBody>
                  <a:tcPr anchor="ctr"/>
                </a:tc>
                <a:tc gridSpan="2">
                  <a:txBody>
                    <a:bodyPr/>
                    <a:lstStyle/>
                    <a:p>
                      <a:pPr marL="171450" indent="-171450" algn="l">
                        <a:buFont typeface="Arial" panose="020B0604020202020204" pitchFamily="34" charset="0"/>
                        <a:buChar char="•"/>
                      </a:pPr>
                      <a:r>
                        <a:rPr lang="en-GB" sz="1000" b="0" dirty="0" smtClean="0"/>
                        <a:t>PDR/Pulse next steps being completed and team comfortable</a:t>
                      </a:r>
                      <a:r>
                        <a:rPr lang="en-GB" sz="1000" b="0" baseline="0" dirty="0" smtClean="0"/>
                        <a:t> with PDR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baseline="0" dirty="0" smtClean="0"/>
                        <a:t>Next steps defined to improve FE Service</a:t>
                      </a:r>
                    </a:p>
                    <a:p>
                      <a:pPr marL="171450" indent="-171450" algn="l">
                        <a:buFont typeface="Arial" panose="020B0604020202020204" pitchFamily="34" charset="0"/>
                        <a:buChar char="•"/>
                      </a:pPr>
                      <a:r>
                        <a:rPr lang="en-GB" sz="1000" b="0" baseline="0" dirty="0" smtClean="0"/>
                        <a:t>Sustainability plan developed</a:t>
                      </a:r>
                    </a:p>
                    <a:p>
                      <a:pPr marL="171450" indent="-171450" algn="l">
                        <a:buFont typeface="Arial" panose="020B0604020202020204" pitchFamily="34" charset="0"/>
                        <a:buChar char="•"/>
                      </a:pPr>
                      <a:r>
                        <a:rPr lang="en-GB" sz="1000" b="0" baseline="0" dirty="0" smtClean="0"/>
                        <a:t>Stores Determine PSTB Topic based upon the Pulse discussions</a:t>
                      </a:r>
                      <a:endParaRPr lang="en-GB" sz="1000" b="0"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tc>
              </a:tr>
              <a:tr h="747391">
                <a:tc>
                  <a:txBody>
                    <a:bodyPr/>
                    <a:lstStyle/>
                    <a:p>
                      <a:pPr algn="ctr"/>
                      <a:r>
                        <a:rPr lang="en-GB" sz="1000" dirty="0" smtClean="0"/>
                        <a:t>Tools &amp; Techniques</a:t>
                      </a:r>
                      <a:endParaRPr lang="en-GB" sz="1000" dirty="0"/>
                    </a:p>
                  </a:txBody>
                  <a:tcPr vert="vert270" anchor="ctr">
                    <a:solidFill>
                      <a:schemeClr val="accent1">
                        <a:lumMod val="40000"/>
                        <a:lumOff val="60000"/>
                      </a:schemeClr>
                    </a:solidFill>
                  </a:tcPr>
                </a:tc>
                <a:tc gridSpan="4">
                  <a:txBody>
                    <a:bodyPr/>
                    <a:lstStyle/>
                    <a:p>
                      <a:pPr marL="171450" indent="-171450" algn="l">
                        <a:buFont typeface="Arial" panose="020B0604020202020204" pitchFamily="34" charset="0"/>
                        <a:buChar char="•"/>
                      </a:pPr>
                      <a:r>
                        <a:rPr lang="en-GB" sz="1000" b="0" dirty="0" smtClean="0"/>
                        <a:t>PDR/ Pulse</a:t>
                      </a:r>
                    </a:p>
                    <a:p>
                      <a:pPr marL="171450" indent="-171450" algn="l">
                        <a:buFont typeface="Arial" panose="020B0604020202020204" pitchFamily="34" charset="0"/>
                        <a:buChar char="•"/>
                      </a:pPr>
                      <a:r>
                        <a:rPr lang="en-GB" sz="1000" b="0" dirty="0" smtClean="0"/>
                        <a:t>EMM</a:t>
                      </a:r>
                    </a:p>
                    <a:p>
                      <a:pPr marL="171450" indent="-171450" algn="l">
                        <a:buFont typeface="Arial" panose="020B0604020202020204" pitchFamily="34" charset="0"/>
                        <a:buChar char="•"/>
                      </a:pPr>
                      <a:r>
                        <a:rPr lang="en-GB" sz="1000" b="0" dirty="0" smtClean="0"/>
                        <a:t>PSTB</a:t>
                      </a:r>
                      <a:endParaRPr lang="en-GB" sz="1000" b="0" dirty="0"/>
                    </a:p>
                  </a:txBody>
                  <a:tcPr anchor="ctr">
                    <a:solidFill>
                      <a:schemeClr val="accent1">
                        <a:lumMod val="40000"/>
                        <a:lumOff val="60000"/>
                      </a:schemeClr>
                    </a:solidFill>
                  </a:tcP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c hMerge="1">
                  <a:txBody>
                    <a:bodyPr/>
                    <a:lstStyle/>
                    <a:p>
                      <a:pPr marL="171450" indent="-171450" algn="l">
                        <a:buFont typeface="Arial" panose="020B0604020202020204" pitchFamily="34" charset="0"/>
                        <a:buChar char="•"/>
                      </a:pPr>
                      <a:endParaRPr lang="en-GB" sz="950" b="0" dirty="0"/>
                    </a:p>
                  </a:txBody>
                  <a:tcPr anchor="ctr"/>
                </a:tc>
                <a:tc gridSpan="2">
                  <a:txBody>
                    <a:bodyPr/>
                    <a:lstStyle/>
                    <a:p>
                      <a:pPr algn="l"/>
                      <a:r>
                        <a:rPr lang="en-GB" sz="1000" b="0" dirty="0" smtClean="0"/>
                        <a:t>Sustainability</a:t>
                      </a:r>
                      <a:r>
                        <a:rPr lang="en-GB" sz="1000" b="0" baseline="0" dirty="0" smtClean="0"/>
                        <a:t> Pack – What Good Looks Like (WGLL)</a:t>
                      </a:r>
                      <a:endParaRPr lang="en-GB" sz="1000" b="0" dirty="0"/>
                    </a:p>
                  </a:txBody>
                  <a:tcPr anchor="ctr">
                    <a:solidFill>
                      <a:schemeClr val="accent1">
                        <a:lumMod val="40000"/>
                        <a:lumOff val="60000"/>
                      </a:schemeClr>
                    </a:solidFill>
                  </a:tcPr>
                </a:tc>
                <a:tc hMerge="1">
                  <a:txBody>
                    <a:bodyPr/>
                    <a:lstStyle/>
                    <a:p>
                      <a:pPr algn="l"/>
                      <a:endParaRPr lang="en-GB" sz="950" b="0" dirty="0"/>
                    </a:p>
                  </a:txBody>
                  <a:tcPr anchor="ctr"/>
                </a:tc>
              </a:tr>
            </a:tbl>
          </a:graphicData>
        </a:graphic>
      </p:graphicFrame>
    </p:spTree>
    <p:extLst>
      <p:ext uri="{BB962C8B-B14F-4D97-AF65-F5344CB8AC3E}">
        <p14:creationId xmlns:p14="http://schemas.microsoft.com/office/powerpoint/2010/main" val="36666521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do I need to do next?</a:t>
            </a:r>
            <a:endParaRPr lang="en-GB" dirty="0"/>
          </a:p>
        </p:txBody>
      </p:sp>
      <p:grpSp>
        <p:nvGrpSpPr>
          <p:cNvPr id="7" name="Group 6"/>
          <p:cNvGrpSpPr/>
          <p:nvPr/>
        </p:nvGrpSpPr>
        <p:grpSpPr>
          <a:xfrm>
            <a:off x="216461" y="1387003"/>
            <a:ext cx="8697375" cy="1167662"/>
            <a:chOff x="270172" y="1339868"/>
            <a:chExt cx="8697375" cy="1167662"/>
          </a:xfrm>
        </p:grpSpPr>
        <p:sp>
          <p:nvSpPr>
            <p:cNvPr id="5" name="Rounded Rectangle 4"/>
            <p:cNvSpPr/>
            <p:nvPr/>
          </p:nvSpPr>
          <p:spPr>
            <a:xfrm>
              <a:off x="270172" y="1339868"/>
              <a:ext cx="8697375" cy="30039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rPr>
                <a:t>Introduce Frontier to team members within your store</a:t>
              </a:r>
            </a:p>
          </p:txBody>
        </p:sp>
        <p:sp>
          <p:nvSpPr>
            <p:cNvPr id="6" name="Content Placeholder 2"/>
            <p:cNvSpPr txBox="1">
              <a:spLocks/>
            </p:cNvSpPr>
            <p:nvPr/>
          </p:nvSpPr>
          <p:spPr bwMode="auto">
            <a:xfrm>
              <a:off x="270172" y="1791336"/>
              <a:ext cx="8646952" cy="71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rgbClr val="6A737B"/>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rgbClr val="6A737B"/>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rgbClr val="6A737B"/>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rgbClr val="6A737B"/>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GB" sz="1400" b="1" dirty="0" smtClean="0"/>
                <a:t>Print a copy of the ‘Frontier Overview’ poster and display in a prominent place in your store</a:t>
              </a:r>
            </a:p>
            <a:p>
              <a:pPr>
                <a:buFont typeface="Arial" panose="020B0604020202020204" pitchFamily="34" charset="0"/>
                <a:buChar char="•"/>
              </a:pPr>
              <a:r>
                <a:rPr lang="en-GB" sz="1400" b="1" dirty="0" smtClean="0"/>
                <a:t>In a series of 5 Minute Meetings, share the principles of Frontier with your team, outlining their involvement within it</a:t>
              </a:r>
            </a:p>
            <a:p>
              <a:pPr>
                <a:buFont typeface="Arial" panose="020B0604020202020204" pitchFamily="34" charset="0"/>
                <a:buChar char="•"/>
              </a:pPr>
              <a:endParaRPr lang="en-GB" sz="1400" b="1" dirty="0" smtClean="0"/>
            </a:p>
            <a:p>
              <a:pPr marL="0" indent="0"/>
              <a:endParaRPr lang="en-GB" sz="1400" b="1" dirty="0"/>
            </a:p>
          </p:txBody>
        </p:sp>
      </p:grpSp>
      <p:grpSp>
        <p:nvGrpSpPr>
          <p:cNvPr id="8" name="Group 7"/>
          <p:cNvGrpSpPr/>
          <p:nvPr/>
        </p:nvGrpSpPr>
        <p:grpSpPr>
          <a:xfrm>
            <a:off x="216461" y="2762005"/>
            <a:ext cx="8697375" cy="1656250"/>
            <a:chOff x="270172" y="1339868"/>
            <a:chExt cx="8697375" cy="1656250"/>
          </a:xfrm>
        </p:grpSpPr>
        <p:sp>
          <p:nvSpPr>
            <p:cNvPr id="9" name="Rounded Rectangle 8"/>
            <p:cNvSpPr/>
            <p:nvPr/>
          </p:nvSpPr>
          <p:spPr>
            <a:xfrm>
              <a:off x="270172" y="1339868"/>
              <a:ext cx="8697375" cy="30039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rPr>
                <a:t>Start planning for diagnostics</a:t>
              </a:r>
            </a:p>
          </p:txBody>
        </p:sp>
        <p:sp>
          <p:nvSpPr>
            <p:cNvPr id="10" name="Content Placeholder 2"/>
            <p:cNvSpPr txBox="1">
              <a:spLocks/>
            </p:cNvSpPr>
            <p:nvPr/>
          </p:nvSpPr>
          <p:spPr bwMode="auto">
            <a:xfrm>
              <a:off x="270172" y="1791336"/>
              <a:ext cx="8646952" cy="120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rgbClr val="6A737B"/>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rgbClr val="6A737B"/>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rgbClr val="6A737B"/>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rgbClr val="6A737B"/>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GB" sz="1400" b="1" dirty="0" smtClean="0"/>
                <a:t>Review an Introduction to Frontier Diagnostics with your DM</a:t>
              </a:r>
            </a:p>
            <a:p>
              <a:pPr>
                <a:buFont typeface="Arial" panose="020B0604020202020204" pitchFamily="34" charset="0"/>
                <a:buChar char="•"/>
              </a:pPr>
              <a:r>
                <a:rPr lang="en-GB" sz="1400" b="1" dirty="0" smtClean="0"/>
                <a:t>Identify who in your team will support you in carrying out diagnostics </a:t>
              </a:r>
            </a:p>
            <a:p>
              <a:pPr>
                <a:buFont typeface="Arial" panose="020B0604020202020204" pitchFamily="34" charset="0"/>
                <a:buChar char="•"/>
              </a:pPr>
              <a:r>
                <a:rPr lang="en-GB" sz="1400" b="1" dirty="0" smtClean="0"/>
                <a:t>Think about how you will complete all surveys in the timeframe outlined</a:t>
              </a:r>
            </a:p>
            <a:p>
              <a:pPr>
                <a:buFont typeface="Arial" panose="020B0604020202020204" pitchFamily="34" charset="0"/>
                <a:buChar char="•"/>
              </a:pPr>
              <a:r>
                <a:rPr lang="en-GB" sz="1400" b="1" dirty="0"/>
                <a:t>Begin collating the data outlined in the ‘data collection’ list</a:t>
              </a:r>
            </a:p>
            <a:p>
              <a:pPr>
                <a:buFont typeface="Arial" panose="020B0604020202020204" pitchFamily="34" charset="0"/>
                <a:buChar char="•"/>
              </a:pPr>
              <a:endParaRPr lang="en-GB" sz="1400" b="1" dirty="0" smtClean="0"/>
            </a:p>
            <a:p>
              <a:pPr marL="0" indent="0"/>
              <a:endParaRPr lang="en-GB" sz="1400" b="1" dirty="0"/>
            </a:p>
          </p:txBody>
        </p:sp>
      </p:grpSp>
      <p:grpSp>
        <p:nvGrpSpPr>
          <p:cNvPr id="15" name="Group 14"/>
          <p:cNvGrpSpPr/>
          <p:nvPr/>
        </p:nvGrpSpPr>
        <p:grpSpPr>
          <a:xfrm>
            <a:off x="216461" y="5007338"/>
            <a:ext cx="8697375" cy="1167662"/>
            <a:chOff x="270172" y="1339868"/>
            <a:chExt cx="8697375" cy="1167662"/>
          </a:xfrm>
        </p:grpSpPr>
        <p:sp>
          <p:nvSpPr>
            <p:cNvPr id="16" name="Rounded Rectangle 15"/>
            <p:cNvSpPr/>
            <p:nvPr/>
          </p:nvSpPr>
          <p:spPr>
            <a:xfrm>
              <a:off x="270172" y="1339868"/>
              <a:ext cx="8697375" cy="30039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rPr>
                <a:t>In line with the weekly plan, schedule dates and times for critical store Frontier events such as:</a:t>
              </a:r>
            </a:p>
          </p:txBody>
        </p:sp>
        <p:sp>
          <p:nvSpPr>
            <p:cNvPr id="17" name="Content Placeholder 2"/>
            <p:cNvSpPr txBox="1">
              <a:spLocks/>
            </p:cNvSpPr>
            <p:nvPr/>
          </p:nvSpPr>
          <p:spPr bwMode="auto">
            <a:xfrm>
              <a:off x="270172" y="1791336"/>
              <a:ext cx="8646952" cy="71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rgbClr val="6A737B"/>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rgbClr val="6A737B"/>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rgbClr val="6A737B"/>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rgbClr val="6A737B"/>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GB" sz="1400" b="1" dirty="0" smtClean="0"/>
                <a:t>Feedback of diagnostic results and findings to your team</a:t>
              </a:r>
            </a:p>
            <a:p>
              <a:pPr>
                <a:buFont typeface="Arial" panose="020B0604020202020204" pitchFamily="34" charset="0"/>
                <a:buChar char="•"/>
              </a:pPr>
              <a:r>
                <a:rPr lang="en-GB" sz="1400" b="1" dirty="0" smtClean="0"/>
                <a:t>Introduction of the Pulse</a:t>
              </a:r>
              <a:endParaRPr lang="en-GB" sz="1400" b="1" dirty="0"/>
            </a:p>
          </p:txBody>
        </p:sp>
      </p:grpSp>
      <p:sp>
        <p:nvSpPr>
          <p:cNvPr id="18" name="Rounded Rectangle 17"/>
          <p:cNvSpPr/>
          <p:nvPr/>
        </p:nvSpPr>
        <p:spPr>
          <a:xfrm>
            <a:off x="216461" y="4395156"/>
            <a:ext cx="8697375" cy="30039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rPr>
              <a:t>Launch Quick Wins</a:t>
            </a:r>
          </a:p>
        </p:txBody>
      </p:sp>
    </p:spTree>
    <p:extLst>
      <p:ext uri="{BB962C8B-B14F-4D97-AF65-F5344CB8AC3E}">
        <p14:creationId xmlns:p14="http://schemas.microsoft.com/office/powerpoint/2010/main" val="17458547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smtClean="0">
                <a:solidFill>
                  <a:srgbClr val="000000">
                    <a:tint val="75000"/>
                  </a:srgbClr>
                </a:solidFill>
              </a:rPr>
              <a:t>©2016 Walgreen Co. All rights reserved. </a:t>
            </a:r>
          </a:p>
        </p:txBody>
      </p:sp>
      <p:graphicFrame>
        <p:nvGraphicFramePr>
          <p:cNvPr id="7" name="Table 6"/>
          <p:cNvGraphicFramePr>
            <a:graphicFrameLocks noGrp="1"/>
          </p:cNvGraphicFramePr>
          <p:nvPr>
            <p:extLst>
              <p:ext uri="{D42A27DB-BD31-4B8C-83A1-F6EECF244321}">
                <p14:modId xmlns:p14="http://schemas.microsoft.com/office/powerpoint/2010/main" val="3528591052"/>
              </p:ext>
            </p:extLst>
          </p:nvPr>
        </p:nvGraphicFramePr>
        <p:xfrm>
          <a:off x="-36495" y="10244"/>
          <a:ext cx="9180510" cy="6803132"/>
        </p:xfrm>
        <a:graphic>
          <a:graphicData uri="http://schemas.openxmlformats.org/drawingml/2006/table">
            <a:tbl>
              <a:tblPr/>
              <a:tblGrid>
                <a:gridCol w="2405469"/>
                <a:gridCol w="967863"/>
                <a:gridCol w="967863"/>
                <a:gridCol w="967863"/>
                <a:gridCol w="967863"/>
                <a:gridCol w="967863"/>
                <a:gridCol w="967863"/>
                <a:gridCol w="967863"/>
              </a:tblGrid>
              <a:tr h="658068">
                <a:tc>
                  <a:txBody>
                    <a:bodyPr/>
                    <a:lstStyle/>
                    <a:p>
                      <a:pPr algn="ctr" rtl="0" fontAlgn="b"/>
                      <a:r>
                        <a:rPr lang="en-US" sz="2400" b="1" i="0" u="none" strike="noStrike" dirty="0">
                          <a:solidFill>
                            <a:srgbClr val="FFFFFF"/>
                          </a:solidFill>
                          <a:effectLst/>
                          <a:latin typeface="Calibri" panose="020F0502020204030204" pitchFamily="34" charset="0"/>
                        </a:rPr>
                        <a:t>Diagnostics RACI</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Store </a:t>
                      </a:r>
                      <a:r>
                        <a:rPr lang="en-US" sz="1100" b="1" i="0" u="none" strike="noStrike" smtClean="0">
                          <a:solidFill>
                            <a:srgbClr val="FFFFFF"/>
                          </a:solidFill>
                          <a:effectLst/>
                          <a:latin typeface="Arial" panose="020B0604020202020204" pitchFamily="34" charset="0"/>
                        </a:rPr>
                        <a:t>Manager </a:t>
                      </a:r>
                    </a:p>
                    <a:p>
                      <a:pPr algn="ctr" rtl="0" fontAlgn="b"/>
                      <a:r>
                        <a:rPr lang="en-US" sz="1100" b="1" i="0" u="none" strike="noStrike" smtClean="0">
                          <a:solidFill>
                            <a:srgbClr val="FFFFFF"/>
                          </a:solidFill>
                          <a:effectLst/>
                          <a:latin typeface="Arial" panose="020B0604020202020204" pitchFamily="34" charset="0"/>
                        </a:rPr>
                        <a:t>(</a:t>
                      </a:r>
                      <a:r>
                        <a:rPr lang="en-US" sz="1100" b="1" i="0" u="none" strike="noStrike" dirty="0" smtClean="0">
                          <a:solidFill>
                            <a:srgbClr val="FFFFFF"/>
                          </a:solidFill>
                          <a:effectLst/>
                          <a:latin typeface="Arial" panose="020B0604020202020204" pitchFamily="34" charset="0"/>
                        </a:rPr>
                        <a:t>SM)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Assistant Store </a:t>
                      </a:r>
                      <a:r>
                        <a:rPr lang="en-US" sz="1100" b="1" i="0" u="none" strike="noStrike" dirty="0" smtClean="0">
                          <a:solidFill>
                            <a:srgbClr val="FFFFFF"/>
                          </a:solidFill>
                          <a:effectLst/>
                          <a:latin typeface="Arial" panose="020B0604020202020204" pitchFamily="34" charset="0"/>
                        </a:rPr>
                        <a:t>Manager (ASM)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Shift </a:t>
                      </a:r>
                      <a:r>
                        <a:rPr lang="en-US" sz="1100" b="1" i="0" u="none" strike="noStrike" dirty="0" smtClean="0">
                          <a:solidFill>
                            <a:srgbClr val="FFFFFF"/>
                          </a:solidFill>
                          <a:effectLst/>
                          <a:latin typeface="Arial" panose="020B0604020202020204" pitchFamily="34" charset="0"/>
                        </a:rPr>
                        <a:t>Lead</a:t>
                      </a:r>
                    </a:p>
                    <a:p>
                      <a:pPr algn="ctr" rtl="0" fontAlgn="b"/>
                      <a:r>
                        <a:rPr lang="en-US" sz="1100" b="1" i="0" u="none" strike="noStrike" dirty="0" smtClean="0">
                          <a:solidFill>
                            <a:srgbClr val="FFFFFF"/>
                          </a:solidFill>
                          <a:effectLst/>
                          <a:latin typeface="Arial" panose="020B0604020202020204" pitchFamily="34" charset="0"/>
                        </a:rPr>
                        <a:t>(SFL)</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Team </a:t>
                      </a:r>
                      <a:r>
                        <a:rPr lang="en-US" sz="1100" b="1" i="0" u="none" strike="noStrike" dirty="0" smtClean="0">
                          <a:solidFill>
                            <a:srgbClr val="FFFFFF"/>
                          </a:solidFill>
                          <a:effectLst/>
                          <a:latin typeface="Arial" panose="020B0604020202020204" pitchFamily="34" charset="0"/>
                        </a:rPr>
                        <a:t>members</a:t>
                      </a:r>
                    </a:p>
                    <a:p>
                      <a:pPr algn="ctr" rtl="0" fontAlgn="b"/>
                      <a:r>
                        <a:rPr lang="en-US" sz="1100" b="1" i="0" u="none" strike="noStrike" dirty="0" smtClean="0">
                          <a:solidFill>
                            <a:srgbClr val="FFFFFF"/>
                          </a:solidFill>
                          <a:effectLst/>
                          <a:latin typeface="Arial" panose="020B0604020202020204" pitchFamily="34" charset="0"/>
                        </a:rPr>
                        <a:t>(TMs)</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Pharmacy </a:t>
                      </a:r>
                      <a:r>
                        <a:rPr lang="en-US" sz="1100" b="1" i="0" u="none" strike="noStrike" dirty="0" smtClean="0">
                          <a:solidFill>
                            <a:srgbClr val="FFFFFF"/>
                          </a:solidFill>
                          <a:effectLst/>
                          <a:latin typeface="Arial" panose="020B0604020202020204" pitchFamily="34" charset="0"/>
                        </a:rPr>
                        <a:t>manager</a:t>
                      </a:r>
                    </a:p>
                    <a:p>
                      <a:pPr algn="ctr" rtl="0" fontAlgn="b"/>
                      <a:r>
                        <a:rPr lang="en-US" sz="1100" b="1" i="0" u="none" strike="noStrike" dirty="0" smtClean="0">
                          <a:solidFill>
                            <a:srgbClr val="FFFFFF"/>
                          </a:solidFill>
                          <a:effectLst/>
                          <a:latin typeface="Arial" panose="020B0604020202020204" pitchFamily="34" charset="0"/>
                        </a:rPr>
                        <a:t>(RXM)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District </a:t>
                      </a:r>
                      <a:r>
                        <a:rPr lang="en-US" sz="1100" b="1" i="0" u="none" strike="noStrike" dirty="0" smtClean="0">
                          <a:solidFill>
                            <a:srgbClr val="FFFFFF"/>
                          </a:solidFill>
                          <a:effectLst/>
                          <a:latin typeface="Arial" panose="020B0604020202020204" pitchFamily="34" charset="0"/>
                        </a:rPr>
                        <a:t>Manager</a:t>
                      </a:r>
                    </a:p>
                    <a:p>
                      <a:pPr algn="ctr" rtl="0" fontAlgn="b"/>
                      <a:r>
                        <a:rPr lang="en-US" sz="1100" b="1" i="0" u="none" strike="noStrike" dirty="0" smtClean="0">
                          <a:solidFill>
                            <a:srgbClr val="FFFFFF"/>
                          </a:solidFill>
                          <a:effectLst/>
                          <a:latin typeface="Arial" panose="020B0604020202020204" pitchFamily="34" charset="0"/>
                        </a:rPr>
                        <a:t>(DM)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Frontier </a:t>
                      </a:r>
                      <a:r>
                        <a:rPr lang="en-US" sz="1100" b="1" i="0" u="none" strike="noStrike" dirty="0" smtClean="0">
                          <a:solidFill>
                            <a:srgbClr val="FFFFFF"/>
                          </a:solidFill>
                          <a:effectLst/>
                          <a:latin typeface="Arial" panose="020B0604020202020204" pitchFamily="34" charset="0"/>
                        </a:rPr>
                        <a:t>Leader</a:t>
                      </a:r>
                    </a:p>
                    <a:p>
                      <a:pPr algn="ctr" rtl="0" fontAlgn="b"/>
                      <a:r>
                        <a:rPr lang="en-US" sz="1100" b="1" i="0" u="none" strike="noStrike" dirty="0" smtClean="0">
                          <a:solidFill>
                            <a:srgbClr val="FFFFFF"/>
                          </a:solidFill>
                          <a:effectLst/>
                          <a:latin typeface="Arial" panose="020B0604020202020204" pitchFamily="34" charset="0"/>
                        </a:rPr>
                        <a:t>(FL)</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Focus Group</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9810">
                <a:tc>
                  <a:txBody>
                    <a:bodyPr/>
                    <a:lstStyle/>
                    <a:p>
                      <a:pPr marL="0" algn="l" defTabSz="914400" rtl="0" eaLnBrk="1" fontAlgn="b" latinLnBrk="0" hangingPunct="1"/>
                      <a:r>
                        <a:rPr lang="en-GB" sz="950" b="0" i="0" u="none" strike="noStrike" kern="1200" dirty="0">
                          <a:solidFill>
                            <a:schemeClr val="tx1"/>
                          </a:solidFill>
                          <a:effectLst/>
                          <a:latin typeface="Arial" panose="020B0604020202020204" pitchFamily="34" charset="0"/>
                          <a:ea typeface="+mn-ea"/>
                          <a:cs typeface="+mn-cs"/>
                        </a:rPr>
                        <a:t>Facilitate discussion on key issues for store with Team Members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Calibri" panose="020F050202020403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a:solidFill>
                            <a:srgbClr val="FFFFFF"/>
                          </a:solidFill>
                          <a:effectLst/>
                          <a:latin typeface="Arial" panose="020B0604020202020204" pitchFamily="34" charset="0"/>
                        </a:rPr>
                        <a:t>Customer Survey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2999">
                <a:tc>
                  <a:txBody>
                    <a:bodyPr/>
                    <a:lstStyle/>
                    <a:p>
                      <a:pPr algn="l" rtl="0" fontAlgn="b"/>
                      <a:r>
                        <a:rPr lang="en-US" sz="950" b="0" i="0" u="none" strike="noStrike" dirty="0" smtClean="0">
                          <a:solidFill>
                            <a:schemeClr val="tx1"/>
                          </a:solidFill>
                          <a:effectLst/>
                          <a:latin typeface="Arial" panose="020B0604020202020204" pitchFamily="34" charset="0"/>
                        </a:rPr>
                        <a:t>Enter responses</a:t>
                      </a:r>
                      <a:r>
                        <a:rPr lang="en-US" sz="950" b="0" i="0" u="none" strike="noStrike" baseline="0" dirty="0" smtClean="0">
                          <a:solidFill>
                            <a:schemeClr val="tx1"/>
                          </a:solidFill>
                          <a:effectLst/>
                          <a:latin typeface="Arial" panose="020B0604020202020204" pitchFamily="34" charset="0"/>
                        </a:rPr>
                        <a:t> in scoring tool</a:t>
                      </a:r>
                      <a:endParaRPr lang="en-US" sz="950" b="0" i="0" u="none" strike="noStrike" dirty="0">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r>
                        <a:rPr lang="en-US" sz="850" b="0" i="0" u="none" strike="noStrike" dirty="0" smtClean="0">
                          <a:solidFill>
                            <a:schemeClr val="tx1"/>
                          </a:solidFill>
                          <a:effectLst/>
                          <a:latin typeface="Arial" panose="020B0604020202020204" pitchFamily="34" charset="0"/>
                        </a:rPr>
                        <a:t>R</a:t>
                      </a: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dirty="0" smtClean="0">
                          <a:solidFill>
                            <a:schemeClr val="tx1"/>
                          </a:solidFill>
                          <a:effectLst/>
                          <a:latin typeface="Arial" panose="020B0604020202020204" pitchFamily="34" charset="0"/>
                        </a:rPr>
                        <a:t>Analyze results</a:t>
                      </a:r>
                      <a:endParaRPr lang="en-GB" sz="950" b="0" i="0" u="none" strike="noStrike" dirty="0">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smtClean="0">
                          <a:solidFill>
                            <a:schemeClr val="tx1"/>
                          </a:solidFill>
                          <a:effectLst/>
                          <a:latin typeface="Arial" panose="020B0604020202020204" pitchFamily="34" charset="0"/>
                        </a:rPr>
                        <a:t>R</a:t>
                      </a: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smtClean="0">
                          <a:solidFill>
                            <a:schemeClr val="tx1"/>
                          </a:solidFill>
                          <a:effectLst/>
                          <a:latin typeface="Arial" panose="020B0604020202020204" pitchFamily="34" charset="0"/>
                        </a:rPr>
                        <a:t>R</a:t>
                      </a: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Great Customer Availability</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9810">
                <a:tc>
                  <a:txBody>
                    <a:bodyPr/>
                    <a:lstStyle/>
                    <a:p>
                      <a:pPr marL="0" algn="l" defTabSz="914400" rtl="0" eaLnBrk="1" fontAlgn="b" latinLnBrk="0" hangingPunct="1"/>
                      <a:r>
                        <a:rPr lang="en-GB" sz="950" b="0" i="0" u="none" strike="noStrike" kern="1200">
                          <a:solidFill>
                            <a:schemeClr val="tx1"/>
                          </a:solidFill>
                          <a:effectLst/>
                          <a:latin typeface="Arial" panose="020B0604020202020204" pitchFamily="34" charset="0"/>
                          <a:ea typeface="+mn-ea"/>
                          <a:cs typeface="+mn-cs"/>
                        </a:rPr>
                        <a:t>Find Team Members to run the checks (Detailed and Visual)</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Carry out the checks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Calibri" panose="020F050202020403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Record results on scoresheets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Calibri" panose="020F050202020403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Send Results 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GB" sz="950" b="0" i="0" u="none" strike="noStrike" kern="1200">
                          <a:solidFill>
                            <a:schemeClr val="tx1"/>
                          </a:solidFill>
                          <a:effectLst/>
                          <a:latin typeface="Arial" panose="020B0604020202020204" pitchFamily="34" charset="0"/>
                          <a:ea typeface="+mn-ea"/>
                          <a:cs typeface="+mn-cs"/>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a:solidFill>
                            <a:srgbClr val="FFFFFF"/>
                          </a:solidFill>
                          <a:effectLst/>
                          <a:latin typeface="Arial" panose="020B0604020202020204" pitchFamily="34" charset="0"/>
                        </a:rPr>
                        <a:t>Team Member Survey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US" sz="950" b="0" i="0" u="none" strike="noStrike" kern="1200" dirty="0">
                          <a:solidFill>
                            <a:schemeClr val="tx1"/>
                          </a:solidFill>
                          <a:effectLst/>
                          <a:latin typeface="Arial" panose="020B0604020202020204" pitchFamily="34" charset="0"/>
                          <a:ea typeface="+mn-ea"/>
                          <a:cs typeface="+mn-cs"/>
                        </a:rPr>
                        <a:t>Complete the </a:t>
                      </a:r>
                      <a:r>
                        <a:rPr lang="en-US" sz="950" b="0" i="0" u="none" strike="noStrike" kern="1200" dirty="0" smtClean="0">
                          <a:solidFill>
                            <a:schemeClr val="tx1"/>
                          </a:solidFill>
                          <a:effectLst/>
                          <a:latin typeface="Arial" panose="020B0604020202020204" pitchFamily="34" charset="0"/>
                          <a:ea typeface="+mn-ea"/>
                          <a:cs typeface="+mn-cs"/>
                        </a:rPr>
                        <a:t>TM</a:t>
                      </a:r>
                      <a:r>
                        <a:rPr lang="en-US" sz="950" b="0" i="0" u="none" strike="noStrike" kern="1200" baseline="0" dirty="0" smtClean="0">
                          <a:solidFill>
                            <a:schemeClr val="tx1"/>
                          </a:solidFill>
                          <a:effectLst/>
                          <a:latin typeface="Arial" panose="020B0604020202020204" pitchFamily="34" charset="0"/>
                          <a:ea typeface="+mn-ea"/>
                          <a:cs typeface="+mn-cs"/>
                        </a:rPr>
                        <a:t> Survey</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0"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85391">
                <a:tc>
                  <a:txBody>
                    <a:bodyPr/>
                    <a:lstStyle/>
                    <a:p>
                      <a:pPr algn="l" rtl="0" fontAlgn="b"/>
                      <a:r>
                        <a:rPr lang="en-GB" sz="950" b="0" i="0" u="none" strike="noStrike" kern="1200" dirty="0" smtClean="0">
                          <a:solidFill>
                            <a:schemeClr val="tx1"/>
                          </a:solidFill>
                          <a:effectLst/>
                          <a:latin typeface="Arial" panose="020B0604020202020204" pitchFamily="34" charset="0"/>
                          <a:ea typeface="+mn-ea"/>
                          <a:cs typeface="+mn-cs"/>
                        </a:rPr>
                        <a:t>Enter</a:t>
                      </a:r>
                      <a:r>
                        <a:rPr lang="en-GB" sz="950" b="0" i="0" u="none" strike="noStrike" kern="1200" baseline="0" dirty="0" smtClean="0">
                          <a:solidFill>
                            <a:schemeClr val="tx1"/>
                          </a:solidFill>
                          <a:effectLst/>
                          <a:latin typeface="Arial" panose="020B0604020202020204" pitchFamily="34" charset="0"/>
                          <a:ea typeface="+mn-ea"/>
                          <a:cs typeface="+mn-cs"/>
                        </a:rPr>
                        <a:t> responses in scoring tool and analyze results</a:t>
                      </a:r>
                      <a:endParaRPr lang="en-GB"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Rx </a:t>
                      </a:r>
                      <a:r>
                        <a:rPr lang="en-US" sz="1000" b="1" i="0" u="none" strike="noStrike" dirty="0" smtClean="0">
                          <a:solidFill>
                            <a:srgbClr val="FFFFFF"/>
                          </a:solidFill>
                          <a:effectLst/>
                          <a:latin typeface="Arial" panose="020B0604020202020204" pitchFamily="34" charset="0"/>
                        </a:rPr>
                        <a:t>Waiter</a:t>
                      </a:r>
                      <a:r>
                        <a:rPr lang="en-US" sz="1000" b="1" i="0" u="none" strike="noStrike" baseline="0" dirty="0" smtClean="0">
                          <a:solidFill>
                            <a:srgbClr val="FFFFFF"/>
                          </a:solidFill>
                          <a:effectLst/>
                          <a:latin typeface="Arial" panose="020B0604020202020204" pitchFamily="34" charset="0"/>
                        </a:rPr>
                        <a:t> Customer </a:t>
                      </a:r>
                      <a:r>
                        <a:rPr lang="en-US" sz="1000" b="1" i="0" u="none" strike="noStrike" dirty="0" smtClean="0">
                          <a:solidFill>
                            <a:srgbClr val="FFFFFF"/>
                          </a:solidFill>
                          <a:effectLst/>
                          <a:latin typeface="Arial" panose="020B0604020202020204" pitchFamily="34" charset="0"/>
                        </a:rPr>
                        <a:t>Survey</a:t>
                      </a:r>
                      <a:endParaRPr lang="en-US" sz="10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kern="1200">
                          <a:solidFill>
                            <a:schemeClr val="tx1"/>
                          </a:solidFill>
                          <a:effectLst/>
                          <a:latin typeface="Arial" panose="020B0604020202020204" pitchFamily="34" charset="0"/>
                          <a:ea typeface="+mn-ea"/>
                          <a:cs typeface="+mn-cs"/>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I</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a:solidFill>
                            <a:schemeClr val="tx1"/>
                          </a:solidFill>
                          <a:effectLst/>
                          <a:latin typeface="Arial" panose="020B0604020202020204" pitchFamily="34" charset="0"/>
                          <a:ea typeface="+mn-ea"/>
                          <a:cs typeface="+mn-cs"/>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mn-lt"/>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85391">
                <a:tc>
                  <a:txBody>
                    <a:bodyPr/>
                    <a:lstStyle/>
                    <a:p>
                      <a:pPr algn="l" rtl="0" fontAlgn="b"/>
                      <a:r>
                        <a:rPr lang="en-US" sz="950" b="0" i="0" u="none" strike="noStrike" kern="1200" smtClean="0">
                          <a:solidFill>
                            <a:schemeClr val="tx1"/>
                          </a:solidFill>
                          <a:effectLst/>
                          <a:latin typeface="Arial" panose="020B0604020202020204" pitchFamily="34" charset="0"/>
                          <a:ea typeface="+mn-ea"/>
                          <a:cs typeface="+mn-cs"/>
                        </a:rPr>
                        <a:t>Complete and Send Rx Waiter Summary Sheet </a:t>
                      </a:r>
                      <a:r>
                        <a:rPr lang="en-US" sz="950" b="0" i="0" u="none" strike="noStrike" kern="1200">
                          <a:solidFill>
                            <a:schemeClr val="tx1"/>
                          </a:solidFill>
                          <a:effectLst/>
                          <a:latin typeface="Arial" panose="020B0604020202020204" pitchFamily="34" charset="0"/>
                          <a:ea typeface="+mn-ea"/>
                          <a:cs typeface="+mn-cs"/>
                        </a:rPr>
                        <a:t>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I</a:t>
                      </a: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smtClean="0">
                          <a:solidFill>
                            <a:schemeClr val="tx1"/>
                          </a:solidFill>
                          <a:effectLst/>
                          <a:latin typeface="Arial" panose="020B0604020202020204" pitchFamily="34" charset="0"/>
                        </a:rPr>
                        <a:t>A/R</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a:solidFill>
                            <a:schemeClr val="tx1"/>
                          </a:solidFill>
                          <a:effectLst/>
                          <a:latin typeface="Arial" panose="020B0604020202020204" pitchFamily="34" charset="0"/>
                          <a:ea typeface="+mn-ea"/>
                          <a:cs typeface="+mn-cs"/>
                        </a:rPr>
                        <a:t>Enter data into </a:t>
                      </a:r>
                      <a:r>
                        <a:rPr lang="en-US" sz="950" b="0" i="0" u="none" strike="noStrike" kern="1200" smtClean="0">
                          <a:solidFill>
                            <a:schemeClr val="tx1"/>
                          </a:solidFill>
                          <a:effectLst/>
                          <a:latin typeface="Arial" panose="020B0604020202020204" pitchFamily="34" charset="0"/>
                          <a:ea typeface="+mn-ea"/>
                          <a:cs typeface="+mn-cs"/>
                        </a:rPr>
                        <a:t>Rx Analysis spreadsheet</a:t>
                      </a:r>
                      <a:endParaRPr lang="en-US" sz="950" b="0" i="0" u="none" strike="noStrike" kern="120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kern="1200" dirty="0">
                          <a:solidFill>
                            <a:schemeClr val="tx1"/>
                          </a:solidFill>
                          <a:effectLst/>
                          <a:latin typeface="Arial" panose="020B0604020202020204" pitchFamily="34" charset="0"/>
                          <a:ea typeface="+mn-ea"/>
                          <a:cs typeface="+mn-cs"/>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46859">
                <a:tc gridSpan="8">
                  <a:txBody>
                    <a:bodyPr/>
                    <a:lstStyle/>
                    <a:p>
                      <a:pPr algn="l" rtl="0" fontAlgn="b"/>
                      <a:r>
                        <a:rPr lang="en-US" sz="1000" b="1" i="0" u="none" strike="noStrike" dirty="0" smtClean="0">
                          <a:solidFill>
                            <a:srgbClr val="FFFFFF"/>
                          </a:solidFill>
                          <a:effectLst/>
                          <a:latin typeface="Arial" panose="020B0604020202020204" pitchFamily="34" charset="0"/>
                        </a:rPr>
                        <a:t>Rx Diagnostic Data</a:t>
                      </a:r>
                      <a:endParaRPr lang="en-US" sz="10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3005">
                <a:tc>
                  <a:txBody>
                    <a:bodyPr/>
                    <a:lstStyle/>
                    <a:p>
                      <a:pPr algn="l" rtl="0" fontAlgn="b"/>
                      <a:r>
                        <a:rPr lang="en-US" sz="950" b="0" i="0" u="none" strike="noStrike">
                          <a:solidFill>
                            <a:schemeClr val="tx1"/>
                          </a:solidFill>
                          <a:effectLst/>
                          <a:latin typeface="Arial" panose="020B0604020202020204" pitchFamily="34" charset="0"/>
                        </a:rPr>
                        <a:t>Collate data</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Send </a:t>
                      </a:r>
                      <a:r>
                        <a:rPr lang="en-US" sz="950" b="0" i="0" u="none" strike="noStrike" smtClean="0">
                          <a:solidFill>
                            <a:schemeClr val="tx1"/>
                          </a:solidFill>
                          <a:effectLst/>
                          <a:latin typeface="Arial" panose="020B0604020202020204" pitchFamily="34" charset="0"/>
                        </a:rPr>
                        <a:t>summary data </a:t>
                      </a:r>
                      <a:r>
                        <a:rPr lang="en-US" sz="950" b="0" i="0" u="none" strike="noStrike">
                          <a:solidFill>
                            <a:schemeClr val="tx1"/>
                          </a:solidFill>
                          <a:effectLst/>
                          <a:latin typeface="Arial" panose="020B0604020202020204" pitchFamily="34" charset="0"/>
                        </a:rPr>
                        <a:t>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Enter data into </a:t>
                      </a:r>
                      <a:r>
                        <a:rPr lang="en-US" sz="950" b="0" i="0" u="none" strike="noStrike" smtClean="0">
                          <a:solidFill>
                            <a:schemeClr val="tx1"/>
                          </a:solidFill>
                          <a:effectLst/>
                          <a:latin typeface="Arial" panose="020B0604020202020204" pitchFamily="34" charset="0"/>
                        </a:rPr>
                        <a:t>Rx Analysis spreadsheet</a:t>
                      </a:r>
                      <a:endParaRPr lang="en-US" sz="950" b="0" i="0" u="none" strike="noStrike">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a:solidFill>
                            <a:schemeClr val="tx1"/>
                          </a:solidFill>
                          <a:effectLst/>
                          <a:latin typeface="Arial" panose="020B0604020202020204" pitchFamily="34" charset="0"/>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Rx </a:t>
                      </a:r>
                      <a:r>
                        <a:rPr lang="en-US" sz="1000" b="1" i="0" u="none" strike="noStrike" dirty="0" smtClean="0">
                          <a:solidFill>
                            <a:srgbClr val="FFFFFF"/>
                          </a:solidFill>
                          <a:effectLst/>
                          <a:latin typeface="Arial" panose="020B0604020202020204" pitchFamily="34" charset="0"/>
                        </a:rPr>
                        <a:t>Drive</a:t>
                      </a:r>
                      <a:r>
                        <a:rPr lang="en-US" sz="1000" b="1" i="0" u="none" strike="noStrike" baseline="0" dirty="0" smtClean="0">
                          <a:solidFill>
                            <a:srgbClr val="FFFFFF"/>
                          </a:solidFill>
                          <a:effectLst/>
                          <a:latin typeface="Arial" panose="020B0604020202020204" pitchFamily="34" charset="0"/>
                        </a:rPr>
                        <a:t> Thru</a:t>
                      </a:r>
                      <a:r>
                        <a:rPr lang="en-US" sz="1000" b="1" i="0" u="none" strike="noStrike" dirty="0" smtClean="0">
                          <a:solidFill>
                            <a:srgbClr val="FFFFFF"/>
                          </a:solidFill>
                          <a:effectLst/>
                          <a:latin typeface="Arial" panose="020B0604020202020204" pitchFamily="34" charset="0"/>
                        </a:rPr>
                        <a:t> </a:t>
                      </a:r>
                      <a:r>
                        <a:rPr lang="en-US" sz="1000" b="1" i="0" u="none" strike="noStrike" dirty="0">
                          <a:solidFill>
                            <a:srgbClr val="FFFFFF"/>
                          </a:solidFill>
                          <a:effectLst/>
                          <a:latin typeface="Arial" panose="020B0604020202020204" pitchFamily="34" charset="0"/>
                        </a:rPr>
                        <a:t>Survey</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I</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smtClean="0">
                          <a:solidFill>
                            <a:schemeClr val="tx1"/>
                          </a:solidFill>
                          <a:effectLst/>
                          <a:latin typeface="Arial" panose="020B0604020202020204" pitchFamily="34" charset="0"/>
                        </a:rPr>
                        <a:t> 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I</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79741">
                <a:tc>
                  <a:txBody>
                    <a:bodyPr/>
                    <a:lstStyle/>
                    <a:p>
                      <a:pPr algn="l" rtl="0" fontAlgn="b"/>
                      <a:r>
                        <a:rPr lang="en-US" sz="950" b="0" i="0" u="none" strike="noStrike" kern="1200" dirty="0" smtClean="0">
                          <a:solidFill>
                            <a:schemeClr val="tx1"/>
                          </a:solidFill>
                          <a:effectLst/>
                          <a:latin typeface="Arial" panose="020B0604020202020204" pitchFamily="34" charset="0"/>
                          <a:ea typeface="+mn-ea"/>
                          <a:cs typeface="+mn-cs"/>
                        </a:rPr>
                        <a:t>Enter responses in</a:t>
                      </a:r>
                      <a:r>
                        <a:rPr lang="en-US" sz="950" b="0" i="0" u="none" strike="noStrike" kern="1200" baseline="0" dirty="0" smtClean="0">
                          <a:solidFill>
                            <a:schemeClr val="tx1"/>
                          </a:solidFill>
                          <a:effectLst/>
                          <a:latin typeface="Arial" panose="020B0604020202020204" pitchFamily="34" charset="0"/>
                          <a:ea typeface="+mn-ea"/>
                          <a:cs typeface="+mn-cs"/>
                        </a:rPr>
                        <a:t>to scoring tool</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I</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dirty="0" smtClean="0">
                          <a:solidFill>
                            <a:schemeClr val="tx1"/>
                          </a:solidFill>
                          <a:effectLst/>
                          <a:latin typeface="Arial" panose="020B0604020202020204" pitchFamily="34" charset="0"/>
                          <a:ea typeface="+mn-ea"/>
                          <a:cs typeface="+mn-cs"/>
                        </a:rPr>
                        <a:t>Enter results onto Storyboard</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50" b="1" i="0" u="none" strike="noStrike" smtClean="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Other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Obtain data points from Data request sheet</a:t>
                      </a:r>
                    </a:p>
                  </a:txBody>
                  <a:tcPr marL="19842"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I/C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bl>
          </a:graphicData>
        </a:graphic>
      </p:graphicFrame>
    </p:spTree>
    <p:extLst>
      <p:ext uri="{BB962C8B-B14F-4D97-AF65-F5344CB8AC3E}">
        <p14:creationId xmlns:p14="http://schemas.microsoft.com/office/powerpoint/2010/main" val="30450761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a:defRPr/>
            </a:pPr>
            <a:r>
              <a:rPr lang="en-US" smtClean="0">
                <a:solidFill>
                  <a:srgbClr val="58595B"/>
                </a:solidFill>
              </a:rPr>
              <a:t>©2015 Walgreen Co. All rights reserved.</a:t>
            </a:r>
            <a:endParaRPr lang="en-US">
              <a:solidFill>
                <a:srgbClr val="58595B"/>
              </a:solidFill>
            </a:endParaRPr>
          </a:p>
        </p:txBody>
      </p:sp>
      <p:pic>
        <p:nvPicPr>
          <p:cNvPr id="5122" name="Picture 2" descr="http://www.24calendar.com/printable-calendar-images/august-2016-calendar-1.jpg">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077" y="0"/>
            <a:ext cx="91610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195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Footer Placeholder 4"/>
          <p:cNvSpPr>
            <a:spLocks noGrp="1"/>
          </p:cNvSpPr>
          <p:nvPr>
            <p:ph type="ftr" sz="quarter" idx="3"/>
          </p:nvPr>
        </p:nvSpPr>
        <p:spPr/>
        <p:txBody>
          <a:bodyPr/>
          <a:lstStyle/>
          <a:p>
            <a:r>
              <a:rPr lang="en-US" smtClean="0">
                <a:solidFill>
                  <a:srgbClr val="000000">
                    <a:tint val="75000"/>
                  </a:srgbClr>
                </a:solidFill>
              </a:rPr>
              <a:t>©2016 Walgreen Co. All rights reserved.</a:t>
            </a:r>
            <a:endParaRPr lang="en-US" dirty="0" smtClean="0">
              <a:solidFill>
                <a:srgbClr val="000000">
                  <a:tint val="75000"/>
                </a:srgbClr>
              </a:solidFill>
            </a:endParaRPr>
          </a:p>
        </p:txBody>
      </p:sp>
      <p:pic>
        <p:nvPicPr>
          <p:cNvPr id="6148" name="Picture 4" descr="Blank September 2016 calendar printable">
            <a:hlinkClick r:id="rId2" tooltip="Blank September 2016 calendar printab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 y="0"/>
            <a:ext cx="9053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763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Footer Placeholder 4"/>
          <p:cNvSpPr>
            <a:spLocks noGrp="1"/>
          </p:cNvSpPr>
          <p:nvPr>
            <p:ph type="ftr" sz="quarter" idx="3"/>
          </p:nvPr>
        </p:nvSpPr>
        <p:spPr/>
        <p:txBody>
          <a:bodyPr/>
          <a:lstStyle/>
          <a:p>
            <a:r>
              <a:rPr lang="en-US" smtClean="0">
                <a:solidFill>
                  <a:srgbClr val="000000">
                    <a:tint val="75000"/>
                  </a:srgbClr>
                </a:solidFill>
              </a:rPr>
              <a:t>©2016 Walgreen Co. All rights reserved.</a:t>
            </a:r>
            <a:endParaRPr lang="en-US" dirty="0" smtClean="0">
              <a:solidFill>
                <a:srgbClr val="000000">
                  <a:tint val="75000"/>
                </a:srgbClr>
              </a:solidFill>
            </a:endParaRPr>
          </a:p>
        </p:txBody>
      </p:sp>
      <p:pic>
        <p:nvPicPr>
          <p:cNvPr id="7170" name="Picture 2" descr="http://www.24calendar.com/printable-calendar-images/october-2016-calendar-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 y="-1"/>
            <a:ext cx="9143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2591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Discussion Time</a:t>
            </a:r>
            <a:endParaRPr lang="en-US" dirty="0"/>
          </a:p>
        </p:txBody>
      </p:sp>
      <p:sp>
        <p:nvSpPr>
          <p:cNvPr id="3" name="TextBox 2"/>
          <p:cNvSpPr txBox="1"/>
          <p:nvPr/>
        </p:nvSpPr>
        <p:spPr>
          <a:xfrm>
            <a:off x="337792" y="1508703"/>
            <a:ext cx="8455910" cy="4154984"/>
          </a:xfrm>
          <a:prstGeom prst="rect">
            <a:avLst/>
          </a:prstGeom>
          <a:noFill/>
        </p:spPr>
        <p:txBody>
          <a:bodyPr wrap="square" lIns="0" tIns="0" rIns="0" bIns="0" rtlCol="0">
            <a:spAutoFit/>
          </a:bodyPr>
          <a:lstStyle/>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smtClean="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smtClean="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smtClean="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smtClean="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smtClean="0">
              <a:solidFill>
                <a:srgbClr val="000000"/>
              </a:solidFill>
              <a:ea typeface="ＭＳ Ｐゴシック" charset="0"/>
            </a:endParaRPr>
          </a:p>
          <a:p>
            <a:pPr fontAlgn="base">
              <a:lnSpc>
                <a:spcPts val="2400"/>
              </a:lnSpc>
              <a:spcBef>
                <a:spcPts val="600"/>
              </a:spcBef>
              <a:spcAft>
                <a:spcPct val="0"/>
              </a:spcAft>
              <a:buClr>
                <a:srgbClr val="58595B"/>
              </a:buClr>
            </a:pPr>
            <a:endParaRPr lang="en-US" sz="1400" dirty="0">
              <a:solidFill>
                <a:srgbClr val="000000"/>
              </a:solidFill>
              <a:ea typeface="ＭＳ Ｐゴシック" charset="0"/>
            </a:endParaRPr>
          </a:p>
        </p:txBody>
      </p:sp>
      <p:sp>
        <p:nvSpPr>
          <p:cNvPr id="4" name="Footer Placeholder 3"/>
          <p:cNvSpPr txBox="1">
            <a:spLocks/>
          </p:cNvSpPr>
          <p:nvPr/>
        </p:nvSpPr>
        <p:spPr>
          <a:xfrm>
            <a:off x="852813" y="6406663"/>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652" y="1259629"/>
            <a:ext cx="2687183" cy="3946477"/>
          </a:xfrm>
          <a:prstGeom prst="rect">
            <a:avLst/>
          </a:prstGeom>
        </p:spPr>
      </p:pic>
      <p:sp>
        <p:nvSpPr>
          <p:cNvPr id="6" name="Rectangle 5"/>
          <p:cNvSpPr/>
          <p:nvPr/>
        </p:nvSpPr>
        <p:spPr>
          <a:xfrm>
            <a:off x="337792" y="4876968"/>
            <a:ext cx="5148608" cy="1015663"/>
          </a:xfrm>
          <a:prstGeom prst="rect">
            <a:avLst/>
          </a:prstGeom>
        </p:spPr>
        <p:txBody>
          <a:bodyPr wrap="square">
            <a:spAutoFit/>
          </a:bodyPr>
          <a:lstStyle/>
          <a:p>
            <a:pPr lvl="0" fontAlgn="base">
              <a:lnSpc>
                <a:spcPts val="2400"/>
              </a:lnSpc>
              <a:spcBef>
                <a:spcPts val="600"/>
              </a:spcBef>
              <a:spcAft>
                <a:spcPct val="0"/>
              </a:spcAft>
              <a:buClr>
                <a:srgbClr val="58595B"/>
              </a:buClr>
            </a:pPr>
            <a:r>
              <a:rPr lang="en-US" sz="2200" kern="0" dirty="0" smtClean="0">
                <a:solidFill>
                  <a:srgbClr val="58595B"/>
                </a:solidFill>
                <a:ea typeface="ＭＳ Ｐゴシック" charset="0"/>
              </a:rPr>
              <a:t>Don’t forget to review Diagnostic/Storyboard/Quick Win </a:t>
            </a:r>
            <a:r>
              <a:rPr lang="en-US" sz="2200" kern="0" dirty="0">
                <a:solidFill>
                  <a:srgbClr val="58595B"/>
                </a:solidFill>
                <a:ea typeface="ＭＳ Ｐゴシック" charset="0"/>
              </a:rPr>
              <a:t>Concerns </a:t>
            </a:r>
            <a:r>
              <a:rPr lang="en-US" sz="2200" kern="0" dirty="0" smtClean="0">
                <a:solidFill>
                  <a:srgbClr val="58595B"/>
                </a:solidFill>
                <a:ea typeface="ＭＳ Ｐゴシック" charset="0"/>
              </a:rPr>
              <a:t>(</a:t>
            </a:r>
            <a:r>
              <a:rPr lang="en-US" sz="2200" kern="0" dirty="0">
                <a:solidFill>
                  <a:srgbClr val="58595B"/>
                </a:solidFill>
                <a:ea typeface="ＭＳ Ｐゴシック" charset="0"/>
              </a:rPr>
              <a:t>by district)</a:t>
            </a:r>
          </a:p>
        </p:txBody>
      </p:sp>
    </p:spTree>
    <p:extLst>
      <p:ext uri="{BB962C8B-B14F-4D97-AF65-F5344CB8AC3E}">
        <p14:creationId xmlns:p14="http://schemas.microsoft.com/office/powerpoint/2010/main" val="257966059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solidFill>
                  <a:schemeClr val="tx1"/>
                </a:solidFill>
              </a:rPr>
              <a:t>Team Check In on the Change Curve</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sz="2400" b="0" dirty="0" smtClean="0">
                <a:solidFill>
                  <a:schemeClr val="tx1"/>
                </a:solidFill>
              </a:rPr>
              <a:t>&lt;Insert Facilitator&gt;</a:t>
            </a:r>
            <a:endParaRPr lang="en-US" sz="2400" b="0" dirty="0">
              <a:solidFill>
                <a:schemeClr val="tx1"/>
              </a:solidFill>
            </a:endParaRPr>
          </a:p>
        </p:txBody>
      </p:sp>
    </p:spTree>
    <p:extLst>
      <p:ext uri="{BB962C8B-B14F-4D97-AF65-F5344CB8AC3E}">
        <p14:creationId xmlns:p14="http://schemas.microsoft.com/office/powerpoint/2010/main" val="23156350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54898" y="168053"/>
            <a:ext cx="8781598" cy="861934"/>
          </a:xfrm>
        </p:spPr>
        <p:txBody>
          <a:bodyPr/>
          <a:lstStyle/>
          <a:p>
            <a:pPr algn="l"/>
            <a:r>
              <a:rPr lang="en-GB" sz="2400" dirty="0" smtClean="0"/>
              <a:t>How is everyone feeling?</a:t>
            </a:r>
          </a:p>
        </p:txBody>
      </p:sp>
      <p:pic>
        <p:nvPicPr>
          <p:cNvPr id="59" name="Picture 36" descr="Deny-Resist-Engage-Compl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43" y="1465028"/>
            <a:ext cx="7792585" cy="345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8"/>
          <p:cNvSpPr>
            <a:spLocks noChangeArrowheads="1"/>
          </p:cNvSpPr>
          <p:nvPr/>
        </p:nvSpPr>
        <p:spPr bwMode="ltGray">
          <a:xfrm>
            <a:off x="254903" y="5131564"/>
            <a:ext cx="8642414" cy="1596782"/>
          </a:xfrm>
          <a:prstGeom prst="roundRect">
            <a:avLst>
              <a:gd name="adj" fmla="val 11945"/>
            </a:avLst>
          </a:prstGeom>
          <a:solidFill>
            <a:schemeClr val="accent1"/>
          </a:solidFill>
          <a:ln w="444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801688" fontAlgn="base">
              <a:lnSpc>
                <a:spcPct val="120000"/>
              </a:lnSpc>
              <a:spcBef>
                <a:spcPct val="20000"/>
              </a:spcBef>
              <a:spcAft>
                <a:spcPct val="0"/>
              </a:spcAft>
              <a:buFont typeface="Arial" panose="020B0604020202020204" pitchFamily="34" charset="0"/>
              <a:buChar char="•"/>
            </a:pPr>
            <a:r>
              <a:rPr lang="en-GB" sz="2000" b="1" dirty="0" smtClean="0">
                <a:solidFill>
                  <a:srgbClr val="FFFFFF"/>
                </a:solidFill>
              </a:rPr>
              <a:t>At your tables, take 3 minutes to plot on your flipchart where each of you are on the change curve and briefly discuss why.</a:t>
            </a:r>
          </a:p>
          <a:p>
            <a:pPr marL="342900" indent="-342900" algn="ctr" defTabSz="801688" fontAlgn="base">
              <a:lnSpc>
                <a:spcPct val="120000"/>
              </a:lnSpc>
              <a:spcBef>
                <a:spcPct val="20000"/>
              </a:spcBef>
              <a:spcAft>
                <a:spcPct val="0"/>
              </a:spcAft>
              <a:buFont typeface="Arial" panose="020B0604020202020204" pitchFamily="34" charset="0"/>
              <a:buChar char="•"/>
            </a:pPr>
            <a:r>
              <a:rPr lang="en-GB" sz="2000" b="1" dirty="0" smtClean="0">
                <a:solidFill>
                  <a:srgbClr val="FFFFFF"/>
                </a:solidFill>
              </a:rPr>
              <a:t>Select a spokesperson to present back to all in the room about how your overall group feels  (not individually).</a:t>
            </a:r>
            <a:endParaRPr lang="en-GB" sz="2000" b="1" dirty="0">
              <a:solidFill>
                <a:srgbClr val="FFFFFF"/>
              </a:solidFill>
            </a:endParaRPr>
          </a:p>
        </p:txBody>
      </p:sp>
    </p:spTree>
    <p:extLst>
      <p:ext uri="{BB962C8B-B14F-4D97-AF65-F5344CB8AC3E}">
        <p14:creationId xmlns:p14="http://schemas.microsoft.com/office/powerpoint/2010/main" val="212226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those embracing change, the rewards are rich…</a:t>
            </a:r>
            <a:endParaRPr lang="en-GB" dirty="0"/>
          </a:p>
        </p:txBody>
      </p:sp>
      <p:sp>
        <p:nvSpPr>
          <p:cNvPr id="3" name="Content Placeholder 2"/>
          <p:cNvSpPr>
            <a:spLocks noGrp="1"/>
          </p:cNvSpPr>
          <p:nvPr>
            <p:ph idx="1"/>
          </p:nvPr>
        </p:nvSpPr>
        <p:spPr>
          <a:xfrm>
            <a:off x="304800" y="1371600"/>
            <a:ext cx="4267200" cy="4876800"/>
          </a:xfrm>
        </p:spPr>
        <p:txBody>
          <a:bodyPr/>
          <a:lstStyle/>
          <a:p>
            <a:pPr>
              <a:lnSpc>
                <a:spcPct val="150000"/>
              </a:lnSpc>
            </a:pPr>
            <a:r>
              <a:rPr lang="en-GB" dirty="0" smtClean="0"/>
              <a:t>Our team members are growing, changing, becoming better leaders and followers as a direct result of Frontier.  </a:t>
            </a:r>
          </a:p>
          <a:p>
            <a:pPr>
              <a:lnSpc>
                <a:spcPct val="100000"/>
              </a:lnSpc>
            </a:pPr>
            <a:endParaRPr lang="en-GB" dirty="0" smtClean="0"/>
          </a:p>
          <a:p>
            <a:pPr>
              <a:lnSpc>
                <a:spcPct val="150000"/>
              </a:lnSpc>
            </a:pPr>
            <a:r>
              <a:rPr lang="en-GB" dirty="0" smtClean="0"/>
              <a:t>Through embracing change, these team members are establishing an emotional connection with each other and with their customers.</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66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08709" y="1730839"/>
            <a:ext cx="3990109" cy="3862035"/>
          </a:xfrm>
          <a:prstGeom prst="roundRect">
            <a:avLst>
              <a:gd name="adj" fmla="val 646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20000"/>
              </a:lnSpc>
              <a:spcBef>
                <a:spcPct val="20000"/>
              </a:spcBef>
              <a:spcAft>
                <a:spcPts val="600"/>
              </a:spcAft>
              <a:buClr>
                <a:srgbClr val="56A0D3"/>
              </a:buClr>
            </a:pPr>
            <a:r>
              <a:rPr lang="en-US" b="1" dirty="0" smtClean="0">
                <a:solidFill>
                  <a:srgbClr val="000000"/>
                </a:solidFill>
              </a:rPr>
              <a:t>The diagnostics are made up of surveys </a:t>
            </a:r>
            <a:r>
              <a:rPr lang="en-US" b="1" dirty="0">
                <a:solidFill>
                  <a:srgbClr val="000000"/>
                </a:solidFill>
              </a:rPr>
              <a:t>and studies </a:t>
            </a:r>
            <a:r>
              <a:rPr lang="en-US" b="1" dirty="0" smtClean="0">
                <a:solidFill>
                  <a:srgbClr val="000000"/>
                </a:solidFill>
              </a:rPr>
              <a:t>to help us understand our current performance and develop ideas </a:t>
            </a:r>
            <a:r>
              <a:rPr lang="en-US" b="1" dirty="0">
                <a:solidFill>
                  <a:srgbClr val="000000"/>
                </a:solidFill>
              </a:rPr>
              <a:t>on what </a:t>
            </a:r>
            <a:r>
              <a:rPr lang="en-US" b="1" dirty="0" smtClean="0">
                <a:solidFill>
                  <a:srgbClr val="000000"/>
                </a:solidFill>
              </a:rPr>
              <a:t>and how we can improve. The </a:t>
            </a:r>
            <a:r>
              <a:rPr lang="en-US" b="1" dirty="0">
                <a:solidFill>
                  <a:srgbClr val="000000"/>
                </a:solidFill>
              </a:rPr>
              <a:t>results can tell us more about life at Walgreens through the eyes of staff and customers and help us build the right solutions to make a better, simpler and faster Walgreens.  </a:t>
            </a:r>
          </a:p>
        </p:txBody>
      </p:sp>
      <p:sp>
        <p:nvSpPr>
          <p:cNvPr id="4" name="Title 3"/>
          <p:cNvSpPr>
            <a:spLocks noGrp="1"/>
          </p:cNvSpPr>
          <p:nvPr>
            <p:ph type="title"/>
          </p:nvPr>
        </p:nvSpPr>
        <p:spPr/>
        <p:txBody>
          <a:bodyPr/>
          <a:lstStyle/>
          <a:p>
            <a:r>
              <a:rPr lang="en-US" smtClean="0"/>
              <a:t>What are the Frontier Diagnostics?</a:t>
            </a:r>
            <a:endParaRPr lang="en-US"/>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8384" t="303" r="17979" b="6229"/>
          <a:stretch/>
        </p:blipFill>
        <p:spPr>
          <a:xfrm rot="5400000">
            <a:off x="4805735" y="1764665"/>
            <a:ext cx="3976524" cy="3785606"/>
          </a:xfrm>
          <a:prstGeom prst="rect">
            <a:avLst/>
          </a:prstGeom>
        </p:spPr>
      </p:pic>
      <p:sp>
        <p:nvSpPr>
          <p:cNvPr id="2" name="Footer Placeholder 1"/>
          <p:cNvSpPr>
            <a:spLocks noGrp="1"/>
          </p:cNvSpPr>
          <p:nvPr>
            <p:ph type="ftr" sz="quarter" idx="3"/>
          </p:nvPr>
        </p:nvSpPr>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30331967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solidFill>
                  <a:schemeClr val="tx1"/>
                </a:solidFill>
              </a:rPr>
              <a:t>Wrap Up and Review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sz="2400" b="0" dirty="0" smtClean="0">
                <a:solidFill>
                  <a:schemeClr val="tx1"/>
                </a:solidFill>
              </a:rPr>
              <a:t>&lt;Insert Facilitator&gt;</a:t>
            </a:r>
            <a:endParaRPr lang="en-US" sz="2400" b="0" dirty="0">
              <a:solidFill>
                <a:schemeClr val="tx1"/>
              </a:solidFill>
            </a:endParaRPr>
          </a:p>
        </p:txBody>
      </p:sp>
    </p:spTree>
    <p:extLst>
      <p:ext uri="{BB962C8B-B14F-4D97-AF65-F5344CB8AC3E}">
        <p14:creationId xmlns:p14="http://schemas.microsoft.com/office/powerpoint/2010/main" val="23156350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gray">
          <a:xfrm>
            <a:off x="228600" y="4691187"/>
            <a:ext cx="8695764" cy="148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noAutofit/>
          </a:bodyPr>
          <a:lstStyle>
            <a:lvl1pPr algn="ctr" rtl="0" eaLnBrk="1" fontAlgn="base" hangingPunct="1">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r>
              <a:rPr lang="en-US" sz="2000" kern="0" dirty="0" smtClean="0">
                <a:solidFill>
                  <a:srgbClr val="000000"/>
                </a:solidFill>
                <a:cs typeface="Arial" panose="020B0604020202020204" pitchFamily="34" charset="0"/>
              </a:rPr>
              <a:t>COVP Frontier Video</a:t>
            </a:r>
            <a:endParaRPr lang="en-US" sz="4400" dirty="0" smtClean="0">
              <a:solidFill>
                <a:srgbClr val="56A0D3">
                  <a:lumMod val="60000"/>
                  <a:lumOff val="40000"/>
                </a:srgbClr>
              </a:solidFill>
            </a:endParaRPr>
          </a:p>
          <a:p>
            <a:pPr marL="0" lvl="1" algn="ctr">
              <a:lnSpc>
                <a:spcPct val="90000"/>
              </a:lnSpc>
            </a:pPr>
            <a:endParaRPr lang="en-US" sz="1800" b="1" dirty="0" smtClean="0">
              <a:solidFill>
                <a:srgbClr val="56A0D3">
                  <a:lumMod val="60000"/>
                  <a:lumOff val="40000"/>
                </a:srgbClr>
              </a:solidFill>
            </a:endParaRPr>
          </a:p>
        </p:txBody>
      </p:sp>
      <p:pic>
        <p:nvPicPr>
          <p:cNvPr id="1026" name="Picture 2" descr="Image result for ques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440" y="1524003"/>
            <a:ext cx="2972081" cy="2972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489015843"/>
              </p:ext>
            </p:extLst>
          </p:nvPr>
        </p:nvGraphicFramePr>
        <p:xfrm>
          <a:off x="3274732" y="5431477"/>
          <a:ext cx="2603500" cy="685800"/>
        </p:xfrm>
        <a:graphic>
          <a:graphicData uri="http://schemas.openxmlformats.org/presentationml/2006/ole">
            <mc:AlternateContent xmlns:mc="http://schemas.openxmlformats.org/markup-compatibility/2006">
              <mc:Choice xmlns:v="urn:schemas-microsoft-com:vml" Requires="v">
                <p:oleObj spid="_x0000_s1062" name="Packager Shell Object" showAsIcon="1" r:id="rId5" imgW="2604240" imgH="685800" progId="Package">
                  <p:embed/>
                </p:oleObj>
              </mc:Choice>
              <mc:Fallback>
                <p:oleObj name="Packager Shell Object" showAsIcon="1" r:id="rId5" imgW="2604240" imgH="685800" progId="Package">
                  <p:embed/>
                  <p:pic>
                    <p:nvPicPr>
                      <p:cNvPr id="0" name=""/>
                      <p:cNvPicPr/>
                      <p:nvPr/>
                    </p:nvPicPr>
                    <p:blipFill>
                      <a:blip r:embed="rId6"/>
                      <a:stretch>
                        <a:fillRect/>
                      </a:stretch>
                    </p:blipFill>
                    <p:spPr>
                      <a:xfrm>
                        <a:off x="3274732" y="5431477"/>
                        <a:ext cx="2603500" cy="685800"/>
                      </a:xfrm>
                      <a:prstGeom prst="rect">
                        <a:avLst/>
                      </a:prstGeom>
                    </p:spPr>
                  </p:pic>
                </p:oleObj>
              </mc:Fallback>
            </mc:AlternateContent>
          </a:graphicData>
        </a:graphic>
      </p:graphicFrame>
    </p:spTree>
    <p:extLst>
      <p:ext uri="{BB962C8B-B14F-4D97-AF65-F5344CB8AC3E}">
        <p14:creationId xmlns:p14="http://schemas.microsoft.com/office/powerpoint/2010/main" val="18951984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242959"/>
            <a:ext cx="8695764" cy="1024245"/>
          </a:xfrm>
        </p:spPr>
        <p:txBody>
          <a:bodyPr/>
          <a:lstStyle/>
          <a:p>
            <a:r>
              <a:rPr lang="en-US" dirty="0" smtClean="0"/>
              <a:t>Benefits </a:t>
            </a:r>
            <a:r>
              <a:rPr lang="en-US" dirty="0"/>
              <a:t>&amp; </a:t>
            </a:r>
            <a:r>
              <a:rPr lang="en-US" dirty="0" smtClean="0"/>
              <a:t>Concerns</a:t>
            </a:r>
            <a:r>
              <a:rPr lang="en-US" dirty="0"/>
              <a:t/>
            </a:r>
            <a:br>
              <a:rPr lang="en-US" dirty="0"/>
            </a:br>
            <a:r>
              <a:rPr lang="en-US" dirty="0"/>
              <a:t/>
            </a:r>
            <a:br>
              <a:rPr lang="en-US" dirty="0"/>
            </a:br>
            <a:r>
              <a:rPr lang="en-US" dirty="0"/>
              <a:t>Harvey Ball</a:t>
            </a:r>
            <a:br>
              <a:rPr lang="en-US" dirty="0"/>
            </a:br>
            <a:r>
              <a:rPr lang="en-US" dirty="0"/>
              <a:t>(Objectives &amp; Expectations)</a:t>
            </a:r>
            <a:br>
              <a:rPr lang="en-US" dirty="0"/>
            </a:br>
            <a:r>
              <a:rPr lang="en-US" dirty="0"/>
              <a:t/>
            </a:r>
            <a:br>
              <a:rPr lang="en-US" dirty="0"/>
            </a:br>
            <a:r>
              <a:rPr lang="en-US" dirty="0"/>
              <a:t>Next </a:t>
            </a:r>
            <a:r>
              <a:rPr lang="en-US" dirty="0" smtClean="0"/>
              <a:t>Steps</a:t>
            </a:r>
            <a:br>
              <a:rPr lang="en-US" dirty="0" smtClean="0"/>
            </a:br>
            <a:r>
              <a:rPr lang="en-US" dirty="0"/>
              <a:t/>
            </a:r>
            <a:br>
              <a:rPr lang="en-US" dirty="0"/>
            </a:br>
            <a:r>
              <a:rPr lang="en-US" sz="2400" b="0" dirty="0" smtClean="0"/>
              <a:t>&lt;insert Facilitator and Scribe&gt;</a:t>
            </a:r>
            <a:endParaRPr lang="en-US" sz="2400" b="0" dirty="0"/>
          </a:p>
        </p:txBody>
      </p:sp>
    </p:spTree>
    <p:extLst>
      <p:ext uri="{BB962C8B-B14F-4D97-AF65-F5344CB8AC3E}">
        <p14:creationId xmlns:p14="http://schemas.microsoft.com/office/powerpoint/2010/main" val="33802514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355978" y="2384703"/>
            <a:ext cx="7254622" cy="1024245"/>
          </a:xfrm>
        </p:spPr>
        <p:txBody>
          <a:bodyPr/>
          <a:lstStyle/>
          <a:p>
            <a:pPr algn="ctr"/>
            <a:endParaRPr lang="en-US" sz="2600" b="1" i="1" dirty="0"/>
          </a:p>
        </p:txBody>
      </p:sp>
      <p:sp>
        <p:nvSpPr>
          <p:cNvPr id="2" name="Text Placeholder 1"/>
          <p:cNvSpPr>
            <a:spLocks noGrp="1"/>
          </p:cNvSpPr>
          <p:nvPr>
            <p:ph type="body" sz="quarter" idx="10"/>
          </p:nvPr>
        </p:nvSpPr>
        <p:spPr>
          <a:xfrm>
            <a:off x="1355978" y="4464004"/>
            <a:ext cx="7128892" cy="1151626"/>
          </a:xfrm>
        </p:spPr>
        <p:txBody>
          <a:bodyPr/>
          <a:lstStyle/>
          <a:p>
            <a:endParaRPr lang="en-US" dirty="0"/>
          </a:p>
        </p:txBody>
      </p:sp>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2700" y="4648632"/>
            <a:ext cx="4038600" cy="1200329"/>
          </a:xfrm>
          <a:prstGeom prst="rect">
            <a:avLst/>
          </a:prstGeom>
          <a:noFill/>
        </p:spPr>
        <p:txBody>
          <a:bodyPr wrap="square" rtlCol="0">
            <a:spAutoFit/>
          </a:bodyPr>
          <a:lstStyle/>
          <a:p>
            <a:pPr fontAlgn="base">
              <a:lnSpc>
                <a:spcPct val="120000"/>
              </a:lnSpc>
              <a:spcBef>
                <a:spcPct val="20000"/>
              </a:spcBef>
              <a:spcAft>
                <a:spcPct val="0"/>
              </a:spcAft>
            </a:pPr>
            <a:r>
              <a:rPr lang="en-US" sz="6000" dirty="0" smtClean="0">
                <a:solidFill>
                  <a:srgbClr val="58595B"/>
                </a:solidFill>
                <a:ea typeface="ＭＳ Ｐゴシック" charset="0"/>
              </a:rPr>
              <a:t>Thank You!</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8169" y="762000"/>
            <a:ext cx="4033157"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88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mtClean="0"/>
              <a:t>Why do we do diagnostics?</a:t>
            </a:r>
            <a:endParaRPr lang="en-GB"/>
          </a:p>
        </p:txBody>
      </p:sp>
      <p:sp>
        <p:nvSpPr>
          <p:cNvPr id="3" name="Content Placeholder 2"/>
          <p:cNvSpPr>
            <a:spLocks noGrp="1"/>
          </p:cNvSpPr>
          <p:nvPr>
            <p:ph idx="1"/>
          </p:nvPr>
        </p:nvSpPr>
        <p:spPr>
          <a:xfrm>
            <a:off x="550920" y="1854711"/>
            <a:ext cx="8135880" cy="1376562"/>
          </a:xfrm>
        </p:spPr>
        <p:txBody>
          <a:bodyPr>
            <a:normAutofit/>
          </a:bodyPr>
          <a:lstStyle/>
          <a:p>
            <a:pPr marL="342900" indent="-342900">
              <a:lnSpc>
                <a:spcPct val="100000"/>
              </a:lnSpc>
              <a:spcBef>
                <a:spcPts val="600"/>
              </a:spcBef>
              <a:buFont typeface="Arial" panose="020B0604020202020204" pitchFamily="34" charset="0"/>
              <a:buChar char="•"/>
            </a:pPr>
            <a:r>
              <a:rPr lang="en-GB" sz="1400" dirty="0">
                <a:solidFill>
                  <a:schemeClr val="tx1"/>
                </a:solidFill>
              </a:rPr>
              <a:t>C</a:t>
            </a:r>
            <a:r>
              <a:rPr lang="en-GB" sz="1400" dirty="0" smtClean="0">
                <a:solidFill>
                  <a:schemeClr val="tx1"/>
                </a:solidFill>
              </a:rPr>
              <a:t>reate </a:t>
            </a:r>
            <a:r>
              <a:rPr lang="en-GB" sz="1400" dirty="0">
                <a:solidFill>
                  <a:schemeClr val="tx1"/>
                </a:solidFill>
              </a:rPr>
              <a:t>a true picture of what life is like in store today and a compelling case for change</a:t>
            </a:r>
          </a:p>
          <a:p>
            <a:pPr marL="342900" indent="-342900">
              <a:lnSpc>
                <a:spcPct val="100000"/>
              </a:lnSpc>
              <a:spcBef>
                <a:spcPts val="600"/>
              </a:spcBef>
              <a:buFont typeface="Arial" panose="020B0604020202020204" pitchFamily="34" charset="0"/>
              <a:buChar char="•"/>
            </a:pPr>
            <a:r>
              <a:rPr lang="en-GB" sz="1400" dirty="0">
                <a:solidFill>
                  <a:schemeClr val="tx1"/>
                </a:solidFill>
              </a:rPr>
              <a:t>H</a:t>
            </a:r>
            <a:r>
              <a:rPr lang="en-GB" sz="1400" dirty="0" smtClean="0">
                <a:solidFill>
                  <a:schemeClr val="tx1"/>
                </a:solidFill>
              </a:rPr>
              <a:t>elp </a:t>
            </a:r>
            <a:r>
              <a:rPr lang="en-GB" sz="1400" dirty="0">
                <a:solidFill>
                  <a:schemeClr val="tx1"/>
                </a:solidFill>
              </a:rPr>
              <a:t>build a shared understanding of </a:t>
            </a:r>
            <a:r>
              <a:rPr lang="en-GB" sz="1400" dirty="0" smtClean="0">
                <a:solidFill>
                  <a:schemeClr val="tx1"/>
                </a:solidFill>
              </a:rPr>
              <a:t>strengths, challenges </a:t>
            </a:r>
            <a:r>
              <a:rPr lang="en-GB" sz="1400" dirty="0">
                <a:solidFill>
                  <a:schemeClr val="tx1"/>
                </a:solidFill>
              </a:rPr>
              <a:t>and opportunities within the </a:t>
            </a:r>
            <a:r>
              <a:rPr lang="en-GB" sz="1400" dirty="0" smtClean="0">
                <a:solidFill>
                  <a:schemeClr val="tx1"/>
                </a:solidFill>
              </a:rPr>
              <a:t>store</a:t>
            </a:r>
          </a:p>
          <a:p>
            <a:pPr marL="342900" indent="-342900">
              <a:lnSpc>
                <a:spcPct val="100000"/>
              </a:lnSpc>
              <a:spcBef>
                <a:spcPts val="600"/>
              </a:spcBef>
              <a:buFont typeface="Arial" panose="020B0604020202020204" pitchFamily="34" charset="0"/>
              <a:buChar char="•"/>
            </a:pPr>
            <a:r>
              <a:rPr lang="en-GB" sz="1400" dirty="0">
                <a:solidFill>
                  <a:schemeClr val="tx1"/>
                </a:solidFill>
              </a:rPr>
              <a:t>B</a:t>
            </a:r>
            <a:r>
              <a:rPr lang="en-GB" sz="1400" dirty="0" smtClean="0">
                <a:solidFill>
                  <a:schemeClr val="tx1"/>
                </a:solidFill>
              </a:rPr>
              <a:t>uild </a:t>
            </a:r>
            <a:r>
              <a:rPr lang="en-GB" sz="1400" dirty="0">
                <a:solidFill>
                  <a:schemeClr val="tx1"/>
                </a:solidFill>
              </a:rPr>
              <a:t>team member engagement </a:t>
            </a:r>
            <a:r>
              <a:rPr lang="en-GB" sz="1400" dirty="0" smtClean="0">
                <a:solidFill>
                  <a:schemeClr val="tx1"/>
                </a:solidFill>
              </a:rPr>
              <a:t>and momentum around </a:t>
            </a:r>
            <a:r>
              <a:rPr lang="en-GB" sz="1400" dirty="0">
                <a:solidFill>
                  <a:schemeClr val="tx1"/>
                </a:solidFill>
              </a:rPr>
              <a:t>Frontier </a:t>
            </a:r>
            <a:endParaRPr lang="en-GB" sz="1400" dirty="0" smtClean="0">
              <a:solidFill>
                <a:schemeClr val="tx1"/>
              </a:solidFill>
            </a:endParaRPr>
          </a:p>
          <a:p>
            <a:pPr marL="342900" indent="-342900">
              <a:lnSpc>
                <a:spcPct val="100000"/>
              </a:lnSpc>
              <a:spcBef>
                <a:spcPts val="600"/>
              </a:spcBef>
              <a:buFont typeface="Arial" panose="020B0604020202020204" pitchFamily="34" charset="0"/>
              <a:buChar char="•"/>
            </a:pPr>
            <a:endParaRPr lang="en-GB" sz="1400" dirty="0">
              <a:solidFill>
                <a:schemeClr val="tx1"/>
              </a:solidFill>
            </a:endParaRPr>
          </a:p>
        </p:txBody>
      </p:sp>
      <p:sp>
        <p:nvSpPr>
          <p:cNvPr id="5" name="Rounded Rectangle 4"/>
          <p:cNvSpPr/>
          <p:nvPr/>
        </p:nvSpPr>
        <p:spPr>
          <a:xfrm>
            <a:off x="309935" y="2891743"/>
            <a:ext cx="3886609" cy="4303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600" b="1" i="1" smtClean="0">
                <a:solidFill>
                  <a:srgbClr val="FFFFFF"/>
                </a:solidFill>
              </a:rPr>
              <a:t>Diagnostics are:</a:t>
            </a:r>
          </a:p>
        </p:txBody>
      </p:sp>
      <p:sp>
        <p:nvSpPr>
          <p:cNvPr id="6" name="Rounded Rectangle 5"/>
          <p:cNvSpPr/>
          <p:nvPr/>
        </p:nvSpPr>
        <p:spPr>
          <a:xfrm>
            <a:off x="4925297" y="2891743"/>
            <a:ext cx="3886609" cy="4303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600" b="1" i="1" smtClean="0">
                <a:solidFill>
                  <a:srgbClr val="FFFFFF"/>
                </a:solidFill>
              </a:rPr>
              <a:t>Diagnostics are not:</a:t>
            </a:r>
          </a:p>
        </p:txBody>
      </p:sp>
      <p:sp>
        <p:nvSpPr>
          <p:cNvPr id="7" name="Content Placeholder 2"/>
          <p:cNvSpPr txBox="1">
            <a:spLocks/>
          </p:cNvSpPr>
          <p:nvPr/>
        </p:nvSpPr>
        <p:spPr>
          <a:xfrm>
            <a:off x="295425" y="3437727"/>
            <a:ext cx="3901119" cy="2402317"/>
          </a:xfrm>
          <a:prstGeom prst="rect">
            <a:avLst/>
          </a:prstGeom>
        </p:spPr>
        <p:txBody>
          <a:bodyPr vert="horz" lIns="0" tIns="0" rIns="0" bIns="0" rtlCol="0">
            <a:noAutofit/>
          </a:bodyPr>
          <a:lst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a:solidFill>
                  <a:srgbClr val="6A737B"/>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a:solidFill>
                  <a:srgbClr val="6A737B"/>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a:solidFill>
                  <a:srgbClr val="6A737B"/>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rgbClr val="6A737B"/>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1" indent="-285750" fontAlgn="base">
              <a:lnSpc>
                <a:spcPct val="100000"/>
              </a:lnSpc>
              <a:spcBef>
                <a:spcPts val="600"/>
              </a:spcBef>
              <a:spcAft>
                <a:spcPct val="0"/>
              </a:spcAft>
            </a:pPr>
            <a:r>
              <a:rPr lang="en-GB" sz="1400" b="1" dirty="0" smtClean="0">
                <a:solidFill>
                  <a:srgbClr val="000000"/>
                </a:solidFill>
              </a:rPr>
              <a:t>An inclusive method of gaining feedback and opinions from your customers and team members</a:t>
            </a:r>
          </a:p>
          <a:p>
            <a:pPr marL="514350" lvl="1" indent="-285750" fontAlgn="base">
              <a:lnSpc>
                <a:spcPct val="100000"/>
              </a:lnSpc>
              <a:spcBef>
                <a:spcPts val="600"/>
              </a:spcBef>
              <a:spcAft>
                <a:spcPct val="0"/>
              </a:spcAft>
            </a:pPr>
            <a:r>
              <a:rPr lang="en-GB" sz="1400" b="1" dirty="0" smtClean="0">
                <a:solidFill>
                  <a:srgbClr val="000000"/>
                </a:solidFill>
              </a:rPr>
              <a:t>Tools to help identify opportunities for improvement</a:t>
            </a:r>
          </a:p>
          <a:p>
            <a:pPr marL="514350" lvl="1" indent="-285750" fontAlgn="base">
              <a:lnSpc>
                <a:spcPct val="100000"/>
              </a:lnSpc>
              <a:spcBef>
                <a:spcPts val="600"/>
              </a:spcBef>
              <a:spcAft>
                <a:spcPct val="0"/>
              </a:spcAft>
            </a:pPr>
            <a:r>
              <a:rPr lang="en-GB" sz="1400" b="1" dirty="0" smtClean="0">
                <a:solidFill>
                  <a:srgbClr val="000000"/>
                </a:solidFill>
              </a:rPr>
              <a:t>A method of understanding the reasons behind performance</a:t>
            </a:r>
          </a:p>
          <a:p>
            <a:pPr marL="514350" lvl="1" indent="-285750" fontAlgn="base">
              <a:lnSpc>
                <a:spcPct val="100000"/>
              </a:lnSpc>
              <a:spcBef>
                <a:spcPts val="600"/>
              </a:spcBef>
              <a:spcAft>
                <a:spcPct val="0"/>
              </a:spcAft>
            </a:pPr>
            <a:r>
              <a:rPr lang="en-GB" sz="1400" b="1" dirty="0" smtClean="0">
                <a:solidFill>
                  <a:srgbClr val="000000"/>
                </a:solidFill>
              </a:rPr>
              <a:t>An opportunity to build a holistic picture of how the store and team operate – and how component parts link together</a:t>
            </a:r>
          </a:p>
          <a:p>
            <a:pPr marL="514350" lvl="1" indent="-285750" fontAlgn="base">
              <a:lnSpc>
                <a:spcPct val="100000"/>
              </a:lnSpc>
              <a:spcBef>
                <a:spcPts val="600"/>
              </a:spcBef>
              <a:spcAft>
                <a:spcPct val="0"/>
              </a:spcAft>
            </a:pPr>
            <a:endParaRPr lang="en-GB" sz="1400" b="1" dirty="0" smtClean="0">
              <a:solidFill>
                <a:srgbClr val="000000"/>
              </a:solidFill>
            </a:endParaRPr>
          </a:p>
          <a:p>
            <a:pPr marL="285750" indent="-285750" fontAlgn="base">
              <a:lnSpc>
                <a:spcPct val="100000"/>
              </a:lnSpc>
              <a:spcBef>
                <a:spcPts val="600"/>
              </a:spcBef>
              <a:spcAft>
                <a:spcPct val="0"/>
              </a:spcAft>
              <a:buFont typeface="Arial" pitchFamily="34" charset="0"/>
              <a:buChar char="•"/>
            </a:pPr>
            <a:endParaRPr lang="en-GB" sz="1400" b="1" dirty="0">
              <a:solidFill>
                <a:srgbClr val="000000"/>
              </a:solidFill>
            </a:endParaRPr>
          </a:p>
          <a:p>
            <a:pPr marL="285750" indent="-285750" fontAlgn="base">
              <a:lnSpc>
                <a:spcPct val="100000"/>
              </a:lnSpc>
              <a:spcBef>
                <a:spcPts val="600"/>
              </a:spcBef>
              <a:spcAft>
                <a:spcPct val="0"/>
              </a:spcAft>
              <a:buFont typeface="Arial" pitchFamily="34" charset="0"/>
              <a:buChar char="•"/>
            </a:pPr>
            <a:endParaRPr lang="en-GB" sz="1400" b="1" dirty="0">
              <a:solidFill>
                <a:srgbClr val="000000"/>
              </a:solidFill>
            </a:endParaRPr>
          </a:p>
        </p:txBody>
      </p:sp>
      <p:sp>
        <p:nvSpPr>
          <p:cNvPr id="8" name="Content Placeholder 2"/>
          <p:cNvSpPr txBox="1">
            <a:spLocks/>
          </p:cNvSpPr>
          <p:nvPr/>
        </p:nvSpPr>
        <p:spPr>
          <a:xfrm>
            <a:off x="4950324" y="3437727"/>
            <a:ext cx="3861582" cy="2718993"/>
          </a:xfrm>
          <a:prstGeom prst="rect">
            <a:avLst/>
          </a:prstGeom>
        </p:spPr>
        <p:txBody>
          <a:bodyPr vert="horz" lIns="0" tIns="0" rIns="0" bIns="0" rtlCol="0">
            <a:noAutofit/>
          </a:bodyPr>
          <a:lst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a:solidFill>
                  <a:srgbClr val="6A737B"/>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a:solidFill>
                  <a:srgbClr val="6A737B"/>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a:solidFill>
                  <a:srgbClr val="6A737B"/>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rgbClr val="6A737B"/>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1" indent="-285750" fontAlgn="base">
              <a:lnSpc>
                <a:spcPct val="100000"/>
              </a:lnSpc>
              <a:spcBef>
                <a:spcPts val="600"/>
              </a:spcBef>
              <a:spcAft>
                <a:spcPct val="0"/>
              </a:spcAft>
            </a:pPr>
            <a:r>
              <a:rPr lang="en-GB" altLang="en-US" sz="1400" b="1" dirty="0">
                <a:solidFill>
                  <a:srgbClr val="000000"/>
                </a:solidFill>
              </a:rPr>
              <a:t>An opportunity to ‘check up’ on </a:t>
            </a:r>
            <a:r>
              <a:rPr lang="en-GB" altLang="en-US" sz="1400" b="1" dirty="0" smtClean="0">
                <a:solidFill>
                  <a:srgbClr val="000000"/>
                </a:solidFill>
              </a:rPr>
              <a:t>your team </a:t>
            </a:r>
            <a:endParaRPr lang="en-GB" altLang="en-US" sz="1400" b="1" dirty="0">
              <a:solidFill>
                <a:srgbClr val="000000"/>
              </a:solidFill>
            </a:endParaRPr>
          </a:p>
          <a:p>
            <a:pPr marL="514350" lvl="1" indent="-285750" fontAlgn="base">
              <a:lnSpc>
                <a:spcPct val="100000"/>
              </a:lnSpc>
              <a:spcBef>
                <a:spcPts val="600"/>
              </a:spcBef>
              <a:spcAft>
                <a:spcPct val="0"/>
              </a:spcAft>
            </a:pPr>
            <a:r>
              <a:rPr lang="en-GB" altLang="en-US" sz="1400" b="1" dirty="0">
                <a:solidFill>
                  <a:srgbClr val="000000"/>
                </a:solidFill>
              </a:rPr>
              <a:t>A test of how good you are</a:t>
            </a:r>
          </a:p>
          <a:p>
            <a:pPr marL="514350" lvl="1" indent="-285750" fontAlgn="base">
              <a:lnSpc>
                <a:spcPct val="100000"/>
              </a:lnSpc>
              <a:spcBef>
                <a:spcPts val="600"/>
              </a:spcBef>
              <a:spcAft>
                <a:spcPct val="0"/>
              </a:spcAft>
            </a:pPr>
            <a:r>
              <a:rPr lang="en-GB" altLang="en-US" sz="1400" b="1" dirty="0" smtClean="0">
                <a:solidFill>
                  <a:srgbClr val="000000"/>
                </a:solidFill>
              </a:rPr>
              <a:t>A way of comparing one person or team with another</a:t>
            </a:r>
          </a:p>
          <a:p>
            <a:pPr marL="514350" lvl="1" indent="-285750" fontAlgn="base">
              <a:lnSpc>
                <a:spcPct val="100000"/>
              </a:lnSpc>
              <a:spcBef>
                <a:spcPts val="600"/>
              </a:spcBef>
              <a:spcAft>
                <a:spcPct val="0"/>
              </a:spcAft>
            </a:pPr>
            <a:r>
              <a:rPr lang="en-GB" altLang="en-US" sz="1400" b="1" dirty="0" smtClean="0">
                <a:solidFill>
                  <a:srgbClr val="000000"/>
                </a:solidFill>
              </a:rPr>
              <a:t>A chance to place blame</a:t>
            </a:r>
          </a:p>
          <a:p>
            <a:pPr marL="285750" indent="-285750" fontAlgn="base">
              <a:lnSpc>
                <a:spcPct val="100000"/>
              </a:lnSpc>
              <a:spcBef>
                <a:spcPts val="600"/>
              </a:spcBef>
              <a:spcAft>
                <a:spcPct val="0"/>
              </a:spcAft>
              <a:buFont typeface="Arial" pitchFamily="34" charset="0"/>
              <a:buChar char="•"/>
            </a:pPr>
            <a:endParaRPr lang="en-GB" sz="1400" b="1" dirty="0">
              <a:solidFill>
                <a:srgbClr val="000000"/>
              </a:solidFill>
            </a:endParaRPr>
          </a:p>
          <a:p>
            <a:pPr marL="514350" lvl="1" indent="-285750" fontAlgn="base">
              <a:lnSpc>
                <a:spcPct val="100000"/>
              </a:lnSpc>
              <a:spcBef>
                <a:spcPts val="600"/>
              </a:spcBef>
              <a:spcAft>
                <a:spcPct val="0"/>
              </a:spcAft>
            </a:pPr>
            <a:endParaRPr lang="en-GB" sz="1400" b="1" dirty="0" smtClean="0">
              <a:solidFill>
                <a:srgbClr val="000000"/>
              </a:solidFill>
            </a:endParaRPr>
          </a:p>
          <a:p>
            <a:pPr marL="285750" indent="-285750" fontAlgn="base">
              <a:lnSpc>
                <a:spcPct val="100000"/>
              </a:lnSpc>
              <a:spcBef>
                <a:spcPts val="600"/>
              </a:spcBef>
              <a:spcAft>
                <a:spcPct val="0"/>
              </a:spcAft>
              <a:buFont typeface="Arial" pitchFamily="34" charset="0"/>
              <a:buChar char="•"/>
            </a:pPr>
            <a:endParaRPr lang="en-GB" sz="1400" b="1" dirty="0">
              <a:solidFill>
                <a:srgbClr val="000000"/>
              </a:solidFill>
            </a:endParaRPr>
          </a:p>
          <a:p>
            <a:pPr marL="285750" indent="-285750" fontAlgn="base">
              <a:lnSpc>
                <a:spcPct val="100000"/>
              </a:lnSpc>
              <a:spcBef>
                <a:spcPts val="600"/>
              </a:spcBef>
              <a:spcAft>
                <a:spcPct val="0"/>
              </a:spcAft>
              <a:buFont typeface="Arial" pitchFamily="34" charset="0"/>
              <a:buChar char="•"/>
            </a:pPr>
            <a:endParaRPr lang="en-GB" sz="1400" b="1" dirty="0">
              <a:solidFill>
                <a:srgbClr val="000000"/>
              </a:solidFill>
            </a:endParaRPr>
          </a:p>
        </p:txBody>
      </p:sp>
      <p:sp>
        <p:nvSpPr>
          <p:cNvPr id="9" name="Rounded Rectangle 8"/>
          <p:cNvSpPr/>
          <p:nvPr/>
        </p:nvSpPr>
        <p:spPr>
          <a:xfrm>
            <a:off x="295425" y="1308726"/>
            <a:ext cx="8501971" cy="4303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600" b="1" i="1" smtClean="0">
                <a:solidFill>
                  <a:srgbClr val="FFFFFF"/>
                </a:solidFill>
              </a:rPr>
              <a:t>Diagnostics enable us to:</a:t>
            </a:r>
          </a:p>
        </p:txBody>
      </p:sp>
      <p:sp>
        <p:nvSpPr>
          <p:cNvPr id="10" name="Rounded Rectangle 9"/>
          <p:cNvSpPr/>
          <p:nvPr/>
        </p:nvSpPr>
        <p:spPr>
          <a:xfrm>
            <a:off x="755576" y="6171077"/>
            <a:ext cx="8041820" cy="426275"/>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500" b="1" i="1" dirty="0" smtClean="0">
                <a:solidFill>
                  <a:srgbClr val="FFFFFF"/>
                </a:solidFill>
              </a:rPr>
              <a:t>Diagnostics </a:t>
            </a:r>
            <a:r>
              <a:rPr lang="en-GB" sz="1500" b="1" i="1" dirty="0">
                <a:solidFill>
                  <a:srgbClr val="FFFFFF"/>
                </a:solidFill>
              </a:rPr>
              <a:t>help engage the store team in creating the compelling case for change</a:t>
            </a:r>
            <a:endParaRPr lang="en-GB" sz="1500" b="1" i="1" dirty="0" smtClean="0">
              <a:solidFill>
                <a:srgbClr val="FFFFFF"/>
              </a:solidFill>
            </a:endParaRPr>
          </a:p>
        </p:txBody>
      </p:sp>
    </p:spTree>
    <p:extLst>
      <p:ext uri="{BB962C8B-B14F-4D97-AF65-F5344CB8AC3E}">
        <p14:creationId xmlns:p14="http://schemas.microsoft.com/office/powerpoint/2010/main" val="148815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The timeline to run the diagnostics – weeks 1 to 3 </a:t>
            </a:r>
            <a:endParaRPr lang="en-GB"/>
          </a:p>
        </p:txBody>
      </p:sp>
      <p:sp>
        <p:nvSpPr>
          <p:cNvPr id="6" name="Right Arrow 5"/>
          <p:cNvSpPr/>
          <p:nvPr/>
        </p:nvSpPr>
        <p:spPr>
          <a:xfrm>
            <a:off x="2274494" y="1299972"/>
            <a:ext cx="2030865" cy="603965"/>
          </a:xfrm>
          <a:prstGeom prst="rightArrow">
            <a:avLst>
              <a:gd name="adj1" fmla="val 69059"/>
              <a:gd name="adj2" fmla="val 4549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20000"/>
              </a:lnSpc>
              <a:spcBef>
                <a:spcPct val="20000"/>
              </a:spcBef>
              <a:spcAft>
                <a:spcPct val="0"/>
              </a:spcAft>
              <a:buClr>
                <a:srgbClr val="58595B"/>
              </a:buClr>
              <a:buSzPct val="90000"/>
            </a:pPr>
            <a:r>
              <a:rPr lang="en-GB" sz="1400" b="1" kern="0" dirty="0" smtClean="0">
                <a:solidFill>
                  <a:srgbClr val="000000"/>
                </a:solidFill>
              </a:rPr>
              <a:t>Collect </a:t>
            </a:r>
            <a:r>
              <a:rPr lang="en-GB" sz="1400" b="1" kern="0" dirty="0">
                <a:solidFill>
                  <a:srgbClr val="000000"/>
                </a:solidFill>
              </a:rPr>
              <a:t>the Data</a:t>
            </a:r>
          </a:p>
        </p:txBody>
      </p:sp>
      <p:sp>
        <p:nvSpPr>
          <p:cNvPr id="10" name="Right Arrow 9"/>
          <p:cNvSpPr/>
          <p:nvPr/>
        </p:nvSpPr>
        <p:spPr>
          <a:xfrm>
            <a:off x="4642928" y="1299972"/>
            <a:ext cx="2040090" cy="644430"/>
          </a:xfrm>
          <a:prstGeom prst="rightArrow">
            <a:avLst>
              <a:gd name="adj1" fmla="val 69059"/>
              <a:gd name="adj2" fmla="val 4549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20000"/>
              </a:lnSpc>
              <a:spcBef>
                <a:spcPct val="20000"/>
              </a:spcBef>
              <a:spcAft>
                <a:spcPct val="0"/>
              </a:spcAft>
              <a:buClr>
                <a:srgbClr val="58595B"/>
              </a:buClr>
              <a:buSzPct val="90000"/>
            </a:pPr>
            <a:r>
              <a:rPr lang="en-GB" sz="1400" b="1" kern="0" dirty="0" smtClean="0">
                <a:solidFill>
                  <a:srgbClr val="000000"/>
                </a:solidFill>
              </a:rPr>
              <a:t>Analyze the results</a:t>
            </a:r>
            <a:endParaRPr lang="en-GB" sz="1400" b="1" kern="0" dirty="0">
              <a:solidFill>
                <a:srgbClr val="000000"/>
              </a:solidFill>
            </a:endParaRPr>
          </a:p>
        </p:txBody>
      </p:sp>
      <p:sp>
        <p:nvSpPr>
          <p:cNvPr id="12" name="Right Arrow 11"/>
          <p:cNvSpPr/>
          <p:nvPr/>
        </p:nvSpPr>
        <p:spPr>
          <a:xfrm>
            <a:off x="6855403" y="1299972"/>
            <a:ext cx="2049527" cy="644430"/>
          </a:xfrm>
          <a:prstGeom prst="rightArrow">
            <a:avLst>
              <a:gd name="adj1" fmla="val 69059"/>
              <a:gd name="adj2" fmla="val 4549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20000"/>
              </a:lnSpc>
              <a:spcBef>
                <a:spcPct val="20000"/>
              </a:spcBef>
              <a:spcAft>
                <a:spcPct val="0"/>
              </a:spcAft>
              <a:buClr>
                <a:srgbClr val="58595B"/>
              </a:buClr>
              <a:buSzPct val="90000"/>
            </a:pPr>
            <a:r>
              <a:rPr lang="en-GB" sz="1400" b="1" kern="0" dirty="0" smtClean="0">
                <a:solidFill>
                  <a:srgbClr val="000000"/>
                </a:solidFill>
              </a:rPr>
              <a:t>Share Findings</a:t>
            </a:r>
            <a:endParaRPr lang="en-GB" sz="1400" b="1" kern="0" dirty="0">
              <a:solidFill>
                <a:srgbClr val="000000"/>
              </a:solidFill>
            </a:endParaRPr>
          </a:p>
        </p:txBody>
      </p:sp>
      <p:pic>
        <p:nvPicPr>
          <p:cNvPr id="17" name="Picture 2" descr="http://oresundstartups.com/wp-content/uploads/2014/02/Rocket-Labs.png"/>
          <p:cNvPicPr>
            <a:picLocks noChangeAspect="1" noChangeArrowheads="1"/>
          </p:cNvPicPr>
          <p:nvPr/>
        </p:nvPicPr>
        <p:blipFill>
          <a:blip r:embed="rId2" cstate="email">
            <a:clrChange>
              <a:clrFrom>
                <a:srgbClr val="58C9E5"/>
              </a:clrFrom>
              <a:clrTo>
                <a:srgbClr val="58C9E5">
                  <a:alpha val="0"/>
                </a:srgbClr>
              </a:clrTo>
            </a:clrChange>
            <a:extLst>
              <a:ext uri="{28A0092B-C50C-407E-A947-70E740481C1C}">
                <a14:useLocalDpi xmlns:a14="http://schemas.microsoft.com/office/drawing/2010/main" val="0"/>
              </a:ext>
            </a:extLst>
          </a:blip>
          <a:srcRect/>
          <a:stretch>
            <a:fillRect/>
          </a:stretch>
        </p:blipFill>
        <p:spPr bwMode="auto">
          <a:xfrm rot="5400000">
            <a:off x="548389" y="2127536"/>
            <a:ext cx="1080713" cy="1080713"/>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p:cNvSpPr/>
          <p:nvPr/>
        </p:nvSpPr>
        <p:spPr>
          <a:xfrm>
            <a:off x="113169" y="1299972"/>
            <a:ext cx="1951153" cy="594958"/>
          </a:xfrm>
          <a:prstGeom prst="rightArrow">
            <a:avLst>
              <a:gd name="adj1" fmla="val 64583"/>
              <a:gd name="adj2" fmla="val 60993"/>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20000"/>
              </a:lnSpc>
              <a:spcBef>
                <a:spcPct val="20000"/>
              </a:spcBef>
              <a:spcAft>
                <a:spcPct val="0"/>
              </a:spcAft>
              <a:buClr>
                <a:srgbClr val="58595B"/>
              </a:buClr>
              <a:buSzPct val="90000"/>
            </a:pPr>
            <a:r>
              <a:rPr lang="en-GB" sz="1400" b="1" kern="0" smtClean="0">
                <a:solidFill>
                  <a:srgbClr val="000000"/>
                </a:solidFill>
              </a:rPr>
              <a:t>Launch</a:t>
            </a:r>
            <a:endParaRPr lang="en-GB" sz="1400" b="1" kern="0">
              <a:solidFill>
                <a:srgbClr val="000000"/>
              </a:solidFill>
            </a:endParaRPr>
          </a:p>
        </p:txBody>
      </p:sp>
      <p:pic>
        <p:nvPicPr>
          <p:cNvPr id="4098" name="Picture 2" descr="http://image.shutterstock.com/display_pic_with_logo/2857603/257196373/stock-vector-clipboard-with-checkmark-symbol-for-download-vector-icons-for-video-mobile-apps-web-sites-and-257196373.jpg"/>
          <p:cNvPicPr>
            <a:picLocks noChangeAspect="1" noChangeArrowheads="1"/>
          </p:cNvPicPr>
          <p:nvPr/>
        </p:nvPicPr>
        <p:blipFill rotWithShape="1">
          <a:blip r:embed="rId3">
            <a:extLst>
              <a:ext uri="{28A0092B-C50C-407E-A947-70E740481C1C}">
                <a14:useLocalDpi xmlns:a14="http://schemas.microsoft.com/office/drawing/2010/main" val="0"/>
              </a:ext>
            </a:extLst>
          </a:blip>
          <a:srcRect l="33232" t="72256" r="33914" b="3599"/>
          <a:stretch/>
        </p:blipFill>
        <p:spPr bwMode="auto">
          <a:xfrm>
            <a:off x="2730458" y="2127536"/>
            <a:ext cx="1118937" cy="1094874"/>
          </a:xfrm>
          <a:prstGeom prst="ellipse">
            <a:avLst/>
          </a:prstGeom>
          <a:noFill/>
          <a:extLst>
            <a:ext uri="{909E8E84-426E-40DD-AFC4-6F175D3DCCD1}">
              <a14:hiddenFill xmlns:a14="http://schemas.microsoft.com/office/drawing/2010/main">
                <a:solidFill>
                  <a:srgbClr val="FFFFFF"/>
                </a:solidFill>
              </a14:hiddenFill>
            </a:ext>
          </a:extLst>
        </p:spPr>
      </p:pic>
      <p:pic>
        <p:nvPicPr>
          <p:cNvPr id="4100" name="Picture 4" descr="http://previews.123rf.com/images/ppbig/ppbig1312/ppbig131200232/24427356-data-chart-icons-set-graph-data-analysis-icons-blue-theme-icons-Stock-Vector.jpg"/>
          <p:cNvPicPr>
            <a:picLocks noChangeAspect="1" noChangeArrowheads="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val="0"/>
              </a:ext>
            </a:extLst>
          </a:blip>
          <a:srcRect l="40104" t="18718" r="37865" b="61087"/>
          <a:stretch/>
        </p:blipFill>
        <p:spPr bwMode="auto">
          <a:xfrm>
            <a:off x="5085457" y="2127536"/>
            <a:ext cx="1155032" cy="10587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01648" y="3392058"/>
            <a:ext cx="974194" cy="234744"/>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400" b="1" dirty="0" smtClean="0">
                <a:solidFill>
                  <a:srgbClr val="000000"/>
                </a:solidFill>
                <a:ea typeface="ＭＳ Ｐゴシック" charset="0"/>
              </a:rPr>
              <a:t>Day 1</a:t>
            </a:r>
          </a:p>
        </p:txBody>
      </p:sp>
      <p:sp>
        <p:nvSpPr>
          <p:cNvPr id="26" name="TextBox 25"/>
          <p:cNvSpPr txBox="1"/>
          <p:nvPr/>
        </p:nvSpPr>
        <p:spPr>
          <a:xfrm>
            <a:off x="2609523" y="3389001"/>
            <a:ext cx="1638768" cy="234744"/>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400" b="1" dirty="0" smtClean="0">
                <a:solidFill>
                  <a:srgbClr val="000000"/>
                </a:solidFill>
                <a:ea typeface="ＭＳ Ｐゴシック" charset="0"/>
              </a:rPr>
              <a:t>Weeks 1 to 3</a:t>
            </a:r>
          </a:p>
        </p:txBody>
      </p:sp>
      <p:sp>
        <p:nvSpPr>
          <p:cNvPr id="27" name="TextBox 26"/>
          <p:cNvSpPr txBox="1"/>
          <p:nvPr/>
        </p:nvSpPr>
        <p:spPr>
          <a:xfrm>
            <a:off x="5075037" y="3392058"/>
            <a:ext cx="1310765" cy="234744"/>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400" b="1" dirty="0" smtClean="0">
                <a:solidFill>
                  <a:srgbClr val="000000"/>
                </a:solidFill>
                <a:ea typeface="ＭＳ Ｐゴシック" charset="0"/>
              </a:rPr>
              <a:t>End week 3</a:t>
            </a:r>
          </a:p>
        </p:txBody>
      </p:sp>
      <p:sp>
        <p:nvSpPr>
          <p:cNvPr id="30" name="TextBox 29"/>
          <p:cNvSpPr txBox="1"/>
          <p:nvPr/>
        </p:nvSpPr>
        <p:spPr>
          <a:xfrm>
            <a:off x="7122902" y="3392058"/>
            <a:ext cx="1487086" cy="234744"/>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400" b="1" dirty="0" smtClean="0">
                <a:solidFill>
                  <a:srgbClr val="000000"/>
                </a:solidFill>
                <a:ea typeface="ＭＳ Ｐゴシック" charset="0"/>
              </a:rPr>
              <a:t>Week 3/ 4</a:t>
            </a:r>
          </a:p>
        </p:txBody>
      </p:sp>
      <p:sp>
        <p:nvSpPr>
          <p:cNvPr id="32" name="Rounded Rectangle 31"/>
          <p:cNvSpPr/>
          <p:nvPr/>
        </p:nvSpPr>
        <p:spPr>
          <a:xfrm>
            <a:off x="6884732" y="3861018"/>
            <a:ext cx="2108619" cy="1950964"/>
          </a:xfrm>
          <a:prstGeom prst="roundRect">
            <a:avLst>
              <a:gd name="adj" fmla="val 6465"/>
            </a:avLst>
          </a:prstGeom>
          <a:ln>
            <a:noFill/>
          </a:ln>
        </p:spPr>
        <p:style>
          <a:lnRef idx="2">
            <a:schemeClr val="accent1"/>
          </a:lnRef>
          <a:fillRef idx="1">
            <a:schemeClr val="lt1"/>
          </a:fillRef>
          <a:effectRef idx="0">
            <a:schemeClr val="accent1"/>
          </a:effectRef>
          <a:fontRef idx="minor">
            <a:schemeClr val="dk1"/>
          </a:fontRef>
        </p:style>
        <p:txBody>
          <a:bodyPr wrap="square"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fontAlgn="base">
              <a:lnSpc>
                <a:spcPct val="120000"/>
              </a:lnSpc>
              <a:spcBef>
                <a:spcPct val="20000"/>
              </a:spcBef>
              <a:spcAft>
                <a:spcPts val="300"/>
              </a:spcAft>
              <a:buFont typeface="Arial" panose="020B0604020202020204" pitchFamily="34" charset="0"/>
              <a:buChar char="•"/>
            </a:pPr>
            <a:r>
              <a:rPr lang="en-GB" sz="1100" b="1" dirty="0" smtClean="0">
                <a:solidFill>
                  <a:srgbClr val="000000"/>
                </a:solidFill>
              </a:rPr>
              <a:t>Share the completed Story Board with the </a:t>
            </a:r>
            <a:r>
              <a:rPr lang="en-GB" sz="1100" b="1" dirty="0">
                <a:solidFill>
                  <a:srgbClr val="000000"/>
                </a:solidFill>
              </a:rPr>
              <a:t>store </a:t>
            </a:r>
            <a:r>
              <a:rPr lang="en-GB" sz="1100" b="1" dirty="0" smtClean="0">
                <a:solidFill>
                  <a:srgbClr val="000000"/>
                </a:solidFill>
              </a:rPr>
              <a:t>team </a:t>
            </a:r>
          </a:p>
          <a:p>
            <a:pPr marL="171450" indent="-171450" fontAlgn="base">
              <a:lnSpc>
                <a:spcPct val="120000"/>
              </a:lnSpc>
              <a:spcBef>
                <a:spcPct val="20000"/>
              </a:spcBef>
              <a:spcAft>
                <a:spcPts val="300"/>
              </a:spcAft>
              <a:buFont typeface="Arial" panose="020B0604020202020204" pitchFamily="34" charset="0"/>
              <a:buChar char="•"/>
            </a:pPr>
            <a:r>
              <a:rPr lang="en-GB" sz="1100" b="1" dirty="0" smtClean="0">
                <a:solidFill>
                  <a:srgbClr val="000000"/>
                </a:solidFill>
              </a:rPr>
              <a:t>Discuss learnings and opportunities </a:t>
            </a:r>
            <a:r>
              <a:rPr lang="en-GB" sz="1100" b="1" dirty="0">
                <a:solidFill>
                  <a:srgbClr val="000000"/>
                </a:solidFill>
              </a:rPr>
              <a:t>for </a:t>
            </a:r>
            <a:r>
              <a:rPr lang="en-GB" sz="1100" b="1" dirty="0" smtClean="0">
                <a:solidFill>
                  <a:srgbClr val="000000"/>
                </a:solidFill>
              </a:rPr>
              <a:t>improvement</a:t>
            </a:r>
            <a:endParaRPr lang="en-GB" sz="1100" b="1" dirty="0">
              <a:solidFill>
                <a:srgbClr val="000000"/>
              </a:solidFill>
            </a:endParaRPr>
          </a:p>
          <a:p>
            <a:pPr marL="171450" indent="-171450" fontAlgn="base">
              <a:lnSpc>
                <a:spcPct val="120000"/>
              </a:lnSpc>
              <a:spcBef>
                <a:spcPct val="20000"/>
              </a:spcBef>
              <a:spcAft>
                <a:spcPts val="300"/>
              </a:spcAft>
              <a:buFont typeface="Arial" panose="020B0604020202020204" pitchFamily="34" charset="0"/>
              <a:buChar char="•"/>
            </a:pPr>
            <a:r>
              <a:rPr lang="en-GB" sz="1100" b="1" dirty="0" smtClean="0">
                <a:solidFill>
                  <a:srgbClr val="000000"/>
                </a:solidFill>
              </a:rPr>
              <a:t>Explain what happens next and agree next steps with the team</a:t>
            </a:r>
            <a:endParaRPr lang="en-GB" sz="1100" b="1" dirty="0">
              <a:solidFill>
                <a:srgbClr val="000000"/>
              </a:solidFill>
            </a:endParaRPr>
          </a:p>
        </p:txBody>
      </p:sp>
      <p:sp>
        <p:nvSpPr>
          <p:cNvPr id="34" name="Rounded Rectangle 33"/>
          <p:cNvSpPr/>
          <p:nvPr/>
        </p:nvSpPr>
        <p:spPr>
          <a:xfrm>
            <a:off x="4698375" y="3861018"/>
            <a:ext cx="2108619" cy="2204276"/>
          </a:xfrm>
          <a:prstGeom prst="roundRect">
            <a:avLst>
              <a:gd name="adj" fmla="val 6465"/>
            </a:avLst>
          </a:prstGeom>
          <a:ln>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fontAlgn="base">
              <a:lnSpc>
                <a:spcPct val="120000"/>
              </a:lnSpc>
              <a:spcBef>
                <a:spcPct val="20000"/>
              </a:spcBef>
              <a:spcAft>
                <a:spcPts val="600"/>
              </a:spcAft>
              <a:buFont typeface="Arial" panose="020B0604020202020204" pitchFamily="34" charset="0"/>
              <a:buChar char="•"/>
            </a:pPr>
            <a:r>
              <a:rPr lang="en-GB" sz="1100" b="1" dirty="0" smtClean="0">
                <a:solidFill>
                  <a:srgbClr val="000000"/>
                </a:solidFill>
              </a:rPr>
              <a:t>Store </a:t>
            </a:r>
            <a:r>
              <a:rPr lang="en-GB" sz="1100" b="1" dirty="0" err="1" smtClean="0">
                <a:solidFill>
                  <a:srgbClr val="000000"/>
                </a:solidFill>
              </a:rPr>
              <a:t>analyzes</a:t>
            </a:r>
            <a:r>
              <a:rPr lang="en-GB" sz="1100" b="1" dirty="0" smtClean="0">
                <a:solidFill>
                  <a:srgbClr val="000000"/>
                </a:solidFill>
              </a:rPr>
              <a:t> the results from the scoring tools</a:t>
            </a:r>
          </a:p>
          <a:p>
            <a:pPr marL="171450" indent="-171450" fontAlgn="base">
              <a:lnSpc>
                <a:spcPct val="120000"/>
              </a:lnSpc>
              <a:spcBef>
                <a:spcPct val="20000"/>
              </a:spcBef>
              <a:spcAft>
                <a:spcPts val="600"/>
              </a:spcAft>
              <a:buFont typeface="Arial" panose="020B0604020202020204" pitchFamily="34" charset="0"/>
              <a:buChar char="•"/>
            </a:pPr>
            <a:r>
              <a:rPr lang="en-GB" sz="1100" b="1" dirty="0" smtClean="0">
                <a:solidFill>
                  <a:srgbClr val="000000"/>
                </a:solidFill>
              </a:rPr>
              <a:t>DM shares the OSA and Rx single page reports with store</a:t>
            </a:r>
          </a:p>
          <a:p>
            <a:pPr marL="171450" indent="-171450" fontAlgn="base">
              <a:lnSpc>
                <a:spcPct val="120000"/>
              </a:lnSpc>
              <a:spcBef>
                <a:spcPct val="20000"/>
              </a:spcBef>
              <a:spcAft>
                <a:spcPts val="600"/>
              </a:spcAft>
              <a:buFont typeface="Arial" panose="020B0604020202020204" pitchFamily="34" charset="0"/>
              <a:buChar char="•"/>
            </a:pPr>
            <a:r>
              <a:rPr lang="en-GB" sz="1100" b="1" dirty="0" smtClean="0">
                <a:solidFill>
                  <a:srgbClr val="000000"/>
                </a:solidFill>
              </a:rPr>
              <a:t>Store team populates the Story Board with the data</a:t>
            </a:r>
            <a:endParaRPr lang="en-GB" sz="1100" b="1" dirty="0">
              <a:solidFill>
                <a:srgbClr val="000000"/>
              </a:solidFill>
            </a:endParaRPr>
          </a:p>
        </p:txBody>
      </p:sp>
      <p:sp>
        <p:nvSpPr>
          <p:cNvPr id="35" name="Rounded Rectangle 34"/>
          <p:cNvSpPr/>
          <p:nvPr/>
        </p:nvSpPr>
        <p:spPr>
          <a:xfrm>
            <a:off x="2396964" y="3861018"/>
            <a:ext cx="2108619" cy="2736342"/>
          </a:xfrm>
          <a:prstGeom prst="roundRect">
            <a:avLst>
              <a:gd name="adj" fmla="val 6465"/>
            </a:avLst>
          </a:prstGeom>
          <a:ln>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fontAlgn="base">
              <a:lnSpc>
                <a:spcPct val="120000"/>
              </a:lnSpc>
              <a:spcBef>
                <a:spcPct val="20000"/>
              </a:spcBef>
              <a:spcAft>
                <a:spcPts val="600"/>
              </a:spcAft>
              <a:buFont typeface="Arial" panose="020B0604020202020204" pitchFamily="34" charset="0"/>
              <a:buChar char="•"/>
            </a:pPr>
            <a:r>
              <a:rPr lang="en-US" sz="1100" b="1" dirty="0">
                <a:solidFill>
                  <a:srgbClr val="000000"/>
                </a:solidFill>
              </a:rPr>
              <a:t>Run Focus Group </a:t>
            </a:r>
            <a:r>
              <a:rPr lang="en-GB" sz="1100" b="1" dirty="0" smtClean="0">
                <a:solidFill>
                  <a:srgbClr val="000000"/>
                </a:solidFill>
              </a:rPr>
              <a:t>around the Story Board</a:t>
            </a:r>
          </a:p>
          <a:p>
            <a:pPr marL="171450" indent="-171450" fontAlgn="base">
              <a:lnSpc>
                <a:spcPct val="120000"/>
              </a:lnSpc>
              <a:spcBef>
                <a:spcPct val="20000"/>
              </a:spcBef>
              <a:spcAft>
                <a:spcPts val="600"/>
              </a:spcAft>
              <a:buFont typeface="Arial" panose="020B0604020202020204" pitchFamily="34" charset="0"/>
              <a:buChar char="•"/>
            </a:pPr>
            <a:r>
              <a:rPr lang="en-GB" sz="1100" b="1" dirty="0" smtClean="0">
                <a:solidFill>
                  <a:srgbClr val="000000"/>
                </a:solidFill>
              </a:rPr>
              <a:t>Complete Team Member, Customer, and Pharmacy Surveys and use the scoring tools </a:t>
            </a:r>
            <a:endParaRPr lang="en-GB" sz="1100" b="1" dirty="0">
              <a:solidFill>
                <a:srgbClr val="000000"/>
              </a:solidFill>
            </a:endParaRPr>
          </a:p>
          <a:p>
            <a:pPr marL="171450" indent="-171450" fontAlgn="base">
              <a:lnSpc>
                <a:spcPct val="120000"/>
              </a:lnSpc>
              <a:spcBef>
                <a:spcPct val="20000"/>
              </a:spcBef>
              <a:spcAft>
                <a:spcPts val="600"/>
              </a:spcAft>
              <a:buFont typeface="Arial" panose="020B0604020202020204" pitchFamily="34" charset="0"/>
              <a:buChar char="•"/>
            </a:pPr>
            <a:r>
              <a:rPr lang="en-GB" sz="1100" b="1" dirty="0">
                <a:solidFill>
                  <a:srgbClr val="000000"/>
                </a:solidFill>
              </a:rPr>
              <a:t>C</a:t>
            </a:r>
            <a:r>
              <a:rPr lang="en-GB" sz="1100" b="1" dirty="0" smtClean="0">
                <a:solidFill>
                  <a:srgbClr val="000000"/>
                </a:solidFill>
              </a:rPr>
              <a:t>omplete OSA and Rx diagnostics and send data to DM</a:t>
            </a:r>
            <a:endParaRPr lang="en-GB" sz="1100" b="1" dirty="0">
              <a:solidFill>
                <a:srgbClr val="000000"/>
              </a:solidFill>
            </a:endParaRPr>
          </a:p>
          <a:p>
            <a:pPr marL="171450" indent="-171450" fontAlgn="base">
              <a:lnSpc>
                <a:spcPct val="120000"/>
              </a:lnSpc>
              <a:spcBef>
                <a:spcPct val="20000"/>
              </a:spcBef>
              <a:spcAft>
                <a:spcPts val="300"/>
              </a:spcAft>
              <a:buFont typeface="Arial" panose="020B0604020202020204" pitchFamily="34" charset="0"/>
              <a:buChar char="•"/>
            </a:pPr>
            <a:r>
              <a:rPr lang="en-GB" sz="1100" b="1" dirty="0" smtClean="0">
                <a:solidFill>
                  <a:srgbClr val="000000"/>
                </a:solidFill>
              </a:rPr>
              <a:t>Collate information on the data request list</a:t>
            </a:r>
            <a:endParaRPr lang="en-GB" sz="1100" b="1" dirty="0">
              <a:solidFill>
                <a:srgbClr val="000000"/>
              </a:solidFill>
            </a:endParaRPr>
          </a:p>
        </p:txBody>
      </p:sp>
      <p:sp>
        <p:nvSpPr>
          <p:cNvPr id="36" name="Rounded Rectangle 35"/>
          <p:cNvSpPr/>
          <p:nvPr/>
        </p:nvSpPr>
        <p:spPr>
          <a:xfrm>
            <a:off x="90445" y="3861018"/>
            <a:ext cx="2206415" cy="1687925"/>
          </a:xfrm>
          <a:prstGeom prst="roundRect">
            <a:avLst>
              <a:gd name="adj" fmla="val 6465"/>
            </a:avLst>
          </a:prstGeom>
          <a:ln>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fontAlgn="base">
              <a:lnSpc>
                <a:spcPct val="120000"/>
              </a:lnSpc>
              <a:spcBef>
                <a:spcPct val="20000"/>
              </a:spcBef>
              <a:spcAft>
                <a:spcPts val="600"/>
              </a:spcAft>
              <a:buFont typeface="Arial" panose="020B0604020202020204" pitchFamily="34" charset="0"/>
              <a:buChar char="•"/>
            </a:pPr>
            <a:r>
              <a:rPr lang="en-US" sz="1100" b="1" dirty="0" smtClean="0">
                <a:solidFill>
                  <a:srgbClr val="000000"/>
                </a:solidFill>
              </a:rPr>
              <a:t>Brief store team on Frontier Diagnostics and their role within them</a:t>
            </a:r>
          </a:p>
          <a:p>
            <a:pPr marL="171450" indent="-171450" fontAlgn="base">
              <a:lnSpc>
                <a:spcPct val="120000"/>
              </a:lnSpc>
              <a:spcBef>
                <a:spcPct val="20000"/>
              </a:spcBef>
              <a:spcAft>
                <a:spcPct val="0"/>
              </a:spcAft>
              <a:buFont typeface="Arial" panose="020B0604020202020204" pitchFamily="34" charset="0"/>
              <a:buChar char="•"/>
            </a:pPr>
            <a:r>
              <a:rPr lang="en-US" sz="1100" b="1" kern="0" dirty="0" smtClean="0">
                <a:solidFill>
                  <a:srgbClr val="000000"/>
                </a:solidFill>
              </a:rPr>
              <a:t>Agree ‘owner’ for the diagnostics in store to ensure everything is completed</a:t>
            </a:r>
            <a:endParaRPr lang="en-US" sz="1100" b="1" kern="0" dirty="0">
              <a:solidFill>
                <a:srgbClr val="000000"/>
              </a:solidFill>
            </a:endParaRPr>
          </a:p>
        </p:txBody>
      </p:sp>
      <p:pic>
        <p:nvPicPr>
          <p:cNvPr id="6146" name="623A66A7-4439-4EB2-9379-0DC31BB87EAF" descr="623A66A7-4439-4EB2-9379-0DC31BB87EA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8010" y="1968358"/>
            <a:ext cx="1784311" cy="142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611560" y="6406495"/>
            <a:ext cx="5152211" cy="365125"/>
          </a:xfrm>
        </p:spPr>
        <p:txBody>
          <a:bodyPr/>
          <a:lstStyle/>
          <a:p>
            <a:r>
              <a:rPr lang="en-US" dirty="0" smtClean="0">
                <a:solidFill>
                  <a:srgbClr val="000000">
                    <a:tint val="75000"/>
                  </a:srgbClr>
                </a:solidFill>
              </a:rPr>
              <a:t>©2016 Walgreen Co. All rights reserved. </a:t>
            </a:r>
          </a:p>
        </p:txBody>
      </p:sp>
    </p:spTree>
    <p:extLst>
      <p:ext uri="{BB962C8B-B14F-4D97-AF65-F5344CB8AC3E}">
        <p14:creationId xmlns:p14="http://schemas.microsoft.com/office/powerpoint/2010/main" val="1364639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920" y="6492240"/>
            <a:ext cx="657394" cy="26778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US" sz="900" b="1" smtClean="0">
              <a:solidFill>
                <a:srgbClr val="000000"/>
              </a:solidFill>
            </a:endParaRPr>
          </a:p>
        </p:txBody>
      </p:sp>
      <p:sp>
        <p:nvSpPr>
          <p:cNvPr id="2" name="Title 1"/>
          <p:cNvSpPr>
            <a:spLocks noGrp="1"/>
          </p:cNvSpPr>
          <p:nvPr>
            <p:ph type="title"/>
          </p:nvPr>
        </p:nvSpPr>
        <p:spPr/>
        <p:txBody>
          <a:bodyPr/>
          <a:lstStyle/>
          <a:p>
            <a:r>
              <a:rPr lang="en-GB" smtClean="0"/>
              <a:t>Diagnostics Summary</a:t>
            </a:r>
            <a:endParaRPr lang="en-GB"/>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308753827"/>
              </p:ext>
            </p:extLst>
          </p:nvPr>
        </p:nvGraphicFramePr>
        <p:xfrm>
          <a:off x="0" y="785949"/>
          <a:ext cx="9144000" cy="5694467"/>
        </p:xfrm>
        <a:graphic>
          <a:graphicData uri="http://schemas.openxmlformats.org/drawingml/2006/table">
            <a:tbl>
              <a:tblPr firstRow="1" bandRow="1">
                <a:tableStyleId>{B301B821-A1FF-4177-AEE7-76D212191A09}</a:tableStyleId>
              </a:tblPr>
              <a:tblGrid>
                <a:gridCol w="898572"/>
                <a:gridCol w="3327222"/>
                <a:gridCol w="840239"/>
                <a:gridCol w="946127"/>
                <a:gridCol w="976469"/>
                <a:gridCol w="1284514"/>
                <a:gridCol w="870857"/>
              </a:tblGrid>
              <a:tr h="327776">
                <a:tc>
                  <a:txBody>
                    <a:bodyPr/>
                    <a:lstStyle/>
                    <a:p>
                      <a:pPr algn="ctr"/>
                      <a:r>
                        <a:rPr lang="en-GB" sz="1100" dirty="0" smtClean="0">
                          <a:solidFill>
                            <a:schemeClr val="tx1"/>
                          </a:solidFill>
                        </a:rPr>
                        <a:t>Diagnostic</a:t>
                      </a:r>
                      <a:endParaRPr lang="en-GB" sz="1100" dirty="0">
                        <a:solidFill>
                          <a:schemeClr val="tx1"/>
                        </a:solidFill>
                      </a:endParaRPr>
                    </a:p>
                  </a:txBody>
                  <a:tcPr marL="73708" marR="73708" anchor="ctr">
                    <a:solidFill>
                      <a:schemeClr val="bg1"/>
                    </a:solidFill>
                  </a:tcPr>
                </a:tc>
                <a:tc>
                  <a:txBody>
                    <a:bodyPr/>
                    <a:lstStyle/>
                    <a:p>
                      <a:pPr algn="ctr"/>
                      <a:r>
                        <a:rPr lang="en-GB" sz="1100" smtClean="0">
                          <a:solidFill>
                            <a:schemeClr val="tx1"/>
                          </a:solidFill>
                        </a:rPr>
                        <a:t>Description</a:t>
                      </a:r>
                      <a:endParaRPr lang="en-GB" sz="1100">
                        <a:solidFill>
                          <a:schemeClr val="tx1"/>
                        </a:solidFill>
                      </a:endParaRPr>
                    </a:p>
                  </a:txBody>
                  <a:tcPr marL="73708" marR="73708" anchor="ctr">
                    <a:solidFill>
                      <a:schemeClr val="bg1"/>
                    </a:solidFill>
                  </a:tcPr>
                </a:tc>
                <a:tc>
                  <a:txBody>
                    <a:bodyPr/>
                    <a:lstStyle/>
                    <a:p>
                      <a:pPr algn="ctr"/>
                      <a:r>
                        <a:rPr lang="en-GB" sz="1100" smtClean="0">
                          <a:solidFill>
                            <a:schemeClr val="tx1"/>
                          </a:solidFill>
                        </a:rPr>
                        <a:t>Number per store</a:t>
                      </a:r>
                      <a:endParaRPr lang="en-GB" sz="1100">
                        <a:solidFill>
                          <a:schemeClr val="tx1"/>
                        </a:solidFill>
                      </a:endParaRPr>
                    </a:p>
                  </a:txBody>
                  <a:tcPr marL="73708" marR="73708" anchor="ctr">
                    <a:solidFill>
                      <a:schemeClr val="bg1"/>
                    </a:solidFill>
                  </a:tcPr>
                </a:tc>
                <a:tc>
                  <a:txBody>
                    <a:bodyPr/>
                    <a:lstStyle/>
                    <a:p>
                      <a:pPr algn="ctr"/>
                      <a:r>
                        <a:rPr lang="en-GB" sz="1100" smtClean="0">
                          <a:solidFill>
                            <a:schemeClr val="tx1"/>
                          </a:solidFill>
                        </a:rPr>
                        <a:t>Format</a:t>
                      </a:r>
                      <a:endParaRPr lang="en-GB" sz="1100">
                        <a:solidFill>
                          <a:schemeClr val="tx1"/>
                        </a:solidFill>
                      </a:endParaRPr>
                    </a:p>
                  </a:txBody>
                  <a:tcPr marL="73708" marR="73708" anchor="ctr">
                    <a:solidFill>
                      <a:schemeClr val="bg1"/>
                    </a:solidFill>
                  </a:tcPr>
                </a:tc>
                <a:tc>
                  <a:txBody>
                    <a:bodyPr/>
                    <a:lstStyle/>
                    <a:p>
                      <a:pPr algn="ctr"/>
                      <a:r>
                        <a:rPr lang="en-GB" sz="1100" smtClean="0">
                          <a:solidFill>
                            <a:schemeClr val="tx1"/>
                          </a:solidFill>
                        </a:rPr>
                        <a:t>Who completes</a:t>
                      </a:r>
                      <a:r>
                        <a:rPr lang="en-GB" sz="1100" baseline="0" smtClean="0">
                          <a:solidFill>
                            <a:schemeClr val="tx1"/>
                          </a:solidFill>
                        </a:rPr>
                        <a:t> it</a:t>
                      </a:r>
                      <a:endParaRPr lang="en-GB" sz="1100">
                        <a:solidFill>
                          <a:schemeClr val="tx1"/>
                        </a:solidFill>
                      </a:endParaRPr>
                    </a:p>
                  </a:txBody>
                  <a:tcPr marL="73708" marR="73708" anchor="ctr">
                    <a:solidFill>
                      <a:schemeClr val="bg1"/>
                    </a:solidFill>
                  </a:tcPr>
                </a:tc>
                <a:tc>
                  <a:txBody>
                    <a:bodyPr/>
                    <a:lstStyle/>
                    <a:p>
                      <a:pPr algn="ctr"/>
                      <a:r>
                        <a:rPr lang="en-GB" sz="1100" smtClean="0">
                          <a:solidFill>
                            <a:schemeClr val="tx1"/>
                          </a:solidFill>
                        </a:rPr>
                        <a:t>Time</a:t>
                      </a:r>
                      <a:r>
                        <a:rPr lang="en-GB" sz="1100" baseline="0" smtClean="0">
                          <a:solidFill>
                            <a:schemeClr val="tx1"/>
                          </a:solidFill>
                        </a:rPr>
                        <a:t> to complete one</a:t>
                      </a:r>
                      <a:endParaRPr lang="en-GB" sz="1100">
                        <a:solidFill>
                          <a:schemeClr val="tx1"/>
                        </a:solidFill>
                      </a:endParaRPr>
                    </a:p>
                  </a:txBody>
                  <a:tcPr marL="73708" marR="73708" anchor="ctr">
                    <a:solidFill>
                      <a:schemeClr val="bg1"/>
                    </a:solidFill>
                  </a:tcPr>
                </a:tc>
                <a:tc>
                  <a:txBody>
                    <a:bodyPr/>
                    <a:lstStyle/>
                    <a:p>
                      <a:pPr algn="ctr"/>
                      <a:r>
                        <a:rPr lang="en-GB" sz="1100" smtClean="0">
                          <a:solidFill>
                            <a:schemeClr val="tx1"/>
                          </a:solidFill>
                        </a:rPr>
                        <a:t>When</a:t>
                      </a:r>
                      <a:endParaRPr lang="en-GB" sz="1100">
                        <a:solidFill>
                          <a:schemeClr val="tx1"/>
                        </a:solidFill>
                      </a:endParaRPr>
                    </a:p>
                  </a:txBody>
                  <a:tcPr marL="73708" marR="73708" anchor="ctr">
                    <a:solidFill>
                      <a:schemeClr val="bg1"/>
                    </a:solidFill>
                  </a:tcPr>
                </a:tc>
              </a:tr>
              <a:tr h="538490">
                <a:tc>
                  <a:txBody>
                    <a:bodyPr/>
                    <a:lstStyle/>
                    <a:p>
                      <a:r>
                        <a:rPr lang="en-GB" sz="1000" smtClean="0">
                          <a:solidFill>
                            <a:schemeClr val="tx1"/>
                          </a:solidFill>
                        </a:rPr>
                        <a:t>Focus</a:t>
                      </a:r>
                      <a:r>
                        <a:rPr lang="en-GB" sz="1000" baseline="0" smtClean="0">
                          <a:solidFill>
                            <a:schemeClr val="tx1"/>
                          </a:solidFill>
                        </a:rPr>
                        <a:t> Group</a:t>
                      </a:r>
                      <a:endParaRPr lang="en-GB" sz="1000">
                        <a:solidFill>
                          <a:schemeClr val="tx1"/>
                        </a:solidFill>
                      </a:endParaRPr>
                    </a:p>
                  </a:txBody>
                  <a:tcPr marL="73708" marR="73708" anchor="ctr"/>
                </a:tc>
                <a:tc>
                  <a:txBody>
                    <a:bodyPr/>
                    <a:lstStyle/>
                    <a:p>
                      <a:pPr marL="174625" indent="-174625">
                        <a:buClr>
                          <a:schemeClr val="accent1"/>
                        </a:buClr>
                        <a:buFont typeface="Wingdings" panose="05000000000000000000" pitchFamily="2" charset="2"/>
                        <a:buChar char="§"/>
                      </a:pPr>
                      <a:r>
                        <a:rPr lang="en-US" sz="1000" smtClean="0">
                          <a:solidFill>
                            <a:schemeClr val="tx1"/>
                          </a:solidFill>
                        </a:rPr>
                        <a:t>Group discussion</a:t>
                      </a:r>
                      <a:r>
                        <a:rPr lang="en-US" sz="1000" baseline="0" smtClean="0">
                          <a:solidFill>
                            <a:schemeClr val="tx1"/>
                          </a:solidFill>
                        </a:rPr>
                        <a:t> around the opportunities for improvement in the store</a:t>
                      </a:r>
                    </a:p>
                    <a:p>
                      <a:pPr marL="174625" indent="-174625">
                        <a:buClr>
                          <a:schemeClr val="accent1"/>
                        </a:buClr>
                        <a:buFont typeface="Wingdings" panose="05000000000000000000" pitchFamily="2" charset="2"/>
                        <a:buChar char="§"/>
                      </a:pPr>
                      <a:r>
                        <a:rPr lang="en-US" sz="1000" baseline="0" smtClean="0">
                          <a:solidFill>
                            <a:schemeClr val="tx1"/>
                          </a:solidFill>
                        </a:rPr>
                        <a:t>Team members identify their ideas and priorities and mark them on the Story Board</a:t>
                      </a:r>
                    </a:p>
                  </a:txBody>
                  <a:tcPr marL="73708" marR="73708" anchor="ctr"/>
                </a:tc>
                <a:tc>
                  <a:txBody>
                    <a:bodyPr/>
                    <a:lstStyle/>
                    <a:p>
                      <a:pPr algn="ctr"/>
                      <a:r>
                        <a:rPr lang="en-GB" sz="1000" smtClean="0">
                          <a:solidFill>
                            <a:schemeClr val="tx1"/>
                          </a:solidFill>
                        </a:rPr>
                        <a:t>1</a:t>
                      </a:r>
                      <a:endParaRPr lang="en-GB" sz="1000">
                        <a:solidFill>
                          <a:schemeClr val="tx1"/>
                        </a:solidFill>
                      </a:endParaRPr>
                    </a:p>
                  </a:txBody>
                  <a:tcPr marL="73708" marR="73708" anchor="ctr"/>
                </a:tc>
                <a:tc>
                  <a:txBody>
                    <a:bodyPr/>
                    <a:lstStyle/>
                    <a:p>
                      <a:pPr algn="ctr"/>
                      <a:r>
                        <a:rPr lang="en-GB" sz="1000" smtClean="0">
                          <a:solidFill>
                            <a:schemeClr val="tx1"/>
                          </a:solidFill>
                        </a:rPr>
                        <a:t>Group workshop</a:t>
                      </a:r>
                      <a:endParaRPr lang="en-GB" sz="100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DMs lead</a:t>
                      </a:r>
                      <a:r>
                        <a:rPr lang="en-GB" sz="1000" baseline="0" dirty="0" smtClean="0">
                          <a:solidFill>
                            <a:schemeClr val="tx1"/>
                          </a:solidFill>
                        </a:rPr>
                        <a:t> with TMs</a:t>
                      </a:r>
                      <a:endParaRPr lang="en-GB" sz="1000" dirty="0">
                        <a:solidFill>
                          <a:schemeClr val="tx1"/>
                        </a:solidFill>
                      </a:endParaRPr>
                    </a:p>
                  </a:txBody>
                  <a:tcPr marL="73708" marR="73708" anchor="ctr"/>
                </a:tc>
                <a:tc>
                  <a:txBody>
                    <a:bodyPr/>
                    <a:lstStyle/>
                    <a:p>
                      <a:pPr algn="ctr"/>
                      <a:r>
                        <a:rPr lang="en-GB" sz="1000" smtClean="0">
                          <a:solidFill>
                            <a:schemeClr val="tx1"/>
                          </a:solidFill>
                        </a:rPr>
                        <a:t>1.5</a:t>
                      </a:r>
                      <a:r>
                        <a:rPr lang="en-GB" sz="1000" baseline="0" smtClean="0">
                          <a:solidFill>
                            <a:schemeClr val="tx1"/>
                          </a:solidFill>
                        </a:rPr>
                        <a:t> </a:t>
                      </a:r>
                      <a:r>
                        <a:rPr lang="en-GB" sz="1000" smtClean="0">
                          <a:solidFill>
                            <a:schemeClr val="tx1"/>
                          </a:solidFill>
                        </a:rPr>
                        <a:t>hrs</a:t>
                      </a:r>
                      <a:endParaRPr lang="en-GB" sz="1000">
                        <a:solidFill>
                          <a:schemeClr val="tx1"/>
                        </a:solidFill>
                      </a:endParaRPr>
                    </a:p>
                  </a:txBody>
                  <a:tcPr marL="73708" marR="73708" anchor="ctr"/>
                </a:tc>
                <a:tc>
                  <a:txBody>
                    <a:bodyPr/>
                    <a:lstStyle/>
                    <a:p>
                      <a:pPr algn="ctr"/>
                      <a:r>
                        <a:rPr lang="en-GB" sz="1000" smtClean="0">
                          <a:solidFill>
                            <a:schemeClr val="tx1"/>
                          </a:solidFill>
                        </a:rPr>
                        <a:t>Days</a:t>
                      </a:r>
                      <a:r>
                        <a:rPr lang="en-GB" sz="1000" baseline="0" smtClean="0">
                          <a:solidFill>
                            <a:schemeClr val="tx1"/>
                          </a:solidFill>
                        </a:rPr>
                        <a:t> 1-3</a:t>
                      </a:r>
                      <a:endParaRPr lang="en-GB" sz="1000">
                        <a:solidFill>
                          <a:schemeClr val="tx1"/>
                        </a:solidFill>
                      </a:endParaRPr>
                    </a:p>
                  </a:txBody>
                  <a:tcPr marL="73708" marR="73708" anchor="ctr"/>
                </a:tc>
              </a:tr>
              <a:tr h="304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Customer Survey</a:t>
                      </a:r>
                    </a:p>
                  </a:txBody>
                  <a:tcPr marL="73708" marR="73708" anchor="ctr"/>
                </a:tc>
                <a:tc>
                  <a:txBody>
                    <a:bodyPr/>
                    <a:lstStyle/>
                    <a:p>
                      <a:pPr marL="174625" marR="0" indent="-174625"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smtClean="0">
                          <a:solidFill>
                            <a:schemeClr val="tx1"/>
                          </a:solidFill>
                        </a:rPr>
                        <a:t>Interview</a:t>
                      </a:r>
                      <a:r>
                        <a:rPr lang="en-GB" sz="1000" baseline="0" smtClean="0">
                          <a:solidFill>
                            <a:schemeClr val="tx1"/>
                          </a:solidFill>
                        </a:rPr>
                        <a:t> shoppers as they leave the store to hear about their store experience and get feedback </a:t>
                      </a:r>
                      <a:endParaRPr lang="en-GB" sz="1000" smtClean="0">
                        <a:solidFill>
                          <a:schemeClr val="tx1"/>
                        </a:solidFill>
                        <a:latin typeface="+mn-lt"/>
                      </a:endParaRPr>
                    </a:p>
                  </a:txBody>
                  <a:tcPr marL="73708" marR="73708" anchor="ctr"/>
                </a:tc>
                <a:tc>
                  <a:txBody>
                    <a:bodyPr/>
                    <a:lstStyle/>
                    <a:p>
                      <a:pPr algn="ctr"/>
                      <a:r>
                        <a:rPr lang="en-GB" sz="1000" smtClean="0">
                          <a:solidFill>
                            <a:schemeClr val="tx1"/>
                          </a:solidFill>
                        </a:rPr>
                        <a:t>30</a:t>
                      </a:r>
                      <a:endParaRPr lang="en-GB" sz="1000">
                        <a:solidFill>
                          <a:schemeClr val="tx1"/>
                        </a:solidFill>
                      </a:endParaRPr>
                    </a:p>
                  </a:txBody>
                  <a:tcPr marL="73708" marR="73708" anchor="ctr"/>
                </a:tc>
                <a:tc>
                  <a:txBody>
                    <a:bodyPr/>
                    <a:lstStyle/>
                    <a:p>
                      <a:pPr algn="ctr"/>
                      <a:r>
                        <a:rPr lang="en-GB" sz="1000" dirty="0" smtClean="0">
                          <a:solidFill>
                            <a:schemeClr val="tx1"/>
                          </a:solidFill>
                        </a:rPr>
                        <a:t>Paper Survey</a:t>
                      </a:r>
                      <a:endParaRPr lang="en-GB" sz="1000" dirty="0">
                        <a:solidFill>
                          <a:schemeClr val="tx1"/>
                        </a:solidFill>
                      </a:endParaRPr>
                    </a:p>
                  </a:txBody>
                  <a:tcPr marL="73708" marR="73708" anchor="ctr"/>
                </a:tc>
                <a:tc>
                  <a:txBody>
                    <a:bodyPr/>
                    <a:lstStyle/>
                    <a:p>
                      <a:pPr algn="ctr"/>
                      <a:r>
                        <a:rPr lang="en-GB" sz="1000" smtClean="0">
                          <a:solidFill>
                            <a:schemeClr val="tx1"/>
                          </a:solidFill>
                        </a:rPr>
                        <a:t>Customers</a:t>
                      </a:r>
                      <a:r>
                        <a:rPr lang="en-GB" sz="1000" baseline="0" smtClean="0">
                          <a:solidFill>
                            <a:schemeClr val="tx1"/>
                          </a:solidFill>
                        </a:rPr>
                        <a:t> </a:t>
                      </a:r>
                      <a:endParaRPr lang="en-GB" sz="1000">
                        <a:solidFill>
                          <a:schemeClr val="tx1"/>
                        </a:solidFill>
                      </a:endParaRPr>
                    </a:p>
                  </a:txBody>
                  <a:tcPr marL="73708" marR="73708" anchor="ctr"/>
                </a:tc>
                <a:tc>
                  <a:txBody>
                    <a:bodyPr/>
                    <a:lstStyle/>
                    <a:p>
                      <a:pPr algn="ctr"/>
                      <a:r>
                        <a:rPr lang="en-GB" sz="1000" dirty="0" smtClean="0">
                          <a:solidFill>
                            <a:schemeClr val="tx1"/>
                          </a:solidFill>
                        </a:rPr>
                        <a:t>3 mins</a:t>
                      </a:r>
                      <a:endParaRPr lang="en-GB" sz="1000" dirty="0">
                        <a:solidFill>
                          <a:schemeClr val="tx1"/>
                        </a:solidFill>
                      </a:endParaRPr>
                    </a:p>
                  </a:txBody>
                  <a:tcPr marL="73708" marR="73708" anchor="ctr"/>
                </a:tc>
                <a:tc>
                  <a:txBody>
                    <a:bodyPr/>
                    <a:lstStyle/>
                    <a:p>
                      <a:pPr algn="ctr"/>
                      <a:r>
                        <a:rPr lang="en-GB" sz="1000" smtClean="0">
                          <a:solidFill>
                            <a:schemeClr val="tx1"/>
                          </a:solidFill>
                        </a:rPr>
                        <a:t>Week 1</a:t>
                      </a:r>
                      <a:endParaRPr lang="en-GB" sz="1000">
                        <a:solidFill>
                          <a:schemeClr val="tx1"/>
                        </a:solidFill>
                      </a:endParaRPr>
                    </a:p>
                  </a:txBody>
                  <a:tcPr marL="73708" marR="73708" anchor="ctr"/>
                </a:tc>
              </a:tr>
              <a:tr h="679445">
                <a:tc>
                  <a:txBody>
                    <a:bodyPr/>
                    <a:lstStyle/>
                    <a:p>
                      <a:r>
                        <a:rPr lang="en-GB" sz="1000" smtClean="0">
                          <a:solidFill>
                            <a:schemeClr val="tx1"/>
                          </a:solidFill>
                        </a:rPr>
                        <a:t>Great</a:t>
                      </a:r>
                      <a:r>
                        <a:rPr lang="en-GB" sz="1000" baseline="0" smtClean="0">
                          <a:solidFill>
                            <a:schemeClr val="tx1"/>
                          </a:solidFill>
                        </a:rPr>
                        <a:t> Customer </a:t>
                      </a:r>
                      <a:r>
                        <a:rPr lang="en-GB" sz="1000" smtClean="0">
                          <a:solidFill>
                            <a:schemeClr val="tx1"/>
                          </a:solidFill>
                        </a:rPr>
                        <a:t>Availability</a:t>
                      </a:r>
                      <a:endParaRPr lang="en-GB" sz="1000">
                        <a:solidFill>
                          <a:schemeClr val="tx1"/>
                        </a:solidFill>
                      </a:endParaRP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smtClean="0">
                          <a:solidFill>
                            <a:schemeClr val="tx1"/>
                          </a:solidFill>
                        </a:rPr>
                        <a:t>A review of store availability</a:t>
                      </a:r>
                      <a:r>
                        <a:rPr lang="en-GB" sz="1000" baseline="0" smtClean="0">
                          <a:solidFill>
                            <a:schemeClr val="tx1"/>
                          </a:solidFill>
                        </a:rPr>
                        <a:t> and outs</a:t>
                      </a:r>
                    </a:p>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baseline="0" smtClean="0">
                          <a:solidFill>
                            <a:schemeClr val="tx1"/>
                          </a:solidFill>
                        </a:rPr>
                        <a:t>1 detailed count to be completed once with </a:t>
                      </a:r>
                      <a:r>
                        <a:rPr lang="en-GB" sz="1000" baseline="0" err="1" smtClean="0">
                          <a:solidFill>
                            <a:schemeClr val="tx1"/>
                          </a:solidFill>
                        </a:rPr>
                        <a:t>Telxon</a:t>
                      </a:r>
                      <a:r>
                        <a:rPr lang="en-GB" sz="1000" baseline="0" smtClean="0">
                          <a:solidFill>
                            <a:schemeClr val="tx1"/>
                          </a:solidFill>
                        </a:rPr>
                        <a:t> scanners to see which departments are causing outs</a:t>
                      </a:r>
                    </a:p>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baseline="0" smtClean="0">
                          <a:solidFill>
                            <a:schemeClr val="tx1"/>
                          </a:solidFill>
                        </a:rPr>
                        <a:t>2 visual count checks to be completed weekly to match visual outs versus system outs</a:t>
                      </a:r>
                      <a:endParaRPr lang="en-GB" sz="1000" smtClean="0">
                        <a:solidFill>
                          <a:schemeClr val="tx1"/>
                        </a:solidFill>
                        <a:latin typeface="+mn-lt"/>
                      </a:endParaRPr>
                    </a:p>
                  </a:txBody>
                  <a:tcPr marL="73708" marR="73708" anchor="ctr"/>
                </a:tc>
                <a:tc>
                  <a:txBody>
                    <a:bodyPr/>
                    <a:lstStyle/>
                    <a:p>
                      <a:pPr algn="ctr"/>
                      <a:r>
                        <a:rPr lang="en-GB" sz="1000" smtClean="0">
                          <a:solidFill>
                            <a:schemeClr val="tx1"/>
                          </a:solidFill>
                        </a:rPr>
                        <a:t>3 </a:t>
                      </a:r>
                    </a:p>
                    <a:p>
                      <a:pPr algn="ctr"/>
                      <a:r>
                        <a:rPr lang="en-GB" sz="1000" smtClean="0">
                          <a:solidFill>
                            <a:schemeClr val="tx1"/>
                          </a:solidFill>
                        </a:rPr>
                        <a:t>(2 x</a:t>
                      </a:r>
                      <a:r>
                        <a:rPr lang="en-GB" sz="1000" baseline="0" smtClean="0">
                          <a:solidFill>
                            <a:schemeClr val="tx1"/>
                          </a:solidFill>
                        </a:rPr>
                        <a:t> Visual Counts</a:t>
                      </a:r>
                    </a:p>
                    <a:p>
                      <a:pPr algn="ctr"/>
                      <a:r>
                        <a:rPr lang="en-GB" sz="1000" baseline="0" smtClean="0">
                          <a:solidFill>
                            <a:schemeClr val="tx1"/>
                          </a:solidFill>
                        </a:rPr>
                        <a:t>1 x Detailed Count)</a:t>
                      </a:r>
                      <a:endParaRPr lang="en-GB" sz="1000">
                        <a:solidFill>
                          <a:schemeClr val="tx1"/>
                        </a:solidFill>
                      </a:endParaRPr>
                    </a:p>
                  </a:txBody>
                  <a:tcPr marL="73708" marR="73708" anchor="ctr"/>
                </a:tc>
                <a:tc>
                  <a:txBody>
                    <a:bodyPr/>
                    <a:lstStyle/>
                    <a:p>
                      <a:pPr algn="ctr"/>
                      <a:r>
                        <a:rPr lang="en-GB" sz="1000" smtClean="0">
                          <a:solidFill>
                            <a:schemeClr val="tx1"/>
                          </a:solidFill>
                        </a:rPr>
                        <a:t>Paper </a:t>
                      </a:r>
                      <a:endParaRPr lang="en-GB" sz="1000">
                        <a:solidFill>
                          <a:schemeClr val="tx1"/>
                        </a:solidFill>
                      </a:endParaRPr>
                    </a:p>
                  </a:txBody>
                  <a:tcPr marL="73708" marR="73708" anchor="ctr"/>
                </a:tc>
                <a:tc>
                  <a:txBody>
                    <a:bodyPr/>
                    <a:lstStyle/>
                    <a:p>
                      <a:pPr algn="ctr"/>
                      <a:r>
                        <a:rPr lang="en-GB" sz="1000" dirty="0" smtClean="0">
                          <a:solidFill>
                            <a:schemeClr val="tx1"/>
                          </a:solidFill>
                        </a:rPr>
                        <a:t>TMs with DMs</a:t>
                      </a:r>
                      <a:r>
                        <a:rPr lang="en-GB" sz="1000" baseline="0" dirty="0" smtClean="0">
                          <a:solidFill>
                            <a:schemeClr val="tx1"/>
                          </a:solidFill>
                        </a:rPr>
                        <a:t> collating results</a:t>
                      </a:r>
                      <a:endParaRPr lang="en-GB" sz="1000" dirty="0">
                        <a:solidFill>
                          <a:schemeClr val="tx1"/>
                        </a:solidFill>
                      </a:endParaRPr>
                    </a:p>
                  </a:txBody>
                  <a:tcPr marL="73708" marR="73708" anchor="ctr"/>
                </a:tc>
                <a:tc>
                  <a:txBody>
                    <a:bodyPr/>
                    <a:lstStyle/>
                    <a:p>
                      <a:pPr algn="ctr"/>
                      <a:r>
                        <a:rPr lang="en-GB" sz="1000" dirty="0" smtClean="0">
                          <a:solidFill>
                            <a:schemeClr val="tx1"/>
                          </a:solidFill>
                        </a:rPr>
                        <a:t>1-2</a:t>
                      </a:r>
                      <a:r>
                        <a:rPr lang="en-GB" sz="1000" baseline="0" dirty="0" smtClean="0">
                          <a:solidFill>
                            <a:schemeClr val="tx1"/>
                          </a:solidFill>
                        </a:rPr>
                        <a:t> hrs (Visual Count)</a:t>
                      </a:r>
                    </a:p>
                    <a:p>
                      <a:pPr algn="ctr"/>
                      <a:r>
                        <a:rPr lang="en-GB" sz="1000" baseline="0" dirty="0" smtClean="0">
                          <a:solidFill>
                            <a:schemeClr val="tx1"/>
                          </a:solidFill>
                        </a:rPr>
                        <a:t>5-6 hrs (Detailed Count)</a:t>
                      </a:r>
                      <a:endParaRPr lang="en-GB" sz="1000" dirty="0">
                        <a:solidFill>
                          <a:schemeClr val="tx1"/>
                        </a:solidFill>
                      </a:endParaRPr>
                    </a:p>
                  </a:txBody>
                  <a:tcPr marL="73708" marR="73708" anchor="ctr"/>
                </a:tc>
                <a:tc>
                  <a:txBody>
                    <a:bodyPr/>
                    <a:lstStyle/>
                    <a:p>
                      <a:pPr algn="ctr"/>
                      <a:r>
                        <a:rPr lang="en-GB" sz="1000" smtClean="0">
                          <a:solidFill>
                            <a:schemeClr val="tx1"/>
                          </a:solidFill>
                        </a:rPr>
                        <a:t>Week 1 and visual counts every week thereafter</a:t>
                      </a:r>
                      <a:endParaRPr lang="en-GB" sz="1000">
                        <a:solidFill>
                          <a:schemeClr val="tx1"/>
                        </a:solidFill>
                      </a:endParaRPr>
                    </a:p>
                  </a:txBody>
                  <a:tcPr marL="73708" marR="73708" anchor="ctr"/>
                </a:tc>
              </a:tr>
              <a:tr h="5384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Team Member Survey</a:t>
                      </a:r>
                    </a:p>
                  </a:txBody>
                  <a:tcPr marL="73708" marR="73708" anchor="ctr"/>
                </a:tc>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GB" sz="1000" u="none" strike="noStrike" cap="none" normalizeH="0" baseline="0" smtClean="0">
                          <a:ln>
                            <a:noFill/>
                          </a:ln>
                          <a:solidFill>
                            <a:schemeClr val="tx1"/>
                          </a:solidFill>
                          <a:effectLst/>
                        </a:rPr>
                        <a:t>A survey including a series of questions regarding employee satisfaction, development and training which will give a measure of engagement, motivation and morale. </a:t>
                      </a:r>
                      <a:endParaRPr kumimoji="0" lang="en-GB" sz="1000" b="0" i="0" u="none" strike="noStrike" cap="none" normalizeH="0" baseline="0" smtClean="0">
                        <a:ln>
                          <a:noFill/>
                        </a:ln>
                        <a:solidFill>
                          <a:schemeClr val="tx1"/>
                        </a:solidFill>
                        <a:effectLst/>
                        <a:latin typeface="+mn-lt"/>
                      </a:endParaRPr>
                    </a:p>
                  </a:txBody>
                  <a:tcPr marL="73708" marR="73708" anchor="ctr"/>
                </a:tc>
                <a:tc>
                  <a:txBody>
                    <a:bodyPr/>
                    <a:lstStyle/>
                    <a:p>
                      <a:pPr algn="ctr"/>
                      <a:r>
                        <a:rPr lang="en-GB" sz="1000" smtClean="0">
                          <a:solidFill>
                            <a:schemeClr val="tx1"/>
                          </a:solidFill>
                        </a:rPr>
                        <a:t>One for each member of staff</a:t>
                      </a:r>
                      <a:endParaRPr lang="en-GB" sz="1000">
                        <a:solidFill>
                          <a:schemeClr val="tx1"/>
                        </a:solidFill>
                      </a:endParaRPr>
                    </a:p>
                  </a:txBody>
                  <a:tcPr marL="73708" marR="73708" anchor="ctr"/>
                </a:tc>
                <a:tc>
                  <a:txBody>
                    <a:bodyPr/>
                    <a:lstStyle/>
                    <a:p>
                      <a:pPr algn="ctr"/>
                      <a:r>
                        <a:rPr lang="en-GB" sz="1000" dirty="0" smtClean="0">
                          <a:solidFill>
                            <a:schemeClr val="tx1"/>
                          </a:solidFill>
                        </a:rPr>
                        <a:t>Paper Survey</a:t>
                      </a:r>
                      <a:endParaRPr lang="en-GB" sz="1000" dirty="0">
                        <a:solidFill>
                          <a:schemeClr val="tx1"/>
                        </a:solidFill>
                      </a:endParaRPr>
                    </a:p>
                  </a:txBody>
                  <a:tcPr marL="73708" marR="73708" anchor="ctr"/>
                </a:tc>
                <a:tc>
                  <a:txBody>
                    <a:bodyPr/>
                    <a:lstStyle/>
                    <a:p>
                      <a:pPr algn="ctr"/>
                      <a:r>
                        <a:rPr lang="en-GB" sz="1000" smtClean="0">
                          <a:solidFill>
                            <a:schemeClr val="tx1"/>
                          </a:solidFill>
                        </a:rPr>
                        <a:t>All team members </a:t>
                      </a:r>
                      <a:endParaRPr lang="en-GB" sz="1000">
                        <a:solidFill>
                          <a:schemeClr val="tx1"/>
                        </a:solidFill>
                      </a:endParaRPr>
                    </a:p>
                  </a:txBody>
                  <a:tcPr marL="73708" marR="73708" anchor="ctr"/>
                </a:tc>
                <a:tc>
                  <a:txBody>
                    <a:bodyPr/>
                    <a:lstStyle/>
                    <a:p>
                      <a:pPr algn="ctr"/>
                      <a:r>
                        <a:rPr lang="en-GB" sz="1000" dirty="0" smtClean="0">
                          <a:solidFill>
                            <a:schemeClr val="tx1"/>
                          </a:solidFill>
                        </a:rPr>
                        <a:t>5 min.</a:t>
                      </a:r>
                      <a:endParaRPr lang="en-GB" sz="1000" dirty="0">
                        <a:solidFill>
                          <a:schemeClr val="tx1"/>
                        </a:solidFill>
                      </a:endParaRPr>
                    </a:p>
                  </a:txBody>
                  <a:tcPr marL="73708" marR="73708" anchor="ctr"/>
                </a:tc>
                <a:tc>
                  <a:txBody>
                    <a:bodyPr/>
                    <a:lstStyle/>
                    <a:p>
                      <a:pPr algn="ctr"/>
                      <a:r>
                        <a:rPr lang="en-GB" sz="1000" smtClean="0">
                          <a:solidFill>
                            <a:schemeClr val="tx1"/>
                          </a:solidFill>
                        </a:rPr>
                        <a:t>Week 1</a:t>
                      </a:r>
                      <a:endParaRPr lang="en-GB" sz="1000">
                        <a:solidFill>
                          <a:schemeClr val="tx1"/>
                        </a:solidFill>
                      </a:endParaRPr>
                    </a:p>
                  </a:txBody>
                  <a:tcPr marL="73708" marR="73708" anchor="ctr"/>
                </a:tc>
              </a:tr>
              <a:tr h="304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Rx Waiter Customer Survey</a:t>
                      </a: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smtClean="0">
                          <a:solidFill>
                            <a:schemeClr val="tx1"/>
                          </a:solidFill>
                        </a:rPr>
                        <a:t>Survey for pharmacy customers around</a:t>
                      </a:r>
                      <a:r>
                        <a:rPr lang="en-GB" sz="1000" baseline="0" smtClean="0">
                          <a:solidFill>
                            <a:schemeClr val="tx1"/>
                          </a:solidFill>
                        </a:rPr>
                        <a:t> waiting in store for their prescriptions drop-off and collection</a:t>
                      </a:r>
                      <a:endParaRPr lang="en-GB" sz="1000" b="0" smtClean="0">
                        <a:solidFill>
                          <a:schemeClr val="tx1"/>
                        </a:solidFill>
                        <a:latin typeface="+mn-lt"/>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30</a:t>
                      </a:r>
                    </a:p>
                  </a:txBody>
                  <a:tcPr marL="73708" marR="73708" anchor="ctr"/>
                </a:tc>
                <a:tc>
                  <a:txBody>
                    <a:bodyPr/>
                    <a:lstStyle/>
                    <a:p>
                      <a:pPr algn="ctr"/>
                      <a:r>
                        <a:rPr lang="en-GB" sz="1000" smtClean="0">
                          <a:solidFill>
                            <a:schemeClr val="tx1"/>
                          </a:solidFill>
                        </a:rPr>
                        <a:t>Paper Survey</a:t>
                      </a:r>
                      <a:endParaRPr lang="en-GB" sz="1000">
                        <a:solidFill>
                          <a:schemeClr val="tx1"/>
                        </a:solidFill>
                      </a:endParaRPr>
                    </a:p>
                  </a:txBody>
                  <a:tcPr marL="73708" marR="73708" anchor="ctr"/>
                </a:tc>
                <a:tc>
                  <a:txBody>
                    <a:bodyPr/>
                    <a:lstStyle/>
                    <a:p>
                      <a:pPr algn="ctr"/>
                      <a:r>
                        <a:rPr lang="en-GB" sz="1000" smtClean="0">
                          <a:solidFill>
                            <a:schemeClr val="tx1"/>
                          </a:solidFill>
                        </a:rPr>
                        <a:t>Customers</a:t>
                      </a:r>
                      <a:endParaRPr lang="en-GB" sz="1000">
                        <a:solidFill>
                          <a:schemeClr val="tx1"/>
                        </a:solidFill>
                      </a:endParaRPr>
                    </a:p>
                  </a:txBody>
                  <a:tcPr marL="73708" marR="73708" anchor="ctr"/>
                </a:tc>
                <a:tc>
                  <a:txBody>
                    <a:bodyPr/>
                    <a:lstStyle/>
                    <a:p>
                      <a:pPr algn="ctr"/>
                      <a:r>
                        <a:rPr lang="en-GB" sz="1000" dirty="0" smtClean="0">
                          <a:solidFill>
                            <a:schemeClr val="tx1"/>
                          </a:solidFill>
                        </a:rPr>
                        <a:t>3 mins</a:t>
                      </a:r>
                      <a:endParaRPr lang="en-GB" sz="1000" dirty="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Week 2 or  3</a:t>
                      </a:r>
                    </a:p>
                  </a:txBody>
                  <a:tcPr marL="73708" marR="73708" anchor="ctr"/>
                </a:tc>
              </a:tr>
              <a:tr h="421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Rx Diagnostic Data</a:t>
                      </a: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b="0" smtClean="0">
                          <a:solidFill>
                            <a:schemeClr val="tx1"/>
                          </a:solidFill>
                          <a:latin typeface="+mn-lt"/>
                        </a:rPr>
                        <a:t>A</a:t>
                      </a:r>
                      <a:r>
                        <a:rPr lang="en-GB" sz="1000" b="0" baseline="0" smtClean="0">
                          <a:solidFill>
                            <a:schemeClr val="tx1"/>
                          </a:solidFill>
                          <a:latin typeface="+mn-lt"/>
                        </a:rPr>
                        <a:t> diagnostic for Pharmacy performance and help build an understanding of the impact of waiters</a:t>
                      </a:r>
                      <a:endParaRPr lang="en-GB" sz="1000" b="0" smtClean="0">
                        <a:solidFill>
                          <a:schemeClr val="tx1"/>
                        </a:solidFill>
                        <a:latin typeface="+mn-lt"/>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1 each day for a week</a:t>
                      </a:r>
                    </a:p>
                  </a:txBody>
                  <a:tcPr marL="73708" marR="73708" anchor="ctr"/>
                </a:tc>
                <a:tc>
                  <a:txBody>
                    <a:bodyPr/>
                    <a:lstStyle/>
                    <a:p>
                      <a:pPr algn="ctr"/>
                      <a:r>
                        <a:rPr lang="en-GB" sz="1000" smtClean="0">
                          <a:solidFill>
                            <a:schemeClr val="tx1"/>
                          </a:solidFill>
                        </a:rPr>
                        <a:t>Paper Chart</a:t>
                      </a:r>
                      <a:endParaRPr lang="en-GB" sz="1000">
                        <a:solidFill>
                          <a:schemeClr val="tx1"/>
                        </a:solidFill>
                      </a:endParaRPr>
                    </a:p>
                  </a:txBody>
                  <a:tcPr marL="73708" marR="73708" anchor="ctr"/>
                </a:tc>
                <a:tc>
                  <a:txBody>
                    <a:bodyPr/>
                    <a:lstStyle/>
                    <a:p>
                      <a:pPr algn="ctr"/>
                      <a:r>
                        <a:rPr lang="en-GB" sz="1000" smtClean="0">
                          <a:solidFill>
                            <a:schemeClr val="tx1"/>
                          </a:solidFill>
                        </a:rPr>
                        <a:t>Rx Champion</a:t>
                      </a:r>
                      <a:endParaRPr lang="en-GB" sz="1000">
                        <a:solidFill>
                          <a:schemeClr val="tx1"/>
                        </a:solidFill>
                      </a:endParaRPr>
                    </a:p>
                  </a:txBody>
                  <a:tcPr marL="73708" marR="73708" anchor="ctr"/>
                </a:tc>
                <a:tc>
                  <a:txBody>
                    <a:bodyPr/>
                    <a:lstStyle/>
                    <a:p>
                      <a:pPr algn="ctr"/>
                      <a:r>
                        <a:rPr lang="en-GB" sz="1000" dirty="0" smtClean="0">
                          <a:solidFill>
                            <a:schemeClr val="tx1"/>
                          </a:solidFill>
                        </a:rPr>
                        <a:t>15 mins</a:t>
                      </a:r>
                      <a:endParaRPr lang="en-GB" sz="1000" dirty="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Week 1 </a:t>
                      </a:r>
                    </a:p>
                  </a:txBody>
                  <a:tcPr marL="73708" marR="73708" anchor="ctr"/>
                </a:tc>
              </a:tr>
              <a:tr h="421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Rx Drive Thru </a:t>
                      </a:r>
                      <a:r>
                        <a:rPr lang="en-GB" sz="1000" baseline="0" smtClean="0">
                          <a:solidFill>
                            <a:schemeClr val="tx1"/>
                          </a:solidFill>
                        </a:rPr>
                        <a:t>Survey</a:t>
                      </a:r>
                      <a:endParaRPr lang="en-GB" sz="1000" smtClean="0">
                        <a:solidFill>
                          <a:schemeClr val="tx1"/>
                        </a:solidFill>
                      </a:endParaRP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smtClean="0">
                          <a:solidFill>
                            <a:schemeClr val="tx1"/>
                          </a:solidFill>
                        </a:rPr>
                        <a:t>Survey for Drive Thru pharmacy customers around</a:t>
                      </a:r>
                      <a:r>
                        <a:rPr lang="en-GB" sz="1000" baseline="0" smtClean="0">
                          <a:solidFill>
                            <a:schemeClr val="tx1"/>
                          </a:solidFill>
                        </a:rPr>
                        <a:t> their experience</a:t>
                      </a:r>
                      <a:endParaRPr lang="en-GB" sz="1000" b="0" smtClean="0">
                        <a:solidFill>
                          <a:schemeClr val="tx1"/>
                        </a:solidFill>
                        <a:latin typeface="+mn-lt"/>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30</a:t>
                      </a:r>
                    </a:p>
                  </a:txBody>
                  <a:tcPr marL="73708" marR="73708" anchor="ctr"/>
                </a:tc>
                <a:tc>
                  <a:txBody>
                    <a:bodyPr/>
                    <a:lstStyle/>
                    <a:p>
                      <a:pPr algn="ctr"/>
                      <a:r>
                        <a:rPr lang="en-GB" sz="1000" smtClean="0">
                          <a:solidFill>
                            <a:schemeClr val="tx1"/>
                          </a:solidFill>
                        </a:rPr>
                        <a:t>Paper Survey</a:t>
                      </a:r>
                      <a:endParaRPr lang="en-GB" sz="1000">
                        <a:solidFill>
                          <a:schemeClr val="tx1"/>
                        </a:solidFill>
                      </a:endParaRPr>
                    </a:p>
                  </a:txBody>
                  <a:tcPr marL="73708" marR="73708" anchor="ctr"/>
                </a:tc>
                <a:tc>
                  <a:txBody>
                    <a:bodyPr/>
                    <a:lstStyle/>
                    <a:p>
                      <a:pPr algn="ctr"/>
                      <a:r>
                        <a:rPr lang="en-GB" sz="1000" smtClean="0">
                          <a:solidFill>
                            <a:schemeClr val="tx1"/>
                          </a:solidFill>
                        </a:rPr>
                        <a:t>Customers</a:t>
                      </a:r>
                      <a:endParaRPr lang="en-GB" sz="1000">
                        <a:solidFill>
                          <a:schemeClr val="tx1"/>
                        </a:solidFill>
                      </a:endParaRPr>
                    </a:p>
                  </a:txBody>
                  <a:tcPr marL="73708" marR="73708" anchor="ctr"/>
                </a:tc>
                <a:tc>
                  <a:txBody>
                    <a:bodyPr/>
                    <a:lstStyle/>
                    <a:p>
                      <a:pPr algn="ctr"/>
                      <a:r>
                        <a:rPr lang="en-GB" sz="1000" dirty="0" smtClean="0">
                          <a:solidFill>
                            <a:schemeClr val="tx1"/>
                          </a:solidFill>
                        </a:rPr>
                        <a:t>3 mins</a:t>
                      </a:r>
                      <a:endParaRPr lang="en-GB" sz="1000" dirty="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Week 2 or  3</a:t>
                      </a:r>
                    </a:p>
                  </a:txBody>
                  <a:tcPr marL="73708" marR="73708" anchor="ctr"/>
                </a:tc>
              </a:tr>
              <a:tr h="421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Store Data Request</a:t>
                      </a: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smtClean="0">
                          <a:solidFill>
                            <a:schemeClr val="tx1"/>
                          </a:solidFill>
                        </a:rPr>
                        <a:t>List</a:t>
                      </a:r>
                      <a:r>
                        <a:rPr lang="en-GB" sz="1000" baseline="0" smtClean="0">
                          <a:solidFill>
                            <a:schemeClr val="tx1"/>
                          </a:solidFill>
                        </a:rPr>
                        <a:t> of information and statistics to be downloaded from the store system to help understand store’s current performance</a:t>
                      </a:r>
                      <a:endParaRPr lang="en-GB" sz="1000" b="0" smtClean="0">
                        <a:solidFill>
                          <a:schemeClr val="tx1"/>
                        </a:solidFill>
                        <a:latin typeface="+mn-lt"/>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1</a:t>
                      </a:r>
                    </a:p>
                  </a:txBody>
                  <a:tcPr marL="73708" marR="73708" anchor="ctr"/>
                </a:tc>
                <a:tc>
                  <a:txBody>
                    <a:bodyPr/>
                    <a:lstStyle/>
                    <a:p>
                      <a:pPr algn="ctr"/>
                      <a:r>
                        <a:rPr lang="en-GB" sz="1000" smtClean="0">
                          <a:solidFill>
                            <a:schemeClr val="tx1"/>
                          </a:solidFill>
                        </a:rPr>
                        <a:t>Paper </a:t>
                      </a:r>
                      <a:endParaRPr lang="en-GB" sz="1000">
                        <a:solidFill>
                          <a:schemeClr val="tx1"/>
                        </a:solidFill>
                      </a:endParaRPr>
                    </a:p>
                  </a:txBody>
                  <a:tcPr marL="73708" marR="73708" anchor="ctr"/>
                </a:tc>
                <a:tc>
                  <a:txBody>
                    <a:bodyPr/>
                    <a:lstStyle/>
                    <a:p>
                      <a:pPr algn="ctr"/>
                      <a:r>
                        <a:rPr lang="en-GB" sz="1000" smtClean="0">
                          <a:solidFill>
                            <a:schemeClr val="tx1"/>
                          </a:solidFill>
                        </a:rPr>
                        <a:t>SM</a:t>
                      </a:r>
                      <a:endParaRPr lang="en-GB" sz="1000">
                        <a:solidFill>
                          <a:schemeClr val="tx1"/>
                        </a:solidFill>
                      </a:endParaRPr>
                    </a:p>
                  </a:txBody>
                  <a:tcPr marL="73708" marR="73708" anchor="ctr"/>
                </a:tc>
                <a:tc>
                  <a:txBody>
                    <a:bodyPr/>
                    <a:lstStyle/>
                    <a:p>
                      <a:pPr algn="ctr"/>
                      <a:r>
                        <a:rPr lang="en-GB" sz="1000" dirty="0" smtClean="0">
                          <a:solidFill>
                            <a:schemeClr val="tx1"/>
                          </a:solidFill>
                        </a:rPr>
                        <a:t>30</a:t>
                      </a:r>
                      <a:r>
                        <a:rPr lang="en-GB" sz="1000" baseline="0" dirty="0" smtClean="0">
                          <a:solidFill>
                            <a:schemeClr val="tx1"/>
                          </a:solidFill>
                        </a:rPr>
                        <a:t> mins</a:t>
                      </a:r>
                      <a:endParaRPr lang="en-GB" sz="1000" dirty="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Week 1</a:t>
                      </a:r>
                    </a:p>
                  </a:txBody>
                  <a:tcPr marL="73708" marR="73708" anchor="ctr"/>
                </a:tc>
              </a:tr>
              <a:tr h="421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Customer </a:t>
                      </a:r>
                      <a:r>
                        <a:rPr lang="en-GB" sz="1000" err="1" smtClean="0">
                          <a:solidFill>
                            <a:schemeClr val="tx1"/>
                          </a:solidFill>
                        </a:rPr>
                        <a:t>Behavior</a:t>
                      </a:r>
                      <a:r>
                        <a:rPr lang="en-GB" sz="1000" smtClean="0">
                          <a:solidFill>
                            <a:schemeClr val="tx1"/>
                          </a:solidFill>
                        </a:rPr>
                        <a:t> (optional)</a:t>
                      </a:r>
                    </a:p>
                  </a:txBody>
                  <a:tcPr marL="73708" marR="73708" anchor="ct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000" b="0" smtClean="0">
                          <a:solidFill>
                            <a:schemeClr val="tx1"/>
                          </a:solidFill>
                          <a:latin typeface="+mn-lt"/>
                        </a:rPr>
                        <a:t>Map customers</a:t>
                      </a:r>
                      <a:r>
                        <a:rPr lang="en-GB" sz="1000" b="0" baseline="0" smtClean="0">
                          <a:solidFill>
                            <a:schemeClr val="tx1"/>
                          </a:solidFill>
                          <a:latin typeface="+mn-lt"/>
                        </a:rPr>
                        <a:t> shopping </a:t>
                      </a:r>
                      <a:r>
                        <a:rPr lang="en-GB" sz="1000" b="0" baseline="0" err="1" smtClean="0">
                          <a:solidFill>
                            <a:schemeClr val="tx1"/>
                          </a:solidFill>
                          <a:latin typeface="+mn-lt"/>
                        </a:rPr>
                        <a:t>behaviors</a:t>
                      </a:r>
                      <a:r>
                        <a:rPr lang="en-GB" sz="1000" b="0" baseline="0" smtClean="0">
                          <a:solidFill>
                            <a:schemeClr val="tx1"/>
                          </a:solidFill>
                          <a:latin typeface="+mn-lt"/>
                        </a:rPr>
                        <a:t>/path taken around the store to produce a heat map showing how customers shop your store </a:t>
                      </a:r>
                      <a:endParaRPr lang="en-GB" sz="1000" b="0" smtClean="0">
                        <a:solidFill>
                          <a:schemeClr val="tx1"/>
                        </a:solidFill>
                        <a:latin typeface="+mn-lt"/>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smtClean="0">
                          <a:solidFill>
                            <a:schemeClr val="tx1"/>
                          </a:solidFill>
                        </a:rPr>
                        <a:t>15+</a:t>
                      </a:r>
                    </a:p>
                  </a:txBody>
                  <a:tcPr marL="73708" marR="73708" anchor="ctr"/>
                </a:tc>
                <a:tc>
                  <a:txBody>
                    <a:bodyPr/>
                    <a:lstStyle/>
                    <a:p>
                      <a:pPr algn="ctr"/>
                      <a:r>
                        <a:rPr lang="en-GB" sz="1000" smtClean="0">
                          <a:solidFill>
                            <a:schemeClr val="tx1"/>
                          </a:solidFill>
                        </a:rPr>
                        <a:t>Paper</a:t>
                      </a:r>
                      <a:endParaRPr lang="en-GB" sz="1000">
                        <a:solidFill>
                          <a:schemeClr val="tx1"/>
                        </a:solidFill>
                      </a:endParaRPr>
                    </a:p>
                  </a:txBody>
                  <a:tcPr marL="73708" marR="73708" anchor="ctr"/>
                </a:tc>
                <a:tc>
                  <a:txBody>
                    <a:bodyPr/>
                    <a:lstStyle/>
                    <a:p>
                      <a:pPr algn="ctr"/>
                      <a:r>
                        <a:rPr lang="en-GB" sz="1000" smtClean="0">
                          <a:solidFill>
                            <a:schemeClr val="tx1"/>
                          </a:solidFill>
                        </a:rPr>
                        <a:t>All team members </a:t>
                      </a:r>
                      <a:endParaRPr lang="en-GB" sz="1000">
                        <a:solidFill>
                          <a:schemeClr val="tx1"/>
                        </a:solidFill>
                      </a:endParaRPr>
                    </a:p>
                  </a:txBody>
                  <a:tcPr marL="73708" marR="73708" anchor="ctr"/>
                </a:tc>
                <a:tc>
                  <a:txBody>
                    <a:bodyPr/>
                    <a:lstStyle/>
                    <a:p>
                      <a:pPr algn="ctr"/>
                      <a:r>
                        <a:rPr lang="en-GB" sz="1000" dirty="0" smtClean="0">
                          <a:solidFill>
                            <a:schemeClr val="tx1"/>
                          </a:solidFill>
                        </a:rPr>
                        <a:t>10 mins </a:t>
                      </a:r>
                      <a:endParaRPr lang="en-GB" sz="1000" dirty="0">
                        <a:solidFill>
                          <a:schemeClr val="tx1"/>
                        </a:solidFill>
                      </a:endParaRPr>
                    </a:p>
                  </a:txBody>
                  <a:tcPr marL="73708" marR="73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Week 3</a:t>
                      </a:r>
                    </a:p>
                  </a:txBody>
                  <a:tcPr marL="73708" marR="73708" anchor="ctr"/>
                </a:tc>
              </a:tr>
            </a:tbl>
          </a:graphicData>
        </a:graphic>
      </p:graphicFrame>
      <p:sp>
        <p:nvSpPr>
          <p:cNvPr id="4" name="Footer Placeholder 3"/>
          <p:cNvSpPr>
            <a:spLocks noGrp="1"/>
          </p:cNvSpPr>
          <p:nvPr>
            <p:ph type="ftr" sz="quarter" idx="10"/>
          </p:nvPr>
        </p:nvSpPr>
        <p:spPr>
          <a:xfrm>
            <a:off x="3707904" y="6597137"/>
            <a:ext cx="3733800" cy="228600"/>
          </a:xfrm>
        </p:spPr>
        <p:txBody>
          <a:bodyPr/>
          <a:lstStyle/>
          <a:p>
            <a:pPr>
              <a:defRPr/>
            </a:pPr>
            <a:r>
              <a:rPr lang="en-US" dirty="0" smtClean="0">
                <a:solidFill>
                  <a:srgbClr val="58595B"/>
                </a:solidFill>
              </a:rPr>
              <a:t>©2016 Walgreen Co. All rights reserved. </a:t>
            </a:r>
            <a:endParaRPr lang="en-US" dirty="0">
              <a:solidFill>
                <a:srgbClr val="58595B"/>
              </a:solidFill>
            </a:endParaRPr>
          </a:p>
        </p:txBody>
      </p:sp>
    </p:spTree>
    <p:extLst>
      <p:ext uri="{BB962C8B-B14F-4D97-AF65-F5344CB8AC3E}">
        <p14:creationId xmlns:p14="http://schemas.microsoft.com/office/powerpoint/2010/main" val="639863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tx1"/>
                </a:solidFill>
              </a:rPr>
              <a:t>How to run each diagnostic</a:t>
            </a:r>
            <a:endParaRPr lang="en-GB" dirty="0">
              <a:solidFill>
                <a:schemeClr val="tx1"/>
              </a:solidFill>
            </a:endParaRPr>
          </a:p>
        </p:txBody>
      </p:sp>
      <p:sp>
        <p:nvSpPr>
          <p:cNvPr id="3" name="Footer Placeholder 2"/>
          <p:cNvSpPr>
            <a:spLocks noGrp="1"/>
          </p:cNvSpPr>
          <p:nvPr>
            <p:ph type="ftr" sz="quarter" idx="4294967295"/>
          </p:nvPr>
        </p:nvSpPr>
        <p:spPr>
          <a:xfrm>
            <a:off x="0" y="6283325"/>
            <a:ext cx="4843463"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53918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Focus Group</a:t>
            </a:r>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07591971"/>
              </p:ext>
            </p:extLst>
          </p:nvPr>
        </p:nvGraphicFramePr>
        <p:xfrm>
          <a:off x="233167" y="4633781"/>
          <a:ext cx="4059696" cy="1402040"/>
        </p:xfrm>
        <a:graphic>
          <a:graphicData uri="http://schemas.openxmlformats.org/drawingml/2006/table">
            <a:tbl>
              <a:tblPr>
                <a:tableStyleId>{5C22544A-7EE6-4342-B048-85BDC9FD1C3A}</a:tableStyleId>
              </a:tblPr>
              <a:tblGrid>
                <a:gridCol w="1018624"/>
                <a:gridCol w="498764"/>
                <a:gridCol w="480027"/>
                <a:gridCol w="449857"/>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TM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algn="l" fontAlgn="b"/>
                      <a:r>
                        <a:rPr lang="en-GB" sz="900" b="0" i="0" u="none" strike="noStrike" smtClean="0">
                          <a:solidFill>
                            <a:schemeClr val="tx1"/>
                          </a:solidFill>
                          <a:effectLst/>
                          <a:latin typeface="Calibri" panose="020F0502020204030204" pitchFamily="34" charset="0"/>
                        </a:rPr>
                        <a:t>Choose</a:t>
                      </a:r>
                      <a:r>
                        <a:rPr lang="en-GB" sz="900" b="0" i="0" u="none" strike="noStrike" baseline="0" smtClean="0">
                          <a:solidFill>
                            <a:schemeClr val="tx1"/>
                          </a:solidFill>
                          <a:effectLst/>
                          <a:latin typeface="Calibri" panose="020F0502020204030204" pitchFamily="34" charset="0"/>
                        </a:rPr>
                        <a:t> Team members to participate</a:t>
                      </a:r>
                      <a:endParaRPr lang="en-GB"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u="none" strike="noStrike">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u="none" strike="noStrike" smtClean="0">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Schedule meeting</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0" i="0" u="none" strike="noStrike">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smtClean="0">
                          <a:solidFill>
                            <a:schemeClr val="tx1"/>
                          </a:solidFill>
                          <a:effectLst/>
                          <a:latin typeface="Calibri" panose="020F0502020204030204" pitchFamily="34" charset="0"/>
                        </a:rPr>
                        <a:t>Facilitate session</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C</a:t>
                      </a:r>
                      <a:endParaRPr lang="en-US" sz="800" b="1" i="0" u="none" strike="noStrike" dirty="0">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smtClean="0">
                          <a:solidFill>
                            <a:schemeClr val="tx1"/>
                          </a:solidFill>
                          <a:effectLst/>
                          <a:latin typeface="Calibri" panose="020F0502020204030204" pitchFamily="34" charset="0"/>
                        </a:rPr>
                        <a:t>Summarize outputs</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4095515"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is it?</a:t>
            </a:r>
            <a:endParaRPr lang="en-GB" sz="1400" b="1">
              <a:solidFill>
                <a:srgbClr val="FFFFFF"/>
              </a:solidFill>
              <a:latin typeface="Calibri" panose="020F0502020204030204" pitchFamily="34" charset="0"/>
            </a:endParaRPr>
          </a:p>
        </p:txBody>
      </p:sp>
      <p:sp>
        <p:nvSpPr>
          <p:cNvPr id="11" name="TextBox 10"/>
          <p:cNvSpPr txBox="1"/>
          <p:nvPr/>
        </p:nvSpPr>
        <p:spPr>
          <a:xfrm>
            <a:off x="197348" y="1518341"/>
            <a:ext cx="4070471" cy="39472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A facilitated discussion with Team Members to explore and capture thoughts on what is working well and where there are opportunities for improvement in the store</a:t>
            </a:r>
            <a:endParaRPr lang="en-GB" sz="950" b="1" dirty="0">
              <a:solidFill>
                <a:srgbClr val="000000"/>
              </a:solidFill>
              <a:ea typeface="ＭＳ Ｐゴシック" charset="0"/>
              <a:cs typeface="Arial"/>
            </a:endParaRPr>
          </a:p>
        </p:txBody>
      </p:sp>
      <p:sp>
        <p:nvSpPr>
          <p:cNvPr id="12" name="Rounded Rectangle 11"/>
          <p:cNvSpPr/>
          <p:nvPr/>
        </p:nvSpPr>
        <p:spPr>
          <a:xfrm>
            <a:off x="197348" y="201654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3" name="TextBox 12"/>
          <p:cNvSpPr txBox="1"/>
          <p:nvPr/>
        </p:nvSpPr>
        <p:spPr>
          <a:xfrm>
            <a:off x="197348" y="2365271"/>
            <a:ext cx="4070472" cy="112235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Follow the objectives and agenda guidance in the Focus Group supporting deck</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Select a cross section of team members (6-10) to participate and schedule a 1.5 hour meeting</a:t>
            </a:r>
            <a:r>
              <a:rPr lang="en-GB" sz="950" b="1" dirty="0">
                <a:solidFill>
                  <a:srgbClr val="000000"/>
                </a:solidFill>
                <a:ea typeface="ＭＳ Ｐゴシック" charset="0"/>
                <a:cs typeface="Arial"/>
              </a:rPr>
              <a:t> </a:t>
            </a:r>
            <a:r>
              <a:rPr lang="en-GB" sz="950" b="1" dirty="0" smtClean="0">
                <a:solidFill>
                  <a:srgbClr val="000000"/>
                </a:solidFill>
                <a:ea typeface="ＭＳ Ｐゴシック" charset="0"/>
                <a:cs typeface="Arial"/>
              </a:rPr>
              <a:t>(including FE &amp; Rx)</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Materials required will be the Story Board poster, post it notes, a flip chart and some pens</a:t>
            </a:r>
            <a:endParaRPr lang="en-GB" sz="950" b="1" dirty="0">
              <a:solidFill>
                <a:srgbClr val="000000"/>
              </a:solidFill>
              <a:ea typeface="ＭＳ Ｐゴシック" charset="0"/>
              <a:cs typeface="Arial"/>
            </a:endParaRPr>
          </a:p>
          <a:p>
            <a:pPr marL="285750" indent="-285750" algn="just" fontAlgn="base">
              <a:lnSpc>
                <a:spcPct val="120000"/>
              </a:lnSpc>
              <a:spcBef>
                <a:spcPct val="20000"/>
              </a:spcBef>
              <a:spcAft>
                <a:spcPct val="0"/>
              </a:spcAft>
              <a:buClr>
                <a:srgbClr val="00B0F0"/>
              </a:buClr>
              <a:buFont typeface="Arial" panose="020B0604020202020204" pitchFamily="34" charset="0"/>
              <a:buChar char="•"/>
            </a:pPr>
            <a:endParaRPr lang="en-GB" sz="950" b="1" dirty="0" smtClean="0">
              <a:solidFill>
                <a:srgbClr val="000000"/>
              </a:solidFill>
              <a:ea typeface="ＭＳ Ｐゴシック" charset="0"/>
            </a:endParaRPr>
          </a:p>
        </p:txBody>
      </p:sp>
      <p:sp>
        <p:nvSpPr>
          <p:cNvPr id="15" name="Rounded Rectangle 14"/>
          <p:cNvSpPr/>
          <p:nvPr/>
        </p:nvSpPr>
        <p:spPr>
          <a:xfrm>
            <a:off x="197348" y="3395131"/>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6" name="TextBox 15"/>
          <p:cNvSpPr txBox="1"/>
          <p:nvPr/>
        </p:nvSpPr>
        <p:spPr>
          <a:xfrm>
            <a:off x="197348" y="3754513"/>
            <a:ext cx="4070469" cy="467820"/>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During the session capture thoughts and ideas on the Story Board poster or on a flip chart if required</a:t>
            </a:r>
            <a:endParaRPr lang="en-GB" sz="950" b="1" dirty="0">
              <a:solidFill>
                <a:srgbClr val="58595B"/>
              </a:solidFill>
              <a:ea typeface="ＭＳ Ｐゴシック" charset="0"/>
              <a:cs typeface="Arial"/>
            </a:endParaRPr>
          </a:p>
          <a:p>
            <a:pPr marL="285750" indent="-285750" algn="just" fontAlgn="base">
              <a:lnSpc>
                <a:spcPct val="120000"/>
              </a:lnSpc>
              <a:spcBef>
                <a:spcPct val="20000"/>
              </a:spcBef>
              <a:spcAft>
                <a:spcPct val="0"/>
              </a:spcAft>
              <a:buClr>
                <a:srgbClr val="00B0F0"/>
              </a:buClr>
              <a:buFont typeface="Arial" panose="020B0604020202020204" pitchFamily="34" charset="0"/>
              <a:buChar char="•"/>
            </a:pPr>
            <a:endParaRPr lang="en-GB" sz="950" b="1" dirty="0" smtClean="0">
              <a:solidFill>
                <a:srgbClr val="000000"/>
              </a:solidFill>
              <a:ea typeface="ＭＳ Ｐゴシック" charset="0"/>
            </a:endParaRPr>
          </a:p>
        </p:txBody>
      </p:sp>
      <p:sp>
        <p:nvSpPr>
          <p:cNvPr id="18" name="TextBox 17"/>
          <p:cNvSpPr txBox="1"/>
          <p:nvPr/>
        </p:nvSpPr>
        <p:spPr>
          <a:xfrm>
            <a:off x="4727785" y="5185570"/>
            <a:ext cx="4096268" cy="1312411"/>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This is an opportunity for team members to talk openly about what they think is good and where they have ideas for improvement – it is important to create an atmosphere where people feel free to speak and will be listened to</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Capture thoughts and ideas on post it notes and place them on the Story Board poster or flip</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At this stage it is about understanding where there are opportunities and where to focus attention – there is no need to jump in to creating solutions in this session, that will come later in the process</a:t>
            </a:r>
            <a:endParaRPr lang="en-GB" sz="950" b="1" dirty="0">
              <a:solidFill>
                <a:srgbClr val="000000"/>
              </a:solidFill>
              <a:ea typeface="ＭＳ Ｐゴシック" charset="0"/>
              <a:cs typeface="Arial"/>
            </a:endParaRPr>
          </a:p>
        </p:txBody>
      </p:sp>
      <p:sp>
        <p:nvSpPr>
          <p:cNvPr id="22" name="Rounded Rectangle 21"/>
          <p:cNvSpPr/>
          <p:nvPr/>
        </p:nvSpPr>
        <p:spPr>
          <a:xfrm>
            <a:off x="197348" y="4360092"/>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488121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27785" y="1226470"/>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l="6212" t="28384"/>
          <a:stretch/>
        </p:blipFill>
        <p:spPr>
          <a:xfrm>
            <a:off x="5502743" y="1518341"/>
            <a:ext cx="2486891" cy="1424237"/>
          </a:xfrm>
          <a:prstGeom prst="rect">
            <a:avLst/>
          </a:prstGeom>
        </p:spPr>
      </p:pic>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5" t="19933" r="2445" b="29014"/>
          <a:stretch/>
        </p:blipFill>
        <p:spPr bwMode="auto">
          <a:xfrm>
            <a:off x="4616106" y="3081120"/>
            <a:ext cx="4260163" cy="175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3"/>
          </p:nvPr>
        </p:nvSpPr>
        <p:spPr>
          <a:xfrm>
            <a:off x="4427985" y="6685461"/>
            <a:ext cx="4104456" cy="172539"/>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823210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07504"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dirty="0" smtClean="0">
              <a:solidFill>
                <a:srgbClr val="000000"/>
              </a:solidFill>
            </a:endParaRPr>
          </a:p>
        </p:txBody>
      </p:sp>
      <p:sp>
        <p:nvSpPr>
          <p:cNvPr id="4" name="Title 3"/>
          <p:cNvSpPr>
            <a:spLocks noGrp="1"/>
          </p:cNvSpPr>
          <p:nvPr>
            <p:ph type="title"/>
          </p:nvPr>
        </p:nvSpPr>
        <p:spPr/>
        <p:txBody>
          <a:bodyPr/>
          <a:lstStyle/>
          <a:p>
            <a:r>
              <a:rPr lang="en-GB" smtClean="0"/>
              <a:t>Customer Survey </a:t>
            </a:r>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756972929"/>
              </p:ext>
            </p:extLst>
          </p:nvPr>
        </p:nvGraphicFramePr>
        <p:xfrm>
          <a:off x="233167" y="5172552"/>
          <a:ext cx="4059696" cy="1394320"/>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121213">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dirty="0" smtClean="0">
                          <a:solidFill>
                            <a:schemeClr val="tx1"/>
                          </a:solidFill>
                          <a:effectLst/>
                          <a:latin typeface="Calibri" panose="020F0502020204030204" pitchFamily="34" charset="0"/>
                        </a:rPr>
                        <a:t>SM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ASM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TM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DM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dirty="0" smtClean="0">
                          <a:solidFill>
                            <a:schemeClr val="tx1"/>
                          </a:solidFill>
                          <a:effectLst/>
                          <a:latin typeface="Calibri" panose="020F0502020204030204" pitchFamily="34" charset="0"/>
                        </a:rPr>
                        <a:t>FL</a:t>
                      </a:r>
                      <a:endParaRPr lang="en-US" sz="1000" b="0" u="none" strike="noStrike" kern="1200" dirty="0" smtClean="0">
                        <a:solidFill>
                          <a:schemeClr val="tx1"/>
                        </a:solidFill>
                        <a:effectLst/>
                        <a:latin typeface="Calibri" panose="020F0502020204030204" pitchFamily="34" charset="0"/>
                        <a:ea typeface="+mn-ea"/>
                        <a:cs typeface="+mn-cs"/>
                      </a:endParaRPr>
                    </a:p>
                  </a:txBody>
                  <a:tcPr marL="7592" marR="7592" marT="7592" marB="0" anchor="ctr"/>
                </a:tc>
              </a:tr>
              <a:tr h="317497">
                <a:tc>
                  <a:txBody>
                    <a:bodyPr/>
                    <a:lstStyle/>
                    <a:p>
                      <a:pPr algn="l" fontAlgn="b"/>
                      <a:r>
                        <a:rPr lang="en-GB" sz="900" u="none" strike="noStrike" dirty="0">
                          <a:solidFill>
                            <a:schemeClr val="tx1"/>
                          </a:solidFill>
                          <a:effectLst/>
                          <a:latin typeface="Calibri" panose="020F0502020204030204" pitchFamily="34" charset="0"/>
                        </a:rPr>
                        <a:t>Find Team members to run the survey </a:t>
                      </a:r>
                      <a:endParaRPr lang="en-GB"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u="none" strike="noStrike" dirty="0">
                          <a:solidFill>
                            <a:schemeClr val="tx1"/>
                          </a:solidFill>
                          <a:effectLst/>
                          <a:latin typeface="Calibri" panose="020F0502020204030204" pitchFamily="34" charset="0"/>
                        </a:rPr>
                        <a:t>A</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dirty="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dirty="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dirty="0">
                          <a:solidFill>
                            <a:schemeClr val="tx1"/>
                          </a:solidFill>
                          <a:effectLst/>
                          <a:latin typeface="Calibri" panose="020F0502020204030204" pitchFamily="34" charset="0"/>
                        </a:rPr>
                        <a:t>C</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r h="213582">
                <a:tc>
                  <a:txBody>
                    <a:bodyPr/>
                    <a:lstStyle/>
                    <a:p>
                      <a:pPr algn="l" fontAlgn="b"/>
                      <a:r>
                        <a:rPr lang="en-US" sz="900" u="none" strike="noStrike" dirty="0">
                          <a:solidFill>
                            <a:schemeClr val="tx1"/>
                          </a:solidFill>
                          <a:effectLst/>
                          <a:latin typeface="Calibri" panose="020F0502020204030204" pitchFamily="34" charset="0"/>
                        </a:rPr>
                        <a:t>Interview Customers</a:t>
                      </a:r>
                      <a:endParaRPr lang="en-US"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dirty="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r h="213582">
                <a:tc>
                  <a:txBody>
                    <a:bodyPr/>
                    <a:lstStyle/>
                    <a:p>
                      <a:pPr algn="l" fontAlgn="b"/>
                      <a:r>
                        <a:rPr lang="en-US" sz="900" b="0" i="0" u="none" strike="noStrike" dirty="0" smtClean="0">
                          <a:solidFill>
                            <a:schemeClr val="tx1"/>
                          </a:solidFill>
                          <a:effectLst/>
                          <a:latin typeface="Calibri" panose="020F0502020204030204" pitchFamily="34" charset="0"/>
                        </a:rPr>
                        <a:t>Enter responses in Scoring</a:t>
                      </a:r>
                      <a:r>
                        <a:rPr lang="en-US" sz="900" b="0" i="0" u="none" strike="noStrike" baseline="0" dirty="0" smtClean="0">
                          <a:solidFill>
                            <a:schemeClr val="tx1"/>
                          </a:solidFill>
                          <a:effectLst/>
                          <a:latin typeface="Calibri" panose="020F0502020204030204" pitchFamily="34" charset="0"/>
                        </a:rPr>
                        <a:t> tool</a:t>
                      </a:r>
                      <a:endParaRPr lang="en-US"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A/R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r h="213582">
                <a:tc>
                  <a:txBody>
                    <a:bodyPr/>
                    <a:lstStyle/>
                    <a:p>
                      <a:pPr algn="l" fontAlgn="b"/>
                      <a:r>
                        <a:rPr lang="en-GB" sz="900" u="none" strike="noStrike" dirty="0" smtClean="0">
                          <a:solidFill>
                            <a:schemeClr val="tx1"/>
                          </a:solidFill>
                          <a:effectLst/>
                          <a:latin typeface="Calibri" panose="020F0502020204030204" pitchFamily="34" charset="0"/>
                        </a:rPr>
                        <a:t>Analyze results</a:t>
                      </a:r>
                      <a:endParaRPr lang="en-GB"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A/R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00" b="1" u="none" strike="noStrike" dirty="0" smtClean="0">
                        <a:solidFill>
                          <a:schemeClr val="tx1"/>
                        </a:solidFill>
                        <a:effectLst/>
                        <a:latin typeface="Calibri" panose="020F0502020204030204" pitchFamily="34" charset="0"/>
                      </a:endParaRPr>
                    </a:p>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is</a:t>
            </a:r>
            <a:endParaRPr lang="en-GB" sz="1400" b="1" dirty="0">
              <a:solidFill>
                <a:srgbClr val="FFFFFF"/>
              </a:solidFill>
              <a:latin typeface="Calibri" panose="020F0502020204030204" pitchFamily="34" charset="0"/>
            </a:endParaRPr>
          </a:p>
        </p:txBody>
      </p:sp>
      <p:sp>
        <p:nvSpPr>
          <p:cNvPr id="11" name="TextBox 10"/>
          <p:cNvSpPr txBox="1"/>
          <p:nvPr/>
        </p:nvSpPr>
        <p:spPr>
          <a:xfrm>
            <a:off x="197348" y="1518341"/>
            <a:ext cx="8626705" cy="26314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A survey asking customers about their experience and what is important to them when shopping / collecting their prescriptions at a Walgreens </a:t>
            </a:r>
            <a:r>
              <a:rPr lang="en-GB" sz="950" b="1" dirty="0" smtClean="0">
                <a:solidFill>
                  <a:srgbClr val="58595B"/>
                </a:solidFill>
                <a:ea typeface="ＭＳ Ｐゴシック" charset="0"/>
                <a:cs typeface="Arial"/>
              </a:rPr>
              <a:t>store</a:t>
            </a:r>
          </a:p>
        </p:txBody>
      </p:sp>
      <p:sp>
        <p:nvSpPr>
          <p:cNvPr id="12" name="Rounded Rectangle 11"/>
          <p:cNvSpPr/>
          <p:nvPr/>
        </p:nvSpPr>
        <p:spPr>
          <a:xfrm>
            <a:off x="197348" y="1838940"/>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run it</a:t>
            </a:r>
            <a:endParaRPr lang="en-GB" sz="1400" b="1" dirty="0">
              <a:solidFill>
                <a:srgbClr val="FFFFFF"/>
              </a:solidFill>
              <a:latin typeface="Calibri" panose="020F0502020204030204" pitchFamily="34" charset="0"/>
            </a:endParaRPr>
          </a:p>
        </p:txBody>
      </p:sp>
      <p:sp>
        <p:nvSpPr>
          <p:cNvPr id="13" name="TextBox 12"/>
          <p:cNvSpPr txBox="1"/>
          <p:nvPr/>
        </p:nvSpPr>
        <p:spPr>
          <a:xfrm>
            <a:off x="197348" y="2138831"/>
            <a:ext cx="4070472" cy="78611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Print off copies of the Customer </a:t>
            </a:r>
            <a:r>
              <a:rPr lang="en-GB" sz="950" b="1" dirty="0">
                <a:solidFill>
                  <a:srgbClr val="58595B"/>
                </a:solidFill>
                <a:ea typeface="ＭＳ Ｐゴシック" charset="0"/>
                <a:cs typeface="Arial"/>
              </a:rPr>
              <a:t>survey </a:t>
            </a:r>
            <a:r>
              <a:rPr lang="en-GB" sz="950" b="1" dirty="0" smtClean="0">
                <a:solidFill>
                  <a:srgbClr val="58595B"/>
                </a:solidFill>
                <a:ea typeface="ＭＳ Ｐゴシック" charset="0"/>
                <a:cs typeface="Arial"/>
              </a:rPr>
              <a:t>PDF </a:t>
            </a:r>
            <a:endParaRPr lang="en-GB" sz="950" b="1" dirty="0">
              <a:solidFill>
                <a:srgbClr val="58595B"/>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Politely </a:t>
            </a:r>
            <a:r>
              <a:rPr lang="en-GB" sz="950" b="1" dirty="0" smtClean="0">
                <a:solidFill>
                  <a:srgbClr val="58595B"/>
                </a:solidFill>
                <a:ea typeface="ＭＳ Ｐゴシック" charset="0"/>
                <a:cs typeface="Arial"/>
              </a:rPr>
              <a:t>ask customers who are </a:t>
            </a:r>
            <a:r>
              <a:rPr lang="en-GB" sz="950" b="1" dirty="0">
                <a:solidFill>
                  <a:srgbClr val="58595B"/>
                </a:solidFill>
                <a:ea typeface="ＭＳ Ｐゴシック" charset="0"/>
                <a:cs typeface="Arial"/>
              </a:rPr>
              <a:t>about to leave the store if they can spare a few minutes (no more than 5) to fill out </a:t>
            </a:r>
            <a:r>
              <a:rPr lang="en-GB" sz="950" b="1" dirty="0" smtClean="0">
                <a:solidFill>
                  <a:srgbClr val="58595B"/>
                </a:solidFill>
                <a:ea typeface="ＭＳ Ｐゴシック" charset="0"/>
                <a:cs typeface="Arial"/>
              </a:rPr>
              <a:t>the survey </a:t>
            </a:r>
            <a:r>
              <a:rPr lang="en-GB" sz="950" b="1" dirty="0">
                <a:solidFill>
                  <a:srgbClr val="58595B"/>
                </a:solidFill>
                <a:ea typeface="ＭＳ Ｐゴシック" charset="0"/>
                <a:cs typeface="Arial"/>
              </a:rPr>
              <a:t>and then step through the questions with them </a:t>
            </a:r>
            <a:r>
              <a:rPr lang="en-GB" sz="950" b="1" dirty="0" smtClean="0">
                <a:solidFill>
                  <a:srgbClr val="58595B"/>
                </a:solidFill>
                <a:ea typeface="ＭＳ Ｐゴシック" charset="0"/>
                <a:cs typeface="Arial"/>
              </a:rPr>
              <a:t>and record the responses</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Complete 30 surveys across a week</a:t>
            </a:r>
            <a:endParaRPr lang="en-GB" sz="950" b="1" dirty="0" smtClean="0">
              <a:solidFill>
                <a:srgbClr val="000000"/>
              </a:solidFill>
              <a:ea typeface="ＭＳ Ｐゴシック" charset="0"/>
            </a:endParaRPr>
          </a:p>
        </p:txBody>
      </p:sp>
      <p:sp>
        <p:nvSpPr>
          <p:cNvPr id="15" name="Rounded Rectangle 14"/>
          <p:cNvSpPr/>
          <p:nvPr/>
        </p:nvSpPr>
        <p:spPr>
          <a:xfrm>
            <a:off x="4727785" y="1838940"/>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score it</a:t>
            </a:r>
            <a:endParaRPr lang="en-GB" sz="1400" b="1" dirty="0">
              <a:solidFill>
                <a:srgbClr val="FFFFFF"/>
              </a:solidFill>
              <a:latin typeface="Calibri" panose="020F0502020204030204" pitchFamily="34" charset="0"/>
            </a:endParaRPr>
          </a:p>
        </p:txBody>
      </p:sp>
      <p:sp>
        <p:nvSpPr>
          <p:cNvPr id="16" name="TextBox 15"/>
          <p:cNvSpPr txBox="1"/>
          <p:nvPr/>
        </p:nvSpPr>
        <p:spPr>
          <a:xfrm>
            <a:off x="4753584" y="2132856"/>
            <a:ext cx="4070469" cy="39472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Enter the </a:t>
            </a:r>
            <a:r>
              <a:rPr lang="en-GB" sz="950" b="1" dirty="0" smtClean="0">
                <a:solidFill>
                  <a:srgbClr val="58595B"/>
                </a:solidFill>
                <a:ea typeface="ＭＳ Ｐゴシック" charset="0"/>
                <a:cs typeface="Arial"/>
              </a:rPr>
              <a:t>responses </a:t>
            </a:r>
            <a:r>
              <a:rPr lang="en-GB" sz="950" b="1" dirty="0">
                <a:solidFill>
                  <a:srgbClr val="58595B"/>
                </a:solidFill>
                <a:ea typeface="ＭＳ Ｐゴシック" charset="0"/>
                <a:cs typeface="Arial"/>
              </a:rPr>
              <a:t>for each survey </a:t>
            </a:r>
            <a:r>
              <a:rPr lang="en-GB" sz="950" b="1" dirty="0" smtClean="0">
                <a:solidFill>
                  <a:srgbClr val="58595B"/>
                </a:solidFill>
                <a:ea typeface="ＭＳ Ｐゴシック" charset="0"/>
                <a:cs typeface="Arial"/>
              </a:rPr>
              <a:t>i</a:t>
            </a:r>
            <a:r>
              <a:rPr lang="en-GB" sz="950" b="1" dirty="0">
                <a:solidFill>
                  <a:srgbClr val="58595B"/>
                </a:solidFill>
                <a:ea typeface="ＭＳ Ｐゴシック" charset="0"/>
                <a:cs typeface="Arial"/>
              </a:rPr>
              <a:t>n</a:t>
            </a:r>
            <a:r>
              <a:rPr lang="en-GB" sz="950" b="1" dirty="0" smtClean="0">
                <a:solidFill>
                  <a:srgbClr val="58595B"/>
                </a:solidFill>
                <a:ea typeface="ＭＳ Ｐゴシック" charset="0"/>
                <a:cs typeface="Arial"/>
              </a:rPr>
              <a:t>to the Customer Survey Analysis Form. </a:t>
            </a:r>
            <a:r>
              <a:rPr lang="en-GB" sz="950" b="1" dirty="0">
                <a:solidFill>
                  <a:srgbClr val="58595B"/>
                </a:solidFill>
                <a:ea typeface="ＭＳ Ｐゴシック" charset="0"/>
                <a:cs typeface="Arial"/>
              </a:rPr>
              <a:t>This will </a:t>
            </a:r>
            <a:r>
              <a:rPr lang="en-GB" sz="950" b="1" dirty="0" smtClean="0">
                <a:solidFill>
                  <a:srgbClr val="58595B"/>
                </a:solidFill>
                <a:ea typeface="ＭＳ Ｐゴシック" charset="0"/>
                <a:cs typeface="Arial"/>
              </a:rPr>
              <a:t>analyze </a:t>
            </a:r>
            <a:r>
              <a:rPr lang="en-GB" sz="950" b="1" dirty="0">
                <a:solidFill>
                  <a:srgbClr val="58595B"/>
                </a:solidFill>
                <a:ea typeface="ＭＳ Ｐゴシック" charset="0"/>
                <a:cs typeface="Arial"/>
              </a:rPr>
              <a:t>the results automatically and </a:t>
            </a:r>
            <a:r>
              <a:rPr lang="en-GB" sz="950" b="1" dirty="0" smtClean="0">
                <a:solidFill>
                  <a:srgbClr val="58595B"/>
                </a:solidFill>
                <a:ea typeface="ＭＳ Ｐゴシック" charset="0"/>
                <a:cs typeface="Arial"/>
              </a:rPr>
              <a:t>then include the results on the Storyboard</a:t>
            </a:r>
            <a:endParaRPr lang="en-GB" sz="950" b="1" dirty="0">
              <a:solidFill>
                <a:srgbClr val="58595B"/>
              </a:solidFill>
              <a:ea typeface="ＭＳ Ｐゴシック" charset="0"/>
              <a:cs typeface="Arial"/>
            </a:endParaRPr>
          </a:p>
        </p:txBody>
      </p:sp>
      <p:sp>
        <p:nvSpPr>
          <p:cNvPr id="18" name="TextBox 17"/>
          <p:cNvSpPr txBox="1"/>
          <p:nvPr/>
        </p:nvSpPr>
        <p:spPr>
          <a:xfrm>
            <a:off x="4727785" y="5947367"/>
            <a:ext cx="4096268" cy="72199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Be sure to ask a wide variety of customers, including those who may not have had a great experience- this will help us identify what we can do to improve!</a:t>
            </a: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Conduct the survey at different days during diagnostic week and throughout the day (morning, afternoon and evening). </a:t>
            </a:r>
          </a:p>
        </p:txBody>
      </p:sp>
      <p:sp>
        <p:nvSpPr>
          <p:cNvPr id="22" name="Rounded Rectangle 21"/>
          <p:cNvSpPr/>
          <p:nvPr/>
        </p:nvSpPr>
        <p:spPr>
          <a:xfrm>
            <a:off x="197348" y="493528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Key Roles</a:t>
            </a:r>
            <a:endParaRPr lang="en-GB" sz="1400" b="1" dirty="0">
              <a:solidFill>
                <a:srgbClr val="FFFFFF"/>
              </a:solidFill>
              <a:latin typeface="Calibri" panose="020F0502020204030204" pitchFamily="34" charset="0"/>
            </a:endParaRPr>
          </a:p>
        </p:txBody>
      </p:sp>
      <p:sp>
        <p:nvSpPr>
          <p:cNvPr id="23" name="Rounded Rectangle 22"/>
          <p:cNvSpPr/>
          <p:nvPr/>
        </p:nvSpPr>
        <p:spPr>
          <a:xfrm>
            <a:off x="4727785" y="565536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Hints &amp; Tips</a:t>
            </a:r>
            <a:endParaRPr lang="en-GB" sz="1400" b="1" dirty="0">
              <a:solidFill>
                <a:srgbClr val="FFFFFF"/>
              </a:solidFill>
              <a:latin typeface="Calibri" panose="020F0502020204030204" pitchFamily="34" charset="0"/>
            </a:endParaRPr>
          </a:p>
        </p:txBody>
      </p:sp>
      <p:sp>
        <p:nvSpPr>
          <p:cNvPr id="24" name="Rounded Rectangle 23"/>
          <p:cNvSpPr/>
          <p:nvPr/>
        </p:nvSpPr>
        <p:spPr>
          <a:xfrm>
            <a:off x="196595" y="2996952"/>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looks like</a:t>
            </a:r>
            <a:endParaRPr lang="en-GB" sz="1400" b="1" dirty="0">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I:	Must be informed that the action has taken place</a:t>
            </a:r>
          </a:p>
        </p:txBody>
      </p:sp>
      <p:pic>
        <p:nvPicPr>
          <p:cNvPr id="3" name="Picture 2"/>
          <p:cNvPicPr>
            <a:picLocks noChangeAspect="1"/>
          </p:cNvPicPr>
          <p:nvPr/>
        </p:nvPicPr>
        <p:blipFill rotWithShape="1">
          <a:blip r:embed="rId2"/>
          <a:srcRect l="26203" t="31433" r="28416" b="20469"/>
          <a:stretch/>
        </p:blipFill>
        <p:spPr>
          <a:xfrm>
            <a:off x="254105" y="3290868"/>
            <a:ext cx="4013715" cy="1578292"/>
          </a:xfrm>
          <a:prstGeom prst="rect">
            <a:avLst/>
          </a:prstGeom>
          <a:ln>
            <a:solidFill>
              <a:schemeClr val="bg1">
                <a:lumMod val="75000"/>
              </a:schemeClr>
            </a:solidFill>
          </a:ln>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539" t="18428" r="28688" b="6251"/>
          <a:stretch/>
        </p:blipFill>
        <p:spPr bwMode="auto">
          <a:xfrm>
            <a:off x="4727785" y="2615838"/>
            <a:ext cx="4096268" cy="297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6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Ground Rules ….. for the entire Workshop  </a:t>
            </a:r>
            <a:endParaRPr lang="en-GB"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©2015 Walgreen Co. All rights reserved.</a:t>
            </a:r>
            <a:endParaRPr lang="en-US">
              <a:solidFill>
                <a:srgbClr val="58595B"/>
              </a:solidFill>
            </a:endParaRPr>
          </a:p>
        </p:txBody>
      </p:sp>
      <p:sp>
        <p:nvSpPr>
          <p:cNvPr id="5" name="Content Placeholder 2"/>
          <p:cNvSpPr>
            <a:spLocks noGrp="1"/>
          </p:cNvSpPr>
          <p:nvPr>
            <p:ph idx="1"/>
          </p:nvPr>
        </p:nvSpPr>
        <p:spPr bwMode="gray">
          <a:xfrm>
            <a:off x="304800" y="12954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rmAutofit/>
          </a:bodyPr>
          <a:lst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rgbClr val="6A737B"/>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rgbClr val="6A737B"/>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rgbClr val="6A737B"/>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rgbClr val="6A737B"/>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pPr marL="342900" indent="-342900">
              <a:lnSpc>
                <a:spcPct val="100000"/>
              </a:lnSpc>
              <a:buFont typeface="Arial" panose="020B0604020202020204" pitchFamily="34" charset="0"/>
              <a:buChar char="•"/>
            </a:pPr>
            <a:r>
              <a:rPr lang="en-US" dirty="0" smtClean="0"/>
              <a:t>Be respectful of others</a:t>
            </a:r>
          </a:p>
          <a:p>
            <a:pPr marL="342900" indent="-342900">
              <a:lnSpc>
                <a:spcPct val="100000"/>
              </a:lnSpc>
              <a:buFont typeface="Arial" panose="020B0604020202020204" pitchFamily="34" charset="0"/>
              <a:buChar char="•"/>
            </a:pPr>
            <a:r>
              <a:rPr lang="en-US" dirty="0" smtClean="0"/>
              <a:t>All ideas are good ideas</a:t>
            </a:r>
          </a:p>
          <a:p>
            <a:pPr marL="342900" indent="-342900">
              <a:lnSpc>
                <a:spcPct val="100000"/>
              </a:lnSpc>
              <a:buFont typeface="Arial" panose="020B0604020202020204" pitchFamily="34" charset="0"/>
              <a:buChar char="•"/>
            </a:pPr>
            <a:r>
              <a:rPr lang="en-US" dirty="0" smtClean="0"/>
              <a:t>Differences of opinion are expected</a:t>
            </a:r>
          </a:p>
          <a:p>
            <a:pPr marL="342900" indent="-342900">
              <a:lnSpc>
                <a:spcPct val="100000"/>
              </a:lnSpc>
              <a:buFont typeface="Arial" panose="020B0604020202020204" pitchFamily="34" charset="0"/>
              <a:buChar char="•"/>
            </a:pPr>
            <a:r>
              <a:rPr lang="en-US" dirty="0" smtClean="0"/>
              <a:t>Allow one person to speak at a time</a:t>
            </a:r>
          </a:p>
          <a:p>
            <a:pPr marL="342900" indent="-342900">
              <a:lnSpc>
                <a:spcPct val="100000"/>
              </a:lnSpc>
              <a:buFont typeface="Arial" panose="020B0604020202020204" pitchFamily="34" charset="0"/>
              <a:buChar char="•"/>
            </a:pPr>
            <a:r>
              <a:rPr lang="en-US" dirty="0" smtClean="0"/>
              <a:t>Cell phones off……or at least on silent</a:t>
            </a:r>
          </a:p>
          <a:p>
            <a:pPr marL="342900" indent="-342900">
              <a:lnSpc>
                <a:spcPct val="100000"/>
              </a:lnSpc>
              <a:buFont typeface="Arial" panose="020B0604020202020204" pitchFamily="34" charset="0"/>
              <a:buChar char="•"/>
            </a:pPr>
            <a:r>
              <a:rPr lang="en-US" dirty="0" smtClean="0"/>
              <a:t>We are all on the same team</a:t>
            </a:r>
          </a:p>
          <a:p>
            <a:pPr marL="342900" indent="-342900">
              <a:lnSpc>
                <a:spcPct val="100000"/>
              </a:lnSpc>
              <a:buFont typeface="Arial" panose="020B0604020202020204" pitchFamily="34" charset="0"/>
              <a:buChar char="•"/>
            </a:pPr>
            <a:r>
              <a:rPr lang="en-US" dirty="0" smtClean="0"/>
              <a:t>No hierarchy in the room…..we are all equals</a:t>
            </a:r>
          </a:p>
          <a:p>
            <a:pPr marL="342900" indent="-342900">
              <a:lnSpc>
                <a:spcPct val="100000"/>
              </a:lnSpc>
              <a:buFont typeface="Arial" panose="020B0604020202020204" pitchFamily="34" charset="0"/>
              <a:buChar char="•"/>
            </a:pPr>
            <a:r>
              <a:rPr lang="en-US" dirty="0" smtClean="0"/>
              <a:t>This is a “safe” place (be open and honest)</a:t>
            </a:r>
          </a:p>
          <a:p>
            <a:pPr marL="342900" indent="-342900">
              <a:lnSpc>
                <a:spcPct val="100000"/>
              </a:lnSpc>
              <a:buFont typeface="Arial" panose="020B0604020202020204" pitchFamily="34" charset="0"/>
              <a:buChar char="•"/>
            </a:pPr>
            <a:r>
              <a:rPr lang="en-US" dirty="0" smtClean="0"/>
              <a:t>Tell it the way it is…..use your own words</a:t>
            </a:r>
          </a:p>
          <a:p>
            <a:pPr marL="342900" indent="-342900">
              <a:lnSpc>
                <a:spcPct val="100000"/>
              </a:lnSpc>
              <a:buFont typeface="Arial" panose="020B0604020202020204" pitchFamily="34" charset="0"/>
              <a:buChar char="•"/>
            </a:pPr>
            <a:r>
              <a:rPr lang="en-US" dirty="0" smtClean="0"/>
              <a:t>Be respectful of timings</a:t>
            </a:r>
          </a:p>
          <a:p>
            <a:pPr marL="342900" indent="-342900">
              <a:lnSpc>
                <a:spcPct val="100000"/>
              </a:lnSpc>
              <a:buFont typeface="Arial" panose="020B0604020202020204" pitchFamily="34" charset="0"/>
              <a:buChar char="•"/>
            </a:pPr>
            <a:r>
              <a:rPr lang="en-US" dirty="0" smtClean="0"/>
              <a:t>Use this opportunity to network</a:t>
            </a:r>
          </a:p>
          <a:p>
            <a:pPr marL="342900" indent="-342900">
              <a:lnSpc>
                <a:spcPct val="100000"/>
              </a:lnSpc>
              <a:buFont typeface="Arial" panose="020B0604020202020204" pitchFamily="34" charset="0"/>
              <a:buChar char="•"/>
            </a:pPr>
            <a:r>
              <a:rPr lang="en-US" dirty="0" smtClean="0"/>
              <a:t>……and have some fun !!!</a:t>
            </a:r>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p:txBody>
      </p:sp>
    </p:spTree>
    <p:extLst>
      <p:ext uri="{BB962C8B-B14F-4D97-AF65-F5344CB8AC3E}">
        <p14:creationId xmlns:p14="http://schemas.microsoft.com/office/powerpoint/2010/main" val="894022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a:t>Great Customer Availability Study </a:t>
            </a:r>
          </a:p>
        </p:txBody>
      </p:sp>
      <p:graphicFrame>
        <p:nvGraphicFramePr>
          <p:cNvPr id="5" name="Table 4"/>
          <p:cNvGraphicFramePr>
            <a:graphicFrameLocks noGrp="1"/>
          </p:cNvGraphicFramePr>
          <p:nvPr>
            <p:extLst>
              <p:ext uri="{D42A27DB-BD31-4B8C-83A1-F6EECF244321}">
                <p14:modId xmlns:p14="http://schemas.microsoft.com/office/powerpoint/2010/main" val="2245483025"/>
              </p:ext>
            </p:extLst>
          </p:nvPr>
        </p:nvGraphicFramePr>
        <p:xfrm>
          <a:off x="233167" y="4633781"/>
          <a:ext cx="4059696" cy="1690189"/>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77451">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TM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90086">
                <a:tc>
                  <a:txBody>
                    <a:bodyPr/>
                    <a:lstStyle/>
                    <a:p>
                      <a:pPr lvl="0" algn="l" fontAlgn="b"/>
                      <a:r>
                        <a:rPr lang="en-GB" sz="800" u="none" strike="noStrike">
                          <a:solidFill>
                            <a:schemeClr val="tx1"/>
                          </a:solidFill>
                          <a:effectLst/>
                        </a:rPr>
                        <a:t>Find </a:t>
                      </a:r>
                      <a:r>
                        <a:rPr lang="en-GB" sz="800" u="none" strike="noStrike" smtClean="0">
                          <a:solidFill>
                            <a:schemeClr val="tx1"/>
                          </a:solidFill>
                          <a:effectLst/>
                        </a:rPr>
                        <a:t>TMs </a:t>
                      </a:r>
                      <a:r>
                        <a:rPr lang="en-GB" sz="800" u="none" strike="noStrike">
                          <a:solidFill>
                            <a:schemeClr val="tx1"/>
                          </a:solidFill>
                          <a:effectLst/>
                        </a:rPr>
                        <a:t>to run the checks </a:t>
                      </a:r>
                      <a:r>
                        <a:rPr lang="en-GB" sz="800" u="none" strike="noStrike" smtClean="0">
                          <a:solidFill>
                            <a:schemeClr val="tx1"/>
                          </a:solidFill>
                          <a:effectLst/>
                        </a:rPr>
                        <a:t>studies</a:t>
                      </a:r>
                      <a:endParaRPr lang="en-GB" sz="8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77451">
                <a:tc>
                  <a:txBody>
                    <a:bodyPr/>
                    <a:lstStyle/>
                    <a:p>
                      <a:pPr lvl="0" algn="l" fontAlgn="b"/>
                      <a:r>
                        <a:rPr lang="en-US" sz="800" u="none" strike="noStrike">
                          <a:solidFill>
                            <a:schemeClr val="tx1"/>
                          </a:solidFill>
                          <a:effectLst/>
                        </a:rPr>
                        <a:t>Carry out the checks</a:t>
                      </a:r>
                      <a:endParaRPr lang="en-US" sz="8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83875">
                <a:tc>
                  <a:txBody>
                    <a:bodyPr/>
                    <a:lstStyle/>
                    <a:p>
                      <a:pPr lvl="0" algn="l" fontAlgn="b"/>
                      <a:r>
                        <a:rPr lang="en-US" sz="800" u="none" strike="noStrike">
                          <a:solidFill>
                            <a:schemeClr val="tx1"/>
                          </a:solidFill>
                          <a:effectLst/>
                        </a:rPr>
                        <a:t>Record results on scoresheets</a:t>
                      </a:r>
                      <a:endParaRPr lang="en-US" sz="8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77451">
                <a:tc>
                  <a:txBody>
                    <a:bodyPr/>
                    <a:lstStyle/>
                    <a:p>
                      <a:pPr lvl="0" algn="l" fontAlgn="b"/>
                      <a:r>
                        <a:rPr lang="en-US" sz="800" u="none" strike="noStrike">
                          <a:solidFill>
                            <a:schemeClr val="tx1"/>
                          </a:solidFill>
                          <a:effectLst/>
                        </a:rPr>
                        <a:t>Send Results to DM</a:t>
                      </a:r>
                      <a:endParaRPr lang="en-US" sz="8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83875">
                <a:tc>
                  <a:txBody>
                    <a:bodyPr/>
                    <a:lstStyle/>
                    <a:p>
                      <a:pPr lvl="0" algn="l" fontAlgn="b"/>
                      <a:r>
                        <a:rPr lang="en-GB" sz="800" u="none" strike="noStrike">
                          <a:solidFill>
                            <a:schemeClr val="tx1"/>
                          </a:solidFill>
                          <a:effectLst/>
                        </a:rPr>
                        <a:t>Provide analysis back to store</a:t>
                      </a:r>
                      <a:endParaRPr lang="en-GB" sz="8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2272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254105" y="1491117"/>
            <a:ext cx="8569948" cy="522964"/>
          </a:xfrm>
          <a:prstGeom prst="rect">
            <a:avLst/>
          </a:prstGeom>
          <a:noFill/>
        </p:spPr>
        <p:txBody>
          <a:bodyPr wrap="square" lIns="0" tIns="0" rIns="0" bIns="0" rtlCol="0">
            <a:spAutoFit/>
          </a:bodyPr>
          <a:lstStyle/>
          <a:p>
            <a:pPr marL="171450" indent="-171450"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2 </a:t>
            </a:r>
            <a:r>
              <a:rPr lang="en-GB" sz="950" b="1" dirty="0" smtClean="0">
                <a:solidFill>
                  <a:srgbClr val="000000"/>
                </a:solidFill>
                <a:ea typeface="ＭＳ Ｐゴシック" charset="0"/>
                <a:cs typeface="Arial"/>
              </a:rPr>
              <a:t>studies designed </a:t>
            </a:r>
            <a:r>
              <a:rPr lang="en-GB" sz="950" b="1" dirty="0">
                <a:solidFill>
                  <a:srgbClr val="000000"/>
                </a:solidFill>
                <a:ea typeface="ＭＳ Ｐゴシック" charset="0"/>
                <a:cs typeface="Arial"/>
              </a:rPr>
              <a:t>to measure and track store </a:t>
            </a:r>
            <a:r>
              <a:rPr lang="en-GB" sz="950" b="1" dirty="0" smtClean="0">
                <a:solidFill>
                  <a:srgbClr val="000000"/>
                </a:solidFill>
                <a:ea typeface="ＭＳ Ｐゴシック" charset="0"/>
                <a:cs typeface="Arial"/>
              </a:rPr>
              <a:t>availability, providing a basis to improve availability for customers</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Detailed </a:t>
            </a:r>
            <a:r>
              <a:rPr lang="en-GB" sz="950" b="1" dirty="0">
                <a:solidFill>
                  <a:srgbClr val="000000"/>
                </a:solidFill>
                <a:ea typeface="ＭＳ Ｐゴシック" charset="0"/>
                <a:cs typeface="Arial"/>
              </a:rPr>
              <a:t>OSA </a:t>
            </a:r>
            <a:r>
              <a:rPr lang="en-GB" sz="950" b="1" dirty="0" smtClean="0">
                <a:solidFill>
                  <a:srgbClr val="000000"/>
                </a:solidFill>
                <a:ea typeface="ＭＳ Ｐゴシック" charset="0"/>
                <a:cs typeface="Arial"/>
              </a:rPr>
              <a:t>check = </a:t>
            </a:r>
            <a:r>
              <a:rPr lang="en-GB" sz="950" b="1" dirty="0">
                <a:solidFill>
                  <a:srgbClr val="000000"/>
                </a:solidFill>
                <a:ea typeface="ＭＳ Ｐゴシック" charset="0"/>
                <a:cs typeface="Arial"/>
              </a:rPr>
              <a:t>Tracking specific departments with </a:t>
            </a:r>
            <a:r>
              <a:rPr lang="en-GB" sz="950" b="1" dirty="0" err="1">
                <a:solidFill>
                  <a:srgbClr val="000000"/>
                </a:solidFill>
                <a:ea typeface="ＭＳ Ｐゴシック" charset="0"/>
                <a:cs typeface="Arial"/>
              </a:rPr>
              <a:t>Telxon</a:t>
            </a:r>
            <a:r>
              <a:rPr lang="en-GB" sz="950" b="1" dirty="0">
                <a:solidFill>
                  <a:srgbClr val="000000"/>
                </a:solidFill>
                <a:ea typeface="ＭＳ Ｐゴシック" charset="0"/>
                <a:cs typeface="Arial"/>
              </a:rPr>
              <a:t> and tracking the reasons for outs</a:t>
            </a: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Visual OSA </a:t>
            </a:r>
            <a:r>
              <a:rPr lang="en-GB" sz="950" b="1" dirty="0" smtClean="0">
                <a:solidFill>
                  <a:srgbClr val="000000"/>
                </a:solidFill>
                <a:ea typeface="ＭＳ Ｐゴシック" charset="0"/>
                <a:cs typeface="Arial"/>
              </a:rPr>
              <a:t>check = </a:t>
            </a:r>
            <a:r>
              <a:rPr lang="en-GB" sz="950" b="1" dirty="0">
                <a:solidFill>
                  <a:srgbClr val="000000"/>
                </a:solidFill>
                <a:ea typeface="ＭＳ Ｐゴシック" charset="0"/>
                <a:cs typeface="Arial"/>
              </a:rPr>
              <a:t>Entire store count to compare outs against those in the system</a:t>
            </a:r>
          </a:p>
        </p:txBody>
      </p:sp>
      <p:sp>
        <p:nvSpPr>
          <p:cNvPr id="12" name="Rounded Rectangle 11"/>
          <p:cNvSpPr/>
          <p:nvPr/>
        </p:nvSpPr>
        <p:spPr>
          <a:xfrm>
            <a:off x="197348" y="2106598"/>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3" name="TextBox 12"/>
          <p:cNvSpPr txBox="1"/>
          <p:nvPr/>
        </p:nvSpPr>
        <p:spPr>
          <a:xfrm>
            <a:off x="197348" y="2455322"/>
            <a:ext cx="4070472" cy="112235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Both checks will be run in store by TMs but the detailed check will require a </a:t>
            </a:r>
            <a:r>
              <a:rPr lang="en-GB" sz="950" b="1" dirty="0" err="1">
                <a:solidFill>
                  <a:srgbClr val="000000"/>
                </a:solidFill>
                <a:ea typeface="ＭＳ Ｐゴシック" charset="0"/>
                <a:cs typeface="Arial"/>
              </a:rPr>
              <a:t>Telxon</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Detailed guidance and materials are provided in the </a:t>
            </a:r>
            <a:r>
              <a:rPr lang="en-GB" sz="950" b="1" i="1" dirty="0" smtClean="0">
                <a:solidFill>
                  <a:srgbClr val="000000"/>
                </a:solidFill>
                <a:ea typeface="ＭＳ Ｐゴシック" charset="0"/>
                <a:cs typeface="Arial"/>
              </a:rPr>
              <a:t>Getting Ready for Great </a:t>
            </a:r>
            <a:r>
              <a:rPr lang="en-GB" sz="950" b="1" i="1" dirty="0">
                <a:solidFill>
                  <a:srgbClr val="000000"/>
                </a:solidFill>
                <a:ea typeface="ＭＳ Ｐゴシック" charset="0"/>
                <a:cs typeface="Arial"/>
              </a:rPr>
              <a:t>Customer Availability </a:t>
            </a:r>
            <a:r>
              <a:rPr lang="en-GB" sz="950" b="1" dirty="0">
                <a:solidFill>
                  <a:srgbClr val="000000"/>
                </a:solidFill>
                <a:ea typeface="ＭＳ Ｐゴシック" charset="0"/>
                <a:cs typeface="Arial"/>
              </a:rPr>
              <a:t>pack provided to </a:t>
            </a:r>
            <a:r>
              <a:rPr lang="en-GB" sz="950" b="1" dirty="0" smtClean="0">
                <a:solidFill>
                  <a:srgbClr val="000000"/>
                </a:solidFill>
                <a:ea typeface="ＭＳ Ｐゴシック" charset="0"/>
                <a:cs typeface="Arial"/>
              </a:rPr>
              <a:t>your store</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The individual instruction guides for each of the two checks can be found in the appendix</a:t>
            </a:r>
            <a:endParaRPr lang="en-GB" sz="950" b="1" dirty="0">
              <a:solidFill>
                <a:srgbClr val="000000"/>
              </a:solidFill>
              <a:ea typeface="ＭＳ Ｐゴシック" charset="0"/>
              <a:cs typeface="Arial"/>
            </a:endParaRP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sp>
        <p:nvSpPr>
          <p:cNvPr id="15" name="Rounded Rectangle 14"/>
          <p:cNvSpPr/>
          <p:nvPr/>
        </p:nvSpPr>
        <p:spPr>
          <a:xfrm>
            <a:off x="197348" y="345054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6" name="TextBox 15"/>
          <p:cNvSpPr txBox="1"/>
          <p:nvPr/>
        </p:nvSpPr>
        <p:spPr>
          <a:xfrm>
            <a:off x="197348" y="3717032"/>
            <a:ext cx="4070469" cy="79508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Score the outs in tally format under the relevant category </a:t>
            </a:r>
            <a:r>
              <a:rPr lang="en-GB" sz="950" b="1" dirty="0" smtClean="0">
                <a:solidFill>
                  <a:srgbClr val="000000"/>
                </a:solidFill>
                <a:ea typeface="ＭＳ Ｐゴシック" charset="0"/>
                <a:cs typeface="Arial"/>
              </a:rPr>
              <a:t>and </a:t>
            </a:r>
            <a:r>
              <a:rPr lang="en-GB" sz="950" b="1" dirty="0">
                <a:solidFill>
                  <a:srgbClr val="000000"/>
                </a:solidFill>
                <a:ea typeface="ＭＳ Ｐゴシック" charset="0"/>
                <a:cs typeface="Arial"/>
              </a:rPr>
              <a:t>cause of out (Detailed check only</a:t>
            </a:r>
            <a:r>
              <a:rPr lang="en-GB" sz="950" b="1" dirty="0" smtClean="0">
                <a:solidFill>
                  <a:srgbClr val="000000"/>
                </a:solidFill>
                <a:ea typeface="ＭＳ Ｐゴシック" charset="0"/>
                <a:cs typeface="Arial"/>
              </a:rPr>
              <a:t>)</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For the Visual counts, tally the results according to the aisle numbers</a:t>
            </a: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sp>
        <p:nvSpPr>
          <p:cNvPr id="18" name="TextBox 17"/>
          <p:cNvSpPr txBox="1"/>
          <p:nvPr/>
        </p:nvSpPr>
        <p:spPr>
          <a:xfrm>
            <a:off x="4727785" y="5967485"/>
            <a:ext cx="4096268" cy="590418"/>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Do the detailed check with a partner, with one person scanning the bar codes and the other recording the reason code for the out</a:t>
            </a: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After you’ve tallied the outs convert them to numbers before you send them to your Frontier DM</a:t>
            </a:r>
          </a:p>
        </p:txBody>
      </p:sp>
      <p:sp>
        <p:nvSpPr>
          <p:cNvPr id="22" name="Rounded Rectangle 21"/>
          <p:cNvSpPr/>
          <p:nvPr/>
        </p:nvSpPr>
        <p:spPr>
          <a:xfrm>
            <a:off x="197348" y="4360092"/>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5663132"/>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27785" y="2106598"/>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sp>
        <p:nvSpPr>
          <p:cNvPr id="27" name="TextBox 26"/>
          <p:cNvSpPr txBox="1"/>
          <p:nvPr/>
        </p:nvSpPr>
        <p:spPr>
          <a:xfrm>
            <a:off x="5024452" y="5348706"/>
            <a:ext cx="3502931" cy="150875"/>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b="1" dirty="0">
                <a:solidFill>
                  <a:srgbClr val="000000"/>
                </a:solidFill>
                <a:ea typeface="ＭＳ Ｐゴシック" charset="0"/>
              </a:rPr>
              <a:t>Sample page from the Detailed OSA Check worksheet</a:t>
            </a:r>
          </a:p>
        </p:txBody>
      </p:sp>
      <p:pic>
        <p:nvPicPr>
          <p:cNvPr id="20" name="Picture 19"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33216" y="2452815"/>
            <a:ext cx="3685405" cy="2771582"/>
          </a:xfrm>
          <a:prstGeom prst="rect">
            <a:avLst/>
          </a:prstGeom>
          <a:ln w="12700">
            <a:solidFill>
              <a:schemeClr val="accent1"/>
            </a:solidFill>
          </a:ln>
        </p:spPr>
      </p:pic>
      <p:sp>
        <p:nvSpPr>
          <p:cNvPr id="2" name="Footer Placeholder 1"/>
          <p:cNvSpPr>
            <a:spLocks noGrp="1"/>
          </p:cNvSpPr>
          <p:nvPr>
            <p:ph type="ftr" sz="quarter" idx="13"/>
          </p:nvPr>
        </p:nvSpPr>
        <p:spPr>
          <a:xfrm>
            <a:off x="4476346" y="6508597"/>
            <a:ext cx="5124915"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188450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dirty="0" smtClean="0">
              <a:solidFill>
                <a:srgbClr val="000000"/>
              </a:solidFill>
            </a:endParaRPr>
          </a:p>
        </p:txBody>
      </p:sp>
      <p:sp>
        <p:nvSpPr>
          <p:cNvPr id="4" name="Title 3"/>
          <p:cNvSpPr>
            <a:spLocks noGrp="1"/>
          </p:cNvSpPr>
          <p:nvPr>
            <p:ph type="title"/>
          </p:nvPr>
        </p:nvSpPr>
        <p:spPr/>
        <p:txBody>
          <a:bodyPr/>
          <a:lstStyle/>
          <a:p>
            <a:r>
              <a:rPr lang="en-GB" dirty="0" smtClean="0"/>
              <a:t>Team Member Survey</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893741480"/>
              </p:ext>
            </p:extLst>
          </p:nvPr>
        </p:nvGraphicFramePr>
        <p:xfrm>
          <a:off x="233167" y="5661248"/>
          <a:ext cx="4059696" cy="921747"/>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dirty="0" smtClean="0">
                          <a:solidFill>
                            <a:schemeClr val="tx1"/>
                          </a:solidFill>
                          <a:effectLst/>
                          <a:latin typeface="Calibri" panose="020F0502020204030204" pitchFamily="34" charset="0"/>
                        </a:rPr>
                        <a:t>SM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ASM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TM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DM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dirty="0" smtClean="0">
                          <a:solidFill>
                            <a:schemeClr val="tx1"/>
                          </a:solidFill>
                          <a:effectLst/>
                          <a:latin typeface="Calibri" panose="020F0502020204030204" pitchFamily="34" charset="0"/>
                        </a:rPr>
                        <a:t>FL</a:t>
                      </a:r>
                      <a:endParaRPr lang="en-US" sz="1000" b="0" u="none" strike="noStrike" kern="1200" dirty="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algn="l" fontAlgn="b"/>
                      <a:r>
                        <a:rPr lang="en-GB" sz="900" u="none" strike="noStrike" dirty="0" smtClean="0">
                          <a:solidFill>
                            <a:schemeClr val="tx1"/>
                          </a:solidFill>
                          <a:effectLst/>
                          <a:latin typeface="Calibri" panose="020F0502020204030204" pitchFamily="34" charset="0"/>
                        </a:rPr>
                        <a:t>Complete survey</a:t>
                      </a:r>
                      <a:r>
                        <a:rPr lang="en-GB" sz="900" u="none" strike="noStrike" baseline="0" dirty="0" smtClean="0">
                          <a:solidFill>
                            <a:schemeClr val="tx1"/>
                          </a:solidFill>
                          <a:effectLst/>
                          <a:latin typeface="Calibri" panose="020F0502020204030204" pitchFamily="34" charset="0"/>
                        </a:rPr>
                        <a:t> </a:t>
                      </a:r>
                      <a:endParaRPr lang="en-GB"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dirty="0" smtClean="0">
                          <a:solidFill>
                            <a:schemeClr val="tx1"/>
                          </a:solidFill>
                          <a:effectLst/>
                          <a:latin typeface="Calibri" panose="020F0502020204030204" pitchFamily="34" charset="0"/>
                        </a:rPr>
                        <a:t>Enter responses in</a:t>
                      </a:r>
                      <a:r>
                        <a:rPr lang="en-US" sz="900" u="none" strike="noStrike" baseline="0" dirty="0" smtClean="0">
                          <a:solidFill>
                            <a:schemeClr val="tx1"/>
                          </a:solidFill>
                          <a:effectLst/>
                          <a:latin typeface="Calibri" panose="020F0502020204030204" pitchFamily="34" charset="0"/>
                        </a:rPr>
                        <a:t> scoring tool and analyze results</a:t>
                      </a:r>
                      <a:endParaRPr lang="en-US"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A/R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is</a:t>
            </a:r>
            <a:endParaRPr lang="en-GB" sz="1400" b="1" dirty="0">
              <a:solidFill>
                <a:srgbClr val="FFFFFF"/>
              </a:solidFill>
              <a:latin typeface="Calibri" panose="020F0502020204030204" pitchFamily="34" charset="0"/>
            </a:endParaRPr>
          </a:p>
        </p:txBody>
      </p:sp>
      <p:sp>
        <p:nvSpPr>
          <p:cNvPr id="11" name="TextBox 10"/>
          <p:cNvSpPr txBox="1"/>
          <p:nvPr/>
        </p:nvSpPr>
        <p:spPr>
          <a:xfrm>
            <a:off x="197348" y="1518341"/>
            <a:ext cx="8626705" cy="26314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A survey that asks </a:t>
            </a:r>
            <a:r>
              <a:rPr lang="en-GB" sz="950" b="1" dirty="0">
                <a:solidFill>
                  <a:srgbClr val="58595B"/>
                </a:solidFill>
                <a:ea typeface="ＭＳ Ｐゴシック" charset="0"/>
                <a:cs typeface="Arial"/>
              </a:rPr>
              <a:t>a series of questions regarding employee </a:t>
            </a:r>
            <a:r>
              <a:rPr lang="en-GB" sz="950" b="1" dirty="0" smtClean="0">
                <a:solidFill>
                  <a:srgbClr val="58595B"/>
                </a:solidFill>
                <a:ea typeface="ＭＳ Ｐゴシック" charset="0"/>
                <a:cs typeface="Arial"/>
              </a:rPr>
              <a:t>satisfaction which </a:t>
            </a:r>
            <a:r>
              <a:rPr lang="en-GB" sz="950" b="1" dirty="0">
                <a:solidFill>
                  <a:srgbClr val="58595B"/>
                </a:solidFill>
                <a:ea typeface="ＭＳ Ｐゴシック" charset="0"/>
                <a:cs typeface="Arial"/>
              </a:rPr>
              <a:t>will give a measure of engagement, motivation and </a:t>
            </a:r>
            <a:r>
              <a:rPr lang="en-GB" sz="950" b="1" dirty="0" smtClean="0">
                <a:solidFill>
                  <a:srgbClr val="58595B"/>
                </a:solidFill>
                <a:ea typeface="ＭＳ Ｐゴシック" charset="0"/>
                <a:cs typeface="Arial"/>
              </a:rPr>
              <a:t>morale.  The survey results are anonymous, results will be combined to give averages for the store</a:t>
            </a:r>
          </a:p>
        </p:txBody>
      </p:sp>
      <p:sp>
        <p:nvSpPr>
          <p:cNvPr id="12" name="Rounded Rectangle 11"/>
          <p:cNvSpPr/>
          <p:nvPr/>
        </p:nvSpPr>
        <p:spPr>
          <a:xfrm>
            <a:off x="171549" y="184482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run it</a:t>
            </a:r>
            <a:endParaRPr lang="en-GB" sz="1400" b="1" dirty="0">
              <a:solidFill>
                <a:srgbClr val="FFFFFF"/>
              </a:solidFill>
              <a:latin typeface="Calibri" panose="020F0502020204030204" pitchFamily="34" charset="0"/>
            </a:endParaRPr>
          </a:p>
        </p:txBody>
      </p:sp>
      <p:sp>
        <p:nvSpPr>
          <p:cNvPr id="13" name="TextBox 12"/>
          <p:cNvSpPr txBox="1"/>
          <p:nvPr/>
        </p:nvSpPr>
        <p:spPr>
          <a:xfrm>
            <a:off x="171549" y="2132856"/>
            <a:ext cx="4070472" cy="727635"/>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Print off </a:t>
            </a:r>
            <a:r>
              <a:rPr lang="en-GB" sz="950" b="1" dirty="0" smtClean="0">
                <a:solidFill>
                  <a:srgbClr val="58595B"/>
                </a:solidFill>
                <a:ea typeface="ＭＳ Ｐゴシック" charset="0"/>
                <a:cs typeface="Arial"/>
              </a:rPr>
              <a:t>copies of the Team Member survey PDF</a:t>
            </a:r>
            <a:endParaRPr lang="en-GB" sz="950" b="1" dirty="0">
              <a:solidFill>
                <a:srgbClr val="58595B"/>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The </a:t>
            </a:r>
            <a:r>
              <a:rPr lang="en-GB" sz="950" b="1" dirty="0">
                <a:solidFill>
                  <a:srgbClr val="58595B"/>
                </a:solidFill>
                <a:ea typeface="ＭＳ Ｐゴシック" charset="0"/>
                <a:cs typeface="Arial"/>
              </a:rPr>
              <a:t>survey will take no longer than 5</a:t>
            </a:r>
            <a:r>
              <a:rPr lang="en-GB" sz="950" b="1" dirty="0" smtClean="0">
                <a:solidFill>
                  <a:srgbClr val="58595B"/>
                </a:solidFill>
                <a:ea typeface="ＭＳ Ｐゴシック" charset="0"/>
                <a:cs typeface="Arial"/>
              </a:rPr>
              <a:t> minutes</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58595B"/>
                </a:solidFill>
                <a:ea typeface="ＭＳ Ｐゴシック" charset="0"/>
                <a:cs typeface="Arial"/>
              </a:rPr>
              <a:t>Ask as many team members to complete as possible</a:t>
            </a: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sp>
        <p:nvSpPr>
          <p:cNvPr id="15" name="Rounded Rectangle 14"/>
          <p:cNvSpPr/>
          <p:nvPr/>
        </p:nvSpPr>
        <p:spPr>
          <a:xfrm>
            <a:off x="4727782" y="184482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score it</a:t>
            </a:r>
            <a:endParaRPr lang="en-GB" sz="1400" b="1" dirty="0">
              <a:solidFill>
                <a:srgbClr val="FFFFFF"/>
              </a:solidFill>
              <a:latin typeface="Calibri" panose="020F0502020204030204" pitchFamily="34" charset="0"/>
            </a:endParaRPr>
          </a:p>
        </p:txBody>
      </p:sp>
      <p:sp>
        <p:nvSpPr>
          <p:cNvPr id="16" name="TextBox 15"/>
          <p:cNvSpPr txBox="1"/>
          <p:nvPr/>
        </p:nvSpPr>
        <p:spPr>
          <a:xfrm>
            <a:off x="4727782" y="2098173"/>
            <a:ext cx="4070469" cy="39472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Enter the responses for each survey </a:t>
            </a:r>
            <a:r>
              <a:rPr lang="en-GB" sz="950" b="1" dirty="0" smtClean="0">
                <a:solidFill>
                  <a:srgbClr val="58595B"/>
                </a:solidFill>
                <a:ea typeface="ＭＳ Ｐゴシック" charset="0"/>
                <a:cs typeface="Arial"/>
              </a:rPr>
              <a:t>into the Team Member Survey </a:t>
            </a:r>
            <a:r>
              <a:rPr lang="en-GB" sz="950" b="1" dirty="0">
                <a:solidFill>
                  <a:srgbClr val="58595B"/>
                </a:solidFill>
                <a:ea typeface="ＭＳ Ｐゴシック" charset="0"/>
                <a:cs typeface="Arial"/>
              </a:rPr>
              <a:t>Analysis </a:t>
            </a:r>
            <a:r>
              <a:rPr lang="en-GB" sz="950" b="1" dirty="0" smtClean="0">
                <a:solidFill>
                  <a:srgbClr val="58595B"/>
                </a:solidFill>
                <a:ea typeface="ＭＳ Ｐゴシック" charset="0"/>
                <a:cs typeface="Arial"/>
              </a:rPr>
              <a:t>Form. </a:t>
            </a:r>
            <a:r>
              <a:rPr lang="en-GB" sz="950" b="1" dirty="0">
                <a:solidFill>
                  <a:srgbClr val="58595B"/>
                </a:solidFill>
                <a:ea typeface="ＭＳ Ｐゴシック" charset="0"/>
                <a:cs typeface="Arial"/>
              </a:rPr>
              <a:t>This will </a:t>
            </a:r>
            <a:r>
              <a:rPr lang="en-GB" sz="950" b="1" dirty="0" smtClean="0">
                <a:solidFill>
                  <a:srgbClr val="58595B"/>
                </a:solidFill>
                <a:ea typeface="ＭＳ Ｐゴシック" charset="0"/>
                <a:cs typeface="Arial"/>
              </a:rPr>
              <a:t>analyze </a:t>
            </a:r>
            <a:r>
              <a:rPr lang="en-GB" sz="950" b="1" dirty="0">
                <a:solidFill>
                  <a:srgbClr val="58595B"/>
                </a:solidFill>
                <a:ea typeface="ＭＳ Ｐゴシック" charset="0"/>
                <a:cs typeface="Arial"/>
              </a:rPr>
              <a:t>the results automatically and then include the results on the </a:t>
            </a:r>
            <a:r>
              <a:rPr lang="en-GB" sz="950" b="1" dirty="0" smtClean="0">
                <a:solidFill>
                  <a:srgbClr val="58595B"/>
                </a:solidFill>
                <a:ea typeface="ＭＳ Ｐゴシック" charset="0"/>
                <a:cs typeface="Arial"/>
              </a:rPr>
              <a:t>Storyboard</a:t>
            </a:r>
          </a:p>
        </p:txBody>
      </p:sp>
      <p:sp>
        <p:nvSpPr>
          <p:cNvPr id="18" name="TextBox 17"/>
          <p:cNvSpPr txBox="1"/>
          <p:nvPr/>
        </p:nvSpPr>
        <p:spPr>
          <a:xfrm>
            <a:off x="4727785" y="5940639"/>
            <a:ext cx="4096268" cy="458844"/>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All questions are anonymous, so answer them as honestly as possible</a:t>
            </a:r>
          </a:p>
          <a:p>
            <a:pPr fontAlgn="base">
              <a:lnSpc>
                <a:spcPct val="90000"/>
              </a:lnSpc>
              <a:spcBef>
                <a:spcPts val="528"/>
              </a:spcBef>
              <a:spcAft>
                <a:spcPct val="0"/>
              </a:spcAft>
            </a:pPr>
            <a:endParaRPr lang="en-GB" sz="950" b="1" dirty="0">
              <a:solidFill>
                <a:srgbClr val="58595B"/>
              </a:solidFill>
              <a:ea typeface="ＭＳ Ｐゴシック" charset="0"/>
              <a:cs typeface="Arial"/>
            </a:endParaRPr>
          </a:p>
        </p:txBody>
      </p:sp>
      <p:sp>
        <p:nvSpPr>
          <p:cNvPr id="22" name="Rounded Rectangle 21"/>
          <p:cNvSpPr/>
          <p:nvPr/>
        </p:nvSpPr>
        <p:spPr>
          <a:xfrm>
            <a:off x="197348" y="5373216"/>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Key Roles</a:t>
            </a:r>
            <a:endParaRPr lang="en-GB" sz="1400" b="1" dirty="0">
              <a:solidFill>
                <a:srgbClr val="FFFFFF"/>
              </a:solidFill>
              <a:latin typeface="Calibri" panose="020F0502020204030204" pitchFamily="34" charset="0"/>
            </a:endParaRPr>
          </a:p>
        </p:txBody>
      </p:sp>
      <p:sp>
        <p:nvSpPr>
          <p:cNvPr id="23" name="Rounded Rectangle 22"/>
          <p:cNvSpPr/>
          <p:nvPr/>
        </p:nvSpPr>
        <p:spPr>
          <a:xfrm>
            <a:off x="4727785" y="5636286"/>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Hints &amp; Tips</a:t>
            </a:r>
            <a:endParaRPr lang="en-GB" sz="1400" b="1" dirty="0">
              <a:solidFill>
                <a:srgbClr val="FFFFFF"/>
              </a:solidFill>
              <a:latin typeface="Calibri" panose="020F0502020204030204" pitchFamily="34" charset="0"/>
            </a:endParaRPr>
          </a:p>
        </p:txBody>
      </p:sp>
      <p:sp>
        <p:nvSpPr>
          <p:cNvPr id="24" name="Rounded Rectangle 23"/>
          <p:cNvSpPr/>
          <p:nvPr/>
        </p:nvSpPr>
        <p:spPr>
          <a:xfrm>
            <a:off x="171026" y="2708920"/>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looks like</a:t>
            </a:r>
            <a:endParaRPr lang="en-GB" sz="1400" b="1" dirty="0">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I:	Must be informed that the action has taken place</a:t>
            </a:r>
          </a:p>
        </p:txBody>
      </p:sp>
      <p:pic>
        <p:nvPicPr>
          <p:cNvPr id="7" name="Picture 6" descr="Screen Clipping"/>
          <p:cNvPicPr>
            <a:picLocks noChangeAspect="1"/>
          </p:cNvPicPr>
          <p:nvPr/>
        </p:nvPicPr>
        <p:blipFill rotWithShape="1">
          <a:blip r:embed="rId2" cstate="email">
            <a:extLst>
              <a:ext uri="{28A0092B-C50C-407E-A947-70E740481C1C}">
                <a14:useLocalDpi xmlns:a14="http://schemas.microsoft.com/office/drawing/2010/main" val="0"/>
              </a:ext>
            </a:extLst>
          </a:blip>
          <a:srcRect t="13820"/>
          <a:stretch/>
        </p:blipFill>
        <p:spPr>
          <a:xfrm>
            <a:off x="197348" y="2996952"/>
            <a:ext cx="4044673" cy="2271361"/>
          </a:xfrm>
          <a:prstGeom prst="rect">
            <a:avLst/>
          </a:prstGeom>
          <a:ln>
            <a:solidFill>
              <a:schemeClr val="accent1"/>
            </a:solidFill>
          </a:ln>
        </p:spPr>
      </p:pic>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707" t="17073" r="28871" b="7714"/>
          <a:stretch/>
        </p:blipFill>
        <p:spPr bwMode="auto">
          <a:xfrm>
            <a:off x="4756533" y="2564904"/>
            <a:ext cx="4041717" cy="298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56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Rx Waiter Customer Survey</a:t>
            </a:r>
            <a:endParaRPr lang="en-GB"/>
          </a:p>
        </p:txBody>
      </p:sp>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197348" y="1518341"/>
            <a:ext cx="8626705" cy="131574"/>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A survey of Pharmacy </a:t>
            </a:r>
            <a:r>
              <a:rPr lang="en-GB" sz="950" b="1" dirty="0">
                <a:solidFill>
                  <a:srgbClr val="000000"/>
                </a:solidFill>
                <a:ea typeface="ＭＳ Ｐゴシック" charset="0"/>
                <a:cs typeface="Arial"/>
              </a:rPr>
              <a:t>customers </a:t>
            </a:r>
            <a:r>
              <a:rPr lang="en-GB" sz="950" b="1" dirty="0" smtClean="0">
                <a:solidFill>
                  <a:srgbClr val="000000"/>
                </a:solidFill>
                <a:ea typeface="ＭＳ Ｐゴシック" charset="0"/>
                <a:cs typeface="Arial"/>
              </a:rPr>
              <a:t>focusing on preferred and actual wait </a:t>
            </a:r>
            <a:r>
              <a:rPr lang="en-GB" sz="950" b="1" dirty="0">
                <a:solidFill>
                  <a:srgbClr val="000000"/>
                </a:solidFill>
                <a:ea typeface="ＭＳ Ｐゴシック" charset="0"/>
                <a:cs typeface="Arial"/>
              </a:rPr>
              <a:t>times for prescription </a:t>
            </a:r>
            <a:r>
              <a:rPr lang="en-GB" sz="950" b="1" dirty="0" smtClean="0">
                <a:solidFill>
                  <a:srgbClr val="000000"/>
                </a:solidFill>
                <a:ea typeface="ＭＳ Ｐゴシック" charset="0"/>
                <a:cs typeface="Arial"/>
              </a:rPr>
              <a:t>collection</a:t>
            </a:r>
          </a:p>
        </p:txBody>
      </p:sp>
      <p:sp>
        <p:nvSpPr>
          <p:cNvPr id="12" name="Rounded Rectangle 11"/>
          <p:cNvSpPr/>
          <p:nvPr/>
        </p:nvSpPr>
        <p:spPr>
          <a:xfrm>
            <a:off x="197348" y="184482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5" name="Rounded Rectangle 14"/>
          <p:cNvSpPr/>
          <p:nvPr/>
        </p:nvSpPr>
        <p:spPr>
          <a:xfrm>
            <a:off x="197348" y="3395131"/>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8" name="TextBox 17"/>
          <p:cNvSpPr txBox="1"/>
          <p:nvPr/>
        </p:nvSpPr>
        <p:spPr>
          <a:xfrm>
            <a:off x="4727785" y="5906004"/>
            <a:ext cx="4096268" cy="72199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Be sure to ask a wide variety of customers, including those who may not have had a great </a:t>
            </a:r>
            <a:r>
              <a:rPr lang="en-GB" sz="950" b="1" dirty="0" smtClean="0">
                <a:solidFill>
                  <a:srgbClr val="000000"/>
                </a:solidFill>
                <a:ea typeface="ＭＳ Ｐゴシック" charset="0"/>
                <a:cs typeface="Arial"/>
              </a:rPr>
              <a:t>experience. This </a:t>
            </a:r>
            <a:r>
              <a:rPr lang="en-GB" sz="950" b="1" dirty="0">
                <a:solidFill>
                  <a:srgbClr val="000000"/>
                </a:solidFill>
                <a:ea typeface="ＭＳ Ｐゴシック" charset="0"/>
                <a:cs typeface="Arial"/>
              </a:rPr>
              <a:t>will help us identify what we can do to </a:t>
            </a:r>
            <a:r>
              <a:rPr lang="en-GB" sz="950" b="1" dirty="0" smtClean="0">
                <a:solidFill>
                  <a:srgbClr val="000000"/>
                </a:solidFill>
                <a:ea typeface="ＭＳ Ｐゴシック" charset="0"/>
                <a:cs typeface="Arial"/>
              </a:rPr>
              <a:t>improve</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Conduct the survey </a:t>
            </a:r>
            <a:r>
              <a:rPr lang="en-GB" sz="950" b="1" dirty="0" smtClean="0">
                <a:solidFill>
                  <a:srgbClr val="000000"/>
                </a:solidFill>
                <a:ea typeface="ＭＳ Ｐゴシック" charset="0"/>
                <a:cs typeface="Arial"/>
              </a:rPr>
              <a:t>on </a:t>
            </a:r>
            <a:r>
              <a:rPr lang="en-GB" sz="950" b="1" dirty="0">
                <a:solidFill>
                  <a:srgbClr val="000000"/>
                </a:solidFill>
                <a:ea typeface="ＭＳ Ｐゴシック" charset="0"/>
                <a:cs typeface="Arial"/>
              </a:rPr>
              <a:t>different days during diagnostic week and throughout the day (morning, afternoon and evening). </a:t>
            </a:r>
          </a:p>
        </p:txBody>
      </p:sp>
      <p:sp>
        <p:nvSpPr>
          <p:cNvPr id="22" name="Rounded Rectangle 21"/>
          <p:cNvSpPr/>
          <p:nvPr/>
        </p:nvSpPr>
        <p:spPr>
          <a:xfrm>
            <a:off x="197348" y="4360092"/>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5636286"/>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27785" y="184482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sp>
        <p:nvSpPr>
          <p:cNvPr id="21" name="TextBox 20"/>
          <p:cNvSpPr txBox="1"/>
          <p:nvPr/>
        </p:nvSpPr>
        <p:spPr>
          <a:xfrm>
            <a:off x="197348" y="2193548"/>
            <a:ext cx="4070472" cy="1049262"/>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You will print copies of the RX Waiter Customer survey  PDF</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Politely </a:t>
            </a:r>
            <a:r>
              <a:rPr lang="en-GB" sz="950" b="1" dirty="0" smtClean="0">
                <a:solidFill>
                  <a:srgbClr val="000000"/>
                </a:solidFill>
                <a:ea typeface="ＭＳ Ｐゴシック" charset="0"/>
                <a:cs typeface="Arial"/>
              </a:rPr>
              <a:t>ask Pharmacy customers who are </a:t>
            </a:r>
            <a:r>
              <a:rPr lang="en-GB" sz="950" b="1" dirty="0">
                <a:solidFill>
                  <a:srgbClr val="000000"/>
                </a:solidFill>
                <a:ea typeface="ＭＳ Ｐゴシック" charset="0"/>
                <a:cs typeface="Arial"/>
              </a:rPr>
              <a:t>about to leave the </a:t>
            </a:r>
            <a:r>
              <a:rPr lang="en-GB" sz="950" b="1" dirty="0" smtClean="0">
                <a:solidFill>
                  <a:srgbClr val="000000"/>
                </a:solidFill>
                <a:ea typeface="ＭＳ Ｐゴシック" charset="0"/>
                <a:cs typeface="Arial"/>
              </a:rPr>
              <a:t>Pharmacy if </a:t>
            </a:r>
            <a:r>
              <a:rPr lang="en-GB" sz="950" b="1" dirty="0">
                <a:solidFill>
                  <a:srgbClr val="000000"/>
                </a:solidFill>
                <a:ea typeface="ＭＳ Ｐゴシック" charset="0"/>
                <a:cs typeface="Arial"/>
              </a:rPr>
              <a:t>they can spare a few minutes (no more than </a:t>
            </a:r>
            <a:r>
              <a:rPr lang="en-GB" sz="950" b="1" dirty="0" smtClean="0">
                <a:solidFill>
                  <a:srgbClr val="000000"/>
                </a:solidFill>
                <a:ea typeface="ＭＳ Ｐゴシック" charset="0"/>
                <a:cs typeface="Arial"/>
              </a:rPr>
              <a:t>2) </a:t>
            </a:r>
            <a:r>
              <a:rPr lang="en-GB" sz="950" b="1" dirty="0">
                <a:solidFill>
                  <a:srgbClr val="000000"/>
                </a:solidFill>
                <a:ea typeface="ＭＳ Ｐゴシック" charset="0"/>
                <a:cs typeface="Arial"/>
              </a:rPr>
              <a:t>to fill out a survey and then step through the questions with them </a:t>
            </a:r>
            <a:r>
              <a:rPr lang="en-GB" sz="950" b="1" dirty="0" smtClean="0">
                <a:solidFill>
                  <a:srgbClr val="000000"/>
                </a:solidFill>
                <a:ea typeface="ＭＳ Ｐゴシック" charset="0"/>
                <a:cs typeface="Arial"/>
              </a:rPr>
              <a:t>and record the responses</a:t>
            </a: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Complete </a:t>
            </a:r>
            <a:r>
              <a:rPr lang="en-GB" sz="950" b="1" dirty="0" smtClean="0">
                <a:solidFill>
                  <a:srgbClr val="000000"/>
                </a:solidFill>
                <a:ea typeface="ＭＳ Ｐゴシック" charset="0"/>
                <a:cs typeface="Arial"/>
              </a:rPr>
              <a:t>30 </a:t>
            </a:r>
            <a:r>
              <a:rPr lang="en-GB" sz="950" b="1" dirty="0">
                <a:solidFill>
                  <a:srgbClr val="000000"/>
                </a:solidFill>
                <a:ea typeface="ＭＳ Ｐゴシック" charset="0"/>
                <a:cs typeface="Arial"/>
              </a:rPr>
              <a:t>surveys across a </a:t>
            </a:r>
            <a:r>
              <a:rPr lang="en-GB" sz="950" b="1" dirty="0" smtClean="0">
                <a:solidFill>
                  <a:srgbClr val="000000"/>
                </a:solidFill>
                <a:ea typeface="ＭＳ Ｐゴシック" charset="0"/>
                <a:cs typeface="Arial"/>
              </a:rPr>
              <a:t>week, complete the summary sheet </a:t>
            </a:r>
            <a:r>
              <a:rPr lang="en-GB" sz="950" b="1" dirty="0">
                <a:solidFill>
                  <a:srgbClr val="000000"/>
                </a:solidFill>
                <a:ea typeface="ＭＳ Ｐゴシック" charset="0"/>
                <a:cs typeface="Arial"/>
              </a:rPr>
              <a:t>and then </a:t>
            </a:r>
            <a:r>
              <a:rPr lang="en-GB" sz="950" b="1" dirty="0" smtClean="0">
                <a:solidFill>
                  <a:srgbClr val="000000"/>
                </a:solidFill>
                <a:ea typeface="ＭＳ Ｐゴシック" charset="0"/>
                <a:cs typeface="Arial"/>
              </a:rPr>
              <a:t>send it </a:t>
            </a:r>
            <a:r>
              <a:rPr lang="en-GB" sz="950" b="1" dirty="0">
                <a:solidFill>
                  <a:srgbClr val="000000"/>
                </a:solidFill>
                <a:ea typeface="ＭＳ Ｐゴシック" charset="0"/>
                <a:cs typeface="Arial"/>
              </a:rPr>
              <a:t>to your </a:t>
            </a:r>
            <a:r>
              <a:rPr lang="en-GB" sz="950" b="1" dirty="0" smtClean="0">
                <a:solidFill>
                  <a:srgbClr val="000000"/>
                </a:solidFill>
                <a:ea typeface="ＭＳ Ｐゴシック" charset="0"/>
                <a:cs typeface="Arial"/>
              </a:rPr>
              <a:t>DM for analysis</a:t>
            </a:r>
            <a:endParaRPr lang="en-GB" sz="950" b="1" dirty="0">
              <a:solidFill>
                <a:srgbClr val="000000"/>
              </a:solidFill>
              <a:ea typeface="ＭＳ Ｐゴシック" charset="0"/>
              <a:cs typeface="Arial"/>
            </a:endParaRPr>
          </a:p>
        </p:txBody>
      </p:sp>
      <p:sp>
        <p:nvSpPr>
          <p:cNvPr id="29" name="TextBox 28"/>
          <p:cNvSpPr txBox="1"/>
          <p:nvPr/>
        </p:nvSpPr>
        <p:spPr>
          <a:xfrm>
            <a:off x="210247" y="3687600"/>
            <a:ext cx="4070469" cy="730969"/>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DM’s will analyze the summary sheet and present back a one page including your </a:t>
            </a:r>
            <a:r>
              <a:rPr lang="en-GB" sz="950" b="1" dirty="0">
                <a:solidFill>
                  <a:srgbClr val="000000"/>
                </a:solidFill>
                <a:ea typeface="ＭＳ Ｐゴシック" charset="0"/>
                <a:cs typeface="Arial"/>
              </a:rPr>
              <a:t>Rx </a:t>
            </a:r>
            <a:r>
              <a:rPr lang="en-GB" sz="950" b="1" dirty="0" smtClean="0">
                <a:solidFill>
                  <a:srgbClr val="000000"/>
                </a:solidFill>
                <a:ea typeface="ＭＳ Ｐゴシック" charset="0"/>
                <a:cs typeface="Arial"/>
              </a:rPr>
              <a:t>Diagnostic Data results. The data graphs and tables are generated automatically and your DM will share this with each store to be included on the Story Board</a:t>
            </a:r>
            <a:endParaRPr lang="en-GB" sz="950" b="1" dirty="0">
              <a:solidFill>
                <a:srgbClr val="000000"/>
              </a:solidFill>
              <a:ea typeface="ＭＳ Ｐゴシック" charset="0"/>
              <a:cs typeface="Arial"/>
            </a:endParaRP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804887264"/>
              </p:ext>
            </p:extLst>
          </p:nvPr>
        </p:nvGraphicFramePr>
        <p:xfrm>
          <a:off x="215636" y="4643728"/>
          <a:ext cx="4182192" cy="1756292"/>
        </p:xfrm>
        <a:graphic>
          <a:graphicData uri="http://schemas.openxmlformats.org/drawingml/2006/table">
            <a:tbl>
              <a:tblPr>
                <a:tableStyleId>{5C22544A-7EE6-4342-B048-85BDC9FD1C3A}</a:tableStyleId>
              </a:tblPr>
              <a:tblGrid>
                <a:gridCol w="1049360"/>
                <a:gridCol w="513814"/>
                <a:gridCol w="542673"/>
                <a:gridCol w="415269"/>
                <a:gridCol w="415269"/>
                <a:gridCol w="415269"/>
                <a:gridCol w="415269"/>
                <a:gridCol w="415269"/>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dirty="0" smtClean="0">
                          <a:solidFill>
                            <a:schemeClr val="tx1"/>
                          </a:solidFill>
                          <a:effectLst/>
                          <a:latin typeface="Calibri" panose="020F0502020204030204" pitchFamily="34" charset="0"/>
                        </a:rPr>
                        <a:t>SM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TM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algn="l" fontAlgn="b"/>
                      <a:r>
                        <a:rPr lang="en-GB" sz="900" u="none" strike="noStrike" smtClean="0">
                          <a:solidFill>
                            <a:schemeClr val="tx1"/>
                          </a:solidFill>
                          <a:effectLst/>
                          <a:latin typeface="Calibri" panose="020F0502020204030204" pitchFamily="34" charset="0"/>
                        </a:rPr>
                        <a:t>Find Team members to run the survey </a:t>
                      </a:r>
                      <a:endParaRPr lang="en-GB"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I</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dirty="0" smtClean="0">
                          <a:solidFill>
                            <a:schemeClr val="tx1"/>
                          </a:solidFill>
                          <a:effectLst/>
                          <a:latin typeface="Calibri" panose="020F0502020204030204" pitchFamily="34" charset="0"/>
                        </a:rPr>
                        <a:t>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Interview Customers</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smtClean="0">
                          <a:solidFill>
                            <a:schemeClr val="tx1"/>
                          </a:solidFill>
                          <a:effectLst/>
                          <a:latin typeface="Calibri" panose="020F0502020204030204" pitchFamily="34" charset="0"/>
                        </a:rPr>
                        <a:t>Send summary to DM </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baseline="0" smtClean="0">
                          <a:solidFill>
                            <a:schemeClr val="tx1"/>
                          </a:solidFill>
                          <a:effectLst/>
                          <a:latin typeface="Calibri" panose="020F0502020204030204" pitchFamily="34" charset="0"/>
                        </a:rPr>
                        <a:t>Enter data into Rx Analysis spreadsheet</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A/R</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GB" sz="900" u="none" strike="noStrike" smtClean="0">
                          <a:solidFill>
                            <a:schemeClr val="tx1"/>
                          </a:solidFill>
                          <a:effectLst/>
                          <a:latin typeface="Calibri" panose="020F0502020204030204" pitchFamily="34" charset="0"/>
                        </a:rPr>
                        <a:t>Provide analysis back to store</a:t>
                      </a:r>
                      <a:endParaRPr lang="en-GB"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00" b="1" u="none" strike="noStrike" dirty="0" smtClean="0">
                        <a:solidFill>
                          <a:schemeClr val="tx1"/>
                        </a:solidFill>
                        <a:effectLst/>
                        <a:latin typeface="Calibri" panose="020F0502020204030204" pitchFamily="34" charset="0"/>
                      </a:endParaRPr>
                    </a:p>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pic>
        <p:nvPicPr>
          <p:cNvPr id="3" name="Picture 2" descr="Screen Shot 2015-12-16 at 09.24.5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94401" y="2309114"/>
            <a:ext cx="1940560" cy="3221330"/>
          </a:xfrm>
          <a:prstGeom prst="rect">
            <a:avLst/>
          </a:prstGeom>
        </p:spPr>
      </p:pic>
      <p:sp>
        <p:nvSpPr>
          <p:cNvPr id="2" name="Footer Placeholder 1"/>
          <p:cNvSpPr>
            <a:spLocks noGrp="1"/>
          </p:cNvSpPr>
          <p:nvPr>
            <p:ph type="ftr" sz="quarter" idx="13"/>
          </p:nvPr>
        </p:nvSpPr>
        <p:spPr>
          <a:xfrm>
            <a:off x="4402223" y="6595231"/>
            <a:ext cx="5124915"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2919285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Rx Diagnostic Data </a:t>
            </a:r>
            <a:endParaRPr lang="en-GB"/>
          </a:p>
        </p:txBody>
      </p:sp>
      <p:sp>
        <p:nvSpPr>
          <p:cNvPr id="14" name="TextBox 13"/>
          <p:cNvSpPr txBox="1"/>
          <p:nvPr/>
        </p:nvSpPr>
        <p:spPr>
          <a:xfrm>
            <a:off x="254105" y="6593128"/>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243840" y="1209040"/>
            <a:ext cx="4094480" cy="213360"/>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197349" y="1455742"/>
            <a:ext cx="4120651" cy="317074"/>
          </a:xfrm>
          <a:prstGeom prst="rect">
            <a:avLst/>
          </a:prstGeom>
          <a:noFill/>
        </p:spPr>
        <p:txBody>
          <a:bodyPr wrap="square" lIns="0" tIns="0" rIns="0" bIns="0" rtlCol="0">
            <a:spAutoFit/>
          </a:bodyPr>
          <a:lstStyle/>
          <a:p>
            <a:pPr marL="171450" indent="-171450" fontAlgn="base">
              <a:lnSpc>
                <a:spcPct val="120000"/>
              </a:lnSpc>
              <a:spcBef>
                <a:spcPct val="20000"/>
              </a:spcBef>
              <a:spcAft>
                <a:spcPct val="0"/>
              </a:spcAft>
              <a:buFont typeface="Arial" panose="020B0604020202020204" pitchFamily="34" charset="0"/>
              <a:buChar char="•"/>
              <a:defRPr/>
            </a:pPr>
            <a:r>
              <a:rPr lang="en-GB" sz="900" b="1" dirty="0">
                <a:solidFill>
                  <a:srgbClr val="000000"/>
                </a:solidFill>
                <a:ea typeface="ＭＳ Ｐゴシック" charset="0"/>
              </a:rPr>
              <a:t>A diagnostic to baseline performance and help build an understanding of the impact of waiters</a:t>
            </a:r>
          </a:p>
        </p:txBody>
      </p:sp>
      <p:sp>
        <p:nvSpPr>
          <p:cNvPr id="12" name="Rounded Rectangle 11"/>
          <p:cNvSpPr/>
          <p:nvPr/>
        </p:nvSpPr>
        <p:spPr>
          <a:xfrm>
            <a:off x="248148" y="181334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5" name="Rounded Rectangle 14"/>
          <p:cNvSpPr/>
          <p:nvPr/>
        </p:nvSpPr>
        <p:spPr>
          <a:xfrm>
            <a:off x="215634" y="288169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score it</a:t>
            </a:r>
            <a:endParaRPr lang="en-GB" sz="1400" b="1" dirty="0">
              <a:solidFill>
                <a:srgbClr val="FFFFFF"/>
              </a:solidFill>
              <a:latin typeface="Calibri" panose="020F0502020204030204" pitchFamily="34" charset="0"/>
            </a:endParaRPr>
          </a:p>
        </p:txBody>
      </p:sp>
      <p:sp>
        <p:nvSpPr>
          <p:cNvPr id="18" name="TextBox 17"/>
          <p:cNvSpPr txBox="1"/>
          <p:nvPr/>
        </p:nvSpPr>
        <p:spPr>
          <a:xfrm>
            <a:off x="186265" y="5981891"/>
            <a:ext cx="4096268" cy="265586"/>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Assign a couple of Rx team members to this task to ensure coverage over the week</a:t>
            </a:r>
            <a:endParaRPr lang="en-GB" sz="950" b="1" dirty="0">
              <a:solidFill>
                <a:srgbClr val="000000"/>
              </a:solidFill>
              <a:ea typeface="ＭＳ Ｐゴシック" charset="0"/>
              <a:cs typeface="Arial"/>
            </a:endParaRPr>
          </a:p>
        </p:txBody>
      </p:sp>
      <p:sp>
        <p:nvSpPr>
          <p:cNvPr id="22" name="Rounded Rectangle 21"/>
          <p:cNvSpPr/>
          <p:nvPr/>
        </p:nvSpPr>
        <p:spPr>
          <a:xfrm>
            <a:off x="197348" y="399886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186265" y="571217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48105" y="121390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72670" y="6595959"/>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sp>
        <p:nvSpPr>
          <p:cNvPr id="21" name="TextBox 20"/>
          <p:cNvSpPr txBox="1"/>
          <p:nvPr/>
        </p:nvSpPr>
        <p:spPr>
          <a:xfrm>
            <a:off x="248148" y="2132856"/>
            <a:ext cx="4070472" cy="654538"/>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You will print a copy of the RX Diagnostic Data Summary Sheet</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The Rx team should complete the data entry over the course of a week</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Once completed, please send a copy to your DM for analysis</a:t>
            </a:r>
            <a:endParaRPr lang="en-GB" sz="950" b="1" dirty="0">
              <a:solidFill>
                <a:srgbClr val="000000"/>
              </a:solidFill>
              <a:ea typeface="ＭＳ Ｐゴシック" charset="0"/>
              <a:cs typeface="Arial"/>
            </a:endParaRPr>
          </a:p>
        </p:txBody>
      </p:sp>
      <p:graphicFrame>
        <p:nvGraphicFramePr>
          <p:cNvPr id="31" name="Table 30"/>
          <p:cNvGraphicFramePr>
            <a:graphicFrameLocks noGrp="1"/>
          </p:cNvGraphicFramePr>
          <p:nvPr>
            <p:extLst>
              <p:ext uri="{D42A27DB-BD31-4B8C-83A1-F6EECF244321}">
                <p14:modId xmlns:p14="http://schemas.microsoft.com/office/powerpoint/2010/main" val="3184116735"/>
              </p:ext>
            </p:extLst>
          </p:nvPr>
        </p:nvGraphicFramePr>
        <p:xfrm>
          <a:off x="215634" y="4282500"/>
          <a:ext cx="4059696" cy="1306740"/>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SL</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TM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RxM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Collate data</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smtClean="0">
                          <a:solidFill>
                            <a:schemeClr val="tx1"/>
                          </a:solidFill>
                          <a:effectLst/>
                          <a:latin typeface="Calibri" panose="020F0502020204030204" pitchFamily="34" charset="0"/>
                        </a:rPr>
                        <a:t>Send data to DM</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smtClean="0">
                          <a:solidFill>
                            <a:schemeClr val="tx1"/>
                          </a:solidFill>
                          <a:effectLst/>
                          <a:latin typeface="Calibri" panose="020F0502020204030204" pitchFamily="34" charset="0"/>
                        </a:rPr>
                        <a:t>A/R</a:t>
                      </a:r>
                    </a:p>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baseline="0" smtClean="0">
                          <a:solidFill>
                            <a:schemeClr val="tx1"/>
                          </a:solidFill>
                          <a:effectLst/>
                          <a:latin typeface="Calibri" panose="020F0502020204030204" pitchFamily="34" charset="0"/>
                        </a:rPr>
                        <a:t>Enter data into spreadsheet</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GB" sz="900" u="none" strike="noStrike" smtClean="0">
                          <a:solidFill>
                            <a:schemeClr val="tx1"/>
                          </a:solidFill>
                          <a:effectLst/>
                          <a:latin typeface="Calibri" panose="020F0502020204030204" pitchFamily="34" charset="0"/>
                        </a:rPr>
                        <a:t>Provide analysis back to store</a:t>
                      </a:r>
                      <a:endParaRPr lang="en-GB"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00" b="1" u="none" strike="noStrike" dirty="0" smtClean="0">
                        <a:solidFill>
                          <a:schemeClr val="tx1"/>
                        </a:solidFill>
                        <a:effectLst/>
                        <a:latin typeface="Calibri" panose="020F0502020204030204" pitchFamily="34" charset="0"/>
                      </a:endParaRPr>
                    </a:p>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sp>
        <p:nvSpPr>
          <p:cNvPr id="2" name="Footer Placeholder 1"/>
          <p:cNvSpPr>
            <a:spLocks noGrp="1"/>
          </p:cNvSpPr>
          <p:nvPr>
            <p:ph type="ftr" sz="quarter" idx="13"/>
          </p:nvPr>
        </p:nvSpPr>
        <p:spPr>
          <a:xfrm>
            <a:off x="4436980" y="6551512"/>
            <a:ext cx="5124915" cy="365125"/>
          </a:xfrm>
        </p:spPr>
        <p:txBody>
          <a:bodyPr/>
          <a:lstStyle/>
          <a:p>
            <a:r>
              <a:rPr lang="en-US" smtClean="0">
                <a:solidFill>
                  <a:srgbClr val="000000">
                    <a:tint val="75000"/>
                  </a:srgbClr>
                </a:solidFill>
              </a:rPr>
              <a:t>©2016 Walgreen Co. All rights reserved. </a:t>
            </a:r>
          </a:p>
        </p:txBody>
      </p:sp>
      <p:sp>
        <p:nvSpPr>
          <p:cNvPr id="28" name="TextBox 27"/>
          <p:cNvSpPr txBox="1"/>
          <p:nvPr/>
        </p:nvSpPr>
        <p:spPr>
          <a:xfrm>
            <a:off x="248147" y="3162260"/>
            <a:ext cx="4043771" cy="789447"/>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Print the PDF summary sheet and tally the responses for each question (using the sheet to help you). Once tallied, average the numbers for Number Delete to Stock and Prescriptions on 7 day Call List. Use the figures from the summary sheet to fill out the Storyboard. Save a copy of the summary sheet and email it to your DM</a:t>
            </a:r>
            <a:endParaRPr lang="en-GB" sz="950" b="1" dirty="0" smtClean="0">
              <a:solidFill>
                <a:srgbClr val="000000"/>
              </a:solidFill>
              <a:ea typeface="ＭＳ Ｐゴシック" charset="0"/>
            </a:endParaRPr>
          </a:p>
        </p:txBody>
      </p:sp>
      <p:graphicFrame>
        <p:nvGraphicFramePr>
          <p:cNvPr id="29" name="Content Placeholder 8"/>
          <p:cNvGraphicFramePr>
            <a:graphicFrameLocks/>
          </p:cNvGraphicFramePr>
          <p:nvPr>
            <p:extLst>
              <p:ext uri="{D42A27DB-BD31-4B8C-83A1-F6EECF244321}">
                <p14:modId xmlns:p14="http://schemas.microsoft.com/office/powerpoint/2010/main" val="1715940450"/>
              </p:ext>
            </p:extLst>
          </p:nvPr>
        </p:nvGraphicFramePr>
        <p:xfrm>
          <a:off x="4527987" y="3383280"/>
          <a:ext cx="4536503" cy="3474720"/>
        </p:xfrm>
        <a:graphic>
          <a:graphicData uri="http://schemas.openxmlformats.org/drawingml/2006/table">
            <a:tbl>
              <a:tblPr firstRow="1" bandRow="1">
                <a:tableStyleId>{5C22544A-7EE6-4342-B048-85BDC9FD1C3A}</a:tableStyleId>
              </a:tblPr>
              <a:tblGrid>
                <a:gridCol w="206523"/>
                <a:gridCol w="851382"/>
                <a:gridCol w="1970423"/>
                <a:gridCol w="800136"/>
                <a:gridCol w="708039"/>
              </a:tblGrid>
              <a:tr h="202766">
                <a:tc gridSpan="5">
                  <a:txBody>
                    <a:bodyPr/>
                    <a:lstStyle/>
                    <a:p>
                      <a:pPr algn="ctr"/>
                      <a:r>
                        <a:rPr lang="en-GB" sz="800" dirty="0" smtClean="0"/>
                        <a:t>Pharmacy Baseline Data</a:t>
                      </a:r>
                      <a:endParaRPr lang="en-US" sz="800" dirty="0"/>
                    </a:p>
                  </a:txBody>
                  <a:tcPr marL="87284" marR="87284">
                    <a:lnB w="12700" cap="flat" cmpd="sng" algn="ctr">
                      <a:solidFill>
                        <a:schemeClr val="bg1"/>
                      </a:solidFill>
                      <a:prstDash val="solid"/>
                      <a:round/>
                      <a:headEnd type="none" w="med" len="med"/>
                      <a:tailEnd type="none" w="med" len="med"/>
                    </a:lnB>
                  </a:tcPr>
                </a:tc>
                <a:tc hMerge="1">
                  <a:txBody>
                    <a:bodyPr/>
                    <a:lstStyle/>
                    <a:p>
                      <a:pPr algn="ctr"/>
                      <a:endParaRPr lang="en-US" sz="1100" dirty="0"/>
                    </a:p>
                  </a:txBody>
                  <a:tcPr marL="87284" marR="87284"/>
                </a:tc>
                <a:tc hMerge="1">
                  <a:txBody>
                    <a:bodyPr/>
                    <a:lstStyle/>
                    <a:p>
                      <a:pPr algn="ctr"/>
                      <a:endParaRPr lang="en-US" sz="1100" dirty="0"/>
                    </a:p>
                  </a:txBody>
                  <a:tcPr marL="87284" marR="87284"/>
                </a:tc>
                <a:tc hMerge="1">
                  <a:txBody>
                    <a:bodyPr/>
                    <a:lstStyle/>
                    <a:p>
                      <a:pPr algn="ctr"/>
                      <a:endParaRPr lang="en-US" sz="1100" dirty="0"/>
                    </a:p>
                  </a:txBody>
                  <a:tcPr marL="87284" marR="87284"/>
                </a:tc>
                <a:tc hMerge="1">
                  <a:txBody>
                    <a:bodyPr/>
                    <a:lstStyle/>
                    <a:p>
                      <a:pPr algn="ctr"/>
                      <a:endParaRPr lang="en-US" sz="1100" dirty="0"/>
                    </a:p>
                  </a:txBody>
                  <a:tcPr marL="87284" marR="87284"/>
                </a:tc>
              </a:tr>
              <a:tr h="434498">
                <a:tc>
                  <a:txBody>
                    <a:bodyPr/>
                    <a:lstStyle/>
                    <a:p>
                      <a:pPr algn="ctr"/>
                      <a:endParaRPr lang="en-US" sz="800" b="1">
                        <a:solidFill>
                          <a:schemeClr val="bg1"/>
                        </a:solidFill>
                      </a:endParaRPr>
                    </a:p>
                  </a:txBody>
                  <a:tcPr marL="87284" marR="87284">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800" b="1" smtClean="0">
                          <a:solidFill>
                            <a:schemeClr val="bg1"/>
                          </a:solidFill>
                        </a:rPr>
                        <a:t>Data Request</a:t>
                      </a:r>
                      <a:endParaRPr lang="en-US" sz="800" b="1">
                        <a:solidFill>
                          <a:schemeClr val="bg1"/>
                        </a:solidFill>
                      </a:endParaRPr>
                    </a:p>
                  </a:txBody>
                  <a:tcPr marL="87284" marR="87284">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800" b="1" dirty="0" smtClean="0">
                          <a:solidFill>
                            <a:schemeClr val="bg1"/>
                          </a:solidFill>
                        </a:rPr>
                        <a:t>Where to get the data</a:t>
                      </a:r>
                      <a:endParaRPr lang="en-US" sz="800" b="1" dirty="0">
                        <a:solidFill>
                          <a:schemeClr val="bg1"/>
                        </a:solidFill>
                      </a:endParaRPr>
                    </a:p>
                  </a:txBody>
                  <a:tcPr marL="87284" marR="87284">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800" b="1" dirty="0" smtClean="0">
                          <a:solidFill>
                            <a:schemeClr val="bg1"/>
                          </a:solidFill>
                        </a:rPr>
                        <a:t>When</a:t>
                      </a:r>
                      <a:r>
                        <a:rPr lang="en-US" sz="800" b="1" baseline="0" dirty="0" smtClean="0">
                          <a:solidFill>
                            <a:schemeClr val="bg1"/>
                          </a:solidFill>
                        </a:rPr>
                        <a:t> to collect the data</a:t>
                      </a:r>
                      <a:endParaRPr lang="en-US" sz="800" b="1" dirty="0">
                        <a:solidFill>
                          <a:schemeClr val="bg1"/>
                        </a:solidFill>
                      </a:endParaRPr>
                    </a:p>
                  </a:txBody>
                  <a:tcPr marL="87284" marR="87284">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800" b="1" smtClean="0">
                          <a:solidFill>
                            <a:schemeClr val="bg1"/>
                          </a:solidFill>
                        </a:rPr>
                        <a:t>For</a:t>
                      </a:r>
                      <a:r>
                        <a:rPr lang="en-US" sz="800" b="1" baseline="0" smtClean="0">
                          <a:solidFill>
                            <a:schemeClr val="bg1"/>
                          </a:solidFill>
                        </a:rPr>
                        <a:t> when</a:t>
                      </a:r>
                      <a:endParaRPr lang="en-US" sz="800" b="1">
                        <a:solidFill>
                          <a:schemeClr val="bg1"/>
                        </a:solidFill>
                      </a:endParaRPr>
                    </a:p>
                  </a:txBody>
                  <a:tcPr marL="87284" marR="87284">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r>
              <a:tr h="666230">
                <a:tc rowSpan="4">
                  <a:txBody>
                    <a:bodyPr/>
                    <a:lstStyle/>
                    <a:p>
                      <a:pPr algn="ctr"/>
                      <a:r>
                        <a:rPr lang="en-US" sz="800" kern="1200" smtClean="0">
                          <a:solidFill>
                            <a:schemeClr val="tx1"/>
                          </a:solidFill>
                          <a:latin typeface="+mn-lt"/>
                          <a:ea typeface="+mn-ea"/>
                          <a:cs typeface="+mn-cs"/>
                        </a:rPr>
                        <a:t>Pharmacy</a:t>
                      </a:r>
                      <a:endParaRPr lang="en-US" sz="800" kern="1200">
                        <a:solidFill>
                          <a:schemeClr val="tx1"/>
                        </a:solidFill>
                        <a:latin typeface="+mn-lt"/>
                        <a:ea typeface="+mn-ea"/>
                        <a:cs typeface="+mn-cs"/>
                      </a:endParaRPr>
                    </a:p>
                  </a:txBody>
                  <a:tcPr marL="87284" marR="87284" vert="vert270" anchor="ctr">
                    <a:lnT w="38100" cap="flat" cmpd="sng" algn="ctr">
                      <a:solidFill>
                        <a:schemeClr val="bg1"/>
                      </a:solidFill>
                      <a:prstDash val="solid"/>
                      <a:round/>
                      <a:headEnd type="none" w="med" len="med"/>
                      <a:tailEnd type="none" w="med" len="med"/>
                    </a:lnT>
                  </a:tcPr>
                </a:tc>
                <a:tc>
                  <a:txBody>
                    <a:bodyPr/>
                    <a:lstStyle/>
                    <a:p>
                      <a:pPr algn="ctr"/>
                      <a:r>
                        <a:rPr lang="en-US" sz="800" dirty="0" smtClean="0">
                          <a:solidFill>
                            <a:schemeClr val="tx1"/>
                          </a:solidFill>
                        </a:rPr>
                        <a:t>Verified</a:t>
                      </a:r>
                      <a:r>
                        <a:rPr lang="en-US" sz="800" baseline="0" dirty="0" smtClean="0">
                          <a:solidFill>
                            <a:schemeClr val="tx1"/>
                          </a:solidFill>
                        </a:rPr>
                        <a:t> by Promise Time- </a:t>
                      </a:r>
                      <a:r>
                        <a:rPr lang="en-US" sz="800" baseline="0" dirty="0" err="1" smtClean="0">
                          <a:solidFill>
                            <a:schemeClr val="tx1"/>
                          </a:solidFill>
                        </a:rPr>
                        <a:t>VBPT</a:t>
                      </a:r>
                      <a:r>
                        <a:rPr lang="en-US" sz="800" baseline="0" dirty="0" smtClean="0">
                          <a:solidFill>
                            <a:schemeClr val="tx1"/>
                          </a:solidFill>
                        </a:rPr>
                        <a:t> (%)</a:t>
                      </a:r>
                      <a:endParaRPr lang="en-US" sz="800" dirty="0">
                        <a:solidFill>
                          <a:schemeClr val="tx1"/>
                        </a:solidFill>
                      </a:endParaRPr>
                    </a:p>
                  </a:txBody>
                  <a:tcPr marL="87284" marR="87284" anchor="ctr">
                    <a:lnT w="38100" cap="flat" cmpd="sng" algn="ctr">
                      <a:solidFill>
                        <a:schemeClr val="bg1"/>
                      </a:solidFill>
                      <a:prstDash val="solid"/>
                      <a:round/>
                      <a:headEnd type="none" w="med" len="med"/>
                      <a:tailEnd type="none" w="med" len="med"/>
                    </a:lnT>
                  </a:tcPr>
                </a:tc>
                <a:tc>
                  <a:txBody>
                    <a:bodyPr/>
                    <a:lstStyle/>
                    <a:p>
                      <a:r>
                        <a:rPr lang="en-US" sz="800" b="0" i="0" u="none" strike="noStrike" kern="1200" baseline="0" dirty="0" smtClean="0">
                          <a:solidFill>
                            <a:schemeClr val="tx1"/>
                          </a:solidFill>
                          <a:latin typeface="+mn-lt"/>
                          <a:ea typeface="+mn-ea"/>
                          <a:cs typeface="+mn-cs"/>
                        </a:rPr>
                        <a:t> </a:t>
                      </a:r>
                      <a:r>
                        <a:rPr lang="en-US" sz="800" b="0" i="0" u="none" strike="noStrike" kern="1200" baseline="0" dirty="0" err="1" smtClean="0">
                          <a:solidFill>
                            <a:schemeClr val="tx1"/>
                          </a:solidFill>
                          <a:latin typeface="+mn-lt"/>
                          <a:ea typeface="+mn-ea"/>
                          <a:cs typeface="+mn-cs"/>
                        </a:rPr>
                        <a:t>StoreNet</a:t>
                      </a:r>
                      <a:r>
                        <a:rPr lang="en-US" sz="800" b="0" i="0" u="none" strike="noStrike" kern="1200" baseline="0" dirty="0" smtClean="0">
                          <a:solidFill>
                            <a:schemeClr val="tx1"/>
                          </a:solidFill>
                          <a:latin typeface="+mn-lt"/>
                          <a:ea typeface="+mn-ea"/>
                          <a:cs typeface="+mn-cs"/>
                        </a:rPr>
                        <a:t> --&gt; IMPROVE--&gt; Customer scorecard --&gt; “Verified By Promise Time %” total</a:t>
                      </a:r>
                    </a:p>
                  </a:txBody>
                  <a:tcPr marL="87284" marR="87284">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Diagnostics Week</a:t>
                      </a:r>
                      <a:r>
                        <a:rPr lang="en-US" sz="800" baseline="0" dirty="0" smtClean="0">
                          <a:solidFill>
                            <a:schemeClr val="tx1"/>
                          </a:solidFill>
                        </a:rPr>
                        <a:t>, and then every week after</a:t>
                      </a:r>
                      <a:endParaRPr lang="en-US" sz="800" dirty="0">
                        <a:solidFill>
                          <a:schemeClr val="tx1"/>
                        </a:solidFill>
                      </a:endParaRPr>
                    </a:p>
                  </a:txBody>
                  <a:tcPr marL="87284" marR="87284">
                    <a:lnT w="38100" cap="flat" cmpd="sng" algn="ctr">
                      <a:solidFill>
                        <a:schemeClr val="bg1"/>
                      </a:solidFill>
                      <a:prstDash val="solid"/>
                      <a:round/>
                      <a:headEnd type="none" w="med" len="med"/>
                      <a:tailEnd type="none" w="med" len="med"/>
                    </a:lnT>
                  </a:tcPr>
                </a:tc>
                <a:tc>
                  <a:txBody>
                    <a:bodyPr/>
                    <a:lstStyle/>
                    <a:p>
                      <a:pPr algn="ctr"/>
                      <a:r>
                        <a:rPr lang="en-US" sz="800" baseline="0" dirty="0" smtClean="0">
                          <a:solidFill>
                            <a:schemeClr val="tx1"/>
                          </a:solidFill>
                        </a:rPr>
                        <a:t>Last period for diagnostic, then weekly</a:t>
                      </a:r>
                      <a:endParaRPr lang="en-US" sz="800" dirty="0">
                        <a:solidFill>
                          <a:schemeClr val="tx1"/>
                        </a:solidFill>
                      </a:endParaRPr>
                    </a:p>
                  </a:txBody>
                  <a:tcPr marL="87284" marR="87284">
                    <a:lnT w="38100" cap="flat" cmpd="sng" algn="ctr">
                      <a:solidFill>
                        <a:schemeClr val="bg1"/>
                      </a:solidFill>
                      <a:prstDash val="solid"/>
                      <a:round/>
                      <a:headEnd type="none" w="med" len="med"/>
                      <a:tailEnd type="none" w="med" len="med"/>
                    </a:lnT>
                  </a:tcPr>
                </a:tc>
              </a:tr>
              <a:tr h="666230">
                <a:tc vMerge="1">
                  <a:txBody>
                    <a:bodyPr/>
                    <a:lstStyle/>
                    <a:p>
                      <a:endParaRPr lang="en-US" sz="1100" dirty="0"/>
                    </a:p>
                  </a:txBody>
                  <a:tcPr/>
                </a:tc>
                <a:tc>
                  <a:txBody>
                    <a:bodyPr/>
                    <a:lstStyle/>
                    <a:p>
                      <a:pPr algn="ctr"/>
                      <a:r>
                        <a:rPr lang="en-US" sz="800" dirty="0" smtClean="0">
                          <a:solidFill>
                            <a:schemeClr val="tx1"/>
                          </a:solidFill>
                        </a:rPr>
                        <a:t>%</a:t>
                      </a:r>
                      <a:r>
                        <a:rPr lang="en-US" sz="800" baseline="0" dirty="0" smtClean="0">
                          <a:solidFill>
                            <a:schemeClr val="tx1"/>
                          </a:solidFill>
                        </a:rPr>
                        <a:t> of Waiters </a:t>
                      </a:r>
                      <a:endParaRPr lang="en-US" sz="800" dirty="0">
                        <a:solidFill>
                          <a:schemeClr val="tx1"/>
                        </a:solidFill>
                      </a:endParaRPr>
                    </a:p>
                  </a:txBody>
                  <a:tcPr marL="87284" marR="87284" anchor="ctr"/>
                </a:tc>
                <a:tc>
                  <a:txBody>
                    <a:bodyPr/>
                    <a:lstStyle/>
                    <a:p>
                      <a:pPr algn="ctr"/>
                      <a:r>
                        <a:rPr lang="en-US" sz="800" b="0" i="0" u="none" strike="noStrike" kern="1200" baseline="0" dirty="0" err="1" smtClean="0">
                          <a:solidFill>
                            <a:schemeClr val="tx1"/>
                          </a:solidFill>
                          <a:latin typeface="+mn-lt"/>
                          <a:ea typeface="+mn-ea"/>
                          <a:cs typeface="+mn-cs"/>
                        </a:rPr>
                        <a:t>StoreNet</a:t>
                      </a:r>
                      <a:r>
                        <a:rPr lang="en-US" sz="800" b="0" i="0" u="none" strike="noStrike" kern="1200" baseline="0" dirty="0" smtClean="0">
                          <a:solidFill>
                            <a:schemeClr val="tx1"/>
                          </a:solidFill>
                          <a:latin typeface="+mn-lt"/>
                          <a:ea typeface="+mn-ea"/>
                          <a:cs typeface="+mn-cs"/>
                        </a:rPr>
                        <a:t> --&gt;IMPROVE --&gt; Customer Scorecard  “RX % Waiters”</a:t>
                      </a:r>
                    </a:p>
                  </a:txBody>
                  <a:tcPr marL="87284" marR="8728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Diagnostics Week</a:t>
                      </a:r>
                      <a:r>
                        <a:rPr lang="en-US" sz="800" baseline="0" dirty="0" smtClean="0">
                          <a:solidFill>
                            <a:schemeClr val="tx1"/>
                          </a:solidFill>
                        </a:rPr>
                        <a:t>, and then every week after</a:t>
                      </a:r>
                      <a:endParaRPr lang="en-US" sz="800" dirty="0" smtClean="0">
                        <a:solidFill>
                          <a:schemeClr val="tx1"/>
                        </a:solidFill>
                      </a:endParaRPr>
                    </a:p>
                  </a:txBody>
                  <a:tcPr marL="87284" marR="87284"/>
                </a:tc>
                <a:tc>
                  <a:txBody>
                    <a:bodyPr/>
                    <a:lstStyle/>
                    <a:p>
                      <a:pPr algn="ctr"/>
                      <a:r>
                        <a:rPr lang="en-US" sz="800" baseline="0" dirty="0" smtClean="0">
                          <a:solidFill>
                            <a:schemeClr val="tx1"/>
                          </a:solidFill>
                        </a:rPr>
                        <a:t>Last period for diagnostic, then weekly</a:t>
                      </a:r>
                      <a:endParaRPr lang="en-US" sz="800" dirty="0">
                        <a:solidFill>
                          <a:schemeClr val="tx1"/>
                        </a:solidFill>
                      </a:endParaRPr>
                    </a:p>
                  </a:txBody>
                  <a:tcPr marL="87284" marR="87284"/>
                </a:tc>
              </a:tr>
              <a:tr h="782096">
                <a:tc vMerge="1">
                  <a:txBody>
                    <a:bodyPr/>
                    <a:lstStyle/>
                    <a:p>
                      <a:endParaRPr lang="en-US" sz="1100" dirty="0"/>
                    </a:p>
                  </a:txBody>
                  <a:tcPr/>
                </a:tc>
                <a:tc>
                  <a:txBody>
                    <a:bodyPr/>
                    <a:lstStyle/>
                    <a:p>
                      <a:pPr algn="ctr"/>
                      <a:r>
                        <a:rPr lang="en-US" sz="800" dirty="0" smtClean="0">
                          <a:solidFill>
                            <a:schemeClr val="tx1"/>
                          </a:solidFill>
                        </a:rPr>
                        <a:t>Rx Sold – 90 Day Adjusted</a:t>
                      </a:r>
                      <a:endParaRPr lang="en-US" sz="800" dirty="0">
                        <a:solidFill>
                          <a:schemeClr val="tx1"/>
                        </a:solidFill>
                      </a:endParaRPr>
                    </a:p>
                  </a:txBody>
                  <a:tcPr marL="87284" marR="87284" anchor="ctr"/>
                </a:tc>
                <a:tc>
                  <a:txBody>
                    <a:bodyPr/>
                    <a:lstStyle/>
                    <a:p>
                      <a:pPr algn="ctr"/>
                      <a:r>
                        <a:rPr lang="en-US" sz="800" dirty="0" smtClean="0">
                          <a:solidFill>
                            <a:schemeClr val="tx1"/>
                          </a:solidFill>
                        </a:rPr>
                        <a:t>StoreNet</a:t>
                      </a:r>
                      <a:r>
                        <a:rPr lang="en-US" sz="800" baseline="0" dirty="0" smtClean="0">
                          <a:solidFill>
                            <a:schemeClr val="tx1"/>
                          </a:solidFill>
                        </a:rPr>
                        <a:t> </a:t>
                      </a:r>
                      <a:r>
                        <a:rPr lang="en-US" sz="800" baseline="0" dirty="0" smtClean="0">
                          <a:solidFill>
                            <a:schemeClr val="tx1"/>
                          </a:solidFill>
                          <a:sym typeface="Wingdings" panose="05000000000000000000" pitchFamily="2" charset="2"/>
                        </a:rPr>
                        <a:t> </a:t>
                      </a:r>
                      <a:r>
                        <a:rPr lang="en-US" sz="800" dirty="0" smtClean="0">
                          <a:solidFill>
                            <a:schemeClr val="tx1"/>
                          </a:solidFill>
                        </a:rPr>
                        <a:t>KPI</a:t>
                      </a:r>
                      <a:r>
                        <a:rPr lang="en-US" sz="800" baseline="0" dirty="0" smtClean="0">
                          <a:solidFill>
                            <a:schemeClr val="tx1"/>
                          </a:solidFill>
                        </a:rPr>
                        <a:t> </a:t>
                      </a:r>
                      <a:r>
                        <a:rPr lang="en-US" sz="800" baseline="0" dirty="0" smtClean="0">
                          <a:solidFill>
                            <a:schemeClr val="tx1"/>
                          </a:solidFill>
                          <a:sym typeface="Wingdings" panose="05000000000000000000" pitchFamily="2" charset="2"/>
                        </a:rPr>
                        <a:t> Pharmacy  View “Rx Sold- 90 Day Adjusted” row  </a:t>
                      </a:r>
                      <a:endParaRPr lang="en-US" sz="800" dirty="0">
                        <a:solidFill>
                          <a:schemeClr val="tx1"/>
                        </a:solidFill>
                      </a:endParaRPr>
                    </a:p>
                  </a:txBody>
                  <a:tcPr marL="87284" marR="8728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Diagnostics Week</a:t>
                      </a:r>
                      <a:endParaRPr lang="en-US" sz="800" dirty="0">
                        <a:solidFill>
                          <a:schemeClr val="tx1"/>
                        </a:solidFill>
                      </a:endParaRPr>
                    </a:p>
                  </a:txBody>
                  <a:tcPr marL="87284" marR="8728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smtClean="0">
                          <a:solidFill>
                            <a:schemeClr val="tx1"/>
                          </a:solidFill>
                        </a:rPr>
                        <a:t>Last period for diagnostic, then weekly</a:t>
                      </a:r>
                      <a:endParaRPr lang="en-US" sz="800" dirty="0" smtClean="0">
                        <a:solidFill>
                          <a:schemeClr val="tx1"/>
                        </a:solidFill>
                      </a:endParaRPr>
                    </a:p>
                    <a:p>
                      <a:pPr algn="ctr"/>
                      <a:endParaRPr lang="en-US" sz="800" dirty="0">
                        <a:solidFill>
                          <a:schemeClr val="tx1"/>
                        </a:solidFill>
                      </a:endParaRPr>
                    </a:p>
                  </a:txBody>
                  <a:tcPr marL="87284" marR="87284"/>
                </a:tc>
              </a:tr>
              <a:tr h="550364">
                <a:tc vMerge="1">
                  <a:txBody>
                    <a:bodyPr/>
                    <a:lstStyle/>
                    <a:p>
                      <a:endParaRPr lang="en-US" sz="1100" dirty="0"/>
                    </a:p>
                  </a:txBody>
                  <a:tcPr/>
                </a:tc>
                <a:tc>
                  <a:txBody>
                    <a:bodyPr/>
                    <a:lstStyle/>
                    <a:p>
                      <a:pPr algn="ctr"/>
                      <a:r>
                        <a:rPr lang="en-US" sz="800" dirty="0" smtClean="0">
                          <a:solidFill>
                            <a:schemeClr val="tx1"/>
                          </a:solidFill>
                        </a:rPr>
                        <a:t>Pharmacy</a:t>
                      </a:r>
                      <a:r>
                        <a:rPr lang="en-US" sz="800" baseline="0" dirty="0" smtClean="0">
                          <a:solidFill>
                            <a:schemeClr val="tx1"/>
                          </a:solidFill>
                        </a:rPr>
                        <a:t> Customer NPS score </a:t>
                      </a:r>
                      <a:endParaRPr lang="en-US" sz="800" dirty="0">
                        <a:solidFill>
                          <a:schemeClr val="tx1"/>
                        </a:solidFill>
                      </a:endParaRPr>
                    </a:p>
                  </a:txBody>
                  <a:tcPr marL="87284" marR="87284" anchor="ctr"/>
                </a:tc>
                <a:tc>
                  <a:txBody>
                    <a:bodyPr/>
                    <a:lstStyle/>
                    <a:p>
                      <a:pPr algn="ctr"/>
                      <a:r>
                        <a:rPr lang="en-US" sz="800" dirty="0" err="1" smtClean="0">
                          <a:solidFill>
                            <a:schemeClr val="tx1"/>
                          </a:solidFill>
                        </a:rPr>
                        <a:t>StoreNet</a:t>
                      </a:r>
                      <a:r>
                        <a:rPr lang="en-US" sz="800" baseline="0" dirty="0" smtClean="0">
                          <a:solidFill>
                            <a:schemeClr val="tx1"/>
                          </a:solidFill>
                        </a:rPr>
                        <a:t> </a:t>
                      </a:r>
                      <a:r>
                        <a:rPr lang="en-US" sz="800" baseline="0" dirty="0" smtClean="0">
                          <a:solidFill>
                            <a:schemeClr val="tx1"/>
                          </a:solidFill>
                          <a:sym typeface="Wingdings" panose="05000000000000000000" pitchFamily="2" charset="2"/>
                        </a:rPr>
                        <a:t> </a:t>
                      </a:r>
                      <a:r>
                        <a:rPr lang="en-US" sz="800" dirty="0" smtClean="0">
                          <a:solidFill>
                            <a:schemeClr val="tx1"/>
                          </a:solidFill>
                        </a:rPr>
                        <a:t>KPI</a:t>
                      </a:r>
                      <a:r>
                        <a:rPr lang="en-US" sz="800" baseline="0" dirty="0" smtClean="0">
                          <a:solidFill>
                            <a:schemeClr val="tx1"/>
                          </a:solidFill>
                        </a:rPr>
                        <a:t> </a:t>
                      </a:r>
                      <a:r>
                        <a:rPr lang="en-US" sz="800" baseline="0" dirty="0" smtClean="0">
                          <a:solidFill>
                            <a:schemeClr val="tx1"/>
                          </a:solidFill>
                          <a:sym typeface="Wingdings" panose="05000000000000000000" pitchFamily="2" charset="2"/>
                        </a:rPr>
                        <a:t> </a:t>
                      </a:r>
                      <a:r>
                        <a:rPr lang="en-US" sz="800" dirty="0" smtClean="0">
                          <a:solidFill>
                            <a:schemeClr val="tx1"/>
                          </a:solidFill>
                        </a:rPr>
                        <a:t>Service </a:t>
                      </a:r>
                      <a:r>
                        <a:rPr lang="en-US" sz="800" dirty="0" smtClean="0">
                          <a:solidFill>
                            <a:schemeClr val="tx1"/>
                          </a:solidFill>
                          <a:sym typeface="Wingdings" panose="05000000000000000000" pitchFamily="2" charset="2"/>
                        </a:rPr>
                        <a:t> Receipt Survey  All Reports  Pharmacy Coach</a:t>
                      </a:r>
                      <a:r>
                        <a:rPr lang="en-US" sz="800" baseline="0" dirty="0" smtClean="0">
                          <a:solidFill>
                            <a:schemeClr val="tx1"/>
                          </a:solidFill>
                          <a:sym typeface="Wingdings" panose="05000000000000000000" pitchFamily="2" charset="2"/>
                        </a:rPr>
                        <a:t> </a:t>
                      </a:r>
                      <a:r>
                        <a:rPr lang="en-US" sz="800" dirty="0" smtClean="0">
                          <a:solidFill>
                            <a:schemeClr val="tx1"/>
                          </a:solidFill>
                          <a:sym typeface="Wingdings" panose="05000000000000000000" pitchFamily="2" charset="2"/>
                        </a:rPr>
                        <a:t>report </a:t>
                      </a:r>
                      <a:endParaRPr lang="en-US" sz="800" dirty="0">
                        <a:solidFill>
                          <a:schemeClr val="tx1"/>
                        </a:solidFill>
                      </a:endParaRPr>
                    </a:p>
                  </a:txBody>
                  <a:tcPr marL="87284" marR="8728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Diagnostics Week</a:t>
                      </a:r>
                      <a:r>
                        <a:rPr lang="en-US" sz="800" baseline="0" dirty="0" smtClean="0">
                          <a:solidFill>
                            <a:schemeClr val="tx1"/>
                          </a:solidFill>
                        </a:rPr>
                        <a:t>, and then every month after</a:t>
                      </a:r>
                      <a:endParaRPr lang="en-US" sz="800" dirty="0" smtClean="0">
                        <a:solidFill>
                          <a:schemeClr val="tx1"/>
                        </a:solidFill>
                      </a:endParaRPr>
                    </a:p>
                  </a:txBody>
                  <a:tcPr marL="87284" marR="87284"/>
                </a:tc>
                <a:tc>
                  <a:txBody>
                    <a:bodyPr/>
                    <a:lstStyle/>
                    <a:p>
                      <a:pPr algn="ctr"/>
                      <a:r>
                        <a:rPr lang="en-US" sz="800" baseline="0" dirty="0" smtClean="0">
                          <a:solidFill>
                            <a:schemeClr val="tx1"/>
                          </a:solidFill>
                        </a:rPr>
                        <a:t>Previous Month</a:t>
                      </a:r>
                      <a:endParaRPr lang="en-US" sz="800" dirty="0">
                        <a:solidFill>
                          <a:schemeClr val="tx1"/>
                        </a:solidFill>
                      </a:endParaRPr>
                    </a:p>
                  </a:txBody>
                  <a:tcPr marL="87284" marR="87284"/>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7009986"/>
              </p:ext>
            </p:extLst>
          </p:nvPr>
        </p:nvGraphicFramePr>
        <p:xfrm>
          <a:off x="4644007" y="1474646"/>
          <a:ext cx="4313691" cy="1758716"/>
        </p:xfrm>
        <a:graphic>
          <a:graphicData uri="http://schemas.openxmlformats.org/drawingml/2006/table">
            <a:tbl>
              <a:tblPr/>
              <a:tblGrid>
                <a:gridCol w="3121269"/>
                <a:gridCol w="1192422"/>
              </a:tblGrid>
              <a:tr h="249956">
                <a:tc>
                  <a:txBody>
                    <a:bodyPr/>
                    <a:lstStyle/>
                    <a:p>
                      <a:pPr algn="l" fontAlgn="ctr"/>
                      <a:r>
                        <a:rPr lang="en-US" sz="1000" b="1" i="1" u="none" strike="noStrike" dirty="0">
                          <a:solidFill>
                            <a:srgbClr val="FFFFFF"/>
                          </a:solidFill>
                          <a:effectLst/>
                          <a:latin typeface="Calibri"/>
                        </a:rPr>
                        <a:t>Store number: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000" b="0" i="1" u="none" strike="noStrike" dirty="0">
                          <a:solidFill>
                            <a:srgbClr val="FFFFFF"/>
                          </a:solidFill>
                          <a:effectLst/>
                          <a:latin typeface="Calibri"/>
                        </a:rPr>
                        <a:t>Data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166514">
                <a:tc>
                  <a:txBody>
                    <a:bodyPr/>
                    <a:lstStyle/>
                    <a:p>
                      <a:pPr algn="ctr" fontAlgn="b"/>
                      <a:r>
                        <a:rPr lang="en-US" sz="1100" b="1" i="0" u="none" strike="noStrike">
                          <a:solidFill>
                            <a:srgbClr val="000000"/>
                          </a:solidFill>
                          <a:effectLst/>
                          <a:latin typeface="Calibri"/>
                        </a:rPr>
                        <a:t>Number of deletes to stock</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dirty="0">
                          <a:solidFill>
                            <a:srgbClr val="000000"/>
                          </a:solidFill>
                          <a:effectLst/>
                          <a:latin typeface="Calibri"/>
                        </a:rPr>
                        <a:t>Mon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Tues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Wed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Thur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Fri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Sat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514">
                <a:tc>
                  <a:txBody>
                    <a:bodyPr/>
                    <a:lstStyle/>
                    <a:p>
                      <a:pPr algn="r" fontAlgn="b"/>
                      <a:r>
                        <a:rPr lang="en-US" sz="1100" b="0" i="0" u="none" strike="noStrike">
                          <a:solidFill>
                            <a:srgbClr val="000000"/>
                          </a:solidFill>
                          <a:effectLst/>
                          <a:latin typeface="Calibri"/>
                        </a:rPr>
                        <a:t>Sun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66514">
                <a:tc>
                  <a:txBody>
                    <a:bodyPr/>
                    <a:lstStyle/>
                    <a:p>
                      <a:pPr algn="ctr" fontAlgn="ctr"/>
                      <a:r>
                        <a:rPr lang="en-US" sz="900" b="0" i="1" u="none" strike="noStrike" dirty="0">
                          <a:solidFill>
                            <a:srgbClr val="000000"/>
                          </a:solidFill>
                          <a:effectLst/>
                          <a:latin typeface="Calibri"/>
                        </a:rPr>
                        <a:t>7 Day Average number of deletes to stock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b"/>
                      <a:r>
                        <a:rPr lang="en-US" sz="1100" b="1" i="0" u="none" strike="noStrike" dirty="0">
                          <a:solidFill>
                            <a:srgbClr val="000000"/>
                          </a:solidFill>
                          <a:effectLst/>
                          <a:latin typeface="Calibri"/>
                        </a:rPr>
                        <a:t>35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3551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Rx Drive Thru Survey</a:t>
            </a:r>
            <a:endParaRPr lang="en-GB"/>
          </a:p>
        </p:txBody>
      </p:sp>
      <p:sp>
        <p:nvSpPr>
          <p:cNvPr id="14" name="TextBox 13"/>
          <p:cNvSpPr txBox="1"/>
          <p:nvPr/>
        </p:nvSpPr>
        <p:spPr>
          <a:xfrm>
            <a:off x="271065" y="6556702"/>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197348" y="1518341"/>
            <a:ext cx="8626705" cy="134011"/>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A survey of Pharmacy Drive Thru customers </a:t>
            </a:r>
          </a:p>
        </p:txBody>
      </p:sp>
      <p:sp>
        <p:nvSpPr>
          <p:cNvPr id="12" name="Rounded Rectangle 11"/>
          <p:cNvSpPr/>
          <p:nvPr/>
        </p:nvSpPr>
        <p:spPr>
          <a:xfrm>
            <a:off x="201408" y="1700808"/>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run it</a:t>
            </a:r>
            <a:endParaRPr lang="en-GB" sz="1400" b="1" dirty="0">
              <a:solidFill>
                <a:srgbClr val="FFFFFF"/>
              </a:solidFill>
              <a:latin typeface="Calibri" panose="020F0502020204030204" pitchFamily="34" charset="0"/>
            </a:endParaRPr>
          </a:p>
        </p:txBody>
      </p:sp>
      <p:sp>
        <p:nvSpPr>
          <p:cNvPr id="15" name="Rounded Rectangle 14"/>
          <p:cNvSpPr/>
          <p:nvPr/>
        </p:nvSpPr>
        <p:spPr>
          <a:xfrm>
            <a:off x="4724204" y="1700808"/>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8" name="TextBox 17"/>
          <p:cNvSpPr txBox="1"/>
          <p:nvPr/>
        </p:nvSpPr>
        <p:spPr>
          <a:xfrm>
            <a:off x="4727785" y="5578261"/>
            <a:ext cx="4096268" cy="728020"/>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Be sure to ask a wide variety of </a:t>
            </a:r>
            <a:r>
              <a:rPr lang="en-GB" sz="950" b="1" dirty="0" smtClean="0">
                <a:solidFill>
                  <a:srgbClr val="000000"/>
                </a:solidFill>
                <a:ea typeface="ＭＳ Ｐゴシック" charset="0"/>
                <a:cs typeface="Arial"/>
              </a:rPr>
              <a:t>Drive Thru customers</a:t>
            </a:r>
            <a:r>
              <a:rPr lang="en-GB" sz="950" b="1" dirty="0">
                <a:solidFill>
                  <a:srgbClr val="000000"/>
                </a:solidFill>
                <a:ea typeface="ＭＳ Ｐゴシック" charset="0"/>
                <a:cs typeface="Arial"/>
              </a:rPr>
              <a:t>, including those who may not have had a great </a:t>
            </a:r>
            <a:r>
              <a:rPr lang="en-GB" sz="950" b="1" dirty="0" smtClean="0">
                <a:solidFill>
                  <a:srgbClr val="000000"/>
                </a:solidFill>
                <a:ea typeface="ＭＳ Ｐゴシック" charset="0"/>
                <a:cs typeface="Arial"/>
              </a:rPr>
              <a:t>experience. This </a:t>
            </a:r>
            <a:r>
              <a:rPr lang="en-GB" sz="950" b="1" dirty="0">
                <a:solidFill>
                  <a:srgbClr val="000000"/>
                </a:solidFill>
                <a:ea typeface="ＭＳ Ｐゴシック" charset="0"/>
                <a:cs typeface="Arial"/>
              </a:rPr>
              <a:t>will help us identify what we can do to </a:t>
            </a:r>
            <a:r>
              <a:rPr lang="en-GB" sz="950" b="1" dirty="0" smtClean="0">
                <a:solidFill>
                  <a:srgbClr val="000000"/>
                </a:solidFill>
                <a:ea typeface="ＭＳ Ｐゴシック" charset="0"/>
                <a:cs typeface="Arial"/>
              </a:rPr>
              <a:t>improve</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Conduct the survey </a:t>
            </a:r>
            <a:r>
              <a:rPr lang="en-GB" sz="950" b="1" dirty="0" smtClean="0">
                <a:solidFill>
                  <a:srgbClr val="000000"/>
                </a:solidFill>
                <a:ea typeface="ＭＳ Ｐゴシック" charset="0"/>
                <a:cs typeface="Arial"/>
              </a:rPr>
              <a:t>on </a:t>
            </a:r>
            <a:r>
              <a:rPr lang="en-GB" sz="950" b="1" dirty="0">
                <a:solidFill>
                  <a:srgbClr val="000000"/>
                </a:solidFill>
                <a:ea typeface="ＭＳ Ｐゴシック" charset="0"/>
                <a:cs typeface="Arial"/>
              </a:rPr>
              <a:t>different days during diagnostic week and throughout the day (morning, afternoon and evening). </a:t>
            </a:r>
          </a:p>
        </p:txBody>
      </p:sp>
      <p:sp>
        <p:nvSpPr>
          <p:cNvPr id="22" name="Rounded Rectangle 21"/>
          <p:cNvSpPr/>
          <p:nvPr/>
        </p:nvSpPr>
        <p:spPr>
          <a:xfrm>
            <a:off x="214308" y="472514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530854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201408" y="3135084"/>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looks like</a:t>
            </a:r>
            <a:endParaRPr lang="en-GB" sz="1400" b="1" dirty="0">
              <a:solidFill>
                <a:srgbClr val="FFFFFF"/>
              </a:solidFill>
              <a:latin typeface="Calibri" panose="020F0502020204030204" pitchFamily="34" charset="0"/>
            </a:endParaRPr>
          </a:p>
        </p:txBody>
      </p:sp>
      <p:sp>
        <p:nvSpPr>
          <p:cNvPr id="26" name="TextBox 25"/>
          <p:cNvSpPr txBox="1"/>
          <p:nvPr/>
        </p:nvSpPr>
        <p:spPr>
          <a:xfrm>
            <a:off x="2389630" y="6556702"/>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dirty="0" smtClean="0">
                <a:solidFill>
                  <a:srgbClr val="000000"/>
                </a:solidFill>
                <a:latin typeface="Calibri" panose="020F0502020204030204" pitchFamily="34" charset="0"/>
                <a:ea typeface="ＭＳ Ｐゴシック" charset="0"/>
              </a:rPr>
              <a:t>I:	Must be informed that the action has taken place</a:t>
            </a:r>
          </a:p>
        </p:txBody>
      </p:sp>
      <p:sp>
        <p:nvSpPr>
          <p:cNvPr id="21" name="TextBox 20"/>
          <p:cNvSpPr txBox="1"/>
          <p:nvPr/>
        </p:nvSpPr>
        <p:spPr>
          <a:xfrm>
            <a:off x="197348" y="1960132"/>
            <a:ext cx="4070472" cy="1180836"/>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You will </a:t>
            </a:r>
            <a:r>
              <a:rPr lang="en-GB" sz="950" b="1" dirty="0" smtClean="0">
                <a:solidFill>
                  <a:srgbClr val="000000"/>
                </a:solidFill>
                <a:ea typeface="ＭＳ Ｐゴシック" charset="0"/>
                <a:cs typeface="Arial"/>
              </a:rPr>
              <a:t>print copies </a:t>
            </a:r>
            <a:r>
              <a:rPr lang="en-GB" sz="950" b="1" dirty="0">
                <a:solidFill>
                  <a:srgbClr val="000000"/>
                </a:solidFill>
                <a:ea typeface="ＭＳ Ｐゴシック" charset="0"/>
                <a:cs typeface="Arial"/>
              </a:rPr>
              <a:t>of </a:t>
            </a:r>
            <a:r>
              <a:rPr lang="en-GB" sz="950" b="1" dirty="0" smtClean="0">
                <a:solidFill>
                  <a:srgbClr val="000000"/>
                </a:solidFill>
                <a:ea typeface="ＭＳ Ｐゴシック" charset="0"/>
                <a:cs typeface="Arial"/>
              </a:rPr>
              <a:t>the RX Drive Thru </a:t>
            </a:r>
            <a:r>
              <a:rPr lang="en-GB" sz="950" b="1" dirty="0">
                <a:solidFill>
                  <a:srgbClr val="000000"/>
                </a:solidFill>
                <a:ea typeface="ＭＳ Ｐゴシック" charset="0"/>
                <a:cs typeface="Arial"/>
              </a:rPr>
              <a:t>survey </a:t>
            </a:r>
            <a:r>
              <a:rPr lang="en-GB" sz="950" b="1" dirty="0" smtClean="0">
                <a:solidFill>
                  <a:srgbClr val="000000"/>
                </a:solidFill>
                <a:ea typeface="ＭＳ Ｐゴシック" charset="0"/>
                <a:cs typeface="Arial"/>
              </a:rPr>
              <a:t>PDF</a:t>
            </a:r>
            <a:endParaRPr lang="en-GB" sz="950" b="1" dirty="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Politely ask Pharmacy customers who are about to leave the </a:t>
            </a:r>
            <a:r>
              <a:rPr lang="en-GB" sz="950" b="1" dirty="0" smtClean="0">
                <a:solidFill>
                  <a:srgbClr val="000000"/>
                </a:solidFill>
                <a:ea typeface="ＭＳ Ｐゴシック" charset="0"/>
                <a:cs typeface="Arial"/>
              </a:rPr>
              <a:t>Drive Thru Pharmacy </a:t>
            </a:r>
            <a:r>
              <a:rPr lang="en-GB" sz="950" b="1" dirty="0">
                <a:solidFill>
                  <a:srgbClr val="000000"/>
                </a:solidFill>
                <a:ea typeface="ＭＳ Ｐゴシック" charset="0"/>
                <a:cs typeface="Arial"/>
              </a:rPr>
              <a:t>if they can spare a few minutes (no more than 2) to fill out a </a:t>
            </a:r>
            <a:r>
              <a:rPr lang="en-GB" sz="950" b="1" dirty="0" smtClean="0">
                <a:solidFill>
                  <a:srgbClr val="000000"/>
                </a:solidFill>
                <a:ea typeface="ＭＳ Ｐゴシック" charset="0"/>
                <a:cs typeface="Arial"/>
              </a:rPr>
              <a:t>survey.  Ask them to park up in a designated area </a:t>
            </a:r>
            <a:r>
              <a:rPr lang="en-GB" sz="950" b="1" dirty="0">
                <a:solidFill>
                  <a:srgbClr val="000000"/>
                </a:solidFill>
                <a:ea typeface="ＭＳ Ｐゴシック" charset="0"/>
                <a:cs typeface="Arial"/>
              </a:rPr>
              <a:t>and then step through the questions with them and record the responses</a:t>
            </a: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Complete 30 surveys across a week, complete the </a:t>
            </a:r>
            <a:r>
              <a:rPr lang="en-GB" sz="950" b="1" dirty="0" smtClean="0">
                <a:solidFill>
                  <a:srgbClr val="000000"/>
                </a:solidFill>
                <a:ea typeface="ＭＳ Ｐゴシック" charset="0"/>
                <a:cs typeface="Arial"/>
              </a:rPr>
              <a:t>RX Drive Thru survey scoring tool </a:t>
            </a:r>
            <a:r>
              <a:rPr lang="en-GB" sz="950" b="1" dirty="0">
                <a:solidFill>
                  <a:srgbClr val="000000"/>
                </a:solidFill>
                <a:ea typeface="ＭＳ Ｐゴシック" charset="0"/>
                <a:cs typeface="Arial"/>
              </a:rPr>
              <a:t>and </a:t>
            </a:r>
            <a:r>
              <a:rPr lang="en-GB" sz="950" b="1" dirty="0" smtClean="0">
                <a:solidFill>
                  <a:srgbClr val="000000"/>
                </a:solidFill>
                <a:ea typeface="ＭＳ Ｐゴシック" charset="0"/>
                <a:cs typeface="Arial"/>
              </a:rPr>
              <a:t>include the results on your Store Story Board</a:t>
            </a:r>
            <a:endParaRPr lang="en-GB" sz="950" b="1" dirty="0">
              <a:solidFill>
                <a:srgbClr val="000000"/>
              </a:solidFill>
              <a:ea typeface="ＭＳ Ｐゴシック" charset="0"/>
              <a:cs typeface="Arial"/>
            </a:endParaRPr>
          </a:p>
        </p:txBody>
      </p:sp>
      <p:sp>
        <p:nvSpPr>
          <p:cNvPr id="29" name="TextBox 28"/>
          <p:cNvSpPr txBox="1"/>
          <p:nvPr/>
        </p:nvSpPr>
        <p:spPr>
          <a:xfrm>
            <a:off x="4724204" y="1988840"/>
            <a:ext cx="4070469" cy="394723"/>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58595B"/>
                </a:solidFill>
                <a:ea typeface="ＭＳ Ｐゴシック" charset="0"/>
                <a:cs typeface="Arial"/>
              </a:rPr>
              <a:t>Enter the responses for each survey into the </a:t>
            </a:r>
            <a:r>
              <a:rPr lang="en-GB" sz="950" b="1" dirty="0" smtClean="0">
                <a:solidFill>
                  <a:srgbClr val="58595B"/>
                </a:solidFill>
                <a:ea typeface="ＭＳ Ｐゴシック" charset="0"/>
                <a:cs typeface="Arial"/>
              </a:rPr>
              <a:t>Drive Thru Survey </a:t>
            </a:r>
            <a:r>
              <a:rPr lang="en-GB" sz="950" b="1" dirty="0">
                <a:solidFill>
                  <a:srgbClr val="58595B"/>
                </a:solidFill>
                <a:ea typeface="ＭＳ Ｐゴシック" charset="0"/>
                <a:cs typeface="Arial"/>
              </a:rPr>
              <a:t>Analysis </a:t>
            </a:r>
            <a:r>
              <a:rPr lang="en-GB" sz="950" b="1" dirty="0" smtClean="0">
                <a:solidFill>
                  <a:srgbClr val="58595B"/>
                </a:solidFill>
                <a:ea typeface="ＭＳ Ｐゴシック" charset="0"/>
                <a:cs typeface="Arial"/>
              </a:rPr>
              <a:t>Form. </a:t>
            </a:r>
            <a:r>
              <a:rPr lang="en-GB" sz="950" b="1" dirty="0">
                <a:solidFill>
                  <a:srgbClr val="58595B"/>
                </a:solidFill>
                <a:ea typeface="ＭＳ Ｐゴシック" charset="0"/>
                <a:cs typeface="Arial"/>
              </a:rPr>
              <a:t>This will analyze the results automatically and then include the results on the </a:t>
            </a:r>
            <a:r>
              <a:rPr lang="en-GB" sz="950" b="1" dirty="0" smtClean="0">
                <a:solidFill>
                  <a:srgbClr val="58595B"/>
                </a:solidFill>
                <a:ea typeface="ＭＳ Ｐゴシック" charset="0"/>
                <a:cs typeface="Arial"/>
              </a:rPr>
              <a:t>Storyboard</a:t>
            </a:r>
            <a:endParaRPr lang="en-GB" sz="950" b="1" dirty="0">
              <a:solidFill>
                <a:srgbClr val="58595B"/>
              </a:solidFill>
              <a:ea typeface="ＭＳ Ｐゴシック" charset="0"/>
              <a:cs typeface="Arial"/>
            </a:endParaRPr>
          </a:p>
        </p:txBody>
      </p:sp>
      <p:graphicFrame>
        <p:nvGraphicFramePr>
          <p:cNvPr id="31" name="Table 30"/>
          <p:cNvGraphicFramePr>
            <a:graphicFrameLocks noGrp="1"/>
          </p:cNvGraphicFramePr>
          <p:nvPr>
            <p:extLst>
              <p:ext uri="{D42A27DB-BD31-4B8C-83A1-F6EECF244321}">
                <p14:modId xmlns:p14="http://schemas.microsoft.com/office/powerpoint/2010/main" val="1631130023"/>
              </p:ext>
            </p:extLst>
          </p:nvPr>
        </p:nvGraphicFramePr>
        <p:xfrm>
          <a:off x="232594" y="5013176"/>
          <a:ext cx="4059696" cy="1510550"/>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TM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dirty="0" smtClean="0">
                          <a:solidFill>
                            <a:schemeClr val="tx1"/>
                          </a:solidFill>
                          <a:effectLst/>
                          <a:latin typeface="Calibri" panose="020F0502020204030204" pitchFamily="34" charset="0"/>
                        </a:rPr>
                        <a:t>FL</a:t>
                      </a:r>
                      <a:endParaRPr lang="en-US" sz="1000" b="0" u="none" strike="noStrike" kern="1200" dirty="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algn="l" fontAlgn="b"/>
                      <a:r>
                        <a:rPr lang="en-GB" sz="900" u="none" strike="noStrike" dirty="0" smtClean="0">
                          <a:solidFill>
                            <a:schemeClr val="tx1"/>
                          </a:solidFill>
                          <a:effectLst/>
                          <a:latin typeface="Calibri" panose="020F0502020204030204" pitchFamily="34" charset="0"/>
                        </a:rPr>
                        <a:t>Find Team members to run the survey </a:t>
                      </a:r>
                      <a:endParaRPr lang="en-GB"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I</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Interview Customers</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I</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dirty="0" smtClean="0">
                          <a:solidFill>
                            <a:schemeClr val="tx1"/>
                          </a:solidFill>
                          <a:effectLst/>
                          <a:latin typeface="Calibri" panose="020F0502020204030204" pitchFamily="34" charset="0"/>
                        </a:rPr>
                        <a:t>Enter responses </a:t>
                      </a:r>
                      <a:r>
                        <a:rPr lang="en-US" sz="900" b="0" i="0" u="none" strike="noStrike" baseline="0" dirty="0" smtClean="0">
                          <a:solidFill>
                            <a:schemeClr val="tx1"/>
                          </a:solidFill>
                          <a:effectLst/>
                          <a:latin typeface="Calibri" panose="020F0502020204030204" pitchFamily="34" charset="0"/>
                        </a:rPr>
                        <a:t> in scoring tool</a:t>
                      </a:r>
                      <a:endParaRPr lang="en-US" sz="900" b="0" i="0" u="none" strike="noStrike" dirty="0">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dirty="0" smtClean="0">
                          <a:solidFill>
                            <a:schemeClr val="tx1"/>
                          </a:solidFill>
                          <a:effectLst/>
                          <a:latin typeface="Calibri" panose="020F0502020204030204" pitchFamily="34" charset="0"/>
                        </a:rPr>
                        <a:t>I</a:t>
                      </a:r>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smtClean="0">
                          <a:solidFill>
                            <a:schemeClr val="tx1"/>
                          </a:solidFill>
                          <a:effectLst/>
                          <a:latin typeface="Calibri" panose="020F0502020204030204" pitchFamily="34" charset="0"/>
                        </a:rPr>
                        <a:t>A/R</a:t>
                      </a:r>
                    </a:p>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Enter data onto StoryBoard</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dirty="0" smtClean="0">
                          <a:solidFill>
                            <a:schemeClr val="tx1"/>
                          </a:solidFill>
                          <a:effectLst/>
                          <a:latin typeface="Calibri" panose="020F0502020204030204" pitchFamily="34" charset="0"/>
                        </a:rPr>
                        <a:t>A/R</a:t>
                      </a:r>
                    </a:p>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00" b="1" i="0" u="none" strike="noStrike" dirty="0" smtClean="0">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pic>
        <p:nvPicPr>
          <p:cNvPr id="3" name="Picture 2" descr="Screen Shot 2015-12-16 at 10.03.31.png"/>
          <p:cNvPicPr>
            <a:picLocks noChangeAspect="1"/>
          </p:cNvPicPr>
          <p:nvPr/>
        </p:nvPicPr>
        <p:blipFill rotWithShape="1">
          <a:blip r:embed="rId2" cstate="email">
            <a:extLst>
              <a:ext uri="{28A0092B-C50C-407E-A947-70E740481C1C}">
                <a14:useLocalDpi xmlns:a14="http://schemas.microsoft.com/office/drawing/2010/main" val="0"/>
              </a:ext>
            </a:extLst>
          </a:blip>
          <a:srcRect t="28051"/>
          <a:stretch/>
        </p:blipFill>
        <p:spPr>
          <a:xfrm>
            <a:off x="467544" y="3414569"/>
            <a:ext cx="3600400" cy="1310575"/>
          </a:xfrm>
          <a:prstGeom prst="rect">
            <a:avLst/>
          </a:prstGeom>
        </p:spPr>
      </p:pic>
      <p:sp>
        <p:nvSpPr>
          <p:cNvPr id="2" name="Footer Placeholder 1"/>
          <p:cNvSpPr>
            <a:spLocks noGrp="1"/>
          </p:cNvSpPr>
          <p:nvPr>
            <p:ph type="ftr" sz="quarter" idx="13"/>
          </p:nvPr>
        </p:nvSpPr>
        <p:spPr>
          <a:xfrm>
            <a:off x="4231923" y="6386551"/>
            <a:ext cx="5124915" cy="365125"/>
          </a:xfrm>
        </p:spPr>
        <p:txBody>
          <a:bodyPr/>
          <a:lstStyle/>
          <a:p>
            <a:r>
              <a:rPr lang="en-US" smtClean="0">
                <a:solidFill>
                  <a:srgbClr val="000000">
                    <a:tint val="75000"/>
                  </a:srgbClr>
                </a:solidFill>
              </a:rPr>
              <a:t>©2016 Walgreen Co. All rights reserved. </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578" t="17986" r="28479" b="12962"/>
          <a:stretch/>
        </p:blipFill>
        <p:spPr bwMode="auto">
          <a:xfrm>
            <a:off x="4727785" y="2516037"/>
            <a:ext cx="4066888" cy="279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11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Customer </a:t>
            </a:r>
            <a:r>
              <a:rPr lang="en-GB" err="1" smtClean="0"/>
              <a:t>Behavior</a:t>
            </a:r>
            <a:r>
              <a:rPr lang="en-GB" smtClean="0"/>
              <a:t> (optional)</a:t>
            </a:r>
            <a:endParaRPr lang="en-GB"/>
          </a:p>
        </p:txBody>
      </p:sp>
      <p:sp>
        <p:nvSpPr>
          <p:cNvPr id="14" name="TextBox 13"/>
          <p:cNvSpPr txBox="1"/>
          <p:nvPr/>
        </p:nvSpPr>
        <p:spPr>
          <a:xfrm>
            <a:off x="271065" y="6371220"/>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29614"/>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197348" y="1518341"/>
            <a:ext cx="8626705" cy="599651"/>
          </a:xfrm>
          <a:prstGeom prst="rect">
            <a:avLst/>
          </a:prstGeom>
          <a:noFill/>
        </p:spPr>
        <p:txBody>
          <a:bodyPr wrap="square" lIns="0" tIns="0" rIns="0" bIns="0" rtlCol="0">
            <a:spAutoFit/>
          </a:bodyPr>
          <a:lstStyle/>
          <a:p>
            <a:pPr marL="342900" indent="-342900" fontAlgn="base">
              <a:spcAft>
                <a:spcPct val="0"/>
              </a:spcAft>
              <a:buFont typeface="Arial" panose="020B0604020202020204" pitchFamily="34" charset="0"/>
              <a:buChar char="•"/>
            </a:pPr>
            <a:r>
              <a:rPr lang="en-GB" sz="1200" b="1" dirty="0" smtClean="0">
                <a:solidFill>
                  <a:srgbClr val="000000"/>
                </a:solidFill>
                <a:ea typeface="ＭＳ Ｐゴシック" charset="0"/>
                <a:cs typeface="Arial"/>
              </a:rPr>
              <a:t>A study designed to provide insight around </a:t>
            </a:r>
            <a:r>
              <a:rPr lang="en-GB" sz="1200" b="1" dirty="0">
                <a:solidFill>
                  <a:srgbClr val="000000"/>
                </a:solidFill>
                <a:ea typeface="ＭＳ Ｐゴシック" charset="0"/>
                <a:cs typeface="Arial"/>
              </a:rPr>
              <a:t>customer </a:t>
            </a:r>
            <a:r>
              <a:rPr lang="en-GB" sz="1200" b="1" dirty="0" err="1" smtClean="0">
                <a:solidFill>
                  <a:srgbClr val="000000"/>
                </a:solidFill>
                <a:ea typeface="ＭＳ Ｐゴシック" charset="0"/>
                <a:cs typeface="Arial"/>
              </a:rPr>
              <a:t>behavior</a:t>
            </a:r>
            <a:r>
              <a:rPr lang="en-GB" sz="1200" b="1" dirty="0">
                <a:solidFill>
                  <a:srgbClr val="000000"/>
                </a:solidFill>
                <a:ea typeface="ＭＳ Ｐゴシック" charset="0"/>
                <a:cs typeface="Arial"/>
              </a:rPr>
              <a:t>: How they respond to our store layout and shop the store</a:t>
            </a:r>
          </a:p>
          <a:p>
            <a:pPr marL="174625" indent="-174625" fontAlgn="base">
              <a:lnSpc>
                <a:spcPct val="90000"/>
              </a:lnSpc>
              <a:spcBef>
                <a:spcPts val="528"/>
              </a:spcBef>
              <a:spcAft>
                <a:spcPct val="0"/>
              </a:spcAft>
              <a:buFont typeface="Arial" panose="020B0604020202020204" pitchFamily="34" charset="0"/>
              <a:buChar char="•"/>
            </a:pPr>
            <a:endParaRPr lang="en-GB" sz="1200" b="1" dirty="0" smtClean="0">
              <a:solidFill>
                <a:srgbClr val="000000"/>
              </a:solidFill>
              <a:ea typeface="ＭＳ Ｐゴシック" charset="0"/>
              <a:cs typeface="Arial"/>
            </a:endParaRPr>
          </a:p>
        </p:txBody>
      </p:sp>
      <p:sp>
        <p:nvSpPr>
          <p:cNvPr id="12" name="Rounded Rectangle 11"/>
          <p:cNvSpPr/>
          <p:nvPr/>
        </p:nvSpPr>
        <p:spPr>
          <a:xfrm>
            <a:off x="201408" y="1932115"/>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5" name="Rounded Rectangle 14"/>
          <p:cNvSpPr/>
          <p:nvPr/>
        </p:nvSpPr>
        <p:spPr>
          <a:xfrm>
            <a:off x="214308" y="352882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8" name="TextBox 17"/>
          <p:cNvSpPr txBox="1"/>
          <p:nvPr/>
        </p:nvSpPr>
        <p:spPr>
          <a:xfrm>
            <a:off x="4727785" y="5578261"/>
            <a:ext cx="4096265" cy="1180836"/>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Conduct </a:t>
            </a:r>
            <a:r>
              <a:rPr lang="en-GB" sz="950" b="1" dirty="0">
                <a:solidFill>
                  <a:srgbClr val="000000"/>
                </a:solidFill>
                <a:ea typeface="ＭＳ Ｐゴシック" charset="0"/>
                <a:cs typeface="Arial"/>
              </a:rPr>
              <a:t>the survey </a:t>
            </a:r>
            <a:r>
              <a:rPr lang="en-GB" sz="950" b="1" dirty="0" smtClean="0">
                <a:solidFill>
                  <a:srgbClr val="000000"/>
                </a:solidFill>
                <a:ea typeface="ＭＳ Ｐゴシック" charset="0"/>
                <a:cs typeface="Arial"/>
              </a:rPr>
              <a:t>on </a:t>
            </a:r>
            <a:r>
              <a:rPr lang="en-GB" sz="950" b="1" dirty="0">
                <a:solidFill>
                  <a:srgbClr val="000000"/>
                </a:solidFill>
                <a:ea typeface="ＭＳ Ｐゴシック" charset="0"/>
                <a:cs typeface="Arial"/>
              </a:rPr>
              <a:t>different days during diagnostic week and throughout the day (morning, afternoon and evening). to get a well rounded view of customer shopping </a:t>
            </a:r>
            <a:r>
              <a:rPr lang="en-GB" sz="950" b="1" dirty="0" err="1">
                <a:solidFill>
                  <a:srgbClr val="000000"/>
                </a:solidFill>
                <a:ea typeface="ＭＳ Ｐゴシック" charset="0"/>
                <a:cs typeface="Arial"/>
              </a:rPr>
              <a:t>behaviors</a:t>
            </a:r>
            <a:r>
              <a:rPr lang="en-GB" sz="950" b="1" dirty="0">
                <a:solidFill>
                  <a:srgbClr val="000000"/>
                </a:solidFill>
                <a:ea typeface="ＭＳ Ｐゴシック" charset="0"/>
                <a:cs typeface="Arial"/>
              </a:rPr>
              <a:t> </a:t>
            </a:r>
            <a:endParaRPr lang="en-GB" sz="950" b="1" dirty="0" smtClean="0">
              <a:solidFill>
                <a:srgbClr val="000000"/>
              </a:solidFill>
              <a:ea typeface="ＭＳ Ｐゴシック" charset="0"/>
              <a:cs typeface="Arial"/>
            </a:endParaRPr>
          </a:p>
          <a:p>
            <a:pPr marL="174625" indent="-174625" fontAlgn="base">
              <a:lnSpc>
                <a:spcPct val="90000"/>
              </a:lnSpc>
              <a:spcBef>
                <a:spcPts val="528"/>
              </a:spcBef>
              <a:spcAft>
                <a:spcPct val="0"/>
              </a:spcAft>
              <a:buFont typeface="Arial" panose="020B0604020202020204" pitchFamily="34" charset="0"/>
              <a:buChar char="•"/>
            </a:pPr>
            <a:r>
              <a:rPr lang="en-GB" sz="950" b="1" dirty="0">
                <a:solidFill>
                  <a:srgbClr val="000000"/>
                </a:solidFill>
                <a:ea typeface="ＭＳ Ｐゴシック" charset="0"/>
                <a:cs typeface="Arial"/>
              </a:rPr>
              <a:t>If you are spotted and </a:t>
            </a:r>
            <a:r>
              <a:rPr lang="en-GB" sz="950" b="1" dirty="0" smtClean="0">
                <a:solidFill>
                  <a:srgbClr val="000000"/>
                </a:solidFill>
                <a:ea typeface="ＭＳ Ｐゴシック" charset="0"/>
                <a:cs typeface="Arial"/>
              </a:rPr>
              <a:t>the customer asks </a:t>
            </a:r>
            <a:r>
              <a:rPr lang="en-GB" sz="950" b="1" dirty="0">
                <a:solidFill>
                  <a:srgbClr val="000000"/>
                </a:solidFill>
                <a:ea typeface="ＭＳ Ｐゴシック" charset="0"/>
                <a:cs typeface="Arial"/>
              </a:rPr>
              <a:t>you what you are doing, explain fully – need to see how the store is currently shopped to know how to improve it.  Try to get a good mix of customers across the </a:t>
            </a:r>
            <a:r>
              <a:rPr lang="en-GB" sz="950" b="1" dirty="0" smtClean="0">
                <a:solidFill>
                  <a:srgbClr val="000000"/>
                </a:solidFill>
                <a:ea typeface="ＭＳ Ｐゴシック" charset="0"/>
                <a:cs typeface="Arial"/>
              </a:rPr>
              <a:t>week</a:t>
            </a:r>
          </a:p>
          <a:p>
            <a:pPr marL="174625" indent="-174625" fontAlgn="base">
              <a:lnSpc>
                <a:spcPct val="90000"/>
              </a:lnSpc>
              <a:spcBef>
                <a:spcPts val="528"/>
              </a:spcBef>
              <a:spcAft>
                <a:spcPct val="0"/>
              </a:spcAft>
              <a:buFont typeface="Arial" panose="020B0604020202020204" pitchFamily="34" charset="0"/>
              <a:buChar char="•"/>
            </a:pPr>
            <a:endParaRPr lang="en-GB" sz="950" b="1" dirty="0">
              <a:solidFill>
                <a:srgbClr val="000000"/>
              </a:solidFill>
              <a:ea typeface="ＭＳ Ｐゴシック" charset="0"/>
              <a:cs typeface="Arial"/>
            </a:endParaRPr>
          </a:p>
        </p:txBody>
      </p:sp>
      <p:sp>
        <p:nvSpPr>
          <p:cNvPr id="22" name="Rounded Rectangle 21"/>
          <p:cNvSpPr/>
          <p:nvPr/>
        </p:nvSpPr>
        <p:spPr>
          <a:xfrm>
            <a:off x="214308" y="449442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5308543"/>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27782" y="1932115"/>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89630" y="6374051"/>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sp>
        <p:nvSpPr>
          <p:cNvPr id="21" name="TextBox 20"/>
          <p:cNvSpPr txBox="1"/>
          <p:nvPr/>
        </p:nvSpPr>
        <p:spPr>
          <a:xfrm>
            <a:off x="197348" y="2240916"/>
            <a:ext cx="4070472" cy="1189556"/>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00" b="1" dirty="0" smtClean="0">
                <a:solidFill>
                  <a:srgbClr val="000000"/>
                </a:solidFill>
                <a:ea typeface="ＭＳ Ｐゴシック" charset="0"/>
                <a:cs typeface="Arial"/>
              </a:rPr>
              <a:t>Print copies of the Customer </a:t>
            </a:r>
            <a:r>
              <a:rPr lang="en-GB" sz="900" b="1" dirty="0" err="1" smtClean="0">
                <a:solidFill>
                  <a:srgbClr val="000000"/>
                </a:solidFill>
                <a:ea typeface="ＭＳ Ｐゴシック" charset="0"/>
                <a:cs typeface="Arial"/>
              </a:rPr>
              <a:t>Behavior</a:t>
            </a:r>
            <a:r>
              <a:rPr lang="en-GB" sz="900" b="1" dirty="0" smtClean="0">
                <a:solidFill>
                  <a:srgbClr val="000000"/>
                </a:solidFill>
                <a:ea typeface="ＭＳ Ｐゴシック" charset="0"/>
                <a:cs typeface="Arial"/>
              </a:rPr>
              <a:t> study PDF</a:t>
            </a:r>
          </a:p>
          <a:p>
            <a:pPr marL="174625" indent="-174625" fontAlgn="base">
              <a:lnSpc>
                <a:spcPct val="90000"/>
              </a:lnSpc>
              <a:spcBef>
                <a:spcPts val="528"/>
              </a:spcBef>
              <a:spcAft>
                <a:spcPct val="0"/>
              </a:spcAft>
              <a:buFont typeface="Arial" panose="020B0604020202020204" pitchFamily="34" charset="0"/>
              <a:buChar char="•"/>
            </a:pPr>
            <a:r>
              <a:rPr lang="en-GB" sz="900" b="1" dirty="0" smtClean="0">
                <a:solidFill>
                  <a:srgbClr val="000000"/>
                </a:solidFill>
                <a:ea typeface="ＭＳ Ｐゴシック" charset="0"/>
                <a:cs typeface="Arial"/>
              </a:rPr>
              <a:t>Select </a:t>
            </a:r>
            <a:r>
              <a:rPr lang="en-GB" sz="900" b="1" dirty="0">
                <a:solidFill>
                  <a:srgbClr val="000000"/>
                </a:solidFill>
                <a:ea typeface="ＭＳ Ｐゴシック" charset="0"/>
                <a:cs typeface="Arial"/>
              </a:rPr>
              <a:t>a customer at random as they enter the store (at the very beginning of their shopping trip).  Do not approach them but observe at a distance, discreetly.</a:t>
            </a:r>
          </a:p>
          <a:p>
            <a:pPr marL="174625" indent="-174625" fontAlgn="base">
              <a:lnSpc>
                <a:spcPct val="90000"/>
              </a:lnSpc>
              <a:spcBef>
                <a:spcPts val="528"/>
              </a:spcBef>
              <a:spcAft>
                <a:spcPct val="0"/>
              </a:spcAft>
              <a:buFont typeface="Arial" panose="020B0604020202020204" pitchFamily="34" charset="0"/>
              <a:buChar char="•"/>
            </a:pPr>
            <a:r>
              <a:rPr lang="en-GB" sz="900" b="1" dirty="0">
                <a:solidFill>
                  <a:srgbClr val="000000"/>
                </a:solidFill>
                <a:ea typeface="ＭＳ Ｐゴシック" charset="0"/>
                <a:cs typeface="Arial"/>
              </a:rPr>
              <a:t>Try to mark exact route and all stopping points (with an ‘x’) as accurately as possible, as this will confirm hot and cold spots within the store</a:t>
            </a:r>
          </a:p>
          <a:p>
            <a:pPr marL="174625" indent="-174625" fontAlgn="base">
              <a:lnSpc>
                <a:spcPct val="90000"/>
              </a:lnSpc>
              <a:spcBef>
                <a:spcPts val="528"/>
              </a:spcBef>
              <a:spcAft>
                <a:spcPct val="0"/>
              </a:spcAft>
              <a:buFont typeface="Arial" panose="020B0604020202020204" pitchFamily="34" charset="0"/>
              <a:buChar char="•"/>
            </a:pPr>
            <a:r>
              <a:rPr lang="en-GB" sz="900" b="1" dirty="0" smtClean="0">
                <a:solidFill>
                  <a:srgbClr val="000000"/>
                </a:solidFill>
                <a:ea typeface="ＭＳ Ｐゴシック" charset="0"/>
                <a:cs typeface="Arial"/>
              </a:rPr>
              <a:t>Complete 15+ studies </a:t>
            </a:r>
            <a:r>
              <a:rPr lang="en-GB" sz="900" b="1" dirty="0">
                <a:solidFill>
                  <a:srgbClr val="000000"/>
                </a:solidFill>
                <a:ea typeface="ＭＳ Ｐゴシック" charset="0"/>
                <a:cs typeface="Arial"/>
              </a:rPr>
              <a:t>across a </a:t>
            </a:r>
            <a:r>
              <a:rPr lang="en-GB" sz="900" b="1" dirty="0" smtClean="0">
                <a:solidFill>
                  <a:srgbClr val="000000"/>
                </a:solidFill>
                <a:ea typeface="ＭＳ Ｐゴシック" charset="0"/>
                <a:cs typeface="Arial"/>
              </a:rPr>
              <a:t>week</a:t>
            </a:r>
            <a:endParaRPr lang="en-GB" sz="900" b="1" dirty="0">
              <a:solidFill>
                <a:srgbClr val="000000"/>
              </a:solidFill>
              <a:ea typeface="ＭＳ Ｐゴシック" charset="0"/>
              <a:cs typeface="Arial"/>
            </a:endParaRPr>
          </a:p>
        </p:txBody>
      </p:sp>
      <p:sp>
        <p:nvSpPr>
          <p:cNvPr id="29" name="TextBox 28"/>
          <p:cNvSpPr txBox="1"/>
          <p:nvPr/>
        </p:nvSpPr>
        <p:spPr>
          <a:xfrm>
            <a:off x="214308" y="3843071"/>
            <a:ext cx="4070469" cy="562718"/>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00" b="1" dirty="0">
                <a:solidFill>
                  <a:srgbClr val="000000"/>
                </a:solidFill>
                <a:ea typeface="ＭＳ Ｐゴシック" charset="0"/>
                <a:cs typeface="Arial"/>
              </a:rPr>
              <a:t>In order to produce the final output, trace all the individual customer behaviour observations onto a single summary floor </a:t>
            </a:r>
            <a:r>
              <a:rPr lang="en-GB" sz="900" b="1" dirty="0" smtClean="0">
                <a:solidFill>
                  <a:srgbClr val="000000"/>
                </a:solidFill>
                <a:ea typeface="ＭＳ Ｐゴシック" charset="0"/>
                <a:cs typeface="Arial"/>
              </a:rPr>
              <a:t>plan</a:t>
            </a:r>
          </a:p>
          <a:p>
            <a:pPr marL="174625" indent="-174625" fontAlgn="base">
              <a:lnSpc>
                <a:spcPct val="90000"/>
              </a:lnSpc>
              <a:spcBef>
                <a:spcPts val="528"/>
              </a:spcBef>
              <a:spcAft>
                <a:spcPct val="0"/>
              </a:spcAft>
              <a:buFont typeface="Arial" panose="020B0604020202020204" pitchFamily="34" charset="0"/>
              <a:buChar char="•"/>
            </a:pPr>
            <a:r>
              <a:rPr lang="en-GB" sz="900" b="1" dirty="0">
                <a:solidFill>
                  <a:srgbClr val="000000"/>
                </a:solidFill>
                <a:ea typeface="ＭＳ Ｐゴシック" charset="0"/>
              </a:rPr>
              <a:t>Use the customer flow information to help make changes to improve customer experience and sales</a:t>
            </a:r>
            <a:endParaRPr lang="en-GB" sz="900" b="1" dirty="0" smtClean="0">
              <a:solidFill>
                <a:srgbClr val="000000"/>
              </a:solidFill>
              <a:ea typeface="ＭＳ Ｐゴシック"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2112136131"/>
              </p:ext>
            </p:extLst>
          </p:nvPr>
        </p:nvGraphicFramePr>
        <p:xfrm>
          <a:off x="219694" y="4823263"/>
          <a:ext cx="4059696" cy="1192468"/>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TM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algn="l" fontAlgn="b"/>
                      <a:r>
                        <a:rPr lang="en-GB" sz="900" u="none" strike="noStrike" smtClean="0">
                          <a:solidFill>
                            <a:schemeClr val="tx1"/>
                          </a:solidFill>
                          <a:effectLst/>
                          <a:latin typeface="Calibri" panose="020F0502020204030204" pitchFamily="34" charset="0"/>
                        </a:rPr>
                        <a:t>Find Team members to run the survey </a:t>
                      </a:r>
                      <a:endParaRPr lang="en-GB"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C</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u="none" strike="noStrike" smtClean="0">
                          <a:solidFill>
                            <a:schemeClr val="tx1"/>
                          </a:solidFill>
                          <a:effectLst/>
                          <a:latin typeface="Calibri" panose="020F0502020204030204" pitchFamily="34" charset="0"/>
                        </a:rPr>
                        <a:t>Complete the study</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r>
              <a:tr h="245742">
                <a:tc>
                  <a:txBody>
                    <a:bodyPr/>
                    <a:lstStyle/>
                    <a:p>
                      <a:pPr algn="l" fontAlgn="b"/>
                      <a:r>
                        <a:rPr lang="en-US" sz="900" b="0" i="0" u="none" strike="noStrike" smtClean="0">
                          <a:solidFill>
                            <a:schemeClr val="tx1"/>
                          </a:solidFill>
                          <a:effectLst/>
                          <a:latin typeface="Calibri" panose="020F0502020204030204" pitchFamily="34" charset="0"/>
                        </a:rPr>
                        <a:t>Compile the summary sheet</a:t>
                      </a:r>
                      <a:endParaRPr lang="en-US" sz="900" b="0" i="0" u="none" strike="noStrike">
                        <a:solidFill>
                          <a:schemeClr val="tx1"/>
                        </a:solidFill>
                        <a:effectLst/>
                        <a:latin typeface="Calibri" panose="020F0502020204030204" pitchFamily="34" charset="0"/>
                      </a:endParaRPr>
                    </a:p>
                  </a:txBody>
                  <a:tcPr marL="68327"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A</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800" b="1" i="0" u="none" strike="noStrike" smtClean="0">
                          <a:solidFill>
                            <a:schemeClr val="tx1"/>
                          </a:solidFill>
                          <a:effectLst/>
                          <a:latin typeface="Calibri" panose="020F0502020204030204" pitchFamily="34" charset="0"/>
                        </a:rPr>
                        <a:t>R</a:t>
                      </a:r>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8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pic>
        <p:nvPicPr>
          <p:cNvPr id="19" name="Picture 18"/>
          <p:cNvPicPr>
            <a:picLocks noChangeAspect="1"/>
          </p:cNvPicPr>
          <p:nvPr/>
        </p:nvPicPr>
        <p:blipFill rotWithShape="1">
          <a:blip r:embed="rId2" cstate="email">
            <a:extLst>
              <a:ext uri="{28A0092B-C50C-407E-A947-70E740481C1C}">
                <a14:useLocalDpi xmlns:a14="http://schemas.microsoft.com/office/drawing/2010/main" val="0"/>
              </a:ext>
            </a:extLst>
          </a:blip>
          <a:srcRect l="2324" t="12941" r="3833" b="7255"/>
          <a:stretch/>
        </p:blipFill>
        <p:spPr>
          <a:xfrm rot="5400000">
            <a:off x="5283645" y="1900575"/>
            <a:ext cx="2984541" cy="3535791"/>
          </a:xfrm>
          <a:prstGeom prst="rect">
            <a:avLst/>
          </a:prstGeom>
          <a:ln>
            <a:solidFill>
              <a:schemeClr val="tx1"/>
            </a:solidFill>
          </a:ln>
        </p:spPr>
      </p:pic>
      <p:sp>
        <p:nvSpPr>
          <p:cNvPr id="2" name="Footer Placeholder 1"/>
          <p:cNvSpPr>
            <a:spLocks noGrp="1"/>
          </p:cNvSpPr>
          <p:nvPr>
            <p:ph type="ftr" sz="quarter" idx="13"/>
          </p:nvPr>
        </p:nvSpPr>
        <p:spPr>
          <a:xfrm>
            <a:off x="4309823" y="6503636"/>
            <a:ext cx="5124915"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774883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179512" y="6324600"/>
            <a:ext cx="796636" cy="4538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endParaRPr lang="en-GB" sz="900" b="1" smtClean="0">
              <a:solidFill>
                <a:srgbClr val="000000"/>
              </a:solidFill>
            </a:endParaRPr>
          </a:p>
        </p:txBody>
      </p:sp>
      <p:sp>
        <p:nvSpPr>
          <p:cNvPr id="4" name="Title 3"/>
          <p:cNvSpPr>
            <a:spLocks noGrp="1"/>
          </p:cNvSpPr>
          <p:nvPr>
            <p:ph type="title"/>
          </p:nvPr>
        </p:nvSpPr>
        <p:spPr/>
        <p:txBody>
          <a:bodyPr/>
          <a:lstStyle/>
          <a:p>
            <a:r>
              <a:rPr lang="en-GB" smtClean="0"/>
              <a:t>Store Data Request</a:t>
            </a:r>
            <a:endParaRPr lang="en-GB"/>
          </a:p>
        </p:txBody>
      </p:sp>
      <p:sp>
        <p:nvSpPr>
          <p:cNvPr id="14" name="TextBox 13"/>
          <p:cNvSpPr txBox="1"/>
          <p:nvPr/>
        </p:nvSpPr>
        <p:spPr>
          <a:xfrm>
            <a:off x="229059" y="6333774"/>
            <a:ext cx="2019379"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R:	Responsible for carrying out the action</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A:	Ultimately accountable for ensuring the action is done</a:t>
            </a:r>
          </a:p>
        </p:txBody>
      </p:sp>
      <p:sp>
        <p:nvSpPr>
          <p:cNvPr id="9" name="Rounded Rectangle 8"/>
          <p:cNvSpPr/>
          <p:nvPr/>
        </p:nvSpPr>
        <p:spPr>
          <a:xfrm>
            <a:off x="197348" y="1280507"/>
            <a:ext cx="8626705" cy="236946"/>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is</a:t>
            </a:r>
            <a:endParaRPr lang="en-GB" sz="1400" b="1">
              <a:solidFill>
                <a:srgbClr val="FFFFFF"/>
              </a:solidFill>
              <a:latin typeface="Calibri" panose="020F0502020204030204" pitchFamily="34" charset="0"/>
            </a:endParaRPr>
          </a:p>
        </p:txBody>
      </p:sp>
      <p:sp>
        <p:nvSpPr>
          <p:cNvPr id="11" name="TextBox 10"/>
          <p:cNvSpPr txBox="1"/>
          <p:nvPr/>
        </p:nvSpPr>
        <p:spPr>
          <a:xfrm>
            <a:off x="197348" y="1569234"/>
            <a:ext cx="8626705" cy="131574"/>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The  collation of some core store statistics to that will form part of the store Story Board</a:t>
            </a:r>
          </a:p>
        </p:txBody>
      </p:sp>
      <p:sp>
        <p:nvSpPr>
          <p:cNvPr id="12" name="Rounded Rectangle 11"/>
          <p:cNvSpPr/>
          <p:nvPr/>
        </p:nvSpPr>
        <p:spPr>
          <a:xfrm>
            <a:off x="197348" y="201654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run it</a:t>
            </a:r>
            <a:endParaRPr lang="en-GB" sz="1400" b="1">
              <a:solidFill>
                <a:srgbClr val="FFFFFF"/>
              </a:solidFill>
              <a:latin typeface="Calibri" panose="020F0502020204030204" pitchFamily="34" charset="0"/>
            </a:endParaRPr>
          </a:p>
        </p:txBody>
      </p:sp>
      <p:sp>
        <p:nvSpPr>
          <p:cNvPr id="15" name="Rounded Rectangle 14"/>
          <p:cNvSpPr/>
          <p:nvPr/>
        </p:nvSpPr>
        <p:spPr>
          <a:xfrm>
            <a:off x="197348" y="3395131"/>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score it</a:t>
            </a:r>
            <a:endParaRPr lang="en-GB" sz="1400" b="1">
              <a:solidFill>
                <a:srgbClr val="FFFFFF"/>
              </a:solidFill>
              <a:latin typeface="Calibri" panose="020F0502020204030204" pitchFamily="34" charset="0"/>
            </a:endParaRPr>
          </a:p>
        </p:txBody>
      </p:sp>
      <p:sp>
        <p:nvSpPr>
          <p:cNvPr id="18" name="TextBox 17"/>
          <p:cNvSpPr txBox="1"/>
          <p:nvPr/>
        </p:nvSpPr>
        <p:spPr>
          <a:xfrm>
            <a:off x="4727785" y="5906004"/>
            <a:ext cx="4096268" cy="590418"/>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This activity may take between 30 </a:t>
            </a:r>
            <a:r>
              <a:rPr lang="en-GB" sz="950" b="1" dirty="0" err="1" smtClean="0">
                <a:solidFill>
                  <a:srgbClr val="000000"/>
                </a:solidFill>
                <a:ea typeface="ＭＳ Ｐゴシック" charset="0"/>
                <a:cs typeface="Arial"/>
              </a:rPr>
              <a:t>mins</a:t>
            </a:r>
            <a:r>
              <a:rPr lang="en-GB" sz="950" b="1" dirty="0" smtClean="0">
                <a:solidFill>
                  <a:srgbClr val="000000"/>
                </a:solidFill>
                <a:ea typeface="ＭＳ Ｐゴシック" charset="0"/>
                <a:cs typeface="Arial"/>
              </a:rPr>
              <a:t> and 1 hour, so you may need to plan your time</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Place close attention to the “For when” column, it will tell if you need to collect last week’s, month’s or year’s results</a:t>
            </a:r>
            <a:endParaRPr lang="en-GB" sz="950" b="1" dirty="0">
              <a:solidFill>
                <a:srgbClr val="000000"/>
              </a:solidFill>
              <a:ea typeface="ＭＳ Ｐゴシック" charset="0"/>
              <a:cs typeface="Arial"/>
            </a:endParaRPr>
          </a:p>
        </p:txBody>
      </p:sp>
      <p:sp>
        <p:nvSpPr>
          <p:cNvPr id="22" name="Rounded Rectangle 21"/>
          <p:cNvSpPr/>
          <p:nvPr/>
        </p:nvSpPr>
        <p:spPr>
          <a:xfrm>
            <a:off x="179062" y="5125339"/>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Key Roles</a:t>
            </a:r>
            <a:endParaRPr lang="en-GB" sz="1400" b="1">
              <a:solidFill>
                <a:srgbClr val="FFFFFF"/>
              </a:solidFill>
              <a:latin typeface="Calibri" panose="020F0502020204030204" pitchFamily="34" charset="0"/>
            </a:endParaRPr>
          </a:p>
        </p:txBody>
      </p:sp>
      <p:sp>
        <p:nvSpPr>
          <p:cNvPr id="23" name="Rounded Rectangle 22"/>
          <p:cNvSpPr/>
          <p:nvPr/>
        </p:nvSpPr>
        <p:spPr>
          <a:xfrm>
            <a:off x="4727785" y="5636286"/>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&amp; Tips</a:t>
            </a:r>
            <a:endParaRPr lang="en-GB" sz="1400" b="1">
              <a:solidFill>
                <a:srgbClr val="FFFFFF"/>
              </a:solidFill>
              <a:latin typeface="Calibri" panose="020F0502020204030204" pitchFamily="34" charset="0"/>
            </a:endParaRPr>
          </a:p>
        </p:txBody>
      </p:sp>
      <p:sp>
        <p:nvSpPr>
          <p:cNvPr id="24" name="Rounded Rectangle 23"/>
          <p:cNvSpPr/>
          <p:nvPr/>
        </p:nvSpPr>
        <p:spPr>
          <a:xfrm>
            <a:off x="4727785" y="2016547"/>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What it looks like</a:t>
            </a:r>
            <a:endParaRPr lang="en-GB" sz="1400" b="1">
              <a:solidFill>
                <a:srgbClr val="FFFFFF"/>
              </a:solidFill>
              <a:latin typeface="Calibri" panose="020F0502020204030204" pitchFamily="34" charset="0"/>
            </a:endParaRPr>
          </a:p>
        </p:txBody>
      </p:sp>
      <p:sp>
        <p:nvSpPr>
          <p:cNvPr id="26" name="TextBox 25"/>
          <p:cNvSpPr txBox="1"/>
          <p:nvPr/>
        </p:nvSpPr>
        <p:spPr>
          <a:xfrm>
            <a:off x="2347624" y="6336605"/>
            <a:ext cx="1920193" cy="184666"/>
          </a:xfrm>
          <a:prstGeom prst="rect">
            <a:avLst/>
          </a:prstGeom>
          <a:noFill/>
        </p:spPr>
        <p:txBody>
          <a:bodyPr wrap="square" lIns="0" tIns="0" rIns="0" bIns="0" rtlCol="0">
            <a:spAutoFit/>
          </a:bodyPr>
          <a:lstStyle/>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C:	Must be consulted before the action is carried out</a:t>
            </a:r>
          </a:p>
          <a:p>
            <a:pPr algn="just" defTabSz="179388" fontAlgn="base">
              <a:lnSpc>
                <a:spcPct val="120000"/>
              </a:lnSpc>
              <a:spcBef>
                <a:spcPct val="20000"/>
              </a:spcBef>
              <a:spcAft>
                <a:spcPct val="0"/>
              </a:spcAft>
              <a:buClr>
                <a:srgbClr val="00B0F0"/>
              </a:buClr>
            </a:pPr>
            <a:r>
              <a:rPr lang="en-GB" sz="600" b="1" smtClean="0">
                <a:solidFill>
                  <a:srgbClr val="000000"/>
                </a:solidFill>
                <a:latin typeface="Calibri" panose="020F0502020204030204" pitchFamily="34" charset="0"/>
                <a:ea typeface="ＭＳ Ｐゴシック" charset="0"/>
              </a:rPr>
              <a:t>I:	Must be informed that the action has taken place</a:t>
            </a:r>
          </a:p>
        </p:txBody>
      </p:sp>
      <p:sp>
        <p:nvSpPr>
          <p:cNvPr id="27" name="TextBox 26"/>
          <p:cNvSpPr txBox="1"/>
          <p:nvPr/>
        </p:nvSpPr>
        <p:spPr>
          <a:xfrm>
            <a:off x="5024453" y="5381968"/>
            <a:ext cx="3502931" cy="150875"/>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b="1" dirty="0" smtClean="0">
                <a:solidFill>
                  <a:srgbClr val="000000"/>
                </a:solidFill>
                <a:ea typeface="ＭＳ Ｐゴシック" charset="0"/>
              </a:rPr>
              <a:t>Screen shot of data request points table</a:t>
            </a:r>
          </a:p>
        </p:txBody>
      </p:sp>
      <p:sp>
        <p:nvSpPr>
          <p:cNvPr id="21" name="TextBox 20"/>
          <p:cNvSpPr txBox="1"/>
          <p:nvPr/>
        </p:nvSpPr>
        <p:spPr>
          <a:xfrm>
            <a:off x="197348" y="2365271"/>
            <a:ext cx="4070472" cy="990784"/>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Work through the Data Request form (image shown) and log your results on the Results form that can be found in the appendix</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The Data Request form will provide you with references on where you can find the information you need</a:t>
            </a:r>
          </a:p>
          <a:p>
            <a:pPr marL="174625" indent="-174625" fontAlgn="base">
              <a:lnSpc>
                <a:spcPct val="90000"/>
              </a:lnSpc>
              <a:spcBef>
                <a:spcPts val="528"/>
              </a:spcBef>
              <a:spcAft>
                <a:spcPct val="0"/>
              </a:spcAft>
              <a:buFont typeface="Arial" panose="020B0604020202020204" pitchFamily="34" charset="0"/>
              <a:buChar char="•"/>
            </a:pPr>
            <a:endParaRPr lang="en-GB" sz="950" b="1" dirty="0">
              <a:solidFill>
                <a:srgbClr val="58595B"/>
              </a:solidFill>
              <a:ea typeface="ＭＳ Ｐゴシック" charset="0"/>
              <a:cs typeface="Arial"/>
            </a:endParaRP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sp>
        <p:nvSpPr>
          <p:cNvPr id="29" name="TextBox 28"/>
          <p:cNvSpPr txBox="1"/>
          <p:nvPr/>
        </p:nvSpPr>
        <p:spPr>
          <a:xfrm>
            <a:off x="197348" y="3754513"/>
            <a:ext cx="4070469" cy="1058238"/>
          </a:xfrm>
          <a:prstGeom prst="rect">
            <a:avLst/>
          </a:prstGeom>
          <a:noFill/>
        </p:spPr>
        <p:txBody>
          <a:bodyPr wrap="square" lIns="0" tIns="0" rIns="0" bIns="0" rtlCol="0">
            <a:spAutoFit/>
          </a:bodyPr>
          <a:lstStyle/>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Once you have located your store’s results for each of the data request points fill in the results on the Data Request Results Form, found in </a:t>
            </a:r>
            <a:r>
              <a:rPr lang="en-GB" sz="950" b="1" i="1" dirty="0" smtClean="0">
                <a:solidFill>
                  <a:srgbClr val="000000"/>
                </a:solidFill>
                <a:ea typeface="ＭＳ Ｐゴシック" charset="0"/>
                <a:cs typeface="Arial"/>
              </a:rPr>
              <a:t>The Appendix</a:t>
            </a:r>
          </a:p>
          <a:p>
            <a:pPr marL="174625" indent="-174625" fontAlgn="base">
              <a:lnSpc>
                <a:spcPct val="90000"/>
              </a:lnSpc>
              <a:spcBef>
                <a:spcPts val="528"/>
              </a:spcBef>
              <a:spcAft>
                <a:spcPct val="0"/>
              </a:spcAft>
              <a:buFont typeface="Arial" panose="020B0604020202020204" pitchFamily="34" charset="0"/>
              <a:buChar char="•"/>
            </a:pPr>
            <a:r>
              <a:rPr lang="en-GB" sz="950" b="1" dirty="0" smtClean="0">
                <a:solidFill>
                  <a:srgbClr val="000000"/>
                </a:solidFill>
                <a:ea typeface="ＭＳ Ｐゴシック" charset="0"/>
                <a:cs typeface="Arial"/>
              </a:rPr>
              <a:t>In addition, the form will tell you where exactly to put the results on your store’s story poster, found under the “Reference on Poster” column</a:t>
            </a:r>
            <a:endParaRPr lang="en-GB" sz="950" b="1" dirty="0">
              <a:solidFill>
                <a:srgbClr val="000000"/>
              </a:solidFill>
              <a:ea typeface="ＭＳ Ｐゴシック" charset="0"/>
              <a:cs typeface="Arial"/>
            </a:endParaRPr>
          </a:p>
          <a:p>
            <a:pPr marL="285750" indent="-285750" fontAlgn="base">
              <a:lnSpc>
                <a:spcPct val="120000"/>
              </a:lnSpc>
              <a:spcBef>
                <a:spcPct val="20000"/>
              </a:spcBef>
              <a:spcAft>
                <a:spcPct val="0"/>
              </a:spcAft>
              <a:buFont typeface="Arial" panose="020B0604020202020204" pitchFamily="34" charset="0"/>
              <a:buChar char="•"/>
            </a:pPr>
            <a:endParaRPr lang="en-GB" sz="950" b="1" dirty="0" smtClean="0">
              <a:solidFill>
                <a:srgbClr val="000000"/>
              </a:solidFill>
              <a:ea typeface="ＭＳ Ｐゴシック"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28416169"/>
              </p:ext>
            </p:extLst>
          </p:nvPr>
        </p:nvGraphicFramePr>
        <p:xfrm>
          <a:off x="197348" y="5408975"/>
          <a:ext cx="4059696" cy="664814"/>
        </p:xfrm>
        <a:graphic>
          <a:graphicData uri="http://schemas.openxmlformats.org/drawingml/2006/table">
            <a:tbl>
              <a:tblPr>
                <a:tableStyleId>{5C22544A-7EE6-4342-B048-85BDC9FD1C3A}</a:tableStyleId>
              </a:tblPr>
              <a:tblGrid>
                <a:gridCol w="1018624"/>
                <a:gridCol w="498764"/>
                <a:gridCol w="526778"/>
                <a:gridCol w="403106"/>
                <a:gridCol w="403106"/>
                <a:gridCol w="403106"/>
                <a:gridCol w="403106"/>
                <a:gridCol w="403106"/>
              </a:tblGrid>
              <a:tr h="245742">
                <a:tc>
                  <a:txBody>
                    <a:bodyPr/>
                    <a:lstStyle/>
                    <a:p>
                      <a:pPr algn="ctr" fontAlgn="b"/>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u="none" strike="noStrike" smtClean="0">
                          <a:solidFill>
                            <a:schemeClr val="tx1"/>
                          </a:solidFill>
                          <a:effectLst/>
                          <a:latin typeface="Calibri" panose="020F0502020204030204" pitchFamily="34" charset="0"/>
                        </a:rPr>
                        <a:t>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ASM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SFL</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TM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dirty="0" smtClean="0">
                          <a:solidFill>
                            <a:schemeClr val="tx1"/>
                          </a:solidFill>
                          <a:effectLst/>
                          <a:latin typeface="Calibri" panose="020F0502020204030204" pitchFamily="34" charset="0"/>
                        </a:rPr>
                        <a:t>RXM</a:t>
                      </a:r>
                      <a:endParaRPr lang="en-US" sz="1000" b="0" i="0" u="none" strike="noStrike" dirty="0">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smtClean="0">
                          <a:solidFill>
                            <a:schemeClr val="tx1"/>
                          </a:solidFill>
                          <a:effectLst/>
                          <a:latin typeface="Calibri" panose="020F0502020204030204" pitchFamily="34" charset="0"/>
                        </a:rPr>
                        <a:t>DM</a:t>
                      </a:r>
                      <a:endParaRPr lang="en-US" sz="1000" b="0"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1000" u="none" strike="noStrike" kern="1200" smtClean="0">
                          <a:solidFill>
                            <a:schemeClr val="tx1"/>
                          </a:solidFill>
                          <a:effectLst/>
                          <a:latin typeface="Calibri" panose="020F0502020204030204" pitchFamily="34" charset="0"/>
                        </a:rPr>
                        <a:t>FL</a:t>
                      </a:r>
                      <a:endParaRPr lang="en-US" sz="1000" b="0" u="none" strike="noStrike" kern="1200" smtClean="0">
                        <a:solidFill>
                          <a:schemeClr val="tx1"/>
                        </a:solidFill>
                        <a:effectLst/>
                        <a:latin typeface="Calibri" panose="020F0502020204030204" pitchFamily="34" charset="0"/>
                        <a:ea typeface="+mn-ea"/>
                        <a:cs typeface="+mn-cs"/>
                      </a:endParaRPr>
                    </a:p>
                  </a:txBody>
                  <a:tcPr marL="7592" marR="7592" marT="7592" marB="0" anchor="ctr"/>
                </a:tc>
              </a:tr>
              <a:tr h="256933">
                <a:tc>
                  <a:txBody>
                    <a:bodyPr/>
                    <a:lstStyle/>
                    <a:p>
                      <a:pPr marL="87313" lvl="0" indent="0" algn="l" fontAlgn="b"/>
                      <a:r>
                        <a:rPr lang="en-GB" sz="900" u="none" strike="noStrike">
                          <a:solidFill>
                            <a:schemeClr val="tx1"/>
                          </a:solidFill>
                          <a:effectLst/>
                        </a:rPr>
                        <a:t>Obtain data points from Data request sheet</a:t>
                      </a:r>
                      <a:endParaRPr lang="en-GB" sz="900" b="1" i="0" u="none" strike="noStrike">
                        <a:solidFill>
                          <a:schemeClr val="tx1"/>
                        </a:solidFill>
                        <a:effectLst/>
                        <a:latin typeface="Calibri" panose="020F0502020204030204" pitchFamily="34" charset="0"/>
                      </a:endParaRPr>
                    </a:p>
                  </a:txBody>
                  <a:tcPr marL="7592" marR="7592" marT="7592" marB="0"/>
                </a:tc>
                <a:tc>
                  <a:txBody>
                    <a:bodyPr/>
                    <a:lstStyle/>
                    <a:p>
                      <a:pPr algn="ctr" fontAlgn="b"/>
                      <a:r>
                        <a:rPr lang="en-US" sz="900" b="1" u="none" strike="noStrike">
                          <a:solidFill>
                            <a:schemeClr val="tx1"/>
                          </a:solidFill>
                          <a:effectLst/>
                        </a:rPr>
                        <a:t>A/R</a:t>
                      </a:r>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b="1" u="none" strike="noStrike">
                          <a:solidFill>
                            <a:schemeClr val="tx1"/>
                          </a:solidFill>
                          <a:effectLst/>
                        </a:rPr>
                        <a:t>R</a:t>
                      </a:r>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b="1" u="none" strike="noStrike">
                          <a:solidFill>
                            <a:schemeClr val="tx1"/>
                          </a:solidFill>
                          <a:effectLst/>
                        </a:rPr>
                        <a:t>R</a:t>
                      </a:r>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r>
                        <a:rPr lang="en-US" sz="900" b="1" u="none" strike="noStrike">
                          <a:solidFill>
                            <a:schemeClr val="tx1"/>
                          </a:solidFill>
                          <a:effectLst/>
                        </a:rPr>
                        <a:t>I/C</a:t>
                      </a:r>
                      <a:endParaRPr lang="en-US" sz="900" b="1" i="0" u="none" strike="noStrike">
                        <a:solidFill>
                          <a:schemeClr val="tx1"/>
                        </a:solidFill>
                        <a:effectLst/>
                        <a:latin typeface="Calibri" panose="020F0502020204030204" pitchFamily="34" charset="0"/>
                      </a:endParaRPr>
                    </a:p>
                  </a:txBody>
                  <a:tcPr marL="7592" marR="7592" marT="7592" marB="0" anchor="ctr"/>
                </a:tc>
                <a:tc>
                  <a:txBody>
                    <a:bodyPr/>
                    <a:lstStyle/>
                    <a:p>
                      <a:pPr algn="ctr" fontAlgn="b"/>
                      <a:endParaRPr lang="en-US" sz="900" b="1" i="0" u="none" strike="noStrike" dirty="0">
                        <a:solidFill>
                          <a:schemeClr val="tx1"/>
                        </a:solidFill>
                        <a:effectLst/>
                        <a:latin typeface="Calibri" panose="020F0502020204030204" pitchFamily="34" charset="0"/>
                      </a:endParaRPr>
                    </a:p>
                  </a:txBody>
                  <a:tcPr marL="7592" marR="7592" marT="7592" marB="0" anchor="ctr"/>
                </a:tc>
              </a:tr>
            </a:tbl>
          </a:graphicData>
        </a:graphic>
      </p:graphicFrame>
      <p:pic>
        <p:nvPicPr>
          <p:cNvPr id="3" name="Picture 2"/>
          <p:cNvPicPr>
            <a:picLocks noChangeAspect="1"/>
          </p:cNvPicPr>
          <p:nvPr/>
        </p:nvPicPr>
        <p:blipFill>
          <a:blip r:embed="rId2"/>
          <a:stretch>
            <a:fillRect/>
          </a:stretch>
        </p:blipFill>
        <p:spPr>
          <a:xfrm>
            <a:off x="4618860" y="2354274"/>
            <a:ext cx="4397447" cy="2813201"/>
          </a:xfrm>
          <a:prstGeom prst="rect">
            <a:avLst/>
          </a:prstGeom>
          <a:ln>
            <a:solidFill>
              <a:schemeClr val="tx1"/>
            </a:solidFill>
          </a:ln>
        </p:spPr>
      </p:pic>
      <p:sp>
        <p:nvSpPr>
          <p:cNvPr id="2" name="Footer Placeholder 1"/>
          <p:cNvSpPr>
            <a:spLocks noGrp="1"/>
          </p:cNvSpPr>
          <p:nvPr>
            <p:ph type="ftr" sz="quarter" idx="13"/>
          </p:nvPr>
        </p:nvSpPr>
        <p:spPr>
          <a:xfrm>
            <a:off x="4187674" y="6419942"/>
            <a:ext cx="5124915"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239168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tx1"/>
                </a:solidFill>
              </a:rPr>
              <a:t>Insights Guidance</a:t>
            </a:r>
            <a:endParaRPr lang="en-GB" dirty="0">
              <a:solidFill>
                <a:schemeClr val="tx1"/>
              </a:solidFill>
            </a:endParaRPr>
          </a:p>
        </p:txBody>
      </p:sp>
      <p:sp>
        <p:nvSpPr>
          <p:cNvPr id="3" name="Footer Placeholder 2"/>
          <p:cNvSpPr>
            <a:spLocks noGrp="1"/>
          </p:cNvSpPr>
          <p:nvPr>
            <p:ph type="ftr" sz="quarter" idx="4294967295"/>
          </p:nvPr>
        </p:nvSpPr>
        <p:spPr>
          <a:xfrm>
            <a:off x="107504" y="6283325"/>
            <a:ext cx="4735959" cy="365125"/>
          </a:xfrm>
        </p:spPr>
        <p:txBody>
          <a:bodyPr/>
          <a:lstStyle/>
          <a:p>
            <a:r>
              <a:rPr lang="en-US" smtClean="0">
                <a:solidFill>
                  <a:srgbClr val="000000">
                    <a:tint val="75000"/>
                  </a:srgbClr>
                </a:solidFill>
              </a:rPr>
              <a:t>©2016 Walgreen Co. All rights reserved. </a:t>
            </a:r>
          </a:p>
        </p:txBody>
      </p:sp>
      <p:sp>
        <p:nvSpPr>
          <p:cNvPr id="4" name="Text Placeholder 2"/>
          <p:cNvSpPr txBox="1">
            <a:spLocks/>
          </p:cNvSpPr>
          <p:nvPr/>
        </p:nvSpPr>
        <p:spPr>
          <a:xfrm>
            <a:off x="1007554" y="3412921"/>
            <a:ext cx="7128892" cy="1151626"/>
          </a:xfrm>
          <a:prstGeom prst="rect">
            <a:avLst/>
          </a:prstGeom>
        </p:spPr>
        <p:txBody>
          <a:bodyPr/>
          <a:lst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GB" b="1" dirty="0">
                <a:solidFill>
                  <a:srgbClr val="000000"/>
                </a:solidFill>
              </a:rPr>
              <a:t>How to score and analyze the diagnostics</a:t>
            </a:r>
          </a:p>
        </p:txBody>
      </p:sp>
    </p:spTree>
    <p:extLst>
      <p:ext uri="{BB962C8B-B14F-4D97-AF65-F5344CB8AC3E}">
        <p14:creationId xmlns:p14="http://schemas.microsoft.com/office/powerpoint/2010/main" val="55434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you will receive your survey results</a:t>
            </a:r>
            <a:endParaRPr lang="en-US" dirty="0"/>
          </a:p>
        </p:txBody>
      </p:sp>
      <p:sp>
        <p:nvSpPr>
          <p:cNvPr id="5" name="Content Placeholder 12"/>
          <p:cNvSpPr txBox="1">
            <a:spLocks/>
          </p:cNvSpPr>
          <p:nvPr/>
        </p:nvSpPr>
        <p:spPr>
          <a:xfrm>
            <a:off x="5515989" y="1268760"/>
            <a:ext cx="3483429" cy="5266782"/>
          </a:xfrm>
          <a:prstGeom prst="rect">
            <a:avLst/>
          </a:prstGeom>
        </p:spPr>
        <p:txBody>
          <a:bodyPr>
            <a:noAutofit/>
          </a:bodyPr>
          <a:lst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base">
              <a:lnSpc>
                <a:spcPct val="100000"/>
              </a:lnSpc>
              <a:spcAft>
                <a:spcPct val="0"/>
              </a:spcAft>
              <a:buFont typeface="+mj-lt"/>
              <a:buAutoNum type="arabicPeriod"/>
            </a:pPr>
            <a:r>
              <a:rPr lang="en-GB" sz="1100" b="1" dirty="0">
                <a:solidFill>
                  <a:srgbClr val="000000"/>
                </a:solidFill>
              </a:rPr>
              <a:t>What happens once we have completed all the surveys in store?</a:t>
            </a:r>
          </a:p>
          <a:p>
            <a:pPr marL="400050" lvl="1" indent="-171450" fontAlgn="base">
              <a:lnSpc>
                <a:spcPct val="100000"/>
              </a:lnSpc>
              <a:spcAft>
                <a:spcPct val="0"/>
              </a:spcAft>
              <a:buFont typeface="Arial" panose="020B0604020202020204" pitchFamily="34" charset="0"/>
              <a:buChar char="•"/>
            </a:pPr>
            <a:r>
              <a:rPr lang="en-GB" sz="1100" dirty="0">
                <a:solidFill>
                  <a:srgbClr val="56A0D3">
                    <a:lumMod val="75000"/>
                  </a:srgbClr>
                </a:solidFill>
              </a:rPr>
              <a:t>For Team Member Survey, Customer Survey, and Drive Thru Survey, store teams should enter the data into the scoring tools provided.</a:t>
            </a:r>
          </a:p>
          <a:p>
            <a:pPr marL="400050" lvl="1" indent="-171450" fontAlgn="base">
              <a:lnSpc>
                <a:spcPct val="100000"/>
              </a:lnSpc>
              <a:spcAft>
                <a:spcPct val="0"/>
              </a:spcAft>
              <a:buFont typeface="Arial" panose="020B0604020202020204" pitchFamily="34" charset="0"/>
              <a:buChar char="•"/>
            </a:pPr>
            <a:r>
              <a:rPr lang="en-GB" sz="1100" dirty="0">
                <a:solidFill>
                  <a:srgbClr val="56A0D3">
                    <a:lumMod val="75000"/>
                  </a:srgbClr>
                </a:solidFill>
              </a:rPr>
              <a:t>For Great Customer Availability, Rx Waiter,  and RX Diagnostic  Baseline Data you will send the results to your DM.</a:t>
            </a:r>
          </a:p>
          <a:p>
            <a:pPr marL="228600" indent="-228600" fontAlgn="base">
              <a:lnSpc>
                <a:spcPct val="100000"/>
              </a:lnSpc>
              <a:spcBef>
                <a:spcPts val="525"/>
              </a:spcBef>
              <a:spcAft>
                <a:spcPct val="0"/>
              </a:spcAft>
              <a:buFont typeface="Arial" pitchFamily="34" charset="0"/>
              <a:buAutoNum type="arabicPeriod" startAt="2"/>
            </a:pPr>
            <a:r>
              <a:rPr lang="en-GB" sz="1100" b="1" dirty="0">
                <a:solidFill>
                  <a:srgbClr val="000000"/>
                </a:solidFill>
              </a:rPr>
              <a:t>How will I receive my store’s results from the Great Customer Availability, Rx Waiter, and RX Diagnostic Baseline Data surveys?</a:t>
            </a:r>
          </a:p>
          <a:p>
            <a:pPr marL="403225" lvl="1" indent="-174625" fontAlgn="base">
              <a:lnSpc>
                <a:spcPct val="100000"/>
              </a:lnSpc>
              <a:spcAft>
                <a:spcPct val="0"/>
              </a:spcAft>
              <a:buFont typeface="Arial" panose="020B0604020202020204" pitchFamily="34" charset="0"/>
              <a:buChar char="•"/>
            </a:pPr>
            <a:r>
              <a:rPr lang="en-GB" sz="1100" dirty="0">
                <a:solidFill>
                  <a:srgbClr val="56A0D3">
                    <a:lumMod val="75000"/>
                  </a:srgbClr>
                </a:solidFill>
              </a:rPr>
              <a:t>Your District Manager (DM) will send you one page outputs from the Great Customer Availability and Rx Waiter Customer Surveys </a:t>
            </a:r>
          </a:p>
          <a:p>
            <a:pPr marL="403225" lvl="1" indent="-174625" fontAlgn="base">
              <a:lnSpc>
                <a:spcPct val="100000"/>
              </a:lnSpc>
              <a:spcAft>
                <a:spcPct val="0"/>
              </a:spcAft>
              <a:buFont typeface="Arial" panose="020B0604020202020204" pitchFamily="34" charset="0"/>
              <a:buChar char="•"/>
            </a:pPr>
            <a:r>
              <a:rPr lang="en-GB" sz="1100" dirty="0">
                <a:solidFill>
                  <a:srgbClr val="56A0D3">
                    <a:lumMod val="75000"/>
                  </a:srgbClr>
                </a:solidFill>
              </a:rPr>
              <a:t>Your results will be put into graphs to help you build your store’s unique story on the Storyboard poster</a:t>
            </a:r>
            <a:endParaRPr lang="en-GB" sz="1100" b="1" dirty="0">
              <a:solidFill>
                <a:srgbClr val="56A0D3">
                  <a:lumMod val="75000"/>
                </a:srgbClr>
              </a:solidFill>
            </a:endParaRPr>
          </a:p>
          <a:p>
            <a:pPr fontAlgn="base">
              <a:spcAft>
                <a:spcPct val="0"/>
              </a:spcAft>
            </a:pPr>
            <a:r>
              <a:rPr lang="en-GB" sz="1100" b="1" dirty="0">
                <a:solidFill>
                  <a:srgbClr val="000000"/>
                </a:solidFill>
              </a:rPr>
              <a:t>3.  Who can I contact?</a:t>
            </a:r>
          </a:p>
          <a:p>
            <a:pPr marL="400050" lvl="1" indent="-171450" fontAlgn="base">
              <a:lnSpc>
                <a:spcPct val="100000"/>
              </a:lnSpc>
              <a:spcAft>
                <a:spcPct val="0"/>
              </a:spcAft>
              <a:buFont typeface="Arial" panose="020B0604020202020204" pitchFamily="34" charset="0"/>
              <a:buChar char="•"/>
            </a:pPr>
            <a:r>
              <a:rPr lang="en-GB" sz="1100" dirty="0">
                <a:solidFill>
                  <a:srgbClr val="56A0D3">
                    <a:lumMod val="75000"/>
                  </a:srgbClr>
                </a:solidFill>
              </a:rPr>
              <a:t>Your DM will be the point of contact if you have any further questions</a:t>
            </a:r>
          </a:p>
        </p:txBody>
      </p:sp>
      <p:sp>
        <p:nvSpPr>
          <p:cNvPr id="23" name="Rounded Rectangle 22"/>
          <p:cNvSpPr/>
          <p:nvPr/>
        </p:nvSpPr>
        <p:spPr>
          <a:xfrm>
            <a:off x="907780" y="1268760"/>
            <a:ext cx="4096268"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results from the surveys are </a:t>
            </a:r>
            <a:r>
              <a:rPr lang="en-GB" sz="1400" b="1" dirty="0" err="1" smtClean="0">
                <a:solidFill>
                  <a:srgbClr val="FFFFFF"/>
                </a:solidFill>
                <a:latin typeface="Calibri" panose="020F0502020204030204" pitchFamily="34" charset="0"/>
              </a:rPr>
              <a:t>analyzed</a:t>
            </a:r>
            <a:endParaRPr lang="en-GB" sz="1400" b="1" dirty="0">
              <a:solidFill>
                <a:srgbClr val="FFFFFF"/>
              </a:solidFill>
              <a:latin typeface="Calibri" panose="020F0502020204030204" pitchFamily="34" charset="0"/>
            </a:endParaRPr>
          </a:p>
        </p:txBody>
      </p:sp>
      <p:sp>
        <p:nvSpPr>
          <p:cNvPr id="24" name="TextBox 23"/>
          <p:cNvSpPr txBox="1"/>
          <p:nvPr/>
        </p:nvSpPr>
        <p:spPr>
          <a:xfrm>
            <a:off x="1547664" y="2492896"/>
            <a:ext cx="2202929" cy="1495794"/>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dirty="0" smtClean="0">
                <a:solidFill>
                  <a:srgbClr val="000000"/>
                </a:solidFill>
                <a:ea typeface="ＭＳ Ｐゴシック" charset="0"/>
              </a:rPr>
              <a:t>The</a:t>
            </a:r>
            <a:r>
              <a:rPr lang="en-GB" sz="900" b="1" dirty="0" smtClean="0">
                <a:solidFill>
                  <a:srgbClr val="000000"/>
                </a:solidFill>
                <a:ea typeface="ＭＳ Ｐゴシック" charset="0"/>
              </a:rPr>
              <a:t>  Team Member Survey, </a:t>
            </a:r>
            <a:r>
              <a:rPr lang="en-GB" sz="900" b="1" dirty="0">
                <a:solidFill>
                  <a:srgbClr val="000000"/>
                </a:solidFill>
                <a:ea typeface="ＭＳ Ｐゴシック" charset="0"/>
              </a:rPr>
              <a:t>Customer Survey, and Drive Thru Survey</a:t>
            </a:r>
            <a:r>
              <a:rPr lang="en-GB" sz="900" dirty="0" smtClean="0">
                <a:solidFill>
                  <a:srgbClr val="000000"/>
                </a:solidFill>
                <a:ea typeface="ＭＳ Ｐゴシック" charset="0"/>
              </a:rPr>
              <a:t> is completed on paper and then entered into the scoring tool by the store. </a:t>
            </a:r>
            <a:br>
              <a:rPr lang="en-GB" sz="900" dirty="0" smtClean="0">
                <a:solidFill>
                  <a:srgbClr val="000000"/>
                </a:solidFill>
                <a:ea typeface="ＭＳ Ｐゴシック" charset="0"/>
              </a:rPr>
            </a:br>
            <a:r>
              <a:rPr lang="en-GB" sz="900" b="1" dirty="0" smtClean="0">
                <a:solidFill>
                  <a:srgbClr val="000000"/>
                </a:solidFill>
                <a:ea typeface="ＭＳ Ｐゴシック" charset="0"/>
              </a:rPr>
              <a:t>Great Customer Availability, Rx Waiter,  and RX Diagnostic  </a:t>
            </a:r>
            <a:r>
              <a:rPr lang="en-GB" sz="900" b="1" dirty="0">
                <a:solidFill>
                  <a:srgbClr val="000000"/>
                </a:solidFill>
                <a:ea typeface="ＭＳ Ｐゴシック" charset="0"/>
              </a:rPr>
              <a:t>B</a:t>
            </a:r>
            <a:r>
              <a:rPr lang="en-GB" sz="900" b="1" dirty="0" smtClean="0">
                <a:solidFill>
                  <a:srgbClr val="000000"/>
                </a:solidFill>
                <a:ea typeface="ＭＳ Ｐゴシック" charset="0"/>
              </a:rPr>
              <a:t>aseline data </a:t>
            </a:r>
            <a:r>
              <a:rPr lang="en-GB" sz="900" dirty="0" smtClean="0">
                <a:solidFill>
                  <a:srgbClr val="000000"/>
                </a:solidFill>
                <a:ea typeface="ＭＳ Ｐゴシック" charset="0"/>
              </a:rPr>
              <a:t>are </a:t>
            </a:r>
            <a:r>
              <a:rPr lang="en-GB" sz="900" dirty="0">
                <a:solidFill>
                  <a:srgbClr val="000000"/>
                </a:solidFill>
                <a:ea typeface="ＭＳ Ｐゴシック" charset="0"/>
              </a:rPr>
              <a:t>completed on paper and </a:t>
            </a:r>
            <a:r>
              <a:rPr lang="en-GB" sz="900" dirty="0" smtClean="0">
                <a:solidFill>
                  <a:srgbClr val="000000"/>
                </a:solidFill>
                <a:ea typeface="ＭＳ Ｐゴシック" charset="0"/>
              </a:rPr>
              <a:t>entered in a  summary sheet completed by </a:t>
            </a:r>
            <a:r>
              <a:rPr lang="en-GB" sz="900" dirty="0">
                <a:solidFill>
                  <a:srgbClr val="000000"/>
                </a:solidFill>
                <a:ea typeface="ＭＳ Ｐゴシック" charset="0"/>
              </a:rPr>
              <a:t>the </a:t>
            </a:r>
            <a:r>
              <a:rPr lang="en-GB" sz="900" dirty="0" smtClean="0">
                <a:solidFill>
                  <a:srgbClr val="000000"/>
                </a:solidFill>
                <a:ea typeface="ＭＳ Ｐゴシック" charset="0"/>
              </a:rPr>
              <a:t>store and sent to the DM</a:t>
            </a:r>
          </a:p>
        </p:txBody>
      </p:sp>
      <p:pic>
        <p:nvPicPr>
          <p:cNvPr id="5122" name="Picture 2" descr="http://www.clker.com/cliparts/A/E/g/X/s/x/store-md.png"/>
          <p:cNvPicPr>
            <a:picLocks noChangeAspect="1" noChangeArrowheads="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3728" y="1661619"/>
            <a:ext cx="958755" cy="8312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walgreens.com/images/29897/29897_Logo3_310x137.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77" t="27936" r="11947" b="35759"/>
          <a:stretch/>
        </p:blipFill>
        <p:spPr bwMode="auto">
          <a:xfrm>
            <a:off x="2195736" y="1628800"/>
            <a:ext cx="891570" cy="156845"/>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http://www.vectorportal.com/img_novi/desktop-pc-vector.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39752" y="4724762"/>
            <a:ext cx="936486" cy="9364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image.shutterstock.com/display_pic_with_logo/2857603/257196373/stock-vector-clipboard-with-checkmark-symbol-for-download-vector-icons-for-video-mobile-apps-web-sites-and-257196373.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3232" t="72256" r="33914" b="3599"/>
          <a:stretch/>
        </p:blipFill>
        <p:spPr bwMode="auto">
          <a:xfrm>
            <a:off x="1907704" y="4797152"/>
            <a:ext cx="678508" cy="663916"/>
          </a:xfrm>
          <a:prstGeom prst="ellipse">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619672" y="5517232"/>
            <a:ext cx="2161140" cy="997196"/>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b="1" dirty="0" smtClean="0">
                <a:solidFill>
                  <a:srgbClr val="000000"/>
                </a:solidFill>
                <a:ea typeface="ＭＳ Ｐゴシック" charset="0"/>
              </a:rPr>
              <a:t>Great Customer Availability, Rx Waiter, and RX Diagnostic Baseline Data</a:t>
            </a:r>
            <a:r>
              <a:rPr lang="en-GB" sz="900" dirty="0" smtClean="0">
                <a:solidFill>
                  <a:srgbClr val="000000"/>
                </a:solidFill>
                <a:ea typeface="ＭＳ Ｐゴシック" charset="0"/>
              </a:rPr>
              <a:t> should be completed in store and then sent to your DM for summary analysis at which point you will receive all the final results on a one page summary sheet</a:t>
            </a:r>
            <a:endParaRPr lang="en-US" sz="900" dirty="0" smtClean="0">
              <a:solidFill>
                <a:srgbClr val="000000"/>
              </a:solidFill>
              <a:ea typeface="ＭＳ Ｐゴシック" charset="0"/>
            </a:endParaRPr>
          </a:p>
        </p:txBody>
      </p:sp>
      <p:pic>
        <p:nvPicPr>
          <p:cNvPr id="32" name="Picture 4" descr="http://previews.123rf.com/images/ppbig/ppbig1312/ppbig131200232/24427356-data-chart-icons-set-graph-data-analysis-icons-blue-theme-icons-Stock-Vector.jpg"/>
          <p:cNvPicPr>
            <a:picLocks noChangeAspect="1" noChangeArrowheads="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val="0"/>
              </a:ext>
            </a:extLst>
          </a:blip>
          <a:srcRect l="40104" t="18718" r="37865" b="61087"/>
          <a:stretch/>
        </p:blipFill>
        <p:spPr bwMode="auto">
          <a:xfrm>
            <a:off x="4067944" y="3400471"/>
            <a:ext cx="920210" cy="8435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707904" y="4293096"/>
            <a:ext cx="1666630" cy="997196"/>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dirty="0" smtClean="0">
                <a:solidFill>
                  <a:srgbClr val="000000"/>
                </a:solidFill>
                <a:ea typeface="ＭＳ Ｐゴシック" charset="0"/>
              </a:rPr>
              <a:t>Stores will then </a:t>
            </a:r>
            <a:r>
              <a:rPr lang="en-GB" sz="900" dirty="0">
                <a:solidFill>
                  <a:srgbClr val="000000"/>
                </a:solidFill>
                <a:ea typeface="ＭＳ Ｐゴシック" charset="0"/>
              </a:rPr>
              <a:t>then </a:t>
            </a:r>
            <a:r>
              <a:rPr lang="en-GB" sz="900" dirty="0" smtClean="0">
                <a:solidFill>
                  <a:srgbClr val="000000"/>
                </a:solidFill>
                <a:ea typeface="ＭＳ Ｐゴシック" charset="0"/>
              </a:rPr>
              <a:t>enter the results from </a:t>
            </a:r>
            <a:r>
              <a:rPr lang="en-GB" sz="900" dirty="0">
                <a:solidFill>
                  <a:srgbClr val="000000"/>
                </a:solidFill>
                <a:ea typeface="ＭＳ Ｐゴシック" charset="0"/>
              </a:rPr>
              <a:t>The</a:t>
            </a:r>
            <a:r>
              <a:rPr lang="en-GB" sz="900" b="1" dirty="0">
                <a:solidFill>
                  <a:srgbClr val="000000"/>
                </a:solidFill>
                <a:ea typeface="ＭＳ Ｐゴシック" charset="0"/>
              </a:rPr>
              <a:t>  Team Member Survey, Customer Survey, and Drive Thru Survey</a:t>
            </a:r>
            <a:r>
              <a:rPr lang="en-GB" sz="900" dirty="0" smtClean="0">
                <a:solidFill>
                  <a:srgbClr val="000000"/>
                </a:solidFill>
                <a:ea typeface="ＭＳ Ｐゴシック" charset="0"/>
              </a:rPr>
              <a:t> </a:t>
            </a:r>
            <a:r>
              <a:rPr lang="en-GB" sz="900" dirty="0">
                <a:solidFill>
                  <a:srgbClr val="000000"/>
                </a:solidFill>
                <a:ea typeface="ＭＳ Ｐゴシック" charset="0"/>
              </a:rPr>
              <a:t>into the scoring </a:t>
            </a:r>
            <a:r>
              <a:rPr lang="en-GB" sz="900" dirty="0" smtClean="0">
                <a:solidFill>
                  <a:srgbClr val="000000"/>
                </a:solidFill>
                <a:ea typeface="ＭＳ Ｐゴシック" charset="0"/>
              </a:rPr>
              <a:t>tool and analyze the results and fill out Storyboard</a:t>
            </a:r>
            <a:endParaRPr lang="en-US" sz="900" dirty="0" smtClean="0">
              <a:solidFill>
                <a:srgbClr val="000000"/>
              </a:solidFill>
              <a:ea typeface="ＭＳ Ｐゴシック" charset="0"/>
            </a:endParaRPr>
          </a:p>
        </p:txBody>
      </p:sp>
      <p:pic>
        <p:nvPicPr>
          <p:cNvPr id="5128" name="Picture 8" descr="http://learnobots.com/wp-content/uploads/2014/07/MAW_icon-vector-blue_01_person_312x214.png"/>
          <p:cNvPicPr>
            <a:picLocks noChangeAspect="1" noChangeArrowheads="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501008"/>
            <a:ext cx="1132419" cy="77672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5496" y="4370562"/>
            <a:ext cx="1666630" cy="498598"/>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900" dirty="0" smtClean="0">
                <a:solidFill>
                  <a:srgbClr val="000000"/>
                </a:solidFill>
                <a:ea typeface="ＭＳ Ｐゴシック" charset="0"/>
              </a:rPr>
              <a:t>DMs will send the outputs to the stores who will then  use the results to fill out Storyboard</a:t>
            </a:r>
            <a:endParaRPr lang="en-US" sz="900" dirty="0" smtClean="0">
              <a:solidFill>
                <a:srgbClr val="000000"/>
              </a:solidFill>
              <a:ea typeface="ＭＳ Ｐゴシック" charset="0"/>
            </a:endParaRPr>
          </a:p>
        </p:txBody>
      </p:sp>
      <p:sp>
        <p:nvSpPr>
          <p:cNvPr id="42" name="AutoShape 12"/>
          <p:cNvSpPr>
            <a:spLocks noChangeArrowheads="1"/>
          </p:cNvSpPr>
          <p:nvPr/>
        </p:nvSpPr>
        <p:spPr bwMode="auto">
          <a:xfrm rot="9880781" flipH="1" flipV="1">
            <a:off x="577791" y="2391067"/>
            <a:ext cx="1160462" cy="990600"/>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1"/>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43" name="AutoShape 12"/>
          <p:cNvSpPr>
            <a:spLocks noChangeArrowheads="1"/>
          </p:cNvSpPr>
          <p:nvPr/>
        </p:nvSpPr>
        <p:spPr bwMode="auto">
          <a:xfrm rot="15316643" flipH="1" flipV="1">
            <a:off x="3610155" y="2414998"/>
            <a:ext cx="1160462" cy="990600"/>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1"/>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44" name="AutoShape 12"/>
          <p:cNvSpPr>
            <a:spLocks noChangeArrowheads="1"/>
          </p:cNvSpPr>
          <p:nvPr/>
        </p:nvSpPr>
        <p:spPr bwMode="auto">
          <a:xfrm rot="20385341" flipH="1" flipV="1">
            <a:off x="3629684" y="5038934"/>
            <a:ext cx="1160462" cy="1003667"/>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1"/>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45" name="AutoShape 12"/>
          <p:cNvSpPr>
            <a:spLocks noChangeArrowheads="1"/>
          </p:cNvSpPr>
          <p:nvPr/>
        </p:nvSpPr>
        <p:spPr bwMode="auto">
          <a:xfrm rot="4184883" flipH="1" flipV="1">
            <a:off x="624848" y="4954195"/>
            <a:ext cx="1160462" cy="990600"/>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1"/>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46" name="Rounded Rectangle 45"/>
          <p:cNvSpPr/>
          <p:nvPr/>
        </p:nvSpPr>
        <p:spPr>
          <a:xfrm>
            <a:off x="5836108" y="5229200"/>
            <a:ext cx="3003091" cy="234904"/>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This applies to </a:t>
            </a:r>
            <a:endParaRPr lang="en-GB" sz="1400" b="1" dirty="0">
              <a:solidFill>
                <a:srgbClr val="FFFFFF"/>
              </a:solidFill>
              <a:latin typeface="Calibri" panose="020F0502020204030204" pitchFamily="34" charset="0"/>
            </a:endParaRPr>
          </a:p>
        </p:txBody>
      </p:sp>
      <p:sp>
        <p:nvSpPr>
          <p:cNvPr id="37" name="TextBox 36"/>
          <p:cNvSpPr txBox="1"/>
          <p:nvPr/>
        </p:nvSpPr>
        <p:spPr>
          <a:xfrm>
            <a:off x="5699727" y="5517232"/>
            <a:ext cx="1502228" cy="1260345"/>
          </a:xfrm>
          <a:prstGeom prst="rect">
            <a:avLst/>
          </a:prstGeom>
          <a:noFill/>
        </p:spPr>
        <p:txBody>
          <a:bodyPr wrap="square" lIns="0" tIns="0" rIns="0" bIns="0" numCol="1" rtlCol="0">
            <a:spAutoFit/>
          </a:bodyPr>
          <a:lstStyle/>
          <a:p>
            <a:pPr marL="171450" indent="-171450" fontAlgn="base">
              <a:lnSpc>
                <a:spcPct val="120000"/>
              </a:lnSpc>
              <a:spcBef>
                <a:spcPct val="20000"/>
              </a:spcBef>
              <a:spcAft>
                <a:spcPct val="0"/>
              </a:spcAft>
              <a:buFont typeface="Arial" panose="020B0604020202020204" pitchFamily="34" charset="0"/>
              <a:buChar char="•"/>
            </a:pPr>
            <a:r>
              <a:rPr lang="en-GB" sz="1050" b="1" dirty="0" smtClean="0">
                <a:solidFill>
                  <a:srgbClr val="000000"/>
                </a:solidFill>
                <a:ea typeface="ＭＳ Ｐゴシック" charset="0"/>
              </a:rPr>
              <a:t>Customer Survey</a:t>
            </a:r>
          </a:p>
          <a:p>
            <a:pPr marL="171450" indent="-171450" fontAlgn="base">
              <a:lnSpc>
                <a:spcPct val="120000"/>
              </a:lnSpc>
              <a:spcBef>
                <a:spcPct val="20000"/>
              </a:spcBef>
              <a:spcAft>
                <a:spcPct val="0"/>
              </a:spcAft>
              <a:buFont typeface="Arial" panose="020B0604020202020204" pitchFamily="34" charset="0"/>
              <a:buChar char="•"/>
            </a:pPr>
            <a:r>
              <a:rPr lang="en-GB" sz="1050" b="1" dirty="0" smtClean="0">
                <a:solidFill>
                  <a:srgbClr val="000000"/>
                </a:solidFill>
                <a:ea typeface="ＭＳ Ｐゴシック" charset="0"/>
              </a:rPr>
              <a:t>Team Member Survey</a:t>
            </a:r>
          </a:p>
          <a:p>
            <a:pPr marL="171450" indent="-171450" fontAlgn="base">
              <a:lnSpc>
                <a:spcPct val="120000"/>
              </a:lnSpc>
              <a:spcBef>
                <a:spcPct val="20000"/>
              </a:spcBef>
              <a:spcAft>
                <a:spcPct val="0"/>
              </a:spcAft>
              <a:buFont typeface="Arial" panose="020B0604020202020204" pitchFamily="34" charset="0"/>
              <a:buChar char="•"/>
            </a:pPr>
            <a:r>
              <a:rPr lang="en-GB" sz="1050" b="1" dirty="0" smtClean="0">
                <a:solidFill>
                  <a:srgbClr val="000000"/>
                </a:solidFill>
                <a:ea typeface="ＭＳ Ｐゴシック" charset="0"/>
              </a:rPr>
              <a:t>Great Customer Availability</a:t>
            </a:r>
          </a:p>
          <a:p>
            <a:pPr marL="171450" indent="-171450" fontAlgn="base">
              <a:lnSpc>
                <a:spcPct val="120000"/>
              </a:lnSpc>
              <a:spcBef>
                <a:spcPct val="20000"/>
              </a:spcBef>
              <a:spcAft>
                <a:spcPct val="0"/>
              </a:spcAft>
              <a:buFont typeface="Arial" panose="020B0604020202020204" pitchFamily="34" charset="0"/>
              <a:buChar char="•"/>
            </a:pPr>
            <a:endParaRPr lang="en-US" sz="1050" b="1" dirty="0" smtClean="0">
              <a:solidFill>
                <a:srgbClr val="000000"/>
              </a:solidFill>
              <a:ea typeface="ＭＳ Ｐゴシック" charset="0"/>
            </a:endParaRPr>
          </a:p>
        </p:txBody>
      </p:sp>
      <p:sp>
        <p:nvSpPr>
          <p:cNvPr id="38" name="Rectangle 37"/>
          <p:cNvSpPr/>
          <p:nvPr/>
        </p:nvSpPr>
        <p:spPr>
          <a:xfrm>
            <a:off x="7253101" y="5517232"/>
            <a:ext cx="1695171" cy="1034129"/>
          </a:xfrm>
          <a:prstGeom prst="rect">
            <a:avLst/>
          </a:prstGeom>
          <a:noFill/>
        </p:spPr>
        <p:txBody>
          <a:bodyPr wrap="square" lIns="0" tIns="0" rIns="0" bIns="0" numCol="1" rtlCol="0">
            <a:spAutoFit/>
          </a:bodyPr>
          <a:lstStyle/>
          <a:p>
            <a:pPr marL="171450" indent="-171450" fontAlgn="base">
              <a:lnSpc>
                <a:spcPct val="120000"/>
              </a:lnSpc>
              <a:spcBef>
                <a:spcPct val="20000"/>
              </a:spcBef>
              <a:spcAft>
                <a:spcPct val="0"/>
              </a:spcAft>
              <a:buFont typeface="Arial" panose="020B0604020202020204" pitchFamily="34" charset="0"/>
              <a:buChar char="•"/>
            </a:pPr>
            <a:r>
              <a:rPr lang="en-GB" sz="1050" b="1" dirty="0">
                <a:solidFill>
                  <a:srgbClr val="000000"/>
                </a:solidFill>
                <a:ea typeface="ＭＳ Ｐゴシック" charset="0"/>
              </a:rPr>
              <a:t>Rx </a:t>
            </a:r>
            <a:r>
              <a:rPr lang="en-GB" sz="1050" b="1" dirty="0" smtClean="0">
                <a:solidFill>
                  <a:srgbClr val="000000"/>
                </a:solidFill>
                <a:ea typeface="ＭＳ Ｐゴシック" charset="0"/>
              </a:rPr>
              <a:t>Waiter Customer Survey</a:t>
            </a:r>
          </a:p>
          <a:p>
            <a:pPr marL="171450" indent="-171450" fontAlgn="base">
              <a:lnSpc>
                <a:spcPct val="120000"/>
              </a:lnSpc>
              <a:spcBef>
                <a:spcPct val="20000"/>
              </a:spcBef>
              <a:spcAft>
                <a:spcPct val="0"/>
              </a:spcAft>
              <a:buFont typeface="Arial" panose="020B0604020202020204" pitchFamily="34" charset="0"/>
              <a:buChar char="•"/>
            </a:pPr>
            <a:r>
              <a:rPr lang="en-GB" sz="1050" b="1" dirty="0" smtClean="0">
                <a:solidFill>
                  <a:srgbClr val="000000"/>
                </a:solidFill>
                <a:ea typeface="ＭＳ Ｐゴシック" charset="0"/>
              </a:rPr>
              <a:t>RX Diagnostic Baseline Data</a:t>
            </a:r>
            <a:endParaRPr lang="en-GB" sz="1050" b="1" dirty="0">
              <a:solidFill>
                <a:srgbClr val="000000"/>
              </a:solidFill>
              <a:ea typeface="ＭＳ Ｐゴシック" charset="0"/>
            </a:endParaRPr>
          </a:p>
          <a:p>
            <a:pPr marL="171450" indent="-171450" fontAlgn="base">
              <a:lnSpc>
                <a:spcPct val="120000"/>
              </a:lnSpc>
              <a:spcBef>
                <a:spcPct val="20000"/>
              </a:spcBef>
              <a:spcAft>
                <a:spcPct val="0"/>
              </a:spcAft>
              <a:buFont typeface="Arial" panose="020B0604020202020204" pitchFamily="34" charset="0"/>
              <a:buChar char="•"/>
            </a:pPr>
            <a:r>
              <a:rPr lang="en-GB" sz="1050" b="1" dirty="0">
                <a:solidFill>
                  <a:srgbClr val="000000"/>
                </a:solidFill>
                <a:ea typeface="ＭＳ Ｐゴシック" charset="0"/>
              </a:rPr>
              <a:t>Rx </a:t>
            </a:r>
            <a:r>
              <a:rPr lang="en-GB" sz="1050" b="1" dirty="0" smtClean="0">
                <a:solidFill>
                  <a:srgbClr val="000000"/>
                </a:solidFill>
                <a:ea typeface="ＭＳ Ｐゴシック" charset="0"/>
              </a:rPr>
              <a:t>Drive Thru Survey</a:t>
            </a:r>
            <a:endParaRPr lang="en-GB" sz="1050" b="1" dirty="0">
              <a:solidFill>
                <a:srgbClr val="000000"/>
              </a:solidFill>
              <a:ea typeface="ＭＳ Ｐゴシック" charset="0"/>
            </a:endParaRPr>
          </a:p>
        </p:txBody>
      </p:sp>
    </p:spTree>
    <p:extLst>
      <p:ext uri="{BB962C8B-B14F-4D97-AF65-F5344CB8AC3E}">
        <p14:creationId xmlns:p14="http://schemas.microsoft.com/office/powerpoint/2010/main" val="317806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a:t>Great Customer Availability</a:t>
            </a:r>
          </a:p>
        </p:txBody>
      </p:sp>
      <p:sp>
        <p:nvSpPr>
          <p:cNvPr id="10" name="Content Placeholder 12"/>
          <p:cNvSpPr>
            <a:spLocks noGrp="1"/>
          </p:cNvSpPr>
          <p:nvPr>
            <p:ph sz="half" idx="2"/>
          </p:nvPr>
        </p:nvSpPr>
        <p:spPr>
          <a:xfrm>
            <a:off x="5429903" y="1340241"/>
            <a:ext cx="3363687" cy="4187579"/>
          </a:xfrm>
          <a:prstGeom prst="rect">
            <a:avLst/>
          </a:prstGeom>
        </p:spPr>
        <p:txBody>
          <a:bodyPr>
            <a:noAutofit/>
          </a:bodyPr>
          <a:lstStyle/>
          <a:p>
            <a:pPr algn="ctr">
              <a:lnSpc>
                <a:spcPct val="100000"/>
              </a:lnSpc>
            </a:pPr>
            <a:r>
              <a:rPr lang="en-GB" sz="1100" b="1" i="1">
                <a:solidFill>
                  <a:schemeClr val="accent3"/>
                </a:solidFill>
              </a:rPr>
              <a:t>The information on this page is intended for use by District managers (DMs), who will be responsible for inputting the data for this diagnostic</a:t>
            </a:r>
            <a:r>
              <a:rPr lang="en-GB" sz="1100" b="1" i="1" smtClean="0">
                <a:solidFill>
                  <a:schemeClr val="accent3"/>
                </a:solidFill>
              </a:rPr>
              <a:t>.</a:t>
            </a:r>
            <a:endParaRPr lang="en-GB" sz="1100" b="1" smtClean="0">
              <a:latin typeface="+mn-lt"/>
            </a:endParaRPr>
          </a:p>
          <a:p>
            <a:pPr marL="174625" indent="-174625">
              <a:lnSpc>
                <a:spcPct val="100000"/>
              </a:lnSpc>
              <a:spcBef>
                <a:spcPts val="0"/>
              </a:spcBef>
              <a:buClr>
                <a:schemeClr val="accent1"/>
              </a:buClr>
              <a:buFont typeface="Wingdings" panose="05000000000000000000" pitchFamily="2" charset="2"/>
              <a:buChar char="§"/>
            </a:pPr>
            <a:endParaRPr lang="en-GB" sz="1100" smtClean="0">
              <a:latin typeface="+mn-lt"/>
            </a:endParaRPr>
          </a:p>
          <a:p>
            <a:pPr marL="174625" indent="-174625">
              <a:lnSpc>
                <a:spcPct val="100000"/>
              </a:lnSpc>
              <a:spcBef>
                <a:spcPts val="0"/>
              </a:spcBef>
              <a:buClr>
                <a:schemeClr val="accent1"/>
              </a:buClr>
              <a:buFont typeface="Wingdings" panose="05000000000000000000" pitchFamily="2" charset="2"/>
              <a:buChar char="§"/>
            </a:pPr>
            <a:endParaRPr lang="en-GB" sz="1100" smtClean="0">
              <a:latin typeface="+mn-lt"/>
            </a:endParaRPr>
          </a:p>
          <a:p>
            <a:pPr marL="174625" indent="-174625">
              <a:lnSpc>
                <a:spcPct val="100000"/>
              </a:lnSpc>
              <a:spcBef>
                <a:spcPts val="0"/>
              </a:spcBef>
              <a:buClrTx/>
              <a:buFont typeface="Arial" panose="020B0604020202020204" pitchFamily="34" charset="0"/>
              <a:buChar char="•"/>
            </a:pPr>
            <a:r>
              <a:rPr lang="en-GB" sz="1100" smtClean="0">
                <a:latin typeface="+mn-lt"/>
              </a:rPr>
              <a:t>Using the </a:t>
            </a:r>
            <a:r>
              <a:rPr lang="en-GB" sz="1100" err="1" smtClean="0">
                <a:latin typeface="+mn-lt"/>
              </a:rPr>
              <a:t>OSA</a:t>
            </a:r>
            <a:r>
              <a:rPr lang="en-GB" sz="1100" smtClean="0">
                <a:latin typeface="+mn-lt"/>
              </a:rPr>
              <a:t> Scoring Tool file, enter the store’s results for both the visual and detailed counts in the “Input tab”. </a:t>
            </a:r>
          </a:p>
          <a:p>
            <a:pPr marL="533400" indent="-174625">
              <a:lnSpc>
                <a:spcPct val="100000"/>
              </a:lnSpc>
              <a:spcBef>
                <a:spcPts val="0"/>
              </a:spcBef>
              <a:buClrTx/>
              <a:buFont typeface="Arial" panose="020B0604020202020204" pitchFamily="34" charset="0"/>
              <a:buChar char="•"/>
            </a:pPr>
            <a:r>
              <a:rPr lang="en-GB" sz="1100" smtClean="0">
                <a:latin typeface="+mn-lt"/>
              </a:rPr>
              <a:t>(</a:t>
            </a:r>
            <a:r>
              <a:rPr lang="en-GB" sz="1100" i="1" smtClean="0">
                <a:latin typeface="+mn-lt"/>
              </a:rPr>
              <a:t>Note: The Detailed Count has two parts: 1. a and 1. b, the Visual Count just one. These are both clearly indicated</a:t>
            </a:r>
            <a:r>
              <a:rPr lang="en-GB" sz="1100" smtClean="0">
                <a:latin typeface="+mn-lt"/>
              </a:rPr>
              <a:t>)</a:t>
            </a:r>
          </a:p>
          <a:p>
            <a:pPr marL="533400" indent="-174625">
              <a:lnSpc>
                <a:spcPct val="100000"/>
              </a:lnSpc>
              <a:spcBef>
                <a:spcPts val="0"/>
              </a:spcBef>
              <a:buClrTx/>
              <a:buFont typeface="Arial" panose="020B0604020202020204" pitchFamily="34" charset="0"/>
              <a:buChar char="•"/>
            </a:pPr>
            <a:endParaRPr lang="en-GB" sz="1100">
              <a:latin typeface="+mn-lt"/>
            </a:endParaRPr>
          </a:p>
          <a:p>
            <a:pPr marL="644525" indent="-285750">
              <a:lnSpc>
                <a:spcPct val="100000"/>
              </a:lnSpc>
              <a:spcBef>
                <a:spcPts val="0"/>
              </a:spcBef>
              <a:buClrTx/>
              <a:buFont typeface="Arial" panose="020B0604020202020204" pitchFamily="34" charset="0"/>
              <a:buChar char="•"/>
            </a:pPr>
            <a:endParaRPr lang="en-GB" sz="1300" smtClean="0">
              <a:latin typeface="+mn-lt"/>
            </a:endParaRPr>
          </a:p>
          <a:p>
            <a:pPr marL="171450" indent="-171450">
              <a:lnSpc>
                <a:spcPct val="100000"/>
              </a:lnSpc>
              <a:buClrTx/>
              <a:buFont typeface="Arial" panose="020B0604020202020204" pitchFamily="34" charset="0"/>
              <a:buChar char="•"/>
            </a:pPr>
            <a:r>
              <a:rPr lang="en-GB" sz="1100" smtClean="0">
                <a:latin typeface="+mn-lt"/>
              </a:rPr>
              <a:t>Once you have entered all the data, click “Go To Output”</a:t>
            </a:r>
          </a:p>
          <a:p>
            <a:pPr marL="171450" indent="-171450">
              <a:lnSpc>
                <a:spcPct val="100000"/>
              </a:lnSpc>
              <a:buClrTx/>
              <a:buFont typeface="Arial" panose="020B0604020202020204" pitchFamily="34" charset="0"/>
              <a:buChar char="•"/>
            </a:pPr>
            <a:r>
              <a:rPr lang="en-GB" sz="1100" smtClean="0">
                <a:latin typeface="+mn-lt"/>
              </a:rPr>
              <a:t>This will generate all the results onto an output poster, shown in the picture to the left.</a:t>
            </a:r>
          </a:p>
          <a:p>
            <a:pPr marL="171450" indent="-171450">
              <a:lnSpc>
                <a:spcPct val="100000"/>
              </a:lnSpc>
              <a:buClrTx/>
              <a:buFont typeface="Arial" panose="020B0604020202020204" pitchFamily="34" charset="0"/>
              <a:buChar char="•"/>
            </a:pPr>
            <a:endParaRPr lang="en-GB" sz="1100" smtClean="0">
              <a:latin typeface="+mn-lt"/>
            </a:endParaRPr>
          </a:p>
          <a:p>
            <a:pPr marL="171450" indent="-171450">
              <a:lnSpc>
                <a:spcPct val="100000"/>
              </a:lnSpc>
              <a:buClrTx/>
              <a:buFont typeface="Arial" panose="020B0604020202020204" pitchFamily="34" charset="0"/>
              <a:buChar char="•"/>
            </a:pPr>
            <a:endParaRPr lang="en-GB" sz="1100">
              <a:latin typeface="+mn-lt"/>
            </a:endParaRPr>
          </a:p>
          <a:p>
            <a:pPr marL="174625" indent="-174625">
              <a:lnSpc>
                <a:spcPct val="100000"/>
              </a:lnSpc>
              <a:buClrTx/>
              <a:buFont typeface="Arial" panose="020B0604020202020204" pitchFamily="34" charset="0"/>
              <a:buChar char="•"/>
            </a:pPr>
            <a:r>
              <a:rPr lang="en-GB" sz="1100" smtClean="0">
                <a:latin typeface="+mn-lt"/>
              </a:rPr>
              <a:t>The Detailed Check data will help tell you: Cause of outs, # of outs by product category and % of controllable outs </a:t>
            </a:r>
          </a:p>
          <a:p>
            <a:pPr marL="174625" indent="-174625">
              <a:lnSpc>
                <a:spcPct val="100000"/>
              </a:lnSpc>
              <a:buClrTx/>
              <a:buFont typeface="Arial" panose="020B0604020202020204" pitchFamily="34" charset="0"/>
              <a:buChar char="•"/>
            </a:pPr>
            <a:r>
              <a:rPr lang="en-GB" sz="1100" smtClean="0">
                <a:latin typeface="+mn-lt"/>
              </a:rPr>
              <a:t>The Visual Check data will help to give you a week-by-week snapshot of your performance and the difference between real outs in store and what the system says </a:t>
            </a:r>
          </a:p>
        </p:txBody>
      </p:sp>
      <p:sp>
        <p:nvSpPr>
          <p:cNvPr id="7" name="Footer Placeholder 6"/>
          <p:cNvSpPr>
            <a:spLocks noGrp="1"/>
          </p:cNvSpPr>
          <p:nvPr>
            <p:ph type="ftr" sz="quarter" idx="13"/>
          </p:nvPr>
        </p:nvSpPr>
        <p:spPr/>
        <p:txBody>
          <a:bodyPr/>
          <a:lstStyle/>
          <a:p>
            <a:r>
              <a:rPr lang="en-US" smtClean="0">
                <a:solidFill>
                  <a:srgbClr val="000000">
                    <a:tint val="75000"/>
                  </a:srgbClr>
                </a:solidFill>
              </a:rPr>
              <a:t>©2016 Walgreen Co. All rights reserved. </a:t>
            </a:r>
          </a:p>
        </p:txBody>
      </p:sp>
      <p:sp>
        <p:nvSpPr>
          <p:cNvPr id="12" name="TextBox 11"/>
          <p:cNvSpPr txBox="1"/>
          <p:nvPr/>
        </p:nvSpPr>
        <p:spPr>
          <a:xfrm>
            <a:off x="215901" y="5204654"/>
            <a:ext cx="4762497" cy="646331"/>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400" b="1" smtClean="0">
                <a:solidFill>
                  <a:srgbClr val="56A0D3"/>
                </a:solidFill>
                <a:ea typeface="ＭＳ Ｐゴシック" charset="0"/>
              </a:rPr>
              <a:t>An example of the output you will receive after doing the study and logging the results. Both the Visual and Detailed Check results will appear on one page</a:t>
            </a:r>
          </a:p>
        </p:txBody>
      </p:sp>
      <p:pic>
        <p:nvPicPr>
          <p:cNvPr id="2" name="Picture 1"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5901" y="1340241"/>
            <a:ext cx="4762498" cy="3634803"/>
          </a:xfrm>
          <a:prstGeom prst="rect">
            <a:avLst/>
          </a:prstGeom>
          <a:ln>
            <a:solidFill>
              <a:schemeClr val="accent1"/>
            </a:solidFill>
          </a:ln>
        </p:spPr>
      </p:pic>
      <p:sp>
        <p:nvSpPr>
          <p:cNvPr id="11" name="Rounded Rectangle 10"/>
          <p:cNvSpPr/>
          <p:nvPr/>
        </p:nvSpPr>
        <p:spPr>
          <a:xfrm>
            <a:off x="5311746" y="2044861"/>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enter the data</a:t>
            </a:r>
            <a:endParaRPr lang="en-GB" sz="1400" b="1">
              <a:solidFill>
                <a:srgbClr val="FFFFFF"/>
              </a:solidFill>
              <a:latin typeface="Calibri" panose="020F0502020204030204" pitchFamily="34" charset="0"/>
            </a:endParaRPr>
          </a:p>
        </p:txBody>
      </p:sp>
      <p:sp>
        <p:nvSpPr>
          <p:cNvPr id="13" name="Rounded Rectangle 12"/>
          <p:cNvSpPr/>
          <p:nvPr/>
        </p:nvSpPr>
        <p:spPr>
          <a:xfrm>
            <a:off x="5298106" y="3501008"/>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How to generate the analysis</a:t>
            </a:r>
            <a:endParaRPr lang="en-GB" sz="1400" b="1">
              <a:solidFill>
                <a:srgbClr val="FFFFFF"/>
              </a:solidFill>
              <a:latin typeface="Calibri" panose="020F0502020204030204" pitchFamily="34" charset="0"/>
            </a:endParaRPr>
          </a:p>
        </p:txBody>
      </p:sp>
      <p:sp>
        <p:nvSpPr>
          <p:cNvPr id="14" name="Rounded Rectangle 13"/>
          <p:cNvSpPr/>
          <p:nvPr/>
        </p:nvSpPr>
        <p:spPr>
          <a:xfrm>
            <a:off x="5311746" y="4791268"/>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smtClean="0">
                <a:solidFill>
                  <a:srgbClr val="FFFFFF"/>
                </a:solidFill>
                <a:latin typeface="Calibri" panose="020F0502020204030204" pitchFamily="34" charset="0"/>
              </a:rPr>
              <a:t>Hints and tips</a:t>
            </a:r>
            <a:endParaRPr lang="en-GB" sz="1400" b="1">
              <a:solidFill>
                <a:srgbClr val="FFFFFF"/>
              </a:solidFill>
              <a:latin typeface="Calibri" panose="020F0502020204030204" pitchFamily="34" charset="0"/>
            </a:endParaRPr>
          </a:p>
        </p:txBody>
      </p:sp>
    </p:spTree>
    <p:extLst>
      <p:ext uri="{BB962C8B-B14F-4D97-AF65-F5344CB8AC3E}">
        <p14:creationId xmlns:p14="http://schemas.microsoft.com/office/powerpoint/2010/main" val="2180305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 for the </a:t>
            </a:r>
            <a:r>
              <a:rPr lang="en-US" dirty="0"/>
              <a:t>2</a:t>
            </a:r>
            <a:r>
              <a:rPr lang="en-US" dirty="0" smtClean="0"/>
              <a:t> days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0809" y="1821180"/>
            <a:ext cx="3013191" cy="4343400"/>
          </a:xfrm>
          <a:prstGeom prst="rect">
            <a:avLst/>
          </a:prstGeom>
        </p:spPr>
      </p:pic>
      <p:sp>
        <p:nvSpPr>
          <p:cNvPr id="7" name="TextBox 6"/>
          <p:cNvSpPr txBox="1"/>
          <p:nvPr/>
        </p:nvSpPr>
        <p:spPr>
          <a:xfrm>
            <a:off x="395536" y="1303742"/>
            <a:ext cx="5735274" cy="4785926"/>
          </a:xfrm>
          <a:prstGeom prst="rect">
            <a:avLst/>
          </a:prstGeom>
          <a:noFill/>
        </p:spPr>
        <p:txBody>
          <a:bodyPr wrap="square" rtlCol="0">
            <a:spAutoFit/>
          </a:bodyPr>
          <a:lstStyle/>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explain the background context as to why we are doing Frontier </a:t>
            </a:r>
          </a:p>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explain how Frontier fits into the bigger One Plan Transformation program</a:t>
            </a:r>
          </a:p>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Introduce &amp; up skill you on the new Core Skills </a:t>
            </a:r>
          </a:p>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ensure you have a clearer understand of the program &amp; timelines </a:t>
            </a:r>
          </a:p>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ensure you have a clearer understanding of your roles within this rollout and the support you will get from your area teams</a:t>
            </a:r>
          </a:p>
          <a:p>
            <a:pPr marL="342900" indent="-342900" fontAlgn="base">
              <a:lnSpc>
                <a:spcPts val="2400"/>
              </a:lnSpc>
              <a:spcBef>
                <a:spcPts val="600"/>
              </a:spcBef>
              <a:spcAft>
                <a:spcPct val="0"/>
              </a:spcAft>
              <a:buClr>
                <a:srgbClr val="58595B"/>
              </a:buClr>
              <a:buFont typeface="Arial"/>
              <a:buChar char="•"/>
            </a:pPr>
            <a:r>
              <a:rPr lang="en-GB" sz="2000" dirty="0">
                <a:solidFill>
                  <a:srgbClr val="58595B"/>
                </a:solidFill>
                <a:ea typeface="ＭＳ Ｐゴシック" charset="0"/>
              </a:rPr>
              <a:t>To understand any questions or concerns you may have so that they can be addressed ahead of rollout</a:t>
            </a:r>
          </a:p>
        </p:txBody>
      </p:sp>
      <p:sp>
        <p:nvSpPr>
          <p:cNvPr id="6" name="Footer Placeholder 3"/>
          <p:cNvSpPr>
            <a:spLocks noGrp="1"/>
          </p:cNvSpPr>
          <p:nvPr>
            <p:ph type="ftr" sz="quarter" idx="4294967295"/>
          </p:nvPr>
        </p:nvSpPr>
        <p:spPr>
          <a:xfrm>
            <a:off x="852840" y="6407329"/>
            <a:ext cx="3891815" cy="365125"/>
          </a:xfrm>
          <a:prstGeom prst="rect">
            <a:avLst/>
          </a:prstGeom>
        </p:spPr>
        <p:txBody>
          <a:bodyPr/>
          <a:lstStyle/>
          <a:p>
            <a:r>
              <a:rPr lang="en-US" dirty="0" smtClean="0">
                <a:solidFill>
                  <a:srgbClr val="000000">
                    <a:tint val="75000"/>
                  </a:srgbClr>
                </a:solidFill>
              </a:rPr>
              <a:t>©2016 Walgreen Co. All rights reserved. </a:t>
            </a:r>
          </a:p>
        </p:txBody>
      </p:sp>
      <p:pic>
        <p:nvPicPr>
          <p:cNvPr id="8" name="Group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338" y="6345232"/>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9" name="Group 6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582" y="6345233"/>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Group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1102" y="6345231"/>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1" name="Oval 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6878" y="6364608"/>
            <a:ext cx="371475" cy="3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82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smtClean="0"/>
              <a:t>Rx Waiter Customer Survey &amp; Diagnostic Data</a:t>
            </a:r>
            <a:endParaRPr lang="en-GB" sz="2800"/>
          </a:p>
        </p:txBody>
      </p:sp>
      <p:sp>
        <p:nvSpPr>
          <p:cNvPr id="10" name="Content Placeholder 12"/>
          <p:cNvSpPr>
            <a:spLocks noGrp="1"/>
          </p:cNvSpPr>
          <p:nvPr>
            <p:ph sz="half" idx="2"/>
          </p:nvPr>
        </p:nvSpPr>
        <p:spPr>
          <a:xfrm>
            <a:off x="5373685" y="1323087"/>
            <a:ext cx="3439887" cy="4803008"/>
          </a:xfrm>
          <a:prstGeom prst="rect">
            <a:avLst/>
          </a:prstGeom>
        </p:spPr>
        <p:txBody>
          <a:bodyPr>
            <a:noAutofit/>
          </a:bodyPr>
          <a:lstStyle/>
          <a:p>
            <a:pPr algn="ctr">
              <a:lnSpc>
                <a:spcPct val="100000"/>
              </a:lnSpc>
            </a:pPr>
            <a:r>
              <a:rPr lang="en-GB" sz="1100" b="1" i="1" dirty="0" smtClean="0">
                <a:solidFill>
                  <a:schemeClr val="accent3"/>
                </a:solidFill>
                <a:latin typeface="+mn-lt"/>
              </a:rPr>
              <a:t>The information on this page is intended for use by District managers (DMs), who will be responsible for inputting the data for this diagnostic.</a:t>
            </a:r>
          </a:p>
          <a:p>
            <a:pPr algn="ctr">
              <a:lnSpc>
                <a:spcPct val="100000"/>
              </a:lnSpc>
            </a:pPr>
            <a:endParaRPr lang="en-GB" sz="1100" b="1" i="1" dirty="0" smtClean="0">
              <a:solidFill>
                <a:schemeClr val="accent3"/>
              </a:solidFill>
              <a:latin typeface="+mn-lt"/>
            </a:endParaRPr>
          </a:p>
          <a:p>
            <a:pPr marL="174625" indent="-174625">
              <a:lnSpc>
                <a:spcPct val="100000"/>
              </a:lnSpc>
              <a:spcBef>
                <a:spcPts val="0"/>
              </a:spcBef>
              <a:buClr>
                <a:schemeClr val="accent1"/>
              </a:buClr>
              <a:buFont typeface="Wingdings" panose="05000000000000000000" pitchFamily="2" charset="2"/>
              <a:buChar char="§"/>
            </a:pPr>
            <a:endParaRPr lang="en-GB" sz="1100" dirty="0" smtClean="0">
              <a:latin typeface="+mn-lt"/>
            </a:endParaRPr>
          </a:p>
          <a:p>
            <a:pPr marL="174625" indent="-174625">
              <a:lnSpc>
                <a:spcPct val="100000"/>
              </a:lnSpc>
              <a:spcBef>
                <a:spcPts val="0"/>
              </a:spcBef>
              <a:buClrTx/>
              <a:buFont typeface="Arial" panose="020B0604020202020204" pitchFamily="34" charset="0"/>
              <a:buChar char="•"/>
            </a:pPr>
            <a:r>
              <a:rPr lang="en-GB" sz="1100" dirty="0" smtClean="0">
                <a:latin typeface="+mn-lt"/>
              </a:rPr>
              <a:t>Using the Diagnostic Rx Analysis excel file, enter the store’s summary results for both the Rx Waiter Customer survey and RX </a:t>
            </a:r>
            <a:r>
              <a:rPr lang="en-GB" sz="1100" dirty="0" smtClean="0"/>
              <a:t>Diagnostic </a:t>
            </a:r>
            <a:r>
              <a:rPr lang="en-GB" sz="1100" dirty="0" smtClean="0">
                <a:latin typeface="+mn-lt"/>
              </a:rPr>
              <a:t>data summary sheet.   </a:t>
            </a:r>
          </a:p>
          <a:p>
            <a:pPr>
              <a:lnSpc>
                <a:spcPct val="100000"/>
              </a:lnSpc>
              <a:spcBef>
                <a:spcPts val="0"/>
              </a:spcBef>
              <a:buClrTx/>
            </a:pPr>
            <a:endParaRPr lang="en-GB" sz="1100" dirty="0" smtClean="0">
              <a:latin typeface="+mn-lt"/>
            </a:endParaRPr>
          </a:p>
          <a:p>
            <a:pPr>
              <a:lnSpc>
                <a:spcPct val="100000"/>
              </a:lnSpc>
              <a:spcBef>
                <a:spcPts val="0"/>
              </a:spcBef>
              <a:buClrTx/>
            </a:pPr>
            <a:r>
              <a:rPr lang="en-GB" sz="1100" dirty="0" smtClean="0">
                <a:latin typeface="+mn-lt"/>
              </a:rPr>
              <a:t>     You will find these in the following two tabs:</a:t>
            </a:r>
          </a:p>
          <a:p>
            <a:pPr marL="617538" indent="-171450">
              <a:lnSpc>
                <a:spcPct val="100000"/>
              </a:lnSpc>
              <a:spcBef>
                <a:spcPts val="0"/>
              </a:spcBef>
              <a:buClrTx/>
              <a:buFont typeface="Arial" panose="020B0604020202020204" pitchFamily="34" charset="0"/>
              <a:buChar char="•"/>
            </a:pPr>
            <a:r>
              <a:rPr lang="en-GB" sz="1100" b="1" dirty="0" smtClean="0">
                <a:latin typeface="+mn-lt"/>
              </a:rPr>
              <a:t>Input Rx </a:t>
            </a:r>
            <a:r>
              <a:rPr lang="en-GB" sz="1100" b="1" dirty="0">
                <a:latin typeface="+mn-lt"/>
              </a:rPr>
              <a:t>Waiter </a:t>
            </a:r>
            <a:r>
              <a:rPr lang="en-GB" sz="1100" b="1" dirty="0" smtClean="0">
                <a:latin typeface="+mn-lt"/>
              </a:rPr>
              <a:t>Customer Summary</a:t>
            </a:r>
            <a:endParaRPr lang="en-GB" sz="1100" dirty="0" smtClean="0">
              <a:latin typeface="+mn-lt"/>
            </a:endParaRPr>
          </a:p>
          <a:p>
            <a:pPr marL="617538" indent="-171450">
              <a:lnSpc>
                <a:spcPct val="100000"/>
              </a:lnSpc>
              <a:spcBef>
                <a:spcPts val="0"/>
              </a:spcBef>
              <a:buClrTx/>
              <a:buFont typeface="Arial" panose="020B0604020202020204" pitchFamily="34" charset="0"/>
              <a:buChar char="•"/>
            </a:pPr>
            <a:r>
              <a:rPr lang="en-GB" sz="1100" b="1" dirty="0" smtClean="0">
                <a:latin typeface="+mn-lt"/>
              </a:rPr>
              <a:t>Input Rx </a:t>
            </a:r>
            <a:r>
              <a:rPr lang="en-GB" sz="1100" b="1" dirty="0" smtClean="0"/>
              <a:t>Diagnostic </a:t>
            </a:r>
            <a:r>
              <a:rPr lang="en-GB" sz="1100" b="1" dirty="0" smtClean="0">
                <a:latin typeface="+mn-lt"/>
              </a:rPr>
              <a:t>Data </a:t>
            </a:r>
            <a:endParaRPr lang="en-GB" sz="1100" dirty="0" smtClean="0">
              <a:latin typeface="+mn-lt"/>
            </a:endParaRPr>
          </a:p>
          <a:p>
            <a:pPr marL="171450" indent="-171450">
              <a:lnSpc>
                <a:spcPct val="100000"/>
              </a:lnSpc>
              <a:buClrTx/>
              <a:buFont typeface="Arial" panose="020B0604020202020204" pitchFamily="34" charset="0"/>
              <a:buChar char="•"/>
            </a:pPr>
            <a:r>
              <a:rPr lang="en-GB" sz="1100" dirty="0" smtClean="0">
                <a:latin typeface="+mn-lt"/>
              </a:rPr>
              <a:t>Once you have entered all the data, switch to the Rx Analysis Output worksheet</a:t>
            </a:r>
          </a:p>
          <a:p>
            <a:pPr marL="171450" indent="-171450">
              <a:lnSpc>
                <a:spcPct val="100000"/>
              </a:lnSpc>
              <a:buClrTx/>
              <a:buFont typeface="Arial" panose="020B0604020202020204" pitchFamily="34" charset="0"/>
              <a:buChar char="•"/>
            </a:pPr>
            <a:r>
              <a:rPr lang="en-GB" sz="1100" dirty="0" smtClean="0">
                <a:latin typeface="+mn-lt"/>
              </a:rPr>
              <a:t>This will automatically generate all the results onto an output poster, shown in the picture to the left.</a:t>
            </a:r>
          </a:p>
          <a:p>
            <a:pPr marL="171450" indent="-171450">
              <a:lnSpc>
                <a:spcPct val="100000"/>
              </a:lnSpc>
              <a:buClrTx/>
              <a:buFont typeface="Arial" panose="020B0604020202020204" pitchFamily="34" charset="0"/>
              <a:buChar char="•"/>
            </a:pPr>
            <a:endParaRPr lang="en-GB" sz="1100" dirty="0">
              <a:latin typeface="+mn-lt"/>
            </a:endParaRPr>
          </a:p>
          <a:p>
            <a:pPr marL="174625" indent="-174625">
              <a:lnSpc>
                <a:spcPct val="100000"/>
              </a:lnSpc>
              <a:buClrTx/>
              <a:buFont typeface="Arial" panose="020B0604020202020204" pitchFamily="34" charset="0"/>
              <a:buChar char="•"/>
            </a:pPr>
            <a:r>
              <a:rPr lang="en-GB" sz="1100" dirty="0" smtClean="0">
                <a:latin typeface="+mn-lt"/>
              </a:rPr>
              <a:t>The output poster is divided into three sections to help with your analysis:</a:t>
            </a:r>
          </a:p>
          <a:p>
            <a:pPr marL="533400">
              <a:lnSpc>
                <a:spcPct val="100000"/>
              </a:lnSpc>
              <a:buClrTx/>
            </a:pPr>
            <a:r>
              <a:rPr lang="en-GB" sz="1100" dirty="0" smtClean="0">
                <a:latin typeface="+mn-lt"/>
              </a:rPr>
              <a:t>1) Customer visit frequency and purpose</a:t>
            </a:r>
          </a:p>
          <a:p>
            <a:pPr marL="533400">
              <a:lnSpc>
                <a:spcPct val="100000"/>
              </a:lnSpc>
              <a:buClrTx/>
            </a:pPr>
            <a:r>
              <a:rPr lang="en-GB" sz="1100" dirty="0" smtClean="0">
                <a:latin typeface="+mn-lt"/>
              </a:rPr>
              <a:t>2) Customer inclination to wait for scripts</a:t>
            </a:r>
          </a:p>
          <a:p>
            <a:pPr marL="533400">
              <a:lnSpc>
                <a:spcPct val="100000"/>
              </a:lnSpc>
              <a:buClrTx/>
            </a:pPr>
            <a:r>
              <a:rPr lang="en-GB" sz="1100" dirty="0" smtClean="0"/>
              <a:t>3) Rx Diagnostic Data</a:t>
            </a:r>
            <a:endParaRPr lang="en-GB" sz="1100" dirty="0" smtClean="0">
              <a:latin typeface="+mn-lt"/>
            </a:endParaRPr>
          </a:p>
          <a:p>
            <a:pPr>
              <a:lnSpc>
                <a:spcPct val="100000"/>
              </a:lnSpc>
              <a:buClrTx/>
            </a:pPr>
            <a:endParaRPr lang="en-GB" sz="1100" dirty="0" smtClean="0">
              <a:latin typeface="+mn-lt"/>
            </a:endParaRPr>
          </a:p>
          <a:p>
            <a:pPr marL="174625" indent="-174625">
              <a:lnSpc>
                <a:spcPct val="100000"/>
              </a:lnSpc>
              <a:buClrTx/>
              <a:buFont typeface="Arial" panose="020B0604020202020204" pitchFamily="34" charset="0"/>
              <a:buChar char="•"/>
            </a:pPr>
            <a:r>
              <a:rPr lang="en-GB" sz="1100" dirty="0" smtClean="0">
                <a:latin typeface="+mn-lt"/>
              </a:rPr>
              <a:t>Share the analysis with the Store Manager and Pharmacy Manager so they can add the summary output analysis to the Store Storyboard</a:t>
            </a:r>
            <a:r>
              <a:rPr lang="en-GB" sz="1100" dirty="0"/>
              <a:t>.</a:t>
            </a:r>
          </a:p>
        </p:txBody>
      </p:sp>
      <p:sp>
        <p:nvSpPr>
          <p:cNvPr id="7" name="Footer Placeholder 6"/>
          <p:cNvSpPr>
            <a:spLocks noGrp="1"/>
          </p:cNvSpPr>
          <p:nvPr>
            <p:ph type="ftr" sz="quarter" idx="13"/>
          </p:nvPr>
        </p:nvSpPr>
        <p:spPr/>
        <p:txBody>
          <a:bodyPr/>
          <a:lstStyle/>
          <a:p>
            <a:r>
              <a:rPr lang="en-US" smtClean="0">
                <a:solidFill>
                  <a:srgbClr val="000000">
                    <a:tint val="75000"/>
                  </a:srgbClr>
                </a:solidFill>
              </a:rPr>
              <a:t>©2016 Walgreen Co. All rights reserved. </a:t>
            </a:r>
          </a:p>
        </p:txBody>
      </p:sp>
      <p:sp>
        <p:nvSpPr>
          <p:cNvPr id="12" name="TextBox 11"/>
          <p:cNvSpPr txBox="1"/>
          <p:nvPr/>
        </p:nvSpPr>
        <p:spPr>
          <a:xfrm>
            <a:off x="154180" y="4710752"/>
            <a:ext cx="5097328" cy="443198"/>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200" b="1" dirty="0" smtClean="0">
                <a:solidFill>
                  <a:srgbClr val="56A0D3"/>
                </a:solidFill>
                <a:ea typeface="ＭＳ Ｐゴシック" charset="0"/>
              </a:rPr>
              <a:t>An example of the output the Store will receive after completing the Rx Waiter Customer Survey and Rx Diagnostic Data.</a:t>
            </a:r>
          </a:p>
        </p:txBody>
      </p:sp>
      <p:sp>
        <p:nvSpPr>
          <p:cNvPr id="11" name="Rounded Rectangle 10"/>
          <p:cNvSpPr/>
          <p:nvPr/>
        </p:nvSpPr>
        <p:spPr>
          <a:xfrm>
            <a:off x="5293629" y="1982956"/>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enter the data</a:t>
            </a:r>
            <a:endParaRPr lang="en-GB" sz="1400" b="1" dirty="0">
              <a:solidFill>
                <a:srgbClr val="FFFFFF"/>
              </a:solidFill>
              <a:latin typeface="Calibri" panose="020F0502020204030204" pitchFamily="34" charset="0"/>
            </a:endParaRPr>
          </a:p>
        </p:txBody>
      </p:sp>
      <p:sp>
        <p:nvSpPr>
          <p:cNvPr id="13" name="Rounded Rectangle 12"/>
          <p:cNvSpPr/>
          <p:nvPr/>
        </p:nvSpPr>
        <p:spPr>
          <a:xfrm>
            <a:off x="5274858" y="4431228"/>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How to generate the analysis</a:t>
            </a:r>
            <a:endParaRPr lang="en-GB" sz="1400" b="1" dirty="0">
              <a:solidFill>
                <a:srgbClr val="FFFFFF"/>
              </a:solidFill>
              <a:latin typeface="Calibri" panose="020F0502020204030204" pitchFamily="34" charset="0"/>
            </a:endParaRPr>
          </a:p>
        </p:txBody>
      </p:sp>
      <p:sp>
        <p:nvSpPr>
          <p:cNvPr id="14" name="Rounded Rectangle 13"/>
          <p:cNvSpPr/>
          <p:nvPr/>
        </p:nvSpPr>
        <p:spPr>
          <a:xfrm>
            <a:off x="5299273" y="5799380"/>
            <a:ext cx="3600000" cy="221908"/>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Hints and tips</a:t>
            </a:r>
            <a:endParaRPr lang="en-GB" sz="1400" b="1" dirty="0">
              <a:solidFill>
                <a:srgbClr val="FFFFFF"/>
              </a:solidFill>
              <a:latin typeface="Calibri" panose="020F0502020204030204" pitchFamily="34" charset="0"/>
            </a:endParaRPr>
          </a:p>
        </p:txBody>
      </p:sp>
      <p:pic>
        <p:nvPicPr>
          <p:cNvPr id="1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10556" y="1296951"/>
            <a:ext cx="5064195" cy="3068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6970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smtClean="0">
                <a:solidFill>
                  <a:schemeClr val="tx1"/>
                </a:solidFill>
              </a:rPr>
              <a:t>Appendix</a:t>
            </a:r>
            <a:br>
              <a:rPr lang="en-GB" dirty="0" smtClean="0">
                <a:solidFill>
                  <a:schemeClr val="tx1"/>
                </a:solidFill>
              </a:rPr>
            </a:br>
            <a:endParaRPr lang="en-US" dirty="0">
              <a:solidFill>
                <a:schemeClr val="tx1"/>
              </a:solidFill>
            </a:endParaRPr>
          </a:p>
        </p:txBody>
      </p:sp>
      <p:sp>
        <p:nvSpPr>
          <p:cNvPr id="4" name="Footer Placeholder 3"/>
          <p:cNvSpPr>
            <a:spLocks noGrp="1"/>
          </p:cNvSpPr>
          <p:nvPr>
            <p:ph type="ftr" sz="quarter" idx="4294967295"/>
          </p:nvPr>
        </p:nvSpPr>
        <p:spPr>
          <a:xfrm>
            <a:off x="0" y="6283325"/>
            <a:ext cx="4843463" cy="365125"/>
          </a:xfrm>
        </p:spPr>
        <p:txBody>
          <a:bodyPr/>
          <a:lstStyle/>
          <a:p>
            <a:r>
              <a:rPr lang="en-US" smtClean="0">
                <a:solidFill>
                  <a:srgbClr val="000000">
                    <a:tint val="75000"/>
                  </a:srgbClr>
                </a:solidFill>
              </a:rPr>
              <a:t>©2016 Walgreen Co. All rights reserved. </a:t>
            </a:r>
          </a:p>
        </p:txBody>
      </p:sp>
    </p:spTree>
    <p:extLst>
      <p:ext uri="{BB962C8B-B14F-4D97-AF65-F5344CB8AC3E}">
        <p14:creationId xmlns:p14="http://schemas.microsoft.com/office/powerpoint/2010/main" val="9369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smtClean="0">
                <a:solidFill>
                  <a:srgbClr val="000000">
                    <a:tint val="75000"/>
                  </a:srgbClr>
                </a:solidFill>
              </a:rPr>
              <a:t>©2016 Walgreen Co. All rights reserved. </a:t>
            </a:r>
          </a:p>
        </p:txBody>
      </p:sp>
      <p:graphicFrame>
        <p:nvGraphicFramePr>
          <p:cNvPr id="7" name="Table 6"/>
          <p:cNvGraphicFramePr>
            <a:graphicFrameLocks noGrp="1"/>
          </p:cNvGraphicFramePr>
          <p:nvPr>
            <p:extLst>
              <p:ext uri="{D42A27DB-BD31-4B8C-83A1-F6EECF244321}">
                <p14:modId xmlns:p14="http://schemas.microsoft.com/office/powerpoint/2010/main" val="21037447"/>
              </p:ext>
            </p:extLst>
          </p:nvPr>
        </p:nvGraphicFramePr>
        <p:xfrm>
          <a:off x="-36512" y="10244"/>
          <a:ext cx="9180510" cy="6803132"/>
        </p:xfrm>
        <a:graphic>
          <a:graphicData uri="http://schemas.openxmlformats.org/drawingml/2006/table">
            <a:tbl>
              <a:tblPr/>
              <a:tblGrid>
                <a:gridCol w="2405469"/>
                <a:gridCol w="967863"/>
                <a:gridCol w="967863"/>
                <a:gridCol w="967863"/>
                <a:gridCol w="967863"/>
                <a:gridCol w="967863"/>
                <a:gridCol w="967863"/>
                <a:gridCol w="967863"/>
              </a:tblGrid>
              <a:tr h="658068">
                <a:tc>
                  <a:txBody>
                    <a:bodyPr/>
                    <a:lstStyle/>
                    <a:p>
                      <a:pPr algn="ctr" rtl="0" fontAlgn="b"/>
                      <a:r>
                        <a:rPr lang="en-US" sz="2400" b="1" i="0" u="none" strike="noStrike" dirty="0">
                          <a:solidFill>
                            <a:srgbClr val="FFFFFF"/>
                          </a:solidFill>
                          <a:effectLst/>
                          <a:latin typeface="Calibri" panose="020F0502020204030204" pitchFamily="34" charset="0"/>
                        </a:rPr>
                        <a:t>Diagnostics RACI</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Store </a:t>
                      </a:r>
                      <a:r>
                        <a:rPr lang="en-US" sz="1100" b="1" i="0" u="none" strike="noStrike" smtClean="0">
                          <a:solidFill>
                            <a:srgbClr val="FFFFFF"/>
                          </a:solidFill>
                          <a:effectLst/>
                          <a:latin typeface="Arial" panose="020B0604020202020204" pitchFamily="34" charset="0"/>
                        </a:rPr>
                        <a:t>Manager </a:t>
                      </a:r>
                    </a:p>
                    <a:p>
                      <a:pPr algn="ctr" rtl="0" fontAlgn="b"/>
                      <a:r>
                        <a:rPr lang="en-US" sz="1100" b="1" i="0" u="none" strike="noStrike" smtClean="0">
                          <a:solidFill>
                            <a:srgbClr val="FFFFFF"/>
                          </a:solidFill>
                          <a:effectLst/>
                          <a:latin typeface="Arial" panose="020B0604020202020204" pitchFamily="34" charset="0"/>
                        </a:rPr>
                        <a:t>(</a:t>
                      </a:r>
                      <a:r>
                        <a:rPr lang="en-US" sz="1100" b="1" i="0" u="none" strike="noStrike" dirty="0" smtClean="0">
                          <a:solidFill>
                            <a:srgbClr val="FFFFFF"/>
                          </a:solidFill>
                          <a:effectLst/>
                          <a:latin typeface="Arial" panose="020B0604020202020204" pitchFamily="34" charset="0"/>
                        </a:rPr>
                        <a:t>SM)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Assistant Store </a:t>
                      </a:r>
                      <a:r>
                        <a:rPr lang="en-US" sz="1100" b="1" i="0" u="none" strike="noStrike" dirty="0" smtClean="0">
                          <a:solidFill>
                            <a:srgbClr val="FFFFFF"/>
                          </a:solidFill>
                          <a:effectLst/>
                          <a:latin typeface="Arial" panose="020B0604020202020204" pitchFamily="34" charset="0"/>
                        </a:rPr>
                        <a:t>Manager (ASM)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Shift </a:t>
                      </a:r>
                      <a:r>
                        <a:rPr lang="en-US" sz="1100" b="1" i="0" u="none" strike="noStrike" dirty="0" smtClean="0">
                          <a:solidFill>
                            <a:srgbClr val="FFFFFF"/>
                          </a:solidFill>
                          <a:effectLst/>
                          <a:latin typeface="Arial" panose="020B0604020202020204" pitchFamily="34" charset="0"/>
                        </a:rPr>
                        <a:t>Lead</a:t>
                      </a:r>
                    </a:p>
                    <a:p>
                      <a:pPr algn="ctr" rtl="0" fontAlgn="b"/>
                      <a:r>
                        <a:rPr lang="en-US" sz="1100" b="1" i="0" u="none" strike="noStrike" dirty="0" smtClean="0">
                          <a:solidFill>
                            <a:srgbClr val="FFFFFF"/>
                          </a:solidFill>
                          <a:effectLst/>
                          <a:latin typeface="Arial" panose="020B0604020202020204" pitchFamily="34" charset="0"/>
                        </a:rPr>
                        <a:t>(SFL)</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Team </a:t>
                      </a:r>
                      <a:r>
                        <a:rPr lang="en-US" sz="1100" b="1" i="0" u="none" strike="noStrike" dirty="0" smtClean="0">
                          <a:solidFill>
                            <a:srgbClr val="FFFFFF"/>
                          </a:solidFill>
                          <a:effectLst/>
                          <a:latin typeface="Arial" panose="020B0604020202020204" pitchFamily="34" charset="0"/>
                        </a:rPr>
                        <a:t>members</a:t>
                      </a:r>
                    </a:p>
                    <a:p>
                      <a:pPr algn="ctr" rtl="0" fontAlgn="b"/>
                      <a:r>
                        <a:rPr lang="en-US" sz="1100" b="1" i="0" u="none" strike="noStrike" dirty="0" smtClean="0">
                          <a:solidFill>
                            <a:srgbClr val="FFFFFF"/>
                          </a:solidFill>
                          <a:effectLst/>
                          <a:latin typeface="Arial" panose="020B0604020202020204" pitchFamily="34" charset="0"/>
                        </a:rPr>
                        <a:t>(TMs)</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Pharmacy </a:t>
                      </a:r>
                      <a:r>
                        <a:rPr lang="en-US" sz="1100" b="1" i="0" u="none" strike="noStrike" dirty="0" smtClean="0">
                          <a:solidFill>
                            <a:srgbClr val="FFFFFF"/>
                          </a:solidFill>
                          <a:effectLst/>
                          <a:latin typeface="Arial" panose="020B0604020202020204" pitchFamily="34" charset="0"/>
                        </a:rPr>
                        <a:t>manager</a:t>
                      </a:r>
                    </a:p>
                    <a:p>
                      <a:pPr algn="ctr" rtl="0" fontAlgn="b"/>
                      <a:r>
                        <a:rPr lang="en-US" sz="1100" b="1" i="0" u="none" strike="noStrike" dirty="0" smtClean="0">
                          <a:solidFill>
                            <a:srgbClr val="FFFFFF"/>
                          </a:solidFill>
                          <a:effectLst/>
                          <a:latin typeface="Arial" panose="020B0604020202020204" pitchFamily="34" charset="0"/>
                        </a:rPr>
                        <a:t>(RXM)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District </a:t>
                      </a:r>
                      <a:r>
                        <a:rPr lang="en-US" sz="1100" b="1" i="0" u="none" strike="noStrike" dirty="0" smtClean="0">
                          <a:solidFill>
                            <a:srgbClr val="FFFFFF"/>
                          </a:solidFill>
                          <a:effectLst/>
                          <a:latin typeface="Arial" panose="020B0604020202020204" pitchFamily="34" charset="0"/>
                        </a:rPr>
                        <a:t>Manager</a:t>
                      </a:r>
                    </a:p>
                    <a:p>
                      <a:pPr algn="ctr" rtl="0" fontAlgn="b"/>
                      <a:r>
                        <a:rPr lang="en-US" sz="1100" b="1" i="0" u="none" strike="noStrike" dirty="0" smtClean="0">
                          <a:solidFill>
                            <a:srgbClr val="FFFFFF"/>
                          </a:solidFill>
                          <a:effectLst/>
                          <a:latin typeface="Arial" panose="020B0604020202020204" pitchFamily="34" charset="0"/>
                        </a:rPr>
                        <a:t>(DM)</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a:txBody>
                    <a:bodyPr/>
                    <a:lstStyle/>
                    <a:p>
                      <a:pPr algn="ctr" rtl="0" fontAlgn="b"/>
                      <a:r>
                        <a:rPr lang="en-US" sz="1100" b="1" i="0" u="none" strike="noStrike" dirty="0">
                          <a:solidFill>
                            <a:srgbClr val="FFFFFF"/>
                          </a:solidFill>
                          <a:effectLst/>
                          <a:latin typeface="Arial" panose="020B0604020202020204" pitchFamily="34" charset="0"/>
                        </a:rPr>
                        <a:t>Frontier </a:t>
                      </a:r>
                      <a:r>
                        <a:rPr lang="en-US" sz="1100" b="1" i="0" u="none" strike="noStrike" dirty="0" smtClean="0">
                          <a:solidFill>
                            <a:srgbClr val="FFFFFF"/>
                          </a:solidFill>
                          <a:effectLst/>
                          <a:latin typeface="Arial" panose="020B0604020202020204" pitchFamily="34" charset="0"/>
                        </a:rPr>
                        <a:t>Leader</a:t>
                      </a:r>
                    </a:p>
                    <a:p>
                      <a:pPr algn="ctr" rtl="0" fontAlgn="b"/>
                      <a:r>
                        <a:rPr lang="en-US" sz="1100" b="1" i="0" u="none" strike="noStrike" dirty="0" smtClean="0">
                          <a:solidFill>
                            <a:srgbClr val="FFFFFF"/>
                          </a:solidFill>
                          <a:effectLst/>
                          <a:latin typeface="Arial" panose="020B0604020202020204" pitchFamily="34" charset="0"/>
                        </a:rPr>
                        <a:t>(FL)</a:t>
                      </a:r>
                      <a:endParaRPr lang="en-US" sz="11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Focus Group</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9810">
                <a:tc>
                  <a:txBody>
                    <a:bodyPr/>
                    <a:lstStyle/>
                    <a:p>
                      <a:pPr marL="0" algn="l" defTabSz="914400" rtl="0" eaLnBrk="1" fontAlgn="b" latinLnBrk="0" hangingPunct="1"/>
                      <a:r>
                        <a:rPr lang="en-GB" sz="950" b="0" i="0" u="none" strike="noStrike" kern="1200" dirty="0">
                          <a:solidFill>
                            <a:schemeClr val="tx1"/>
                          </a:solidFill>
                          <a:effectLst/>
                          <a:latin typeface="Arial" panose="020B0604020202020204" pitchFamily="34" charset="0"/>
                          <a:ea typeface="+mn-ea"/>
                          <a:cs typeface="+mn-cs"/>
                        </a:rPr>
                        <a:t>Facilitate discussion on key issues for store with Team Members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Calibri" panose="020F050202020403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a:solidFill>
                            <a:srgbClr val="FFFFFF"/>
                          </a:solidFill>
                          <a:effectLst/>
                          <a:latin typeface="Arial" panose="020B0604020202020204" pitchFamily="34" charset="0"/>
                        </a:rPr>
                        <a:t>Customer Survey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2999">
                <a:tc>
                  <a:txBody>
                    <a:bodyPr/>
                    <a:lstStyle/>
                    <a:p>
                      <a:pPr algn="l" rtl="0" fontAlgn="b"/>
                      <a:r>
                        <a:rPr lang="en-US" sz="950" b="0" i="0" u="none" strike="noStrike" dirty="0" smtClean="0">
                          <a:solidFill>
                            <a:schemeClr val="tx1"/>
                          </a:solidFill>
                          <a:effectLst/>
                          <a:latin typeface="Arial" panose="020B0604020202020204" pitchFamily="34" charset="0"/>
                        </a:rPr>
                        <a:t>Enter responses</a:t>
                      </a:r>
                      <a:r>
                        <a:rPr lang="en-US" sz="950" b="0" i="0" u="none" strike="noStrike" baseline="0" dirty="0" smtClean="0">
                          <a:solidFill>
                            <a:schemeClr val="tx1"/>
                          </a:solidFill>
                          <a:effectLst/>
                          <a:latin typeface="Arial" panose="020B0604020202020204" pitchFamily="34" charset="0"/>
                        </a:rPr>
                        <a:t> in scoring tool</a:t>
                      </a:r>
                      <a:endParaRPr lang="en-US" sz="950" b="0" i="0" u="none" strike="noStrike" dirty="0">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r>
                        <a:rPr lang="en-US" sz="850" b="0" i="0" u="none" strike="noStrike" dirty="0" smtClean="0">
                          <a:solidFill>
                            <a:schemeClr val="tx1"/>
                          </a:solidFill>
                          <a:effectLst/>
                          <a:latin typeface="Arial" panose="020B0604020202020204" pitchFamily="34" charset="0"/>
                        </a:rPr>
                        <a:t>R</a:t>
                      </a: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dirty="0" smtClean="0">
                          <a:solidFill>
                            <a:schemeClr val="tx1"/>
                          </a:solidFill>
                          <a:effectLst/>
                          <a:latin typeface="Arial" panose="020B0604020202020204" pitchFamily="34" charset="0"/>
                        </a:rPr>
                        <a:t>Analyze results</a:t>
                      </a:r>
                      <a:endParaRPr lang="en-GB" sz="950" b="0" i="0" u="none" strike="noStrike" dirty="0">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smtClean="0">
                          <a:solidFill>
                            <a:schemeClr val="tx1"/>
                          </a:solidFill>
                          <a:effectLst/>
                          <a:latin typeface="Arial" panose="020B0604020202020204" pitchFamily="34" charset="0"/>
                        </a:rPr>
                        <a:t>R</a:t>
                      </a: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smtClean="0">
                          <a:solidFill>
                            <a:schemeClr val="tx1"/>
                          </a:solidFill>
                          <a:effectLst/>
                          <a:latin typeface="Arial" panose="020B0604020202020204" pitchFamily="34" charset="0"/>
                        </a:rPr>
                        <a:t>R</a:t>
                      </a: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0"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Great Customer Availability</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9810">
                <a:tc>
                  <a:txBody>
                    <a:bodyPr/>
                    <a:lstStyle/>
                    <a:p>
                      <a:pPr marL="0" algn="l" defTabSz="914400" rtl="0" eaLnBrk="1" fontAlgn="b" latinLnBrk="0" hangingPunct="1"/>
                      <a:r>
                        <a:rPr lang="en-GB" sz="950" b="0" i="0" u="none" strike="noStrike" kern="1200">
                          <a:solidFill>
                            <a:schemeClr val="tx1"/>
                          </a:solidFill>
                          <a:effectLst/>
                          <a:latin typeface="Arial" panose="020B0604020202020204" pitchFamily="34" charset="0"/>
                          <a:ea typeface="+mn-ea"/>
                          <a:cs typeface="+mn-cs"/>
                        </a:rPr>
                        <a:t>Find Team Members to run the checks (Detailed and Visual)</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Carry out the checks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Calibri" panose="020F050202020403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Record results on scoresheets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Calibri" panose="020F050202020403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US" sz="950" b="0" i="0" u="none" strike="noStrike" kern="1200">
                          <a:solidFill>
                            <a:schemeClr val="tx1"/>
                          </a:solidFill>
                          <a:effectLst/>
                          <a:latin typeface="Arial" panose="020B0604020202020204" pitchFamily="34" charset="0"/>
                          <a:ea typeface="+mn-ea"/>
                          <a:cs typeface="+mn-cs"/>
                        </a:rPr>
                        <a:t>Send Results 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marL="0" algn="l" defTabSz="914400" rtl="0" eaLnBrk="1" fontAlgn="b" latinLnBrk="0" hangingPunct="1"/>
                      <a:r>
                        <a:rPr lang="en-GB" sz="950" b="0" i="0" u="none" strike="noStrike" kern="1200">
                          <a:solidFill>
                            <a:schemeClr val="tx1"/>
                          </a:solidFill>
                          <a:effectLst/>
                          <a:latin typeface="Arial" panose="020B0604020202020204" pitchFamily="34" charset="0"/>
                          <a:ea typeface="+mn-ea"/>
                          <a:cs typeface="+mn-cs"/>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a:solidFill>
                            <a:srgbClr val="FFFFFF"/>
                          </a:solidFill>
                          <a:effectLst/>
                          <a:latin typeface="Arial" panose="020B0604020202020204" pitchFamily="34" charset="0"/>
                        </a:rPr>
                        <a:t>Team Member Survey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US" sz="950" b="0" i="0" u="none" strike="noStrike" kern="1200" dirty="0">
                          <a:solidFill>
                            <a:schemeClr val="tx1"/>
                          </a:solidFill>
                          <a:effectLst/>
                          <a:latin typeface="Arial" panose="020B0604020202020204" pitchFamily="34" charset="0"/>
                          <a:ea typeface="+mn-ea"/>
                          <a:cs typeface="+mn-cs"/>
                        </a:rPr>
                        <a:t>Complete the </a:t>
                      </a:r>
                      <a:r>
                        <a:rPr lang="en-US" sz="950" b="0" i="0" u="none" strike="noStrike" kern="1200" dirty="0" smtClean="0">
                          <a:solidFill>
                            <a:schemeClr val="tx1"/>
                          </a:solidFill>
                          <a:effectLst/>
                          <a:latin typeface="Arial" panose="020B0604020202020204" pitchFamily="34" charset="0"/>
                          <a:ea typeface="+mn-ea"/>
                          <a:cs typeface="+mn-cs"/>
                        </a:rPr>
                        <a:t>TM</a:t>
                      </a:r>
                      <a:r>
                        <a:rPr lang="en-US" sz="950" b="0" i="0" u="none" strike="noStrike" kern="1200" baseline="0" dirty="0" smtClean="0">
                          <a:solidFill>
                            <a:schemeClr val="tx1"/>
                          </a:solidFill>
                          <a:effectLst/>
                          <a:latin typeface="Arial" panose="020B0604020202020204" pitchFamily="34" charset="0"/>
                          <a:ea typeface="+mn-ea"/>
                          <a:cs typeface="+mn-cs"/>
                        </a:rPr>
                        <a:t> Survey</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0"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85391">
                <a:tc>
                  <a:txBody>
                    <a:bodyPr/>
                    <a:lstStyle/>
                    <a:p>
                      <a:pPr algn="l" rtl="0" fontAlgn="b"/>
                      <a:r>
                        <a:rPr lang="en-GB" sz="950" b="0" i="0" u="none" strike="noStrike" kern="1200" dirty="0" smtClean="0">
                          <a:solidFill>
                            <a:schemeClr val="tx1"/>
                          </a:solidFill>
                          <a:effectLst/>
                          <a:latin typeface="Arial" panose="020B0604020202020204" pitchFamily="34" charset="0"/>
                          <a:ea typeface="+mn-ea"/>
                          <a:cs typeface="+mn-cs"/>
                        </a:rPr>
                        <a:t>Enter</a:t>
                      </a:r>
                      <a:r>
                        <a:rPr lang="en-GB" sz="950" b="0" i="0" u="none" strike="noStrike" kern="1200" baseline="0" dirty="0" smtClean="0">
                          <a:solidFill>
                            <a:schemeClr val="tx1"/>
                          </a:solidFill>
                          <a:effectLst/>
                          <a:latin typeface="Arial" panose="020B0604020202020204" pitchFamily="34" charset="0"/>
                          <a:ea typeface="+mn-ea"/>
                          <a:cs typeface="+mn-cs"/>
                        </a:rPr>
                        <a:t> responses in scoring tool and analyze results</a:t>
                      </a:r>
                      <a:endParaRPr lang="en-GB"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Rx </a:t>
                      </a:r>
                      <a:r>
                        <a:rPr lang="en-US" sz="1000" b="1" i="0" u="none" strike="noStrike" dirty="0" smtClean="0">
                          <a:solidFill>
                            <a:srgbClr val="FFFFFF"/>
                          </a:solidFill>
                          <a:effectLst/>
                          <a:latin typeface="Arial" panose="020B0604020202020204" pitchFamily="34" charset="0"/>
                        </a:rPr>
                        <a:t>Waiter</a:t>
                      </a:r>
                      <a:r>
                        <a:rPr lang="en-US" sz="1000" b="1" i="0" u="none" strike="noStrike" baseline="0" dirty="0" smtClean="0">
                          <a:solidFill>
                            <a:srgbClr val="FFFFFF"/>
                          </a:solidFill>
                          <a:effectLst/>
                          <a:latin typeface="Arial" panose="020B0604020202020204" pitchFamily="34" charset="0"/>
                        </a:rPr>
                        <a:t> Customer </a:t>
                      </a:r>
                      <a:r>
                        <a:rPr lang="en-US" sz="1000" b="1" i="0" u="none" strike="noStrike" dirty="0" smtClean="0">
                          <a:solidFill>
                            <a:srgbClr val="FFFFFF"/>
                          </a:solidFill>
                          <a:effectLst/>
                          <a:latin typeface="Arial" panose="020B0604020202020204" pitchFamily="34" charset="0"/>
                        </a:rPr>
                        <a:t>Survey</a:t>
                      </a:r>
                      <a:endParaRPr lang="en-US" sz="10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kern="1200">
                          <a:solidFill>
                            <a:schemeClr val="tx1"/>
                          </a:solidFill>
                          <a:effectLst/>
                          <a:latin typeface="Arial" panose="020B0604020202020204" pitchFamily="34" charset="0"/>
                          <a:ea typeface="+mn-ea"/>
                          <a:cs typeface="+mn-cs"/>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I</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a:solidFill>
                            <a:schemeClr val="tx1"/>
                          </a:solidFill>
                          <a:effectLst/>
                          <a:latin typeface="Arial" panose="020B0604020202020204" pitchFamily="34" charset="0"/>
                          <a:ea typeface="+mn-ea"/>
                          <a:cs typeface="+mn-cs"/>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mn-lt"/>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A/R</a:t>
                      </a:r>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85391">
                <a:tc>
                  <a:txBody>
                    <a:bodyPr/>
                    <a:lstStyle/>
                    <a:p>
                      <a:pPr algn="l" rtl="0" fontAlgn="b"/>
                      <a:r>
                        <a:rPr lang="en-US" sz="950" b="0" i="0" u="none" strike="noStrike" kern="1200" smtClean="0">
                          <a:solidFill>
                            <a:schemeClr val="tx1"/>
                          </a:solidFill>
                          <a:effectLst/>
                          <a:latin typeface="Arial" panose="020B0604020202020204" pitchFamily="34" charset="0"/>
                          <a:ea typeface="+mn-ea"/>
                          <a:cs typeface="+mn-cs"/>
                        </a:rPr>
                        <a:t>Complete and Send Rx Waiter Summary Sheet </a:t>
                      </a:r>
                      <a:r>
                        <a:rPr lang="en-US" sz="950" b="0" i="0" u="none" strike="noStrike" kern="1200">
                          <a:solidFill>
                            <a:schemeClr val="tx1"/>
                          </a:solidFill>
                          <a:effectLst/>
                          <a:latin typeface="Arial" panose="020B0604020202020204" pitchFamily="34" charset="0"/>
                          <a:ea typeface="+mn-ea"/>
                          <a:cs typeface="+mn-cs"/>
                        </a:rPr>
                        <a:t>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dirty="0" smtClean="0">
                          <a:solidFill>
                            <a:schemeClr val="tx1"/>
                          </a:solidFill>
                          <a:effectLst/>
                          <a:latin typeface="Arial" panose="020B0604020202020204" pitchFamily="34" charset="0"/>
                        </a:rPr>
                        <a:t>I</a:t>
                      </a:r>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smtClean="0">
                          <a:solidFill>
                            <a:schemeClr val="tx1"/>
                          </a:solidFill>
                          <a:effectLst/>
                          <a:latin typeface="Arial" panose="020B0604020202020204" pitchFamily="34" charset="0"/>
                        </a:rPr>
                        <a:t>A/R</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a:solidFill>
                            <a:schemeClr val="tx1"/>
                          </a:solidFill>
                          <a:effectLst/>
                          <a:latin typeface="Arial" panose="020B0604020202020204" pitchFamily="34" charset="0"/>
                          <a:ea typeface="+mn-ea"/>
                          <a:cs typeface="+mn-cs"/>
                        </a:rPr>
                        <a:t>Enter data into </a:t>
                      </a:r>
                      <a:r>
                        <a:rPr lang="en-US" sz="950" b="0" i="0" u="none" strike="noStrike" kern="1200" smtClean="0">
                          <a:solidFill>
                            <a:schemeClr val="tx1"/>
                          </a:solidFill>
                          <a:effectLst/>
                          <a:latin typeface="Arial" panose="020B0604020202020204" pitchFamily="34" charset="0"/>
                          <a:ea typeface="+mn-ea"/>
                          <a:cs typeface="+mn-cs"/>
                        </a:rPr>
                        <a:t>Rx Analysis spreadsheet</a:t>
                      </a:r>
                      <a:endParaRPr lang="en-US" sz="950" b="0" i="0" u="none" strike="noStrike" kern="120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kern="1200" dirty="0">
                          <a:solidFill>
                            <a:schemeClr val="tx1"/>
                          </a:solidFill>
                          <a:effectLst/>
                          <a:latin typeface="Arial" panose="020B0604020202020204" pitchFamily="34" charset="0"/>
                          <a:ea typeface="+mn-ea"/>
                          <a:cs typeface="+mn-cs"/>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246859">
                <a:tc gridSpan="8">
                  <a:txBody>
                    <a:bodyPr/>
                    <a:lstStyle/>
                    <a:p>
                      <a:pPr algn="l" rtl="0" fontAlgn="b"/>
                      <a:r>
                        <a:rPr lang="en-US" sz="1000" b="1" i="0" u="none" strike="noStrike" dirty="0" smtClean="0">
                          <a:solidFill>
                            <a:srgbClr val="FFFFFF"/>
                          </a:solidFill>
                          <a:effectLst/>
                          <a:latin typeface="Arial" panose="020B0604020202020204" pitchFamily="34" charset="0"/>
                        </a:rPr>
                        <a:t>Rx Diagnostic Data</a:t>
                      </a:r>
                      <a:endParaRPr lang="en-US" sz="1000" b="1" i="0" u="none" strike="noStrike" dirty="0">
                        <a:solidFill>
                          <a:srgbClr val="FFFFFF"/>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3005">
                <a:tc>
                  <a:txBody>
                    <a:bodyPr/>
                    <a:lstStyle/>
                    <a:p>
                      <a:pPr algn="l" rtl="0" fontAlgn="b"/>
                      <a:r>
                        <a:rPr lang="en-US" sz="950" b="0" i="0" u="none" strike="noStrike">
                          <a:solidFill>
                            <a:schemeClr val="tx1"/>
                          </a:solidFill>
                          <a:effectLst/>
                          <a:latin typeface="Arial" panose="020B0604020202020204" pitchFamily="34" charset="0"/>
                        </a:rPr>
                        <a:t>Collate data</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Send </a:t>
                      </a:r>
                      <a:r>
                        <a:rPr lang="en-US" sz="950" b="0" i="0" u="none" strike="noStrike" smtClean="0">
                          <a:solidFill>
                            <a:schemeClr val="tx1"/>
                          </a:solidFill>
                          <a:effectLst/>
                          <a:latin typeface="Arial" panose="020B0604020202020204" pitchFamily="34" charset="0"/>
                        </a:rPr>
                        <a:t>summary data </a:t>
                      </a:r>
                      <a:r>
                        <a:rPr lang="en-US" sz="950" b="0" i="0" u="none" strike="noStrike">
                          <a:solidFill>
                            <a:schemeClr val="tx1"/>
                          </a:solidFill>
                          <a:effectLst/>
                          <a:latin typeface="Arial" panose="020B0604020202020204" pitchFamily="34" charset="0"/>
                        </a:rPr>
                        <a:t>to DM</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I</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Enter data into </a:t>
                      </a:r>
                      <a:r>
                        <a:rPr lang="en-US" sz="950" b="0" i="0" u="none" strike="noStrike" smtClean="0">
                          <a:solidFill>
                            <a:schemeClr val="tx1"/>
                          </a:solidFill>
                          <a:effectLst/>
                          <a:latin typeface="Arial" panose="020B0604020202020204" pitchFamily="34" charset="0"/>
                        </a:rPr>
                        <a:t>Rx Analysis spreadsheet</a:t>
                      </a:r>
                      <a:endParaRPr lang="en-US" sz="950" b="0" i="0" u="none" strike="noStrike">
                        <a:solidFill>
                          <a:schemeClr val="tx1"/>
                        </a:solidFill>
                        <a:effectLst/>
                        <a:latin typeface="Arial" panose="020B0604020202020204" pitchFamily="34" charset="0"/>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GB" sz="950" b="0" i="0" u="none" strike="noStrike">
                          <a:solidFill>
                            <a:schemeClr val="tx1"/>
                          </a:solidFill>
                          <a:effectLst/>
                          <a:latin typeface="Arial" panose="020B0604020202020204" pitchFamily="34" charset="0"/>
                        </a:rPr>
                        <a:t>Provide analysis back to store</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Rx </a:t>
                      </a:r>
                      <a:r>
                        <a:rPr lang="en-US" sz="1000" b="1" i="0" u="none" strike="noStrike" dirty="0" smtClean="0">
                          <a:solidFill>
                            <a:srgbClr val="FFFFFF"/>
                          </a:solidFill>
                          <a:effectLst/>
                          <a:latin typeface="Arial" panose="020B0604020202020204" pitchFamily="34" charset="0"/>
                        </a:rPr>
                        <a:t>Drive</a:t>
                      </a:r>
                      <a:r>
                        <a:rPr lang="en-US" sz="1000" b="1" i="0" u="none" strike="noStrike" baseline="0" dirty="0" smtClean="0">
                          <a:solidFill>
                            <a:srgbClr val="FFFFFF"/>
                          </a:solidFill>
                          <a:effectLst/>
                          <a:latin typeface="Arial" panose="020B0604020202020204" pitchFamily="34" charset="0"/>
                        </a:rPr>
                        <a:t> Thru</a:t>
                      </a:r>
                      <a:r>
                        <a:rPr lang="en-US" sz="1000" b="1" i="0" u="none" strike="noStrike" dirty="0" smtClean="0">
                          <a:solidFill>
                            <a:srgbClr val="FFFFFF"/>
                          </a:solidFill>
                          <a:effectLst/>
                          <a:latin typeface="Arial" panose="020B0604020202020204" pitchFamily="34" charset="0"/>
                        </a:rPr>
                        <a:t> </a:t>
                      </a:r>
                      <a:r>
                        <a:rPr lang="en-US" sz="1000" b="1" i="0" u="none" strike="noStrike" dirty="0">
                          <a:solidFill>
                            <a:srgbClr val="FFFFFF"/>
                          </a:solidFill>
                          <a:effectLst/>
                          <a:latin typeface="Arial" panose="020B0604020202020204" pitchFamily="34" charset="0"/>
                        </a:rPr>
                        <a:t>Survey</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Find Team members to run the survey </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I</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smtClean="0">
                          <a:solidFill>
                            <a:schemeClr val="tx1"/>
                          </a:solidFill>
                          <a:effectLst/>
                          <a:latin typeface="Arial" panose="020B0604020202020204" pitchFamily="34" charset="0"/>
                        </a:rPr>
                        <a:t> 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a:solidFill>
                            <a:schemeClr val="tx1"/>
                          </a:solidFill>
                          <a:effectLst/>
                          <a:latin typeface="Arial" panose="020B0604020202020204" pitchFamily="34" charset="0"/>
                        </a:rPr>
                        <a:t>Interview Customers</a:t>
                      </a: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I</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79741">
                <a:tc>
                  <a:txBody>
                    <a:bodyPr/>
                    <a:lstStyle/>
                    <a:p>
                      <a:pPr algn="l" rtl="0" fontAlgn="b"/>
                      <a:r>
                        <a:rPr lang="en-US" sz="950" b="0" i="0" u="none" strike="noStrike" kern="1200" dirty="0" smtClean="0">
                          <a:solidFill>
                            <a:schemeClr val="tx1"/>
                          </a:solidFill>
                          <a:effectLst/>
                          <a:latin typeface="Arial" panose="020B0604020202020204" pitchFamily="34" charset="0"/>
                          <a:ea typeface="+mn-ea"/>
                          <a:cs typeface="+mn-cs"/>
                        </a:rPr>
                        <a:t>Enter responses in</a:t>
                      </a:r>
                      <a:r>
                        <a:rPr lang="en-US" sz="950" b="0" i="0" u="none" strike="noStrike" kern="1200" baseline="0" dirty="0" smtClean="0">
                          <a:solidFill>
                            <a:schemeClr val="tx1"/>
                          </a:solidFill>
                          <a:effectLst/>
                          <a:latin typeface="Arial" panose="020B0604020202020204" pitchFamily="34" charset="0"/>
                          <a:ea typeface="+mn-ea"/>
                          <a:cs typeface="+mn-cs"/>
                        </a:rPr>
                        <a:t>to scoring tool</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I</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dirty="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50" b="1" i="0" u="none" strike="noStrike">
                          <a:solidFill>
                            <a:schemeClr val="tx1"/>
                          </a:solidFill>
                          <a:effectLst/>
                          <a:latin typeface="Arial" panose="020B0604020202020204" pitchFamily="34" charset="0"/>
                        </a:rPr>
                        <a:t> </a:t>
                      </a:r>
                      <a:r>
                        <a:rPr lang="en-US" sz="850" b="1" i="0" u="none" strike="noStrike" smtClean="0">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56076">
                <a:tc>
                  <a:txBody>
                    <a:bodyPr/>
                    <a:lstStyle/>
                    <a:p>
                      <a:pPr algn="l" rtl="0" fontAlgn="b"/>
                      <a:r>
                        <a:rPr lang="en-US" sz="950" b="0" i="0" u="none" strike="noStrike" kern="1200" dirty="0" smtClean="0">
                          <a:solidFill>
                            <a:schemeClr val="tx1"/>
                          </a:solidFill>
                          <a:effectLst/>
                          <a:latin typeface="Arial" panose="020B0604020202020204" pitchFamily="34" charset="0"/>
                          <a:ea typeface="+mn-ea"/>
                          <a:cs typeface="+mn-cs"/>
                        </a:rPr>
                        <a:t>Enter results onto Storyboard</a:t>
                      </a:r>
                      <a:endParaRPr lang="en-US" sz="950" b="0" i="0" u="none" strike="noStrike" kern="1200" dirty="0">
                        <a:solidFill>
                          <a:schemeClr val="tx1"/>
                        </a:solidFill>
                        <a:effectLst/>
                        <a:latin typeface="Arial" panose="020B0604020202020204" pitchFamily="34" charset="0"/>
                        <a:ea typeface="+mn-ea"/>
                        <a:cs typeface="+mn-cs"/>
                      </a:endParaRPr>
                    </a:p>
                  </a:txBody>
                  <a:tcPr marL="2205"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smtClean="0">
                          <a:solidFill>
                            <a:schemeClr val="tx1"/>
                          </a:solidFill>
                          <a:effectLst/>
                          <a:latin typeface="Arial" panose="020B0604020202020204" pitchFamily="34" charset="0"/>
                        </a:rPr>
                        <a:t>A/R</a:t>
                      </a:r>
                      <a:endParaRPr lang="en-US" sz="850" b="1" i="0" u="none" strike="noStrike">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850" b="1" i="0" u="none" strike="noStrike" smtClean="0">
                        <a:solidFill>
                          <a:schemeClr val="tx1"/>
                        </a:solidFill>
                        <a:effectLst/>
                        <a:latin typeface="Arial" panose="020B0604020202020204" pitchFamily="34" charset="0"/>
                      </a:endParaRP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r h="164167">
                <a:tc gridSpan="8">
                  <a:txBody>
                    <a:bodyPr/>
                    <a:lstStyle/>
                    <a:p>
                      <a:pPr algn="l" rtl="0" fontAlgn="b"/>
                      <a:r>
                        <a:rPr lang="en-US" sz="1000" b="1" i="0" u="none" strike="noStrike" dirty="0">
                          <a:solidFill>
                            <a:srgbClr val="FFFFFF"/>
                          </a:solidFill>
                          <a:effectLst/>
                          <a:latin typeface="Arial" panose="020B0604020202020204" pitchFamily="34" charset="0"/>
                        </a:rPr>
                        <a:t>Other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6A0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76">
                <a:tc>
                  <a:txBody>
                    <a:bodyPr/>
                    <a:lstStyle/>
                    <a:p>
                      <a:pPr algn="l" rtl="0" fontAlgn="b"/>
                      <a:r>
                        <a:rPr lang="en-GB" sz="950" b="0" i="0" u="none" strike="noStrike">
                          <a:solidFill>
                            <a:schemeClr val="tx1"/>
                          </a:solidFill>
                          <a:effectLst/>
                          <a:latin typeface="Arial" panose="020B0604020202020204" pitchFamily="34" charset="0"/>
                        </a:rPr>
                        <a:t>Obtain data points from Data request sheet</a:t>
                      </a:r>
                    </a:p>
                  </a:txBody>
                  <a:tcPr marL="19842" marR="2205" marT="220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A/R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R</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rtl="0" fontAlgn="b"/>
                      <a:r>
                        <a:rPr lang="en-US" sz="850" b="1" i="0" u="none" strike="noStrike">
                          <a:solidFill>
                            <a:schemeClr val="tx1"/>
                          </a:solidFill>
                          <a:effectLst/>
                          <a:latin typeface="Arial" panose="020B0604020202020204" pitchFamily="34" charset="0"/>
                        </a:rPr>
                        <a:t>I/C</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c>
                  <a:txBody>
                    <a:bodyPr/>
                    <a:lstStyle/>
                    <a:p>
                      <a:pPr algn="ctr" fontAlgn="ctr"/>
                      <a:r>
                        <a:rPr lang="en-US" sz="850" b="0" i="0" u="none" strike="noStrike" dirty="0">
                          <a:solidFill>
                            <a:schemeClr val="tx1"/>
                          </a:solidFill>
                          <a:effectLst/>
                          <a:latin typeface="Arial" panose="020B0604020202020204" pitchFamily="34" charset="0"/>
                        </a:rPr>
                        <a:t> </a:t>
                      </a:r>
                    </a:p>
                  </a:txBody>
                  <a:tcPr marL="2205" marR="2205" marT="2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0F7"/>
                    </a:solidFill>
                  </a:tcPr>
                </a:tc>
              </a:tr>
            </a:tbl>
          </a:graphicData>
        </a:graphic>
      </p:graphicFrame>
    </p:spTree>
    <p:extLst>
      <p:ext uri="{BB962C8B-B14F-4D97-AF65-F5344CB8AC3E}">
        <p14:creationId xmlns:p14="http://schemas.microsoft.com/office/powerpoint/2010/main" val="124180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tx1"/>
                </a:solidFill>
              </a:rPr>
              <a:t>Round Robin:</a:t>
            </a:r>
            <a:br>
              <a:rPr lang="en-GB" dirty="0" smtClean="0">
                <a:solidFill>
                  <a:schemeClr val="tx1"/>
                </a:solidFill>
              </a:rPr>
            </a:br>
            <a:r>
              <a:rPr lang="en-GB" dirty="0" smtClean="0">
                <a:solidFill>
                  <a:schemeClr val="tx1"/>
                </a:solidFill>
              </a:rPr>
              <a:t>How to run each diagnostic</a:t>
            </a:r>
            <a:endParaRPr lang="en-GB" dirty="0">
              <a:solidFill>
                <a:schemeClr val="tx1"/>
              </a:solidFill>
            </a:endParaRPr>
          </a:p>
        </p:txBody>
      </p:sp>
      <p:sp>
        <p:nvSpPr>
          <p:cNvPr id="4" name="Subtitle 8"/>
          <p:cNvSpPr txBox="1">
            <a:spLocks/>
          </p:cNvSpPr>
          <p:nvPr/>
        </p:nvSpPr>
        <p:spPr>
          <a:xfrm>
            <a:off x="1438275" y="3438525"/>
            <a:ext cx="6400800" cy="1524000"/>
          </a:xfrm>
          <a:prstGeom prst="rect">
            <a:avLst/>
          </a:prstGeom>
        </p:spPr>
        <p:txBody>
          <a:bodyPr/>
          <a:lst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endParaRPr lang="en-US" kern="0" dirty="0" smtClean="0">
              <a:solidFill>
                <a:schemeClr val="tx1"/>
              </a:solidFill>
            </a:endParaRPr>
          </a:p>
        </p:txBody>
      </p:sp>
    </p:spTree>
    <p:extLst>
      <p:ext uri="{BB962C8B-B14F-4D97-AF65-F5344CB8AC3E}">
        <p14:creationId xmlns:p14="http://schemas.microsoft.com/office/powerpoint/2010/main" val="11527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 Preparation</a:t>
            </a:r>
            <a:endParaRPr lang="en-US" dirty="0"/>
          </a:p>
        </p:txBody>
      </p:sp>
      <p:sp>
        <p:nvSpPr>
          <p:cNvPr id="3" name="Content Placeholder 2"/>
          <p:cNvSpPr>
            <a:spLocks noGrp="1"/>
          </p:cNvSpPr>
          <p:nvPr>
            <p:ph sz="half" idx="2"/>
          </p:nvPr>
        </p:nvSpPr>
        <p:spPr>
          <a:xfrm>
            <a:off x="304800" y="1916832"/>
            <a:ext cx="4192588" cy="439248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a:buChar char="•"/>
            </a:pPr>
            <a:r>
              <a:rPr lang="en-US" sz="1600" dirty="0" smtClean="0"/>
              <a:t>Print of sufficient copies of each diagnostic </a:t>
            </a:r>
          </a:p>
          <a:p>
            <a:pPr marL="285750" lvl="0" indent="-285750">
              <a:lnSpc>
                <a:spcPct val="120000"/>
              </a:lnSpc>
              <a:spcBef>
                <a:spcPct val="20000"/>
              </a:spcBef>
              <a:buClrTx/>
              <a:buFont typeface="Arial" panose="020B0604020202020204" pitchFamily="34" charset="0"/>
              <a:buChar char="•"/>
            </a:pPr>
            <a:r>
              <a:rPr lang="en-US" sz="1600" dirty="0" smtClean="0"/>
              <a:t>Set up 5 stations</a:t>
            </a:r>
          </a:p>
          <a:p>
            <a:pPr marL="509588" lvl="1" indent="-285750">
              <a:lnSpc>
                <a:spcPct val="120000"/>
              </a:lnSpc>
              <a:spcBef>
                <a:spcPct val="20000"/>
              </a:spcBef>
              <a:buClrTx/>
              <a:buFont typeface="Arial" panose="020B0604020202020204" pitchFamily="34" charset="0"/>
              <a:buChar char="•"/>
            </a:pPr>
            <a:r>
              <a:rPr lang="en-US" sz="900" dirty="0" smtClean="0"/>
              <a:t>OSA </a:t>
            </a:r>
          </a:p>
          <a:p>
            <a:pPr marL="509588" lvl="1" indent="-285750">
              <a:lnSpc>
                <a:spcPct val="120000"/>
              </a:lnSpc>
              <a:spcBef>
                <a:spcPct val="20000"/>
              </a:spcBef>
              <a:buClrTx/>
              <a:buFont typeface="Arial" panose="020B0604020202020204" pitchFamily="34" charset="0"/>
              <a:buChar char="•"/>
            </a:pPr>
            <a:r>
              <a:rPr lang="en-US" sz="900" dirty="0" smtClean="0"/>
              <a:t>RX </a:t>
            </a:r>
          </a:p>
          <a:p>
            <a:pPr marL="509588" lvl="1" indent="-285750">
              <a:lnSpc>
                <a:spcPct val="120000"/>
              </a:lnSpc>
              <a:spcBef>
                <a:spcPct val="20000"/>
              </a:spcBef>
              <a:buClrTx/>
              <a:buFont typeface="Arial" panose="020B0604020202020204" pitchFamily="34" charset="0"/>
              <a:buChar char="•"/>
            </a:pPr>
            <a:r>
              <a:rPr lang="en-US" sz="900" dirty="0" smtClean="0"/>
              <a:t>Shrink </a:t>
            </a:r>
          </a:p>
          <a:p>
            <a:pPr marL="509588" lvl="1" indent="-285750">
              <a:lnSpc>
                <a:spcPct val="120000"/>
              </a:lnSpc>
              <a:spcBef>
                <a:spcPct val="20000"/>
              </a:spcBef>
              <a:buClrTx/>
              <a:buFont typeface="Arial" panose="020B0604020202020204" pitchFamily="34" charset="0"/>
              <a:buChar char="•"/>
            </a:pPr>
            <a:r>
              <a:rPr lang="en-US" sz="900" dirty="0" smtClean="0"/>
              <a:t>Focus Group/Storyboard</a:t>
            </a:r>
          </a:p>
          <a:p>
            <a:pPr marL="509588" lvl="1" indent="-285750">
              <a:lnSpc>
                <a:spcPct val="120000"/>
              </a:lnSpc>
              <a:spcBef>
                <a:spcPct val="20000"/>
              </a:spcBef>
              <a:buClrTx/>
              <a:buFont typeface="Arial" panose="020B0604020202020204" pitchFamily="34" charset="0"/>
              <a:buChar char="•"/>
            </a:pPr>
            <a:r>
              <a:rPr lang="en-US" sz="900" kern="1200" dirty="0" smtClean="0">
                <a:solidFill>
                  <a:srgbClr val="000000"/>
                </a:solidFill>
                <a:ea typeface="ＭＳ Ｐゴシック" charset="0"/>
              </a:rPr>
              <a:t>TM </a:t>
            </a:r>
            <a:r>
              <a:rPr lang="en-US" sz="900" kern="1200" dirty="0">
                <a:solidFill>
                  <a:srgbClr val="000000"/>
                </a:solidFill>
                <a:ea typeface="ＭＳ Ｐゴシック" charset="0"/>
              </a:rPr>
              <a:t>Survey/Customer Survey/Data Request/Customer Behavior </a:t>
            </a:r>
            <a:endParaRPr lang="en-US" sz="1600" dirty="0" smtClean="0"/>
          </a:p>
          <a:p>
            <a:r>
              <a:rPr lang="en-US" sz="1600" dirty="0" smtClean="0"/>
              <a:t>     Place all the materials in each station</a:t>
            </a:r>
          </a:p>
          <a:p>
            <a:pPr marL="285750" indent="-285750">
              <a:buFont typeface="Arial"/>
              <a:buChar char="•"/>
            </a:pPr>
            <a:r>
              <a:rPr lang="en-US" sz="1600" dirty="0" smtClean="0"/>
              <a:t>Arrange team into 5 groups and display names and groups on a flip </a:t>
            </a:r>
            <a:endParaRPr lang="en-US" sz="1600" dirty="0"/>
          </a:p>
          <a:p>
            <a:pPr marL="285750" indent="-285750">
              <a:buFont typeface="Arial"/>
              <a:buChar char="•"/>
            </a:pPr>
            <a:r>
              <a:rPr lang="en-US" sz="1600" dirty="0" smtClean="0"/>
              <a:t>Print of example data for practice sessions</a:t>
            </a:r>
          </a:p>
          <a:p>
            <a:pPr marL="285750" indent="-285750">
              <a:buFont typeface="Arial"/>
              <a:buChar char="•"/>
            </a:pPr>
            <a:r>
              <a:rPr lang="en-US" sz="1600" dirty="0" smtClean="0"/>
              <a:t>Arrange times with SM from the store (if your completing any diagnostics there)</a:t>
            </a:r>
            <a:endParaRPr lang="en-US" sz="1600" dirty="0"/>
          </a:p>
          <a:p>
            <a:pPr marL="285750" indent="-285750">
              <a:buFont typeface="Arial"/>
              <a:buChar char="•"/>
            </a:pPr>
            <a:r>
              <a:rPr lang="en-US" sz="1600" dirty="0" smtClean="0"/>
              <a:t>Use slides or flips to write up general intro/ overview of each diagnostic. </a:t>
            </a:r>
            <a:r>
              <a:rPr lang="en-US" sz="1600" b="1" dirty="0" smtClean="0"/>
              <a:t>Create an engaging learning session</a:t>
            </a:r>
            <a:r>
              <a:rPr lang="en-US" sz="1600" dirty="0" smtClean="0"/>
              <a:t> </a:t>
            </a:r>
            <a:endParaRPr lang="en-US" sz="1600" dirty="0"/>
          </a:p>
          <a:p>
            <a:r>
              <a:rPr lang="en-US" sz="1600" dirty="0" smtClean="0"/>
              <a:t> </a:t>
            </a:r>
            <a:endParaRPr lang="en-US" sz="1600" dirty="0"/>
          </a:p>
        </p:txBody>
      </p:sp>
      <p:sp>
        <p:nvSpPr>
          <p:cNvPr id="4" name="Text Placeholder 3"/>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Trainers Notes </a:t>
            </a:r>
            <a:endParaRPr lang="en-US" dirty="0"/>
          </a:p>
        </p:txBody>
      </p:sp>
      <p:sp>
        <p:nvSpPr>
          <p:cNvPr id="5" name="Content Placeholder 4"/>
          <p:cNvSpPr>
            <a:spLocks noGrp="1"/>
          </p:cNvSpPr>
          <p:nvPr>
            <p:ph sz="quarter" idx="4"/>
          </p:nvPr>
        </p:nvSpPr>
        <p:spPr>
          <a:xfrm>
            <a:off x="4645029" y="1844824"/>
            <a:ext cx="4194175" cy="4464496"/>
          </a:xfrm>
        </p:spPr>
        <p:style>
          <a:lnRef idx="2">
            <a:schemeClr val="accent2"/>
          </a:lnRef>
          <a:fillRef idx="1">
            <a:schemeClr val="lt1"/>
          </a:fillRef>
          <a:effectRef idx="0">
            <a:schemeClr val="accent2"/>
          </a:effectRef>
          <a:fontRef idx="minor">
            <a:schemeClr val="dk1"/>
          </a:fontRef>
        </p:style>
        <p:txBody>
          <a:bodyPr/>
          <a:lstStyle/>
          <a:p>
            <a:r>
              <a:rPr lang="en-US" sz="1600" i="1" dirty="0" smtClean="0"/>
              <a:t> - Whole Team </a:t>
            </a:r>
          </a:p>
          <a:p>
            <a:pPr marL="285750" indent="-285750">
              <a:buFont typeface="Arial"/>
              <a:buChar char="•"/>
            </a:pPr>
            <a:r>
              <a:rPr lang="en-US" sz="1600" i="1" dirty="0" smtClean="0"/>
              <a:t>Introduce the session and split the team into </a:t>
            </a:r>
            <a:r>
              <a:rPr lang="en-US" sz="1600" i="1" dirty="0"/>
              <a:t>5</a:t>
            </a:r>
            <a:r>
              <a:rPr lang="en-US" sz="1600" i="1" dirty="0" smtClean="0"/>
              <a:t> groups</a:t>
            </a:r>
          </a:p>
          <a:p>
            <a:r>
              <a:rPr lang="en-US" sz="1600" i="1" dirty="0" smtClean="0"/>
              <a:t>Groups </a:t>
            </a:r>
          </a:p>
          <a:p>
            <a:pPr marL="285750" indent="-285750">
              <a:buFont typeface="Arial"/>
              <a:buChar char="•"/>
            </a:pPr>
            <a:r>
              <a:rPr lang="en-US" sz="1600" i="1" dirty="0" smtClean="0"/>
              <a:t>Introduce the diagnostic by explaining the reason for completing it and how it helps us</a:t>
            </a:r>
          </a:p>
          <a:p>
            <a:pPr marL="285750" indent="-285750">
              <a:buFont typeface="Arial"/>
              <a:buChar char="•"/>
            </a:pPr>
            <a:r>
              <a:rPr lang="en-US" sz="1600" i="1" dirty="0" smtClean="0"/>
              <a:t>Run through the instructions for completion</a:t>
            </a:r>
          </a:p>
          <a:p>
            <a:pPr marL="285750" indent="-285750">
              <a:buFont typeface="Arial"/>
              <a:buChar char="•"/>
            </a:pPr>
            <a:r>
              <a:rPr lang="en-US" sz="1600" i="1" dirty="0" smtClean="0"/>
              <a:t>Practice completing with the teams – if in a store you can use real data – or use data from a previous store as an example </a:t>
            </a:r>
          </a:p>
          <a:p>
            <a:pPr marL="285750" indent="-285750">
              <a:buFont typeface="Arial"/>
              <a:buChar char="•"/>
            </a:pPr>
            <a:r>
              <a:rPr lang="en-US" sz="1600" i="1" dirty="0" smtClean="0"/>
              <a:t>Run Q and A session at the end of each one to check understanding and clarify any questions or concerns </a:t>
            </a:r>
          </a:p>
          <a:p>
            <a:endParaRPr lang="en-US" sz="1600" i="1" dirty="0" smtClean="0"/>
          </a:p>
          <a:p>
            <a:endParaRPr lang="en-US" sz="1600" i="1" dirty="0" smtClean="0"/>
          </a:p>
          <a:p>
            <a:endParaRPr lang="en-US" sz="1600" i="1" dirty="0" smtClean="0"/>
          </a:p>
          <a:p>
            <a:endParaRPr lang="en-US" sz="1600" dirty="0" smtClean="0"/>
          </a:p>
          <a:p>
            <a:endParaRPr lang="en-US" sz="1600" dirty="0"/>
          </a:p>
        </p:txBody>
      </p:sp>
      <p:sp>
        <p:nvSpPr>
          <p:cNvPr id="6" name="Title 5"/>
          <p:cNvSpPr>
            <a:spLocks noGrp="1"/>
          </p:cNvSpPr>
          <p:nvPr>
            <p:ph type="title"/>
          </p:nvPr>
        </p:nvSpPr>
        <p:spPr/>
        <p:txBody>
          <a:bodyPr/>
          <a:lstStyle/>
          <a:p>
            <a:r>
              <a:rPr lang="en-US" dirty="0" smtClean="0"/>
              <a:t>Diagnostics– Round Robin </a:t>
            </a:r>
            <a:endParaRPr lang="en-US" dirty="0"/>
          </a:p>
        </p:txBody>
      </p:sp>
    </p:spTree>
    <p:extLst>
      <p:ext uri="{BB962C8B-B14F-4D97-AF65-F5344CB8AC3E}">
        <p14:creationId xmlns:p14="http://schemas.microsoft.com/office/powerpoint/2010/main" val="182811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1812" y="1371600"/>
            <a:ext cx="7164388" cy="5334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 </a:t>
            </a:r>
            <a:r>
              <a:rPr lang="en-US" dirty="0" smtClean="0"/>
              <a:t>Diagnostic Planning </a:t>
            </a:r>
            <a:endParaRPr lang="en-US" dirty="0"/>
          </a:p>
        </p:txBody>
      </p:sp>
      <p:sp>
        <p:nvSpPr>
          <p:cNvPr id="3" name="Content Placeholder 2"/>
          <p:cNvSpPr>
            <a:spLocks noGrp="1"/>
          </p:cNvSpPr>
          <p:nvPr>
            <p:ph sz="half" idx="2"/>
          </p:nvPr>
        </p:nvSpPr>
        <p:spPr>
          <a:xfrm>
            <a:off x="533400" y="1916832"/>
            <a:ext cx="7162800" cy="439248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a:buChar char="•"/>
            </a:pPr>
            <a:endParaRPr lang="en-US" sz="1600" dirty="0"/>
          </a:p>
          <a:p>
            <a:pPr marL="342900" indent="-342900">
              <a:buFont typeface="+mj-lt"/>
              <a:buAutoNum type="arabicPeriod"/>
            </a:pPr>
            <a:endParaRPr lang="en-US" sz="1600" dirty="0"/>
          </a:p>
          <a:p>
            <a:pPr marL="342900" indent="-342900">
              <a:buFont typeface="+mj-lt"/>
              <a:buAutoNum type="arabicPeriod"/>
            </a:pPr>
            <a:r>
              <a:rPr lang="en-US" sz="1600" dirty="0"/>
              <a:t>Focus </a:t>
            </a:r>
            <a:r>
              <a:rPr lang="en-US" sz="1600" dirty="0" smtClean="0"/>
              <a:t>Group/Storyboard (insert room) – &lt;insert facilitator&gt; </a:t>
            </a:r>
          </a:p>
          <a:p>
            <a:pPr marL="342900" indent="-342900">
              <a:buFont typeface="+mj-lt"/>
              <a:buAutoNum type="arabicPeriod"/>
            </a:pPr>
            <a:endParaRPr lang="en-US" sz="1600" dirty="0"/>
          </a:p>
          <a:p>
            <a:pPr marL="342900" lvl="0" indent="-342900">
              <a:buClr>
                <a:srgbClr val="58595B"/>
              </a:buClr>
              <a:buFont typeface="+mj-lt"/>
              <a:buAutoNum type="arabicPeriod"/>
            </a:pPr>
            <a:r>
              <a:rPr lang="en-US" sz="1600" dirty="0" smtClean="0"/>
              <a:t>OSA (insert room) – </a:t>
            </a:r>
            <a:r>
              <a:rPr lang="en-US" sz="1600" dirty="0">
                <a:solidFill>
                  <a:srgbClr val="000000"/>
                </a:solidFill>
              </a:rPr>
              <a:t>&lt;insert facilitator&gt; </a:t>
            </a:r>
          </a:p>
          <a:p>
            <a:pPr marL="342900" indent="-342900">
              <a:buFont typeface="+mj-lt"/>
              <a:buAutoNum type="arabicPeriod"/>
            </a:pPr>
            <a:endParaRPr lang="en-US" sz="1600" dirty="0"/>
          </a:p>
          <a:p>
            <a:pPr marL="342900" lvl="0" indent="-342900">
              <a:buClr>
                <a:srgbClr val="58595B"/>
              </a:buClr>
              <a:buFont typeface="+mj-lt"/>
              <a:buAutoNum type="arabicPeriod"/>
            </a:pPr>
            <a:r>
              <a:rPr lang="en-US" sz="1600" dirty="0" smtClean="0"/>
              <a:t>Pharmacy (insert room) – </a:t>
            </a:r>
            <a:r>
              <a:rPr lang="en-US" sz="1600" dirty="0">
                <a:solidFill>
                  <a:srgbClr val="000000"/>
                </a:solidFill>
              </a:rPr>
              <a:t>&lt;insert facilitator&gt; </a:t>
            </a:r>
          </a:p>
          <a:p>
            <a:pPr marL="342900" indent="-342900">
              <a:buFont typeface="+mj-lt"/>
              <a:buAutoNum type="arabicPeriod"/>
            </a:pPr>
            <a:endParaRPr lang="en-US" sz="1600" dirty="0"/>
          </a:p>
          <a:p>
            <a:pPr marL="342900" lvl="0" indent="-342900">
              <a:buClr>
                <a:srgbClr val="58595B"/>
              </a:buClr>
              <a:buFont typeface="+mj-lt"/>
              <a:buAutoNum type="arabicPeriod"/>
            </a:pPr>
            <a:r>
              <a:rPr lang="en-US" sz="1600" dirty="0" smtClean="0"/>
              <a:t>Shrink (insert room) </a:t>
            </a:r>
            <a:r>
              <a:rPr lang="en-US" sz="1600" dirty="0"/>
              <a:t>– </a:t>
            </a:r>
            <a:r>
              <a:rPr lang="en-US" sz="1600" dirty="0">
                <a:solidFill>
                  <a:srgbClr val="000000"/>
                </a:solidFill>
              </a:rPr>
              <a:t>&lt;insert facilitator</a:t>
            </a:r>
            <a:r>
              <a:rPr lang="en-US" sz="1600" dirty="0" smtClean="0">
                <a:solidFill>
                  <a:srgbClr val="000000"/>
                </a:solidFill>
              </a:rPr>
              <a:t>&gt;</a:t>
            </a:r>
          </a:p>
          <a:p>
            <a:pPr marL="342900" lvl="0" indent="-342900">
              <a:buClr>
                <a:srgbClr val="58595B"/>
              </a:buClr>
              <a:buFont typeface="+mj-lt"/>
              <a:buAutoNum type="arabicPeriod"/>
            </a:pPr>
            <a:endParaRPr lang="en-US" sz="1600" dirty="0" smtClean="0">
              <a:solidFill>
                <a:srgbClr val="000000"/>
              </a:solidFill>
            </a:endParaRPr>
          </a:p>
          <a:p>
            <a:pPr marL="342900" lvl="0" indent="-342900">
              <a:buClr>
                <a:srgbClr val="58595B"/>
              </a:buClr>
              <a:buFont typeface="+mj-lt"/>
              <a:buAutoNum type="arabicPeriod"/>
            </a:pPr>
            <a:r>
              <a:rPr lang="en-US" sz="1600" dirty="0">
                <a:solidFill>
                  <a:srgbClr val="000000"/>
                </a:solidFill>
              </a:rPr>
              <a:t>TM Survey/Customer Survey/Data Request/Customer Behavior </a:t>
            </a:r>
            <a:r>
              <a:rPr lang="en-US" sz="1600" dirty="0" smtClean="0">
                <a:solidFill>
                  <a:srgbClr val="000000"/>
                </a:solidFill>
              </a:rPr>
              <a:t>(insert room)- &lt;insert facilitator&gt; </a:t>
            </a:r>
            <a:endParaRPr lang="en-US" sz="1600" dirty="0">
              <a:solidFill>
                <a:srgbClr val="000000"/>
              </a:solidFill>
            </a:endParaRPr>
          </a:p>
          <a:p>
            <a:pPr marL="285750" indent="-285750">
              <a:buFont typeface="Arial"/>
              <a:buChar char="•"/>
            </a:pPr>
            <a:endParaRPr lang="en-US" sz="1600" dirty="0"/>
          </a:p>
        </p:txBody>
      </p:sp>
      <p:sp>
        <p:nvSpPr>
          <p:cNvPr id="6" name="Title 5"/>
          <p:cNvSpPr>
            <a:spLocks noGrp="1"/>
          </p:cNvSpPr>
          <p:nvPr>
            <p:ph type="title"/>
          </p:nvPr>
        </p:nvSpPr>
        <p:spPr/>
        <p:txBody>
          <a:bodyPr/>
          <a:lstStyle/>
          <a:p>
            <a:r>
              <a:rPr lang="en-US" b="1" dirty="0" smtClean="0"/>
              <a:t>Use SharePoint for most recent core skill deck</a:t>
            </a:r>
            <a:br>
              <a:rPr lang="en-US" b="1" dirty="0" smtClean="0"/>
            </a:br>
            <a:r>
              <a:rPr lang="en-US" sz="1600" b="1" dirty="0" smtClean="0"/>
              <a:t>SharePoint &gt; Frontier Roll Out Documents Store Roll Out Tool Kit &gt; Diagnostics</a:t>
            </a:r>
            <a:br>
              <a:rPr lang="en-US" sz="1600" b="1" dirty="0" smtClean="0"/>
            </a:br>
            <a:r>
              <a:rPr lang="en-US" sz="1600" b="1" dirty="0" smtClean="0"/>
              <a:t>Shrink Diagnostic is NOT on </a:t>
            </a:r>
            <a:r>
              <a:rPr lang="en-US" sz="1600" b="1" dirty="0" err="1" smtClean="0"/>
              <a:t>storenet</a:t>
            </a:r>
            <a:r>
              <a:rPr lang="en-US" sz="1600" b="1" dirty="0" smtClean="0"/>
              <a:t>, please see next slide</a:t>
            </a:r>
            <a:endParaRPr lang="en-US" sz="2000" b="1" dirty="0"/>
          </a:p>
        </p:txBody>
      </p:sp>
      <p:sp>
        <p:nvSpPr>
          <p:cNvPr id="8" name="Footer Placeholder 3"/>
          <p:cNvSpPr>
            <a:spLocks noGrp="1"/>
          </p:cNvSpPr>
          <p:nvPr>
            <p:ph type="ftr" sz="quarter" idx="3"/>
          </p:nvPr>
        </p:nvSpPr>
        <p:spPr>
          <a:xfrm>
            <a:off x="680196" y="6340907"/>
            <a:ext cx="4196615" cy="365125"/>
          </a:xfrm>
        </p:spPr>
        <p:txBody>
          <a:bodyPr/>
          <a:lstStyle/>
          <a:p>
            <a:pPr>
              <a:buClr>
                <a:srgbClr val="58595B"/>
              </a:buClr>
            </a:pPr>
            <a:r>
              <a:rPr lang="en-US" sz="900" b="0" dirty="0">
                <a:solidFill>
                  <a:srgbClr val="000000">
                    <a:tint val="75000"/>
                  </a:srgbClr>
                </a:solidFill>
              </a:rPr>
              <a:t>©2016 Walgreen Co. All rights reserved. Confidential and proprietary information.</a:t>
            </a:r>
          </a:p>
        </p:txBody>
      </p:sp>
    </p:spTree>
    <p:extLst>
      <p:ext uri="{BB962C8B-B14F-4D97-AF65-F5344CB8AC3E}">
        <p14:creationId xmlns:p14="http://schemas.microsoft.com/office/powerpoint/2010/main" val="131484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Shrink PDF</a:t>
            </a:r>
            <a:endParaRPr lang="en-US" dirty="0"/>
          </a:p>
        </p:txBody>
      </p:sp>
      <p:sp>
        <p:nvSpPr>
          <p:cNvPr id="3" name="Text Placeholder 2"/>
          <p:cNvSpPr>
            <a:spLocks noGrp="1"/>
          </p:cNvSpPr>
          <p:nvPr>
            <p:ph type="body" sz="quarter" idx="3"/>
          </p:nvPr>
        </p:nvSpPr>
        <p:spPr/>
        <p:txBody>
          <a:bodyPr/>
          <a:lstStyle/>
          <a:p>
            <a:r>
              <a:rPr lang="en-US" dirty="0" smtClean="0"/>
              <a:t>Shrink PowerPoint </a:t>
            </a:r>
            <a:endParaRPr lang="en-US" dirty="0"/>
          </a:p>
        </p:txBody>
      </p:sp>
      <p:sp>
        <p:nvSpPr>
          <p:cNvPr id="4" name="Title 3"/>
          <p:cNvSpPr>
            <a:spLocks noGrp="1"/>
          </p:cNvSpPr>
          <p:nvPr>
            <p:ph type="title"/>
          </p:nvPr>
        </p:nvSpPr>
        <p:spPr/>
        <p:txBody>
          <a:bodyPr/>
          <a:lstStyle/>
          <a:p>
            <a:r>
              <a:rPr lang="en-US" dirty="0" smtClean="0"/>
              <a:t>Shrink Diagnostic- Not available on </a:t>
            </a:r>
            <a:r>
              <a:rPr lang="en-US" dirty="0" err="1" smtClean="0"/>
              <a:t>StoreNet</a:t>
            </a:r>
            <a:r>
              <a:rPr lang="en-US" dirty="0" smtClean="0"/>
              <a:t>. DM will need to send PDF copy to the store manager</a:t>
            </a:r>
            <a:endParaRPr lang="en-US" dirty="0"/>
          </a:p>
        </p:txBody>
      </p:sp>
      <p:sp>
        <p:nvSpPr>
          <p:cNvPr id="7" name="Footer Placeholder 6"/>
          <p:cNvSpPr>
            <a:spLocks noGrp="1"/>
          </p:cNvSpPr>
          <p:nvPr>
            <p:ph type="ftr" sz="quarter" idx="13"/>
          </p:nvPr>
        </p:nvSpPr>
        <p:spPr/>
        <p:txBody>
          <a:bodyPr/>
          <a:lstStyle/>
          <a:p>
            <a:r>
              <a:rPr lang="en-US" smtClean="0">
                <a:solidFill>
                  <a:srgbClr val="000000">
                    <a:tint val="75000"/>
                  </a:srgbClr>
                </a:solidFill>
              </a:rPr>
              <a:t>©2016 Walgreen Co. All rights reserved. </a:t>
            </a:r>
          </a:p>
        </p:txBody>
      </p:sp>
      <p:graphicFrame>
        <p:nvGraphicFramePr>
          <p:cNvPr id="8" name="Content Placeholder 7">
            <a:hlinkClick r:id="" action="ppaction://ole?verb=0"/>
          </p:cNvPr>
          <p:cNvGraphicFramePr>
            <a:graphicFrameLocks noGrp="1" noChangeAspect="1"/>
          </p:cNvGraphicFramePr>
          <p:nvPr>
            <p:ph sz="half" idx="2"/>
            <p:extLst>
              <p:ext uri="{D42A27DB-BD31-4B8C-83A1-F6EECF244321}">
                <p14:modId xmlns:p14="http://schemas.microsoft.com/office/powerpoint/2010/main" val="2810976400"/>
              </p:ext>
            </p:extLst>
          </p:nvPr>
        </p:nvGraphicFramePr>
        <p:xfrm>
          <a:off x="7467600" y="1295401"/>
          <a:ext cx="1295400" cy="1092994"/>
        </p:xfrm>
        <a:graphic>
          <a:graphicData uri="http://schemas.openxmlformats.org/presentationml/2006/ole">
            <mc:AlternateContent xmlns:mc="http://schemas.openxmlformats.org/markup-compatibility/2006">
              <mc:Choice xmlns:v="urn:schemas-microsoft-com:vml" Requires="v">
                <p:oleObj spid="_x0000_s3086" name="Presentation" showAsIcon="1" r:id="rId4" imgW="914400" imgH="771480" progId="PowerPoint.Show.12">
                  <p:embed/>
                </p:oleObj>
              </mc:Choice>
              <mc:Fallback>
                <p:oleObj name="Presentation" showAsIcon="1" r:id="rId4" imgW="914400" imgH="771480" progId="PowerPoint.Show.12">
                  <p:embed/>
                  <p:pic>
                    <p:nvPicPr>
                      <p:cNvPr id="0" name=""/>
                      <p:cNvPicPr/>
                      <p:nvPr/>
                    </p:nvPicPr>
                    <p:blipFill>
                      <a:blip r:embed="rId5"/>
                      <a:stretch>
                        <a:fillRect/>
                      </a:stretch>
                    </p:blipFill>
                    <p:spPr>
                      <a:xfrm>
                        <a:off x="7467600" y="1295401"/>
                        <a:ext cx="1295400" cy="1092994"/>
                      </a:xfrm>
                      <a:prstGeom prst="rect">
                        <a:avLst/>
                      </a:prstGeom>
                    </p:spPr>
                  </p:pic>
                </p:oleObj>
              </mc:Fallback>
            </mc:AlternateContent>
          </a:graphicData>
        </a:graphic>
      </p:graphicFrame>
      <p:graphicFrame>
        <p:nvGraphicFramePr>
          <p:cNvPr id="9" name="Content Placeholder 8"/>
          <p:cNvGraphicFramePr>
            <a:graphicFrameLocks noGrp="1" noChangeAspect="1"/>
          </p:cNvGraphicFramePr>
          <p:nvPr>
            <p:ph sz="half" idx="12"/>
            <p:extLst>
              <p:ext uri="{D42A27DB-BD31-4B8C-83A1-F6EECF244321}">
                <p14:modId xmlns:p14="http://schemas.microsoft.com/office/powerpoint/2010/main" val="1322147046"/>
              </p:ext>
            </p:extLst>
          </p:nvPr>
        </p:nvGraphicFramePr>
        <p:xfrm>
          <a:off x="2362200" y="1371600"/>
          <a:ext cx="1295400" cy="1092993"/>
        </p:xfrm>
        <a:graphic>
          <a:graphicData uri="http://schemas.openxmlformats.org/presentationml/2006/ole">
            <mc:AlternateContent xmlns:mc="http://schemas.openxmlformats.org/markup-compatibility/2006">
              <mc:Choice xmlns:v="urn:schemas-microsoft-com:vml" Requires="v">
                <p:oleObj spid="_x0000_s308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2362200" y="1371600"/>
                        <a:ext cx="1295400" cy="1092993"/>
                      </a:xfrm>
                      <a:prstGeom prst="rect">
                        <a:avLst/>
                      </a:prstGeom>
                    </p:spPr>
                  </p:pic>
                </p:oleObj>
              </mc:Fallback>
            </mc:AlternateContent>
          </a:graphicData>
        </a:graphic>
      </p:graphicFrame>
      <p:sp>
        <p:nvSpPr>
          <p:cNvPr id="5" name="TextBox 4"/>
          <p:cNvSpPr txBox="1"/>
          <p:nvPr/>
        </p:nvSpPr>
        <p:spPr>
          <a:xfrm>
            <a:off x="228600" y="2743200"/>
            <a:ext cx="8686800" cy="369332"/>
          </a:xfrm>
          <a:prstGeom prst="rect">
            <a:avLst/>
          </a:prstGeom>
          <a:noFill/>
        </p:spPr>
        <p:txBody>
          <a:bodyPr wrap="square" rtlCol="0">
            <a:spAutoFit/>
          </a:bodyPr>
          <a:lstStyle/>
          <a:p>
            <a:pPr algn="l"/>
            <a:r>
              <a:rPr lang="en-US" b="0" dirty="0" smtClean="0">
                <a:solidFill>
                  <a:schemeClr val="tx2"/>
                </a:solidFill>
              </a:rPr>
              <a:t>Shrink Diagnostic can be located on SharePoint by searching: </a:t>
            </a:r>
            <a:r>
              <a:rPr lang="en-US" dirty="0" smtClean="0">
                <a:solidFill>
                  <a:schemeClr val="tx2"/>
                </a:solidFill>
              </a:rPr>
              <a:t>Shrink Intervention</a:t>
            </a:r>
            <a:endParaRPr lang="en-US" b="0" dirty="0" smtClean="0">
              <a:solidFill>
                <a:schemeClr val="tx2"/>
              </a:solidFill>
            </a:endParaRPr>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1625" y="3257550"/>
            <a:ext cx="60007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5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009716" y="2362200"/>
            <a:ext cx="2629084" cy="2184688"/>
          </a:xfrm>
          <a:prstGeom prst="round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20000"/>
              </a:lnSpc>
              <a:spcBef>
                <a:spcPct val="20000"/>
              </a:spcBef>
              <a:spcAft>
                <a:spcPct val="0"/>
              </a:spcAft>
              <a:buClrTx/>
              <a:buSzTx/>
              <a:buFontTx/>
              <a:buNone/>
              <a:tabLst/>
            </a:pPr>
            <a:endParaRPr kumimoji="0" lang="en-US" sz="1400" b="0" i="0" u="none" strike="noStrike" cap="none" normalizeH="0" baseline="0" dirty="0" err="1" smtClean="0">
              <a:ln>
                <a:noFill/>
              </a:ln>
              <a:solidFill>
                <a:schemeClr val="bg1"/>
              </a:solidFill>
              <a:effectLst/>
              <a:latin typeface="Arial" charset="0"/>
            </a:endParaRPr>
          </a:p>
        </p:txBody>
      </p:sp>
      <p:sp>
        <p:nvSpPr>
          <p:cNvPr id="2" name="Title 1"/>
          <p:cNvSpPr>
            <a:spLocks noGrp="1"/>
          </p:cNvSpPr>
          <p:nvPr>
            <p:ph type="title"/>
          </p:nvPr>
        </p:nvSpPr>
        <p:spPr>
          <a:xfrm>
            <a:off x="228600" y="228600"/>
            <a:ext cx="8839200" cy="703262"/>
          </a:xfrm>
        </p:spPr>
        <p:txBody>
          <a:bodyPr/>
          <a:lstStyle/>
          <a:p>
            <a:r>
              <a:rPr lang="en-GB" dirty="0" smtClean="0"/>
              <a:t>Diagnostic Round </a:t>
            </a:r>
            <a:r>
              <a:rPr lang="en-GB" dirty="0"/>
              <a:t>Robin….</a:t>
            </a:r>
            <a:endParaRPr lang="en-US" dirty="0"/>
          </a:p>
        </p:txBody>
      </p:sp>
      <p:sp>
        <p:nvSpPr>
          <p:cNvPr id="7" name="TextBox 6"/>
          <p:cNvSpPr txBox="1"/>
          <p:nvPr/>
        </p:nvSpPr>
        <p:spPr>
          <a:xfrm>
            <a:off x="5562599" y="2086892"/>
            <a:ext cx="2286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Focus Group/Storyboard</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9" name="TextBox 8"/>
          <p:cNvSpPr txBox="1"/>
          <p:nvPr/>
        </p:nvSpPr>
        <p:spPr>
          <a:xfrm>
            <a:off x="6400800" y="4800600"/>
            <a:ext cx="1828800"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OSA</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13" name="TextBox 12"/>
          <p:cNvSpPr txBox="1"/>
          <p:nvPr/>
        </p:nvSpPr>
        <p:spPr>
          <a:xfrm>
            <a:off x="838236" y="2057765"/>
            <a:ext cx="3143159" cy="1618905"/>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TM Survey/Customer Survey/Data Request/Customer Behavior </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b="1" dirty="0">
              <a:solidFill>
                <a:srgbClr val="000000"/>
              </a:solidFill>
              <a:ea typeface="ＭＳ Ｐゴシック" charset="0"/>
            </a:endParaRPr>
          </a:p>
        </p:txBody>
      </p:sp>
      <p:sp>
        <p:nvSpPr>
          <p:cNvPr id="15" name="TextBox 14"/>
          <p:cNvSpPr txBox="1"/>
          <p:nvPr/>
        </p:nvSpPr>
        <p:spPr>
          <a:xfrm>
            <a:off x="3117815" y="2590806"/>
            <a:ext cx="2368729" cy="1698927"/>
          </a:xfrm>
          <a:prstGeom prst="rect">
            <a:avLst/>
          </a:prstGeom>
          <a:noFill/>
        </p:spPr>
        <p:txBody>
          <a:bodyPr wrap="square" rtlCol="0">
            <a:spAutoFit/>
          </a:bodyPr>
          <a:lstStyle/>
          <a:p>
            <a:pPr algn="ctr" fontAlgn="base">
              <a:lnSpc>
                <a:spcPct val="120000"/>
              </a:lnSpc>
              <a:spcBef>
                <a:spcPct val="20000"/>
              </a:spcBef>
              <a:spcAft>
                <a:spcPct val="0"/>
              </a:spcAft>
            </a:pPr>
            <a:r>
              <a:rPr lang="en-US" sz="2000" b="1" dirty="0" smtClean="0">
                <a:solidFill>
                  <a:srgbClr val="FF0000"/>
                </a:solidFill>
                <a:ea typeface="ＭＳ Ｐゴシック" charset="0"/>
              </a:rPr>
              <a:t>45 minutes per station</a:t>
            </a:r>
          </a:p>
          <a:p>
            <a:pPr algn="ctr" fontAlgn="base">
              <a:lnSpc>
                <a:spcPct val="120000"/>
              </a:lnSpc>
              <a:spcBef>
                <a:spcPct val="20000"/>
              </a:spcBef>
              <a:spcAft>
                <a:spcPct val="0"/>
              </a:spcAft>
            </a:pPr>
            <a:r>
              <a:rPr lang="en-US" b="1" dirty="0" smtClean="0">
                <a:solidFill>
                  <a:srgbClr val="FF0000"/>
                </a:solidFill>
                <a:ea typeface="ＭＳ Ｐゴシック" charset="0"/>
              </a:rPr>
              <a:t>(5 minutes to move)</a:t>
            </a:r>
            <a:endParaRPr lang="en-US" b="1" dirty="0">
              <a:solidFill>
                <a:srgbClr val="FF0000"/>
              </a:solidFill>
              <a:ea typeface="ＭＳ Ｐゴシック" charset="0"/>
            </a:endParaRPr>
          </a:p>
          <a:p>
            <a:pPr algn="ctr" fontAlgn="base">
              <a:lnSpc>
                <a:spcPct val="120000"/>
              </a:lnSpc>
              <a:spcBef>
                <a:spcPct val="20000"/>
              </a:spcBef>
              <a:spcAft>
                <a:spcPct val="0"/>
              </a:spcAft>
            </a:pPr>
            <a:r>
              <a:rPr lang="en-US" sz="1200" b="1" dirty="0">
                <a:solidFill>
                  <a:srgbClr val="FF0000"/>
                </a:solidFill>
                <a:ea typeface="ＭＳ Ｐゴシック" charset="0"/>
              </a:rPr>
              <a:t>Optional to bring Pen/Paper to take notes</a:t>
            </a:r>
          </a:p>
        </p:txBody>
      </p:sp>
      <p:sp>
        <p:nvSpPr>
          <p:cNvPr id="18" name="AutoShape 12"/>
          <p:cNvSpPr>
            <a:spLocks noChangeArrowheads="1"/>
          </p:cNvSpPr>
          <p:nvPr/>
        </p:nvSpPr>
        <p:spPr bwMode="auto">
          <a:xfrm rot="15967897" flipH="1" flipV="1">
            <a:off x="7145493" y="244042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19" name="AutoShape 12"/>
          <p:cNvSpPr>
            <a:spLocks noChangeArrowheads="1"/>
          </p:cNvSpPr>
          <p:nvPr/>
        </p:nvSpPr>
        <p:spPr bwMode="auto">
          <a:xfrm rot="469823" flipH="1" flipV="1">
            <a:off x="4788539" y="44142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4" name="TextBox 23"/>
          <p:cNvSpPr txBox="1"/>
          <p:nvPr/>
        </p:nvSpPr>
        <p:spPr>
          <a:xfrm>
            <a:off x="171575" y="4610826"/>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Shrink</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25" name="AutoShape 12"/>
          <p:cNvSpPr>
            <a:spLocks noChangeArrowheads="1"/>
          </p:cNvSpPr>
          <p:nvPr/>
        </p:nvSpPr>
        <p:spPr bwMode="auto">
          <a:xfrm rot="6692970" flipH="1" flipV="1">
            <a:off x="199351" y="198883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6" name="Rounded Rectangle 25"/>
          <p:cNvSpPr/>
          <p:nvPr/>
        </p:nvSpPr>
        <p:spPr bwMode="auto">
          <a:xfrm>
            <a:off x="5486400" y="13205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1</a:t>
            </a:r>
            <a:endParaRPr lang="en-US" sz="1600" b="1" dirty="0">
              <a:solidFill>
                <a:srgbClr val="FFFFFF"/>
              </a:solidFill>
              <a:ea typeface="ＭＳ Ｐゴシック" charset="0"/>
            </a:endParaRPr>
          </a:p>
        </p:txBody>
      </p:sp>
      <p:sp>
        <p:nvSpPr>
          <p:cNvPr id="21" name="Rounded Rectangle 20"/>
          <p:cNvSpPr/>
          <p:nvPr/>
        </p:nvSpPr>
        <p:spPr bwMode="auto">
          <a:xfrm>
            <a:off x="6210484" y="38862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2</a:t>
            </a:r>
            <a:endParaRPr lang="en-US" sz="1600" b="1" dirty="0">
              <a:solidFill>
                <a:srgbClr val="FFFFFF"/>
              </a:solidFill>
              <a:ea typeface="ＭＳ Ｐゴシック" charset="0"/>
            </a:endParaRPr>
          </a:p>
        </p:txBody>
      </p:sp>
      <p:sp>
        <p:nvSpPr>
          <p:cNvPr id="28" name="Rounded Rectangle 27"/>
          <p:cNvSpPr/>
          <p:nvPr/>
        </p:nvSpPr>
        <p:spPr bwMode="auto">
          <a:xfrm>
            <a:off x="2857684" y="469714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3</a:t>
            </a:r>
            <a:endParaRPr lang="en-US" sz="1600" b="1" dirty="0">
              <a:solidFill>
                <a:srgbClr val="FFFFFF"/>
              </a:solidFill>
              <a:ea typeface="ＭＳ Ｐゴシック" charset="0"/>
            </a:endParaRPr>
          </a:p>
        </p:txBody>
      </p:sp>
      <p:sp>
        <p:nvSpPr>
          <p:cNvPr id="29" name="Rounded Rectangle 28"/>
          <p:cNvSpPr/>
          <p:nvPr/>
        </p:nvSpPr>
        <p:spPr bwMode="auto">
          <a:xfrm>
            <a:off x="914400" y="12954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5</a:t>
            </a:r>
            <a:endParaRPr lang="en-US" sz="1600" b="1" dirty="0">
              <a:solidFill>
                <a:srgbClr val="FFFFFF"/>
              </a:solidFill>
              <a:ea typeface="ＭＳ Ｐゴシック" charset="0"/>
            </a:endParaRPr>
          </a:p>
        </p:txBody>
      </p:sp>
      <p:sp>
        <p:nvSpPr>
          <p:cNvPr id="23" name="AutoShape 12"/>
          <p:cNvSpPr>
            <a:spLocks noChangeArrowheads="1"/>
          </p:cNvSpPr>
          <p:nvPr/>
        </p:nvSpPr>
        <p:spPr bwMode="auto">
          <a:xfrm rot="11271876" flipH="1" flipV="1">
            <a:off x="3284509" y="1472295"/>
            <a:ext cx="2551845"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0" name="Rounded Rectangle 19"/>
          <p:cNvSpPr/>
          <p:nvPr/>
        </p:nvSpPr>
        <p:spPr bwMode="auto">
          <a:xfrm>
            <a:off x="190684" y="39113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4</a:t>
            </a:r>
            <a:endParaRPr lang="en-US" sz="1600" b="1" dirty="0">
              <a:solidFill>
                <a:srgbClr val="FFFFFF"/>
              </a:solidFill>
              <a:ea typeface="ＭＳ Ｐゴシック" charset="0"/>
            </a:endParaRPr>
          </a:p>
        </p:txBody>
      </p:sp>
      <p:sp>
        <p:nvSpPr>
          <p:cNvPr id="27" name="TextBox 26"/>
          <p:cNvSpPr txBox="1"/>
          <p:nvPr/>
        </p:nvSpPr>
        <p:spPr>
          <a:xfrm>
            <a:off x="2971799" y="5434028"/>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Pharmacy</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30" name="AutoShape 12"/>
          <p:cNvSpPr>
            <a:spLocks noChangeArrowheads="1"/>
          </p:cNvSpPr>
          <p:nvPr/>
        </p:nvSpPr>
        <p:spPr bwMode="auto">
          <a:xfrm rot="2744639" flipH="1" flipV="1">
            <a:off x="1569719" y="45666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3" name="Rounded Rectangle 2"/>
          <p:cNvSpPr/>
          <p:nvPr/>
        </p:nvSpPr>
        <p:spPr bwMode="auto">
          <a:xfrm>
            <a:off x="5029200" y="6096000"/>
            <a:ext cx="3581532" cy="609600"/>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2 Rounds</a:t>
            </a:r>
            <a:r>
              <a:rPr kumimoji="0" lang="en-US" sz="2000" b="0" i="0" u="none" strike="noStrike" cap="none" normalizeH="0" dirty="0" smtClean="0">
                <a:ln>
                  <a:noFill/>
                </a:ln>
                <a:solidFill>
                  <a:schemeClr val="bg1"/>
                </a:solidFill>
                <a:effectLst/>
                <a:latin typeface="Arial" charset="0"/>
              </a:rPr>
              <a:t> then Break </a:t>
            </a:r>
            <a:endParaRPr kumimoji="0" lang="en-US" sz="20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421109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BREAK </a:t>
            </a:r>
            <a:endParaRPr lang="en-US" dirty="0"/>
          </a:p>
        </p:txBody>
      </p:sp>
      <p:pic>
        <p:nvPicPr>
          <p:cNvPr id="8194" name="Picture 2" descr="https://lh3.googleusercontent.com/yXtlZFBQ8IZsd9luBE3gD_fKX74yV-6KzVe6zh7saZWL6-HxRCS73PT6gOox3b-mVw=w30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7999"/>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92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009716" y="2362200"/>
            <a:ext cx="2629084" cy="2184688"/>
          </a:xfrm>
          <a:prstGeom prst="round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ndParaRPr>
          </a:p>
        </p:txBody>
      </p:sp>
      <p:sp>
        <p:nvSpPr>
          <p:cNvPr id="2" name="Title 1"/>
          <p:cNvSpPr>
            <a:spLocks noGrp="1"/>
          </p:cNvSpPr>
          <p:nvPr>
            <p:ph type="title"/>
          </p:nvPr>
        </p:nvSpPr>
        <p:spPr>
          <a:xfrm>
            <a:off x="228600" y="228600"/>
            <a:ext cx="8839200" cy="703262"/>
          </a:xfrm>
        </p:spPr>
        <p:txBody>
          <a:bodyPr/>
          <a:lstStyle/>
          <a:p>
            <a:r>
              <a:rPr lang="en-GB" dirty="0" smtClean="0"/>
              <a:t>Diagnostic Round </a:t>
            </a:r>
            <a:r>
              <a:rPr lang="en-GB" dirty="0"/>
              <a:t>Robin….</a:t>
            </a:r>
            <a:endParaRPr lang="en-US" dirty="0"/>
          </a:p>
        </p:txBody>
      </p:sp>
      <p:sp>
        <p:nvSpPr>
          <p:cNvPr id="7" name="TextBox 6"/>
          <p:cNvSpPr txBox="1"/>
          <p:nvPr/>
        </p:nvSpPr>
        <p:spPr>
          <a:xfrm>
            <a:off x="5562599" y="2086892"/>
            <a:ext cx="2286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Focus Group/Storyboard</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9" name="TextBox 8"/>
          <p:cNvSpPr txBox="1"/>
          <p:nvPr/>
        </p:nvSpPr>
        <p:spPr>
          <a:xfrm>
            <a:off x="6400800" y="4800600"/>
            <a:ext cx="1828800"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OSA</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13" name="TextBox 12"/>
          <p:cNvSpPr txBox="1"/>
          <p:nvPr/>
        </p:nvSpPr>
        <p:spPr>
          <a:xfrm>
            <a:off x="838236" y="2057765"/>
            <a:ext cx="3143159" cy="1618905"/>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TM Survey/Customer Survey/Data Request/Customer Behavior </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b="1" dirty="0">
              <a:solidFill>
                <a:srgbClr val="000000"/>
              </a:solidFill>
              <a:ea typeface="ＭＳ Ｐゴシック" charset="0"/>
            </a:endParaRPr>
          </a:p>
        </p:txBody>
      </p:sp>
      <p:sp>
        <p:nvSpPr>
          <p:cNvPr id="15" name="TextBox 14"/>
          <p:cNvSpPr txBox="1"/>
          <p:nvPr/>
        </p:nvSpPr>
        <p:spPr>
          <a:xfrm>
            <a:off x="3117815" y="2590806"/>
            <a:ext cx="2368729" cy="1698927"/>
          </a:xfrm>
          <a:prstGeom prst="rect">
            <a:avLst/>
          </a:prstGeom>
          <a:noFill/>
        </p:spPr>
        <p:txBody>
          <a:bodyPr wrap="square" rtlCol="0">
            <a:spAutoFit/>
          </a:bodyPr>
          <a:lstStyle/>
          <a:p>
            <a:pPr algn="ctr" fontAlgn="base">
              <a:lnSpc>
                <a:spcPct val="120000"/>
              </a:lnSpc>
              <a:spcBef>
                <a:spcPct val="20000"/>
              </a:spcBef>
              <a:spcAft>
                <a:spcPct val="0"/>
              </a:spcAft>
            </a:pPr>
            <a:r>
              <a:rPr lang="en-US" sz="2000" b="1" dirty="0" smtClean="0">
                <a:solidFill>
                  <a:srgbClr val="FF0000"/>
                </a:solidFill>
                <a:ea typeface="ＭＳ Ｐゴシック" charset="0"/>
              </a:rPr>
              <a:t>45 minutes per station</a:t>
            </a:r>
          </a:p>
          <a:p>
            <a:pPr algn="ctr" fontAlgn="base">
              <a:lnSpc>
                <a:spcPct val="120000"/>
              </a:lnSpc>
              <a:spcBef>
                <a:spcPct val="20000"/>
              </a:spcBef>
              <a:spcAft>
                <a:spcPct val="0"/>
              </a:spcAft>
            </a:pPr>
            <a:r>
              <a:rPr lang="en-US" b="1" dirty="0" smtClean="0">
                <a:solidFill>
                  <a:srgbClr val="FF0000"/>
                </a:solidFill>
                <a:ea typeface="ＭＳ Ｐゴシック" charset="0"/>
              </a:rPr>
              <a:t>(5 minutes to move)</a:t>
            </a:r>
            <a:endParaRPr lang="en-US" b="1" dirty="0">
              <a:solidFill>
                <a:srgbClr val="FF0000"/>
              </a:solidFill>
              <a:ea typeface="ＭＳ Ｐゴシック" charset="0"/>
            </a:endParaRPr>
          </a:p>
          <a:p>
            <a:pPr algn="ctr" fontAlgn="base">
              <a:lnSpc>
                <a:spcPct val="120000"/>
              </a:lnSpc>
              <a:spcBef>
                <a:spcPct val="20000"/>
              </a:spcBef>
              <a:spcAft>
                <a:spcPct val="0"/>
              </a:spcAft>
            </a:pPr>
            <a:r>
              <a:rPr lang="en-US" sz="1200" b="1" dirty="0">
                <a:solidFill>
                  <a:srgbClr val="FF0000"/>
                </a:solidFill>
                <a:ea typeface="ＭＳ Ｐゴシック" charset="0"/>
              </a:rPr>
              <a:t>Optional to bring Pen/Paper to take notes</a:t>
            </a:r>
          </a:p>
        </p:txBody>
      </p:sp>
      <p:sp>
        <p:nvSpPr>
          <p:cNvPr id="18" name="AutoShape 12"/>
          <p:cNvSpPr>
            <a:spLocks noChangeArrowheads="1"/>
          </p:cNvSpPr>
          <p:nvPr/>
        </p:nvSpPr>
        <p:spPr bwMode="auto">
          <a:xfrm rot="15967897" flipH="1" flipV="1">
            <a:off x="7145493" y="244042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19" name="AutoShape 12"/>
          <p:cNvSpPr>
            <a:spLocks noChangeArrowheads="1"/>
          </p:cNvSpPr>
          <p:nvPr/>
        </p:nvSpPr>
        <p:spPr bwMode="auto">
          <a:xfrm rot="469823" flipH="1" flipV="1">
            <a:off x="4788539" y="44142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4" name="TextBox 23"/>
          <p:cNvSpPr txBox="1"/>
          <p:nvPr/>
        </p:nvSpPr>
        <p:spPr>
          <a:xfrm>
            <a:off x="171575" y="4610826"/>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Shrink</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25" name="AutoShape 12"/>
          <p:cNvSpPr>
            <a:spLocks noChangeArrowheads="1"/>
          </p:cNvSpPr>
          <p:nvPr/>
        </p:nvSpPr>
        <p:spPr bwMode="auto">
          <a:xfrm rot="6692970" flipH="1" flipV="1">
            <a:off x="199351" y="198883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6" name="Rounded Rectangle 25"/>
          <p:cNvSpPr/>
          <p:nvPr/>
        </p:nvSpPr>
        <p:spPr bwMode="auto">
          <a:xfrm>
            <a:off x="5486400" y="13205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1</a:t>
            </a:r>
            <a:endParaRPr lang="en-US" sz="1600" b="1" dirty="0">
              <a:solidFill>
                <a:srgbClr val="FFFFFF"/>
              </a:solidFill>
              <a:ea typeface="ＭＳ Ｐゴシック" charset="0"/>
            </a:endParaRPr>
          </a:p>
        </p:txBody>
      </p:sp>
      <p:sp>
        <p:nvSpPr>
          <p:cNvPr id="21" name="Rounded Rectangle 20"/>
          <p:cNvSpPr/>
          <p:nvPr/>
        </p:nvSpPr>
        <p:spPr bwMode="auto">
          <a:xfrm>
            <a:off x="6210484" y="38862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2</a:t>
            </a:r>
            <a:endParaRPr lang="en-US" sz="1600" b="1" dirty="0">
              <a:solidFill>
                <a:srgbClr val="FFFFFF"/>
              </a:solidFill>
              <a:ea typeface="ＭＳ Ｐゴシック" charset="0"/>
            </a:endParaRPr>
          </a:p>
        </p:txBody>
      </p:sp>
      <p:sp>
        <p:nvSpPr>
          <p:cNvPr id="28" name="Rounded Rectangle 27"/>
          <p:cNvSpPr/>
          <p:nvPr/>
        </p:nvSpPr>
        <p:spPr bwMode="auto">
          <a:xfrm>
            <a:off x="2857684" y="469714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3</a:t>
            </a:r>
            <a:endParaRPr lang="en-US" sz="1600" b="1" dirty="0">
              <a:solidFill>
                <a:srgbClr val="FFFFFF"/>
              </a:solidFill>
              <a:ea typeface="ＭＳ Ｐゴシック" charset="0"/>
            </a:endParaRPr>
          </a:p>
        </p:txBody>
      </p:sp>
      <p:sp>
        <p:nvSpPr>
          <p:cNvPr id="29" name="Rounded Rectangle 28"/>
          <p:cNvSpPr/>
          <p:nvPr/>
        </p:nvSpPr>
        <p:spPr bwMode="auto">
          <a:xfrm>
            <a:off x="914400" y="12954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5</a:t>
            </a:r>
            <a:endParaRPr lang="en-US" sz="1600" b="1" dirty="0">
              <a:solidFill>
                <a:srgbClr val="FFFFFF"/>
              </a:solidFill>
              <a:ea typeface="ＭＳ Ｐゴシック" charset="0"/>
            </a:endParaRPr>
          </a:p>
        </p:txBody>
      </p:sp>
      <p:sp>
        <p:nvSpPr>
          <p:cNvPr id="23" name="AutoShape 12"/>
          <p:cNvSpPr>
            <a:spLocks noChangeArrowheads="1"/>
          </p:cNvSpPr>
          <p:nvPr/>
        </p:nvSpPr>
        <p:spPr bwMode="auto">
          <a:xfrm rot="11271876" flipH="1" flipV="1">
            <a:off x="3284509" y="1472295"/>
            <a:ext cx="2551845"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0" name="Rounded Rectangle 19"/>
          <p:cNvSpPr/>
          <p:nvPr/>
        </p:nvSpPr>
        <p:spPr bwMode="auto">
          <a:xfrm>
            <a:off x="190684" y="39113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4</a:t>
            </a:r>
            <a:endParaRPr lang="en-US" sz="1600" b="1" dirty="0">
              <a:solidFill>
                <a:srgbClr val="FFFFFF"/>
              </a:solidFill>
              <a:ea typeface="ＭＳ Ｐゴシック" charset="0"/>
            </a:endParaRPr>
          </a:p>
        </p:txBody>
      </p:sp>
      <p:sp>
        <p:nvSpPr>
          <p:cNvPr id="27" name="TextBox 26"/>
          <p:cNvSpPr txBox="1"/>
          <p:nvPr/>
        </p:nvSpPr>
        <p:spPr>
          <a:xfrm>
            <a:off x="2971799" y="5434028"/>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Pharmacy</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30" name="AutoShape 12"/>
          <p:cNvSpPr>
            <a:spLocks noChangeArrowheads="1"/>
          </p:cNvSpPr>
          <p:nvPr/>
        </p:nvSpPr>
        <p:spPr bwMode="auto">
          <a:xfrm rot="2744639" flipH="1" flipV="1">
            <a:off x="1569719" y="45666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2" name="Rounded Rectangle 21"/>
          <p:cNvSpPr/>
          <p:nvPr/>
        </p:nvSpPr>
        <p:spPr bwMode="auto">
          <a:xfrm>
            <a:off x="5029200" y="6096000"/>
            <a:ext cx="3581532" cy="609600"/>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2 Rounds</a:t>
            </a:r>
            <a:r>
              <a:rPr kumimoji="0" lang="en-US" sz="2000" b="0" i="0" u="none" strike="noStrike" cap="none" normalizeH="0" dirty="0" smtClean="0">
                <a:ln>
                  <a:noFill/>
                </a:ln>
                <a:solidFill>
                  <a:schemeClr val="bg1"/>
                </a:solidFill>
                <a:effectLst/>
                <a:latin typeface="Arial" charset="0"/>
              </a:rPr>
              <a:t> then Lunch  </a:t>
            </a:r>
            <a:endParaRPr kumimoji="0" lang="en-US" sz="20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81276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extLst>
              <p:ext uri="{D42A27DB-BD31-4B8C-83A1-F6EECF244321}">
                <p14:modId xmlns:p14="http://schemas.microsoft.com/office/powerpoint/2010/main" val="4233810687"/>
              </p:ext>
            </p:extLst>
          </p:nvPr>
        </p:nvGraphicFramePr>
        <p:xfrm>
          <a:off x="13145" y="541020"/>
          <a:ext cx="9130861" cy="6469380"/>
        </p:xfrm>
        <a:graphic>
          <a:graphicData uri="http://schemas.openxmlformats.org/drawingml/2006/table">
            <a:tbl>
              <a:tblPr firstRow="1" bandRow="1">
                <a:tableStyleId>{5C22544A-7EE6-4342-B048-85BDC9FD1C3A}</a:tableStyleId>
              </a:tblPr>
              <a:tblGrid>
                <a:gridCol w="901261"/>
                <a:gridCol w="2362201"/>
                <a:gridCol w="3023591"/>
                <a:gridCol w="1684962"/>
                <a:gridCol w="1158846"/>
              </a:tblGrid>
              <a:tr h="504056">
                <a:tc>
                  <a:txBody>
                    <a:bodyPr/>
                    <a:lstStyle/>
                    <a:p>
                      <a:r>
                        <a:rPr lang="en-US" sz="1050" dirty="0" smtClean="0"/>
                        <a:t>Presenter</a:t>
                      </a:r>
                      <a:endParaRPr lang="en-US" sz="1050" dirty="0"/>
                    </a:p>
                  </a:txBody>
                  <a:tcPr/>
                </a:tc>
                <a:tc>
                  <a:txBody>
                    <a:bodyPr/>
                    <a:lstStyle/>
                    <a:p>
                      <a:r>
                        <a:rPr lang="en-US" sz="1050" dirty="0" smtClean="0"/>
                        <a:t>Session</a:t>
                      </a:r>
                      <a:endParaRPr lang="en-US" sz="1050" dirty="0"/>
                    </a:p>
                  </a:txBody>
                  <a:tcPr/>
                </a:tc>
                <a:tc>
                  <a:txBody>
                    <a:bodyPr/>
                    <a:lstStyle/>
                    <a:p>
                      <a:r>
                        <a:rPr lang="en-US" sz="1050" dirty="0" smtClean="0"/>
                        <a:t>Input/Process</a:t>
                      </a:r>
                      <a:endParaRPr lang="en-US" sz="1050" dirty="0"/>
                    </a:p>
                  </a:txBody>
                  <a:tcPr/>
                </a:tc>
                <a:tc>
                  <a:txBody>
                    <a:bodyPr/>
                    <a:lstStyle/>
                    <a:p>
                      <a:r>
                        <a:rPr lang="en-US" sz="1050" dirty="0" smtClean="0"/>
                        <a:t>Materials Needed</a:t>
                      </a:r>
                      <a:endParaRPr lang="en-US" sz="1050" dirty="0"/>
                    </a:p>
                  </a:txBody>
                  <a:tcPr/>
                </a:tc>
                <a:tc>
                  <a:txBody>
                    <a:bodyPr/>
                    <a:lstStyle/>
                    <a:p>
                      <a:r>
                        <a:rPr lang="en-US" sz="1050" dirty="0" smtClean="0"/>
                        <a:t>Time</a:t>
                      </a:r>
                      <a:endParaRPr lang="en-US" sz="1050" dirty="0"/>
                    </a:p>
                  </a:txBody>
                  <a:tcPr/>
                </a:tc>
              </a:tr>
              <a:tr h="417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Pick 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scribe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(DPR/HCS/OLS/APM)</a:t>
                      </a:r>
                      <a:endParaRPr kumimoji="0" lang="en-US" sz="105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r>
                        <a:rPr lang="en-US" sz="1050" baseline="0" dirty="0" smtClean="0"/>
                        <a:t>Welcome &amp; </a:t>
                      </a:r>
                      <a:r>
                        <a:rPr lang="en-US" sz="1050" dirty="0" smtClean="0"/>
                        <a:t>Agenda for the day 2</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smtClean="0"/>
                        <a:t>Explain the day  and </a:t>
                      </a:r>
                      <a:r>
                        <a:rPr kumimoji="0" lang="en-US" sz="1050" b="0" i="0" u="none" strike="noStrike" kern="1200" cap="none" spc="0" normalizeH="0" baseline="0" noProof="0" dirty="0" smtClean="0">
                          <a:ln>
                            <a:noFill/>
                          </a:ln>
                          <a:solidFill>
                            <a:srgbClr val="000000"/>
                          </a:solidFill>
                          <a:effectLst/>
                          <a:uLnTx/>
                          <a:uFillTx/>
                          <a:latin typeface="+mn-lt"/>
                          <a:ea typeface="+mn-ea"/>
                          <a:cs typeface="+mn-cs"/>
                        </a:rPr>
                        <a:t>Capture Expectations </a:t>
                      </a:r>
                      <a:endParaRPr lang="en-US" sz="1050" baseline="0" dirty="0" smtClean="0"/>
                    </a:p>
                    <a:p>
                      <a:pPr marL="171450" indent="-171450">
                        <a:buFont typeface="Arial" panose="020B0604020202020204" pitchFamily="34" charset="0"/>
                        <a:buChar char="•"/>
                      </a:pPr>
                      <a:r>
                        <a:rPr lang="en-US" sz="1050" baseline="0" dirty="0" smtClean="0"/>
                        <a:t>Team Check in on the change curve </a:t>
                      </a:r>
                      <a:endParaRPr lang="en-US" sz="1050" dirty="0" smtClean="0"/>
                    </a:p>
                    <a:p>
                      <a:endParaRPr lang="en-US" sz="1050" dirty="0" smtClean="0"/>
                    </a:p>
                  </a:txBody>
                  <a:tcPr/>
                </a:tc>
                <a:tc>
                  <a:txBody>
                    <a:bodyPr/>
                    <a:lstStyle/>
                    <a:p>
                      <a:r>
                        <a:rPr lang="en-US" sz="1050" dirty="0" smtClean="0"/>
                        <a:t>Flips </a:t>
                      </a:r>
                      <a:endParaRPr lang="en-US" sz="1050" dirty="0"/>
                    </a:p>
                  </a:txBody>
                  <a:tcPr/>
                </a:tc>
                <a:tc>
                  <a:txBody>
                    <a:bodyPr/>
                    <a:lstStyle/>
                    <a:p>
                      <a:r>
                        <a:rPr lang="en-US" sz="1050" dirty="0" smtClean="0"/>
                        <a:t>8.00 – 8.15</a:t>
                      </a:r>
                    </a:p>
                    <a:p>
                      <a:r>
                        <a:rPr lang="en-US" sz="1050" dirty="0" smtClean="0"/>
                        <a:t>(15 min)</a:t>
                      </a:r>
                      <a:endParaRPr lang="en-US" sz="1050" dirty="0"/>
                    </a:p>
                  </a:txBody>
                  <a:tcPr/>
                </a:tc>
              </a:tr>
              <a:tr h="290305">
                <a:tc>
                  <a:txBody>
                    <a:bodyPr/>
                    <a:lstStyle/>
                    <a:p>
                      <a:r>
                        <a:rPr lang="en-US" sz="1050" dirty="0" smtClean="0"/>
                        <a:t>OLS</a:t>
                      </a:r>
                      <a:endParaRPr lang="en-US" sz="1050" dirty="0"/>
                    </a:p>
                  </a:txBody>
                  <a:tcPr/>
                </a:tc>
                <a:tc>
                  <a:txBody>
                    <a:bodyPr/>
                    <a:lstStyle/>
                    <a:p>
                      <a:r>
                        <a:rPr lang="en-US" sz="1050" dirty="0" smtClean="0"/>
                        <a:t>Diagnostics overview</a:t>
                      </a:r>
                      <a:endParaRPr lang="en-US" sz="1050" dirty="0"/>
                    </a:p>
                  </a:txBody>
                  <a:tcPr marL="99060" marR="99060"/>
                </a:tc>
                <a:tc>
                  <a:txBody>
                    <a:bodyPr/>
                    <a:lstStyle/>
                    <a:p>
                      <a:pPr marL="171450" indent="-171450">
                        <a:buFont typeface="Arial" panose="020B0604020202020204" pitchFamily="34" charset="0"/>
                        <a:buChar char="•"/>
                      </a:pPr>
                      <a:r>
                        <a:rPr lang="en-US" sz="1050" dirty="0" smtClean="0"/>
                        <a:t>Overview</a:t>
                      </a:r>
                      <a:r>
                        <a:rPr lang="en-US" sz="1050" baseline="0" dirty="0" smtClean="0"/>
                        <a:t> </a:t>
                      </a:r>
                      <a:r>
                        <a:rPr lang="en-US" sz="1050" dirty="0" smtClean="0"/>
                        <a:t>of the diagnostic</a:t>
                      </a:r>
                      <a:r>
                        <a:rPr lang="en-US" sz="1050" baseline="0" dirty="0" smtClean="0"/>
                        <a:t> materials </a:t>
                      </a:r>
                      <a:r>
                        <a:rPr lang="en-US" sz="1050" dirty="0" smtClean="0"/>
                        <a:t> process   </a:t>
                      </a:r>
                    </a:p>
                    <a:p>
                      <a:pPr marL="171450" indent="-171450">
                        <a:buFont typeface="Arial" panose="020B0604020202020204" pitchFamily="34" charset="0"/>
                        <a:buChar char="•"/>
                      </a:pPr>
                      <a:r>
                        <a:rPr lang="en-US" sz="1050" dirty="0" smtClean="0"/>
                        <a:t>Q &amp; A </a:t>
                      </a:r>
                      <a:endParaRPr lang="en-US" sz="1050" dirty="0"/>
                    </a:p>
                  </a:txBody>
                  <a:tcPr marL="99060" marR="99060"/>
                </a:tc>
                <a:tc>
                  <a:txBody>
                    <a:bodyPr/>
                    <a:lstStyle/>
                    <a:p>
                      <a:r>
                        <a:rPr lang="en-US" sz="1050" dirty="0" smtClean="0"/>
                        <a:t>Slides</a:t>
                      </a:r>
                    </a:p>
                    <a:p>
                      <a:r>
                        <a:rPr lang="en-US" sz="1050" dirty="0" smtClean="0"/>
                        <a:t>Support</a:t>
                      </a:r>
                      <a:r>
                        <a:rPr lang="en-US" sz="1050" baseline="0" dirty="0" smtClean="0"/>
                        <a:t> Material </a:t>
                      </a:r>
                    </a:p>
                    <a:p>
                      <a:r>
                        <a:rPr lang="en-US" sz="1050" baseline="0" dirty="0" smtClean="0"/>
                        <a:t>(Posters) </a:t>
                      </a:r>
                      <a:endParaRPr lang="en-US" sz="1050" dirty="0"/>
                    </a:p>
                  </a:txBody>
                  <a:tcPr marL="99060" marR="99060"/>
                </a:tc>
                <a:tc>
                  <a:txBody>
                    <a:bodyPr/>
                    <a:lstStyle/>
                    <a:p>
                      <a:r>
                        <a:rPr lang="en-US" sz="1050" baseline="0" dirty="0" smtClean="0"/>
                        <a:t>8.15-8.45 </a:t>
                      </a:r>
                    </a:p>
                    <a:p>
                      <a:r>
                        <a:rPr lang="en-US" sz="1050" baseline="0" dirty="0" smtClean="0"/>
                        <a:t>(30  Min)</a:t>
                      </a:r>
                      <a:endParaRPr lang="en-US" sz="1050" dirty="0" smtClean="0"/>
                    </a:p>
                  </a:txBody>
                  <a:tcPr marL="99060" marR="99060"/>
                </a:tc>
              </a:tr>
              <a:tr h="765598">
                <a:tc>
                  <a:txBody>
                    <a:bodyPr/>
                    <a:lstStyle/>
                    <a:p>
                      <a:r>
                        <a:rPr lang="en-US" sz="1050" dirty="0" smtClean="0"/>
                        <a:t>DM led</a:t>
                      </a:r>
                      <a:endParaRPr lang="en-US" sz="1050" dirty="0"/>
                    </a:p>
                  </a:txBody>
                  <a:tcPr/>
                </a:tc>
                <a:tc>
                  <a:txBody>
                    <a:bodyPr/>
                    <a:lstStyle/>
                    <a:p>
                      <a:r>
                        <a:rPr lang="en-US" sz="1050" b="0" dirty="0" smtClean="0"/>
                        <a:t>Diagnostics Round</a:t>
                      </a:r>
                      <a:r>
                        <a:rPr lang="en-US" sz="1050" b="0" baseline="0" dirty="0" smtClean="0"/>
                        <a:t> Robin: </a:t>
                      </a:r>
                      <a:endParaRPr lang="en-US" sz="1050" b="0" dirty="0" smtClean="0"/>
                    </a:p>
                    <a:p>
                      <a:pPr marL="171450" indent="-171450">
                        <a:buFont typeface="Arial" panose="020B0604020202020204" pitchFamily="34" charset="0"/>
                        <a:buChar char="•"/>
                      </a:pPr>
                      <a:r>
                        <a:rPr lang="en-US" sz="1050" dirty="0" smtClean="0"/>
                        <a:t>OSA</a:t>
                      </a:r>
                    </a:p>
                    <a:p>
                      <a:pPr marL="171450" indent="-171450">
                        <a:buFont typeface="Arial" panose="020B0604020202020204" pitchFamily="34" charset="0"/>
                        <a:buChar char="•"/>
                      </a:pPr>
                      <a:r>
                        <a:rPr lang="en-US" sz="1050" dirty="0" smtClean="0"/>
                        <a:t>Pharmacy</a:t>
                      </a:r>
                    </a:p>
                    <a:p>
                      <a:pPr marL="171450" indent="-171450">
                        <a:buFont typeface="Arial" panose="020B0604020202020204" pitchFamily="34" charset="0"/>
                        <a:buChar char="•"/>
                      </a:pPr>
                      <a:r>
                        <a:rPr lang="en-US" sz="1050" dirty="0" smtClean="0"/>
                        <a:t>Shrink</a:t>
                      </a:r>
                    </a:p>
                    <a:p>
                      <a:pPr marL="171450" indent="-171450">
                        <a:buFont typeface="Arial" panose="020B0604020202020204" pitchFamily="34" charset="0"/>
                        <a:buChar char="•"/>
                      </a:pPr>
                      <a:r>
                        <a:rPr lang="en-US" sz="1050" dirty="0" smtClean="0"/>
                        <a:t>Focus Group/Storyboard</a:t>
                      </a:r>
                    </a:p>
                    <a:p>
                      <a:pPr marL="171450" indent="-171450">
                        <a:buFont typeface="Arial" panose="020B0604020202020204" pitchFamily="34" charset="0"/>
                        <a:buChar char="•"/>
                      </a:pPr>
                      <a:r>
                        <a:rPr lang="en-US" sz="1050" dirty="0" smtClean="0"/>
                        <a:t>TM survey/Customer survey/Data</a:t>
                      </a:r>
                      <a:r>
                        <a:rPr lang="en-US" sz="1050" baseline="0" dirty="0" smtClean="0"/>
                        <a:t> request/Customer Behavior study</a:t>
                      </a:r>
                      <a:endParaRPr lang="en-US" sz="1050" dirty="0" smtClean="0"/>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2 rotations, 45minutes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Small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5min to travel to new station</a:t>
                      </a:r>
                    </a:p>
                  </a:txBody>
                  <a:tcPr/>
                </a:tc>
                <a:tc>
                  <a:txBody>
                    <a:bodyPr/>
                    <a:lstStyle/>
                    <a:p>
                      <a:r>
                        <a:rPr lang="en-US" sz="1050" dirty="0" smtClean="0"/>
                        <a:t>Flips</a:t>
                      </a:r>
                    </a:p>
                    <a:p>
                      <a:r>
                        <a:rPr lang="en-US" sz="1050" dirty="0" smtClean="0"/>
                        <a:t>Support material</a:t>
                      </a:r>
                      <a:r>
                        <a:rPr lang="en-US" sz="1050" baseline="0" dirty="0" smtClean="0"/>
                        <a:t> </a:t>
                      </a:r>
                      <a:endParaRPr lang="en-US" sz="1050" dirty="0"/>
                    </a:p>
                  </a:txBody>
                  <a:tcPr/>
                </a:tc>
                <a:tc>
                  <a:txBody>
                    <a:bodyPr/>
                    <a:lstStyle/>
                    <a:p>
                      <a:r>
                        <a:rPr lang="en-US" sz="1050" dirty="0" smtClean="0"/>
                        <a:t>8.45</a:t>
                      </a:r>
                      <a:r>
                        <a:rPr lang="en-US" sz="1050" baseline="0" dirty="0" smtClean="0"/>
                        <a:t> </a:t>
                      </a:r>
                      <a:r>
                        <a:rPr lang="en-US" sz="1050" dirty="0" smtClean="0"/>
                        <a:t> – 10.25</a:t>
                      </a:r>
                    </a:p>
                    <a:p>
                      <a:r>
                        <a:rPr lang="en-US" sz="1050" dirty="0" smtClean="0"/>
                        <a:t>(5</a:t>
                      </a:r>
                      <a:r>
                        <a:rPr lang="en-US" sz="1050" baseline="0" dirty="0" smtClean="0"/>
                        <a:t> min + 45</a:t>
                      </a:r>
                      <a:r>
                        <a:rPr lang="en-US" sz="1050" dirty="0" smtClean="0"/>
                        <a:t>min 5 min + 45 min)</a:t>
                      </a:r>
                    </a:p>
                    <a:p>
                      <a:endParaRPr lang="en-US" sz="1050" dirty="0" smtClean="0"/>
                    </a:p>
                  </a:txBody>
                  <a:tcPr/>
                </a:tc>
              </a:tr>
              <a:tr h="399838">
                <a:tc>
                  <a:txBody>
                    <a:bodyPr/>
                    <a:lstStyle/>
                    <a:p>
                      <a:endParaRPr lang="en-US" sz="1050" dirty="0"/>
                    </a:p>
                  </a:txBody>
                  <a:tcPr/>
                </a:tc>
                <a:tc>
                  <a:txBody>
                    <a:bodyPr/>
                    <a:lstStyle/>
                    <a:p>
                      <a:pPr marL="0" indent="0">
                        <a:buFont typeface="Arial" panose="020B0604020202020204" pitchFamily="34" charset="0"/>
                        <a:buNone/>
                      </a:pPr>
                      <a:r>
                        <a:rPr lang="en-US" sz="1050" dirty="0" smtClean="0"/>
                        <a:t>BREAK</a:t>
                      </a:r>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endParaRPr lang="en-US" sz="1050" dirty="0"/>
                    </a:p>
                  </a:txBody>
                  <a:tcPr/>
                </a:tc>
                <a:tc>
                  <a:txBody>
                    <a:bodyPr/>
                    <a:lstStyle/>
                    <a:p>
                      <a:r>
                        <a:rPr lang="en-US" sz="1050" dirty="0" smtClean="0"/>
                        <a:t>10.25-10.40</a:t>
                      </a:r>
                    </a:p>
                    <a:p>
                      <a:r>
                        <a:rPr lang="en-US" sz="1050" dirty="0" smtClean="0"/>
                        <a:t>(15 min)</a:t>
                      </a:r>
                    </a:p>
                  </a:txBody>
                  <a:tcPr/>
                </a:tc>
              </a:tr>
              <a:tr h="765598">
                <a:tc>
                  <a:txBody>
                    <a:bodyPr/>
                    <a:lstStyle/>
                    <a:p>
                      <a:r>
                        <a:rPr lang="en-US" sz="1050" dirty="0" smtClean="0"/>
                        <a:t>DM led</a:t>
                      </a:r>
                      <a:endParaRPr lang="en-US" sz="1050" dirty="0"/>
                    </a:p>
                  </a:txBody>
                  <a:tcPr/>
                </a:tc>
                <a:tc>
                  <a:txBody>
                    <a:bodyPr/>
                    <a:lstStyle/>
                    <a:p>
                      <a:r>
                        <a:rPr lang="en-US" sz="1050" b="0" dirty="0" smtClean="0"/>
                        <a:t>Diagnostics Round</a:t>
                      </a:r>
                      <a:r>
                        <a:rPr lang="en-US" sz="1050" b="0" baseline="0" dirty="0" smtClean="0"/>
                        <a:t> Robin: </a:t>
                      </a:r>
                      <a:endParaRPr lang="en-US" sz="1050" b="0" dirty="0" smtClean="0"/>
                    </a:p>
                    <a:p>
                      <a:pPr marL="171450" indent="-171450">
                        <a:buFont typeface="Arial" panose="020B0604020202020204" pitchFamily="34" charset="0"/>
                        <a:buChar char="•"/>
                      </a:pPr>
                      <a:r>
                        <a:rPr lang="en-US" sz="1050" dirty="0" smtClean="0"/>
                        <a:t>OSA</a:t>
                      </a:r>
                    </a:p>
                    <a:p>
                      <a:pPr marL="171450" indent="-171450">
                        <a:buFont typeface="Arial" panose="020B0604020202020204" pitchFamily="34" charset="0"/>
                        <a:buChar char="•"/>
                      </a:pPr>
                      <a:r>
                        <a:rPr lang="en-US" sz="1050" dirty="0" smtClean="0"/>
                        <a:t>Pharmacy</a:t>
                      </a:r>
                    </a:p>
                    <a:p>
                      <a:pPr marL="171450" indent="-171450">
                        <a:buFont typeface="Arial" panose="020B0604020202020204" pitchFamily="34" charset="0"/>
                        <a:buChar char="•"/>
                      </a:pPr>
                      <a:r>
                        <a:rPr lang="en-US" sz="1050" dirty="0" smtClean="0"/>
                        <a:t>Shrink</a:t>
                      </a:r>
                    </a:p>
                    <a:p>
                      <a:pPr marL="171450" indent="-171450">
                        <a:buFont typeface="Arial" panose="020B0604020202020204" pitchFamily="34" charset="0"/>
                        <a:buChar char="•"/>
                      </a:pPr>
                      <a:r>
                        <a:rPr lang="en-US" sz="1050" dirty="0" smtClean="0"/>
                        <a:t>Focus Group/Storyboard</a:t>
                      </a:r>
                    </a:p>
                    <a:p>
                      <a:pPr marL="171450" indent="-171450">
                        <a:buFont typeface="Arial" panose="020B0604020202020204" pitchFamily="34" charset="0"/>
                        <a:buChar char="•"/>
                      </a:pPr>
                      <a:r>
                        <a:rPr lang="en-US" sz="1050" dirty="0" smtClean="0"/>
                        <a:t>TM survey/Customer survey/Data</a:t>
                      </a:r>
                      <a:r>
                        <a:rPr lang="en-US" sz="1050" baseline="0" dirty="0" smtClean="0"/>
                        <a:t> request/Customer Behavior study</a:t>
                      </a:r>
                      <a:endParaRPr lang="en-US" sz="1050" dirty="0" smtClean="0"/>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3 rotations, 45 minutes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Small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5min to travel to new station</a:t>
                      </a:r>
                    </a:p>
                  </a:txBody>
                  <a:tcPr/>
                </a:tc>
                <a:tc>
                  <a:txBody>
                    <a:bodyPr/>
                    <a:lstStyle/>
                    <a:p>
                      <a:r>
                        <a:rPr lang="en-US" sz="1050" dirty="0" smtClean="0"/>
                        <a:t>Flips </a:t>
                      </a:r>
                    </a:p>
                    <a:p>
                      <a:r>
                        <a:rPr lang="en-US" sz="1050" dirty="0" smtClean="0"/>
                        <a:t>Support Material </a:t>
                      </a:r>
                      <a:endParaRPr lang="en-US" sz="1050" dirty="0"/>
                    </a:p>
                  </a:txBody>
                  <a:tcPr/>
                </a:tc>
                <a:tc>
                  <a:txBody>
                    <a:bodyPr/>
                    <a:lstStyle/>
                    <a:p>
                      <a:r>
                        <a:rPr lang="en-US" sz="1050" dirty="0" smtClean="0"/>
                        <a:t>10.40 – 12.15</a:t>
                      </a:r>
                    </a:p>
                    <a:p>
                      <a:r>
                        <a:rPr lang="en-US" sz="1050" dirty="0" smtClean="0"/>
                        <a:t>(45 min + 5 min +</a:t>
                      </a:r>
                      <a:r>
                        <a:rPr lang="en-US" sz="1050" baseline="0" dirty="0" smtClean="0"/>
                        <a:t> 45 min)</a:t>
                      </a:r>
                      <a:endParaRPr lang="en-US" sz="1050" dirty="0" smtClean="0"/>
                    </a:p>
                  </a:txBody>
                  <a:tcPr/>
                </a:tc>
              </a:tr>
              <a:tr h="456064">
                <a:tc>
                  <a:txBody>
                    <a:bodyPr/>
                    <a:lstStyle/>
                    <a:p>
                      <a:endParaRPr lang="en-US" sz="1100" dirty="0"/>
                    </a:p>
                  </a:txBody>
                  <a:tcPr/>
                </a:tc>
                <a:tc>
                  <a:txBody>
                    <a:bodyPr/>
                    <a:lstStyle/>
                    <a:p>
                      <a:r>
                        <a:rPr lang="en-US" sz="1100" dirty="0" smtClean="0"/>
                        <a:t>Lunch </a:t>
                      </a:r>
                      <a:endParaRPr lang="en-US" sz="1100" dirty="0"/>
                    </a:p>
                  </a:txBody>
                  <a:tcPr/>
                </a:tc>
                <a:tc>
                  <a:txBody>
                    <a:bodyPr/>
                    <a:lstStyle/>
                    <a:p>
                      <a:endParaRPr lang="en-US" sz="1100" dirty="0"/>
                    </a:p>
                  </a:txBody>
                  <a:tcPr/>
                </a:tc>
                <a:tc>
                  <a:txBody>
                    <a:bodyPr/>
                    <a:lstStyle/>
                    <a:p>
                      <a:endParaRPr lang="en-US" sz="1100" dirty="0"/>
                    </a:p>
                  </a:txBody>
                  <a:tcPr/>
                </a:tc>
                <a:tc>
                  <a:txBody>
                    <a:bodyPr/>
                    <a:lstStyle/>
                    <a:p>
                      <a:r>
                        <a:rPr lang="en-US" sz="1100" dirty="0" smtClean="0"/>
                        <a:t>12.15 to 1.00</a:t>
                      </a:r>
                    </a:p>
                    <a:p>
                      <a:r>
                        <a:rPr lang="en-US" sz="1100" dirty="0" smtClean="0"/>
                        <a:t>(45 min)</a:t>
                      </a:r>
                    </a:p>
                  </a:txBody>
                  <a:tcPr/>
                </a:tc>
              </a:tr>
              <a:tr h="765598">
                <a:tc>
                  <a:txBody>
                    <a:bodyPr/>
                    <a:lstStyle/>
                    <a:p>
                      <a:r>
                        <a:rPr lang="en-US" sz="1050" dirty="0" smtClean="0"/>
                        <a:t>DM led</a:t>
                      </a:r>
                      <a:endParaRPr lang="en-US" sz="1050" dirty="0"/>
                    </a:p>
                  </a:txBody>
                  <a:tcPr/>
                </a:tc>
                <a:tc>
                  <a:txBody>
                    <a:bodyPr/>
                    <a:lstStyle/>
                    <a:p>
                      <a:r>
                        <a:rPr lang="en-US" sz="1050" b="0" dirty="0" smtClean="0"/>
                        <a:t>Diagnostics Round</a:t>
                      </a:r>
                      <a:r>
                        <a:rPr lang="en-US" sz="1050" b="0" baseline="0" dirty="0" smtClean="0"/>
                        <a:t> Robin: </a:t>
                      </a:r>
                      <a:endParaRPr lang="en-US" sz="1050" b="0" dirty="0" smtClean="0"/>
                    </a:p>
                    <a:p>
                      <a:pPr marL="171450" indent="-171450">
                        <a:buFont typeface="Arial" panose="020B0604020202020204" pitchFamily="34" charset="0"/>
                        <a:buChar char="•"/>
                      </a:pPr>
                      <a:r>
                        <a:rPr lang="en-US" sz="1050" dirty="0" smtClean="0"/>
                        <a:t>OSA</a:t>
                      </a:r>
                    </a:p>
                    <a:p>
                      <a:pPr marL="171450" indent="-171450">
                        <a:buFont typeface="Arial" panose="020B0604020202020204" pitchFamily="34" charset="0"/>
                        <a:buChar char="•"/>
                      </a:pPr>
                      <a:r>
                        <a:rPr lang="en-US" sz="1050" dirty="0" smtClean="0"/>
                        <a:t>Pharmacy</a:t>
                      </a:r>
                    </a:p>
                    <a:p>
                      <a:pPr marL="171450" indent="-171450">
                        <a:buFont typeface="Arial" panose="020B0604020202020204" pitchFamily="34" charset="0"/>
                        <a:buChar char="•"/>
                      </a:pPr>
                      <a:r>
                        <a:rPr lang="en-US" sz="1050" dirty="0" smtClean="0"/>
                        <a:t>Shrink</a:t>
                      </a:r>
                    </a:p>
                    <a:p>
                      <a:pPr marL="171450" indent="-171450">
                        <a:buFont typeface="Arial" panose="020B0604020202020204" pitchFamily="34" charset="0"/>
                        <a:buChar char="•"/>
                      </a:pPr>
                      <a:r>
                        <a:rPr lang="en-US" sz="1050" dirty="0" smtClean="0"/>
                        <a:t>Focus Group/Storyboard</a:t>
                      </a:r>
                    </a:p>
                    <a:p>
                      <a:pPr marL="171450" indent="-171450">
                        <a:buFont typeface="Arial" panose="020B0604020202020204" pitchFamily="34" charset="0"/>
                        <a:buChar char="•"/>
                      </a:pPr>
                      <a:r>
                        <a:rPr lang="en-US" sz="1050" dirty="0" smtClean="0"/>
                        <a:t>TM survey/Customer survey/Data</a:t>
                      </a:r>
                      <a:r>
                        <a:rPr lang="en-US" sz="1050" baseline="0" dirty="0" smtClean="0"/>
                        <a:t> request/Customer Behavior study</a:t>
                      </a:r>
                      <a:endParaRPr lang="en-US" sz="1050" dirty="0" smtClean="0"/>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1 rotations, 45 minutes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Small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5min to travel to new station</a:t>
                      </a:r>
                    </a:p>
                  </a:txBody>
                  <a:tcPr/>
                </a:tc>
                <a:tc>
                  <a:txBody>
                    <a:bodyPr/>
                    <a:lstStyle/>
                    <a:p>
                      <a:r>
                        <a:rPr lang="en-US" sz="1050" dirty="0" smtClean="0"/>
                        <a:t>Flips </a:t>
                      </a:r>
                    </a:p>
                    <a:p>
                      <a:r>
                        <a:rPr lang="en-US" sz="1050" dirty="0" smtClean="0"/>
                        <a:t>Support Material </a:t>
                      </a:r>
                      <a:endParaRPr lang="en-US" sz="1050" dirty="0"/>
                    </a:p>
                  </a:txBody>
                  <a:tcPr/>
                </a:tc>
                <a:tc>
                  <a:txBody>
                    <a:bodyPr/>
                    <a:lstStyle/>
                    <a:p>
                      <a:r>
                        <a:rPr lang="en-US" sz="1050" dirty="0" smtClean="0"/>
                        <a:t>1.00 – 1.45</a:t>
                      </a:r>
                    </a:p>
                    <a:p>
                      <a:r>
                        <a:rPr lang="en-US" sz="1050" dirty="0" smtClean="0"/>
                        <a:t>(45 min</a:t>
                      </a:r>
                      <a:r>
                        <a:rPr lang="en-US" sz="1050" baseline="0" dirty="0" smtClean="0"/>
                        <a:t>)</a:t>
                      </a:r>
                      <a:endParaRPr lang="en-US" sz="1050" dirty="0" smtClean="0"/>
                    </a:p>
                  </a:txBody>
                  <a:tcPr/>
                </a:tc>
              </a:tr>
            </a:tbl>
          </a:graphicData>
        </a:graphic>
      </p:graphicFrame>
      <p:sp>
        <p:nvSpPr>
          <p:cNvPr id="5" name="Title 1"/>
          <p:cNvSpPr>
            <a:spLocks noGrp="1"/>
          </p:cNvSpPr>
          <p:nvPr>
            <p:ph type="title"/>
          </p:nvPr>
        </p:nvSpPr>
        <p:spPr>
          <a:xfrm>
            <a:off x="76200" y="-76200"/>
            <a:ext cx="8534400" cy="703262"/>
          </a:xfrm>
        </p:spPr>
        <p:txBody>
          <a:bodyPr/>
          <a:lstStyle/>
          <a:p>
            <a:r>
              <a:rPr lang="en-US" dirty="0" smtClean="0"/>
              <a:t>Frontier Store Leadership Launch: Agenda Day 2 </a:t>
            </a:r>
            <a:endParaRPr lang="en-US" dirty="0"/>
          </a:p>
        </p:txBody>
      </p:sp>
    </p:spTree>
    <p:extLst>
      <p:ext uri="{BB962C8B-B14F-4D97-AF65-F5344CB8AC3E}">
        <p14:creationId xmlns:p14="http://schemas.microsoft.com/office/powerpoint/2010/main" val="9693371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14" y="738187"/>
            <a:ext cx="8618286" cy="573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49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009716" y="2362200"/>
            <a:ext cx="2629084" cy="2184688"/>
          </a:xfrm>
          <a:prstGeom prst="round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endParaRPr>
          </a:p>
        </p:txBody>
      </p:sp>
      <p:sp>
        <p:nvSpPr>
          <p:cNvPr id="2" name="Title 1"/>
          <p:cNvSpPr>
            <a:spLocks noGrp="1"/>
          </p:cNvSpPr>
          <p:nvPr>
            <p:ph type="title"/>
          </p:nvPr>
        </p:nvSpPr>
        <p:spPr>
          <a:xfrm>
            <a:off x="228600" y="228600"/>
            <a:ext cx="8839200" cy="703262"/>
          </a:xfrm>
        </p:spPr>
        <p:txBody>
          <a:bodyPr/>
          <a:lstStyle/>
          <a:p>
            <a:r>
              <a:rPr lang="en-GB" dirty="0" smtClean="0"/>
              <a:t>Diagnostic Round </a:t>
            </a:r>
            <a:r>
              <a:rPr lang="en-GB" dirty="0"/>
              <a:t>Robin….</a:t>
            </a:r>
            <a:endParaRPr lang="en-US" dirty="0"/>
          </a:p>
        </p:txBody>
      </p:sp>
      <p:sp>
        <p:nvSpPr>
          <p:cNvPr id="7" name="TextBox 6"/>
          <p:cNvSpPr txBox="1"/>
          <p:nvPr/>
        </p:nvSpPr>
        <p:spPr>
          <a:xfrm>
            <a:off x="5562599" y="2086892"/>
            <a:ext cx="2286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Focus Group/Storyboard</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9" name="TextBox 8"/>
          <p:cNvSpPr txBox="1"/>
          <p:nvPr/>
        </p:nvSpPr>
        <p:spPr>
          <a:xfrm>
            <a:off x="6400800" y="4800600"/>
            <a:ext cx="1828800"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OSA</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13" name="TextBox 12"/>
          <p:cNvSpPr txBox="1"/>
          <p:nvPr/>
        </p:nvSpPr>
        <p:spPr>
          <a:xfrm>
            <a:off x="838236" y="2057765"/>
            <a:ext cx="3143159" cy="1618905"/>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TM Survey/Customer Survey/Data Request/Customer Behavior </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b="1" dirty="0">
              <a:solidFill>
                <a:srgbClr val="000000"/>
              </a:solidFill>
              <a:ea typeface="ＭＳ Ｐゴシック" charset="0"/>
            </a:endParaRPr>
          </a:p>
        </p:txBody>
      </p:sp>
      <p:sp>
        <p:nvSpPr>
          <p:cNvPr id="15" name="TextBox 14"/>
          <p:cNvSpPr txBox="1"/>
          <p:nvPr/>
        </p:nvSpPr>
        <p:spPr>
          <a:xfrm>
            <a:off x="3117815" y="2590806"/>
            <a:ext cx="2368729" cy="1698927"/>
          </a:xfrm>
          <a:prstGeom prst="rect">
            <a:avLst/>
          </a:prstGeom>
          <a:noFill/>
        </p:spPr>
        <p:txBody>
          <a:bodyPr wrap="square" rtlCol="0">
            <a:spAutoFit/>
          </a:bodyPr>
          <a:lstStyle/>
          <a:p>
            <a:pPr algn="ctr" fontAlgn="base">
              <a:lnSpc>
                <a:spcPct val="120000"/>
              </a:lnSpc>
              <a:spcBef>
                <a:spcPct val="20000"/>
              </a:spcBef>
              <a:spcAft>
                <a:spcPct val="0"/>
              </a:spcAft>
            </a:pPr>
            <a:r>
              <a:rPr lang="en-US" sz="2000" b="1" dirty="0" smtClean="0">
                <a:solidFill>
                  <a:srgbClr val="FF0000"/>
                </a:solidFill>
                <a:ea typeface="ＭＳ Ｐゴシック" charset="0"/>
              </a:rPr>
              <a:t>45minutes per station</a:t>
            </a:r>
          </a:p>
          <a:p>
            <a:pPr algn="ctr" fontAlgn="base">
              <a:lnSpc>
                <a:spcPct val="120000"/>
              </a:lnSpc>
              <a:spcBef>
                <a:spcPct val="20000"/>
              </a:spcBef>
              <a:spcAft>
                <a:spcPct val="0"/>
              </a:spcAft>
            </a:pPr>
            <a:r>
              <a:rPr lang="en-US" b="1" dirty="0" smtClean="0">
                <a:solidFill>
                  <a:srgbClr val="FF0000"/>
                </a:solidFill>
                <a:ea typeface="ＭＳ Ｐゴシック" charset="0"/>
              </a:rPr>
              <a:t>(5 minutes to move)</a:t>
            </a:r>
            <a:endParaRPr lang="en-US" b="1" dirty="0">
              <a:solidFill>
                <a:srgbClr val="FF0000"/>
              </a:solidFill>
              <a:ea typeface="ＭＳ Ｐゴシック" charset="0"/>
            </a:endParaRPr>
          </a:p>
          <a:p>
            <a:pPr algn="ctr" fontAlgn="base">
              <a:lnSpc>
                <a:spcPct val="120000"/>
              </a:lnSpc>
              <a:spcBef>
                <a:spcPct val="20000"/>
              </a:spcBef>
              <a:spcAft>
                <a:spcPct val="0"/>
              </a:spcAft>
            </a:pPr>
            <a:r>
              <a:rPr lang="en-US" sz="1200" b="1" dirty="0">
                <a:solidFill>
                  <a:srgbClr val="FF0000"/>
                </a:solidFill>
                <a:ea typeface="ＭＳ Ｐゴシック" charset="0"/>
              </a:rPr>
              <a:t>Optional to bring Pen/Paper to take notes</a:t>
            </a:r>
          </a:p>
        </p:txBody>
      </p:sp>
      <p:sp>
        <p:nvSpPr>
          <p:cNvPr id="18" name="AutoShape 12"/>
          <p:cNvSpPr>
            <a:spLocks noChangeArrowheads="1"/>
          </p:cNvSpPr>
          <p:nvPr/>
        </p:nvSpPr>
        <p:spPr bwMode="auto">
          <a:xfrm rot="15967897" flipH="1" flipV="1">
            <a:off x="7145493" y="244042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19" name="AutoShape 12"/>
          <p:cNvSpPr>
            <a:spLocks noChangeArrowheads="1"/>
          </p:cNvSpPr>
          <p:nvPr/>
        </p:nvSpPr>
        <p:spPr bwMode="auto">
          <a:xfrm rot="469823" flipH="1" flipV="1">
            <a:off x="4788539" y="44142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4" name="TextBox 23"/>
          <p:cNvSpPr txBox="1"/>
          <p:nvPr/>
        </p:nvSpPr>
        <p:spPr>
          <a:xfrm>
            <a:off x="171575" y="4610826"/>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Shrink</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25" name="AutoShape 12"/>
          <p:cNvSpPr>
            <a:spLocks noChangeArrowheads="1"/>
          </p:cNvSpPr>
          <p:nvPr/>
        </p:nvSpPr>
        <p:spPr bwMode="auto">
          <a:xfrm rot="6692970" flipH="1" flipV="1">
            <a:off x="199351" y="1988835"/>
            <a:ext cx="1527057"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6" name="Rounded Rectangle 25"/>
          <p:cNvSpPr/>
          <p:nvPr/>
        </p:nvSpPr>
        <p:spPr bwMode="auto">
          <a:xfrm>
            <a:off x="5486400" y="13205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1</a:t>
            </a:r>
            <a:endParaRPr lang="en-US" sz="1600" b="1" dirty="0">
              <a:solidFill>
                <a:srgbClr val="FFFFFF"/>
              </a:solidFill>
              <a:ea typeface="ＭＳ Ｐゴシック" charset="0"/>
            </a:endParaRPr>
          </a:p>
        </p:txBody>
      </p:sp>
      <p:sp>
        <p:nvSpPr>
          <p:cNvPr id="21" name="Rounded Rectangle 20"/>
          <p:cNvSpPr/>
          <p:nvPr/>
        </p:nvSpPr>
        <p:spPr bwMode="auto">
          <a:xfrm>
            <a:off x="6210484" y="38862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2</a:t>
            </a:r>
            <a:endParaRPr lang="en-US" sz="1600" b="1" dirty="0">
              <a:solidFill>
                <a:srgbClr val="FFFFFF"/>
              </a:solidFill>
              <a:ea typeface="ＭＳ Ｐゴシック" charset="0"/>
            </a:endParaRPr>
          </a:p>
        </p:txBody>
      </p:sp>
      <p:sp>
        <p:nvSpPr>
          <p:cNvPr id="28" name="Rounded Rectangle 27"/>
          <p:cNvSpPr/>
          <p:nvPr/>
        </p:nvSpPr>
        <p:spPr bwMode="auto">
          <a:xfrm>
            <a:off x="2857684" y="469714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3</a:t>
            </a:r>
            <a:endParaRPr lang="en-US" sz="1600" b="1" dirty="0">
              <a:solidFill>
                <a:srgbClr val="FFFFFF"/>
              </a:solidFill>
              <a:ea typeface="ＭＳ Ｐゴシック" charset="0"/>
            </a:endParaRPr>
          </a:p>
        </p:txBody>
      </p:sp>
      <p:sp>
        <p:nvSpPr>
          <p:cNvPr id="29" name="Rounded Rectangle 28"/>
          <p:cNvSpPr/>
          <p:nvPr/>
        </p:nvSpPr>
        <p:spPr bwMode="auto">
          <a:xfrm>
            <a:off x="914400" y="1295400"/>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 Station 5</a:t>
            </a:r>
            <a:endParaRPr lang="en-US" sz="1600" b="1" dirty="0">
              <a:solidFill>
                <a:srgbClr val="FFFFFF"/>
              </a:solidFill>
              <a:ea typeface="ＭＳ Ｐゴシック" charset="0"/>
            </a:endParaRPr>
          </a:p>
        </p:txBody>
      </p:sp>
      <p:sp>
        <p:nvSpPr>
          <p:cNvPr id="23" name="AutoShape 12"/>
          <p:cNvSpPr>
            <a:spLocks noChangeArrowheads="1"/>
          </p:cNvSpPr>
          <p:nvPr/>
        </p:nvSpPr>
        <p:spPr bwMode="auto">
          <a:xfrm rot="11271876" flipH="1" flipV="1">
            <a:off x="3284509" y="1472295"/>
            <a:ext cx="2551845"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0" name="Rounded Rectangle 19"/>
          <p:cNvSpPr/>
          <p:nvPr/>
        </p:nvSpPr>
        <p:spPr bwMode="auto">
          <a:xfrm>
            <a:off x="190684" y="3911312"/>
            <a:ext cx="2095316" cy="736888"/>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1600" b="1" dirty="0" smtClean="0">
                <a:solidFill>
                  <a:srgbClr val="FFFFFF"/>
                </a:solidFill>
                <a:ea typeface="ＭＳ Ｐゴシック" charset="0"/>
              </a:rPr>
              <a:t>Insert Room-Station 4</a:t>
            </a:r>
            <a:endParaRPr lang="en-US" sz="1600" b="1" dirty="0">
              <a:solidFill>
                <a:srgbClr val="FFFFFF"/>
              </a:solidFill>
              <a:ea typeface="ＭＳ Ｐゴシック" charset="0"/>
            </a:endParaRPr>
          </a:p>
        </p:txBody>
      </p:sp>
      <p:sp>
        <p:nvSpPr>
          <p:cNvPr id="27" name="TextBox 26"/>
          <p:cNvSpPr txBox="1"/>
          <p:nvPr/>
        </p:nvSpPr>
        <p:spPr>
          <a:xfrm>
            <a:off x="2971799" y="5434028"/>
            <a:ext cx="1905001" cy="1027974"/>
          </a:xfrm>
          <a:prstGeom prst="rect">
            <a:avLst/>
          </a:prstGeom>
          <a:noFill/>
        </p:spPr>
        <p:txBody>
          <a:bodyPr wrap="square" rtlCol="0">
            <a:spAutoFit/>
          </a:bodyPr>
          <a:lstStyle/>
          <a:p>
            <a:pPr marL="285750" indent="-285750" fontAlgn="base">
              <a:lnSpc>
                <a:spcPct val="120000"/>
              </a:lnSpc>
              <a:spcBef>
                <a:spcPct val="20000"/>
              </a:spcBef>
              <a:spcAft>
                <a:spcPct val="0"/>
              </a:spcAft>
              <a:buFont typeface="Arial" panose="020B0604020202020204" pitchFamily="34" charset="0"/>
              <a:buChar char="•"/>
            </a:pPr>
            <a:r>
              <a:rPr lang="en-US" sz="1600" b="1" dirty="0" smtClean="0">
                <a:solidFill>
                  <a:srgbClr val="000000"/>
                </a:solidFill>
                <a:ea typeface="ＭＳ Ｐゴシック" charset="0"/>
              </a:rPr>
              <a:t>Pharmacy</a:t>
            </a:r>
            <a:endParaRPr lang="en-US" sz="1600" b="1" dirty="0">
              <a:solidFill>
                <a:srgbClr val="000000"/>
              </a:solidFill>
              <a:ea typeface="ＭＳ Ｐゴシック" charset="0"/>
            </a:endParaRPr>
          </a:p>
          <a:p>
            <a:pPr marL="285750" indent="-285750" fontAlgn="base">
              <a:lnSpc>
                <a:spcPct val="120000"/>
              </a:lnSpc>
              <a:spcBef>
                <a:spcPct val="20000"/>
              </a:spcBef>
              <a:spcAft>
                <a:spcPct val="0"/>
              </a:spcAft>
              <a:buFont typeface="Arial" panose="020B0604020202020204" pitchFamily="34" charset="0"/>
              <a:buChar char="•"/>
            </a:pPr>
            <a:r>
              <a:rPr lang="en-US" sz="1600" kern="0" dirty="0">
                <a:solidFill>
                  <a:srgbClr val="000000"/>
                </a:solidFill>
              </a:rPr>
              <a:t>&lt;insert facilitator&gt;</a:t>
            </a:r>
            <a:endParaRPr lang="en-US" sz="1600" dirty="0">
              <a:solidFill>
                <a:srgbClr val="000000"/>
              </a:solidFill>
              <a:ea typeface="ＭＳ Ｐゴシック" charset="0"/>
            </a:endParaRPr>
          </a:p>
        </p:txBody>
      </p:sp>
      <p:sp>
        <p:nvSpPr>
          <p:cNvPr id="30" name="AutoShape 12"/>
          <p:cNvSpPr>
            <a:spLocks noChangeArrowheads="1"/>
          </p:cNvSpPr>
          <p:nvPr/>
        </p:nvSpPr>
        <p:spPr bwMode="auto">
          <a:xfrm rot="2744639" flipH="1" flipV="1">
            <a:off x="1569719" y="4566649"/>
            <a:ext cx="1530673" cy="1303535"/>
          </a:xfrm>
          <a:custGeom>
            <a:avLst/>
            <a:gdLst>
              <a:gd name="T0" fmla="*/ 9346125 w 21600"/>
              <a:gd name="T1" fmla="*/ 6494805 h 21600"/>
              <a:gd name="T2" fmla="*/ 7940462 w 21600"/>
              <a:gd name="T3" fmla="*/ 22715006 h 21600"/>
              <a:gd name="T4" fmla="*/ 20467379 w 21600"/>
              <a:gd name="T5" fmla="*/ 14758427 h 21600"/>
              <a:gd name="T6" fmla="*/ 31937850 w 21600"/>
              <a:gd name="T7" fmla="*/ -5674532 h 21600"/>
              <a:gd name="T8" fmla="*/ 47362695 w 21600"/>
              <a:gd name="T9" fmla="*/ 6015282 h 21600"/>
              <a:gd name="T10" fmla="*/ 31317272 w 21600"/>
              <a:gd name="T11" fmla="*/ 1725290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903" y="5504"/>
                </a:moveTo>
                <a:cubicBezTo>
                  <a:pt x="10869" y="5503"/>
                  <a:pt x="10834" y="5503"/>
                  <a:pt x="10800" y="5503"/>
                </a:cubicBezTo>
                <a:cubicBezTo>
                  <a:pt x="7874" y="5503"/>
                  <a:pt x="5503" y="7874"/>
                  <a:pt x="5503" y="10800"/>
                </a:cubicBezTo>
                <a:lnTo>
                  <a:pt x="0" y="10800"/>
                </a:lnTo>
                <a:cubicBezTo>
                  <a:pt x="0" y="4835"/>
                  <a:pt x="4835" y="0"/>
                  <a:pt x="10800" y="0"/>
                </a:cubicBezTo>
                <a:cubicBezTo>
                  <a:pt x="10870" y="0"/>
                  <a:pt x="10941" y="0"/>
                  <a:pt x="11012" y="2"/>
                </a:cubicBezTo>
                <a:lnTo>
                  <a:pt x="11065" y="-2698"/>
                </a:lnTo>
                <a:lnTo>
                  <a:pt x="16409" y="2860"/>
                </a:lnTo>
                <a:lnTo>
                  <a:pt x="10850" y="8203"/>
                </a:lnTo>
                <a:lnTo>
                  <a:pt x="10903" y="5504"/>
                </a:lnTo>
                <a:close/>
              </a:path>
            </a:pathLst>
          </a:custGeom>
          <a:solidFill>
            <a:schemeClr val="accent3"/>
          </a:solidFill>
          <a:ln w="12700">
            <a:noFill/>
            <a:miter lim="800000"/>
            <a:headEnd/>
            <a:tailEnd/>
          </a:ln>
        </p:spPr>
        <p:txBody>
          <a:bodyPr vert="eaVert"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endParaRPr lang="pt-BR" sz="1600" b="1">
              <a:solidFill>
                <a:srgbClr val="000000"/>
              </a:solidFill>
            </a:endParaRPr>
          </a:p>
        </p:txBody>
      </p:sp>
      <p:sp>
        <p:nvSpPr>
          <p:cNvPr id="22" name="Rounded Rectangle 21"/>
          <p:cNvSpPr/>
          <p:nvPr/>
        </p:nvSpPr>
        <p:spPr bwMode="auto">
          <a:xfrm>
            <a:off x="5029200" y="6096000"/>
            <a:ext cx="3581532" cy="609600"/>
          </a:xfrm>
          <a:prstGeom prst="round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US" sz="2000" dirty="0" smtClean="0">
                <a:solidFill>
                  <a:srgbClr val="FFFFFF"/>
                </a:solidFill>
              </a:rPr>
              <a:t>1 Round to go  </a:t>
            </a:r>
          </a:p>
        </p:txBody>
      </p:sp>
    </p:spTree>
    <p:extLst>
      <p:ext uri="{BB962C8B-B14F-4D97-AF65-F5344CB8AC3E}">
        <p14:creationId xmlns:p14="http://schemas.microsoft.com/office/powerpoint/2010/main" val="285951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How to keep the Storyboard alive (review and discussion)</a:t>
            </a:r>
            <a:br>
              <a:rPr lang="en-US" dirty="0" smtClean="0"/>
            </a:br>
            <a:r>
              <a:rPr lang="en-US" dirty="0" smtClean="0"/>
              <a:t>Diagnostic Debrief</a:t>
            </a:r>
            <a:br>
              <a:rPr lang="en-US" dirty="0" smtClean="0"/>
            </a:br>
            <a:r>
              <a:rPr lang="en-US" dirty="0" smtClean="0"/>
              <a:t> </a:t>
            </a:r>
            <a:endParaRPr lang="en-US" dirty="0"/>
          </a:p>
        </p:txBody>
      </p:sp>
      <p:sp>
        <p:nvSpPr>
          <p:cNvPr id="9" name="Subtitle 8"/>
          <p:cNvSpPr txBox="1">
            <a:spLocks/>
          </p:cNvSpPr>
          <p:nvPr/>
        </p:nvSpPr>
        <p:spPr>
          <a:xfrm>
            <a:off x="1438275" y="3438525"/>
            <a:ext cx="6400800" cy="1524000"/>
          </a:xfrm>
          <a:prstGeom prst="rect">
            <a:avLst/>
          </a:prstGeom>
        </p:spPr>
        <p:txBody>
          <a:bodyPr/>
          <a:lst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endParaRPr lang="en-US" kern="0" dirty="0" smtClean="0">
              <a:solidFill>
                <a:schemeClr val="tx1"/>
              </a:solidFill>
            </a:endParaRPr>
          </a:p>
          <a:p>
            <a:pPr algn="ctr"/>
            <a:r>
              <a:rPr lang="en-US" kern="0" dirty="0" smtClean="0">
                <a:solidFill>
                  <a:schemeClr val="tx1"/>
                </a:solidFill>
              </a:rPr>
              <a:t>&lt;Insert Facilitator&gt;</a:t>
            </a:r>
            <a:endParaRPr lang="en-US" kern="0" dirty="0">
              <a:solidFill>
                <a:schemeClr val="tx1"/>
              </a:solidFill>
            </a:endParaRPr>
          </a:p>
        </p:txBody>
      </p:sp>
    </p:spTree>
    <p:extLst>
      <p:ext uri="{BB962C8B-B14F-4D97-AF65-F5344CB8AC3E}">
        <p14:creationId xmlns:p14="http://schemas.microsoft.com/office/powerpoint/2010/main" val="3580366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process behind getting to a storyboard</a:t>
            </a:r>
            <a:endParaRPr lang="en-GB"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sp>
        <p:nvSpPr>
          <p:cNvPr id="5" name="Rounded Rectangle 4"/>
          <p:cNvSpPr/>
          <p:nvPr/>
        </p:nvSpPr>
        <p:spPr bwMode="auto">
          <a:xfrm>
            <a:off x="304800" y="1340768"/>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smtClean="0">
                <a:solidFill>
                  <a:srgbClr val="000000"/>
                </a:solidFill>
              </a:rPr>
              <a:t>Hypotheses generation</a:t>
            </a:r>
          </a:p>
        </p:txBody>
      </p:sp>
      <p:sp>
        <p:nvSpPr>
          <p:cNvPr id="6" name="Rounded Rectangle 5"/>
          <p:cNvSpPr/>
          <p:nvPr/>
        </p:nvSpPr>
        <p:spPr bwMode="auto">
          <a:xfrm>
            <a:off x="1388666" y="2221738"/>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smtClean="0">
                <a:solidFill>
                  <a:srgbClr val="000000"/>
                </a:solidFill>
              </a:rPr>
              <a:t>Diagnostics creation</a:t>
            </a:r>
          </a:p>
        </p:txBody>
      </p:sp>
      <p:sp>
        <p:nvSpPr>
          <p:cNvPr id="7" name="Rounded Rectangle 6"/>
          <p:cNvSpPr/>
          <p:nvPr/>
        </p:nvSpPr>
        <p:spPr bwMode="auto">
          <a:xfrm>
            <a:off x="2472538" y="3102708"/>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smtClean="0">
                <a:solidFill>
                  <a:srgbClr val="000000"/>
                </a:solidFill>
              </a:rPr>
              <a:t>Run diagnostics</a:t>
            </a:r>
          </a:p>
        </p:txBody>
      </p:sp>
      <p:sp>
        <p:nvSpPr>
          <p:cNvPr id="8" name="Rounded Rectangle 7"/>
          <p:cNvSpPr/>
          <p:nvPr/>
        </p:nvSpPr>
        <p:spPr bwMode="auto">
          <a:xfrm>
            <a:off x="3556402" y="3983678"/>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err="1" smtClean="0">
                <a:solidFill>
                  <a:srgbClr val="000000"/>
                </a:solidFill>
              </a:rPr>
              <a:t>Analyze</a:t>
            </a:r>
            <a:r>
              <a:rPr lang="en-GB" i="1" dirty="0" smtClean="0">
                <a:solidFill>
                  <a:srgbClr val="000000"/>
                </a:solidFill>
              </a:rPr>
              <a:t> diagnostics</a:t>
            </a:r>
          </a:p>
        </p:txBody>
      </p:sp>
      <p:sp>
        <p:nvSpPr>
          <p:cNvPr id="9" name="Rounded Rectangle 8"/>
          <p:cNvSpPr/>
          <p:nvPr/>
        </p:nvSpPr>
        <p:spPr bwMode="auto">
          <a:xfrm>
            <a:off x="4640266" y="4864648"/>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smtClean="0">
                <a:solidFill>
                  <a:srgbClr val="000000"/>
                </a:solidFill>
              </a:rPr>
              <a:t>Populate storyboard</a:t>
            </a:r>
          </a:p>
        </p:txBody>
      </p:sp>
      <p:sp>
        <p:nvSpPr>
          <p:cNvPr id="10" name="Rounded Rectangle 9"/>
          <p:cNvSpPr/>
          <p:nvPr/>
        </p:nvSpPr>
        <p:spPr bwMode="auto">
          <a:xfrm>
            <a:off x="5724130" y="5745616"/>
            <a:ext cx="3115072" cy="648072"/>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r>
              <a:rPr lang="en-GB" i="1" dirty="0" smtClean="0">
                <a:solidFill>
                  <a:srgbClr val="000000"/>
                </a:solidFill>
              </a:rPr>
              <a:t>Interpret &amp; share story</a:t>
            </a:r>
          </a:p>
        </p:txBody>
      </p:sp>
      <p:pic>
        <p:nvPicPr>
          <p:cNvPr id="11" name="Picture 2" descr="http://www.imagebase.net/var/albums/Concept/object21-1725313576.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3361800" y="1114843"/>
            <a:ext cx="536988" cy="13604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imagebase.net/var/albums/Concept/object21-1725313576.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4371770" y="2014840"/>
            <a:ext cx="536988" cy="1360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imagebase.net/var/albums/Concept/object21-1725313576.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5462754" y="2861977"/>
            <a:ext cx="536988" cy="13604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imagebase.net/var/albums/Concept/object21-1725313576.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6553738" y="3753635"/>
            <a:ext cx="536988" cy="1360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imagebase.net/var/albums/Concept/object21-1725313576.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7599003" y="4632790"/>
            <a:ext cx="536988" cy="136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3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evolution of the Frontier storyboard</a:t>
            </a:r>
            <a:endParaRPr lang="en-GB"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pic>
        <p:nvPicPr>
          <p:cNvPr id="6" name="Picture 5"/>
          <p:cNvPicPr>
            <a:picLocks noChangeAspect="1"/>
          </p:cNvPicPr>
          <p:nvPr/>
        </p:nvPicPr>
        <p:blipFill rotWithShape="1">
          <a:blip r:embed="rId3"/>
          <a:srcRect l="10706" t="17516" r="28970" b="7673"/>
          <a:stretch/>
        </p:blipFill>
        <p:spPr>
          <a:xfrm>
            <a:off x="176471" y="1340300"/>
            <a:ext cx="4752529" cy="3313690"/>
          </a:xfrm>
          <a:prstGeom prst="rect">
            <a:avLst/>
          </a:prstGeom>
        </p:spPr>
      </p:pic>
      <p:pic>
        <p:nvPicPr>
          <p:cNvPr id="5" name="Picture 4"/>
          <p:cNvPicPr>
            <a:picLocks noChangeAspect="1"/>
          </p:cNvPicPr>
          <p:nvPr/>
        </p:nvPicPr>
        <p:blipFill rotWithShape="1">
          <a:blip r:embed="rId4"/>
          <a:srcRect l="19923" t="6891" r="19752" b="13376"/>
          <a:stretch/>
        </p:blipFill>
        <p:spPr>
          <a:xfrm>
            <a:off x="3851920" y="2767543"/>
            <a:ext cx="5196830" cy="3861865"/>
          </a:xfrm>
          <a:prstGeom prst="rect">
            <a:avLst/>
          </a:prstGeom>
        </p:spPr>
      </p:pic>
      <p:pic>
        <p:nvPicPr>
          <p:cNvPr id="1026" name="Picture 2" descr="http://www.imagebase.net/var/albums/Concept/object21-1725313576.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57520">
            <a:off x="5319801" y="547905"/>
            <a:ext cx="1700436" cy="354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17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Storyboard: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2" y="1196754"/>
            <a:ext cx="7488832" cy="5608919"/>
          </a:xfrm>
          <a:prstGeom prst="rect">
            <a:avLst/>
          </a:prstGeom>
        </p:spPr>
      </p:pic>
    </p:spTree>
    <p:extLst>
      <p:ext uri="{BB962C8B-B14F-4D97-AF65-F5344CB8AC3E}">
        <p14:creationId xmlns:p14="http://schemas.microsoft.com/office/powerpoint/2010/main" val="232076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storyboard index helps stores to understand which results go where on the storyboard</a:t>
            </a:r>
            <a:endParaRPr lang="en-GB"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grpSp>
        <p:nvGrpSpPr>
          <p:cNvPr id="8" name="Group 7"/>
          <p:cNvGrpSpPr/>
          <p:nvPr/>
        </p:nvGrpSpPr>
        <p:grpSpPr>
          <a:xfrm>
            <a:off x="1115619" y="2276877"/>
            <a:ext cx="6340902" cy="2914651"/>
            <a:chOff x="282655" y="1655479"/>
            <a:chExt cx="8555499" cy="3932610"/>
          </a:xfrm>
        </p:grpSpPr>
        <p:pic>
          <p:nvPicPr>
            <p:cNvPr id="5" name="Picture 4"/>
            <p:cNvPicPr>
              <a:picLocks noChangeAspect="1"/>
            </p:cNvPicPr>
            <p:nvPr/>
          </p:nvPicPr>
          <p:blipFill rotWithShape="1">
            <a:blip r:embed="rId3"/>
            <a:srcRect l="11813" t="16532" r="29523" b="5704"/>
            <a:stretch/>
          </p:blipFill>
          <p:spPr>
            <a:xfrm>
              <a:off x="282655" y="2435147"/>
              <a:ext cx="4202835" cy="3132301"/>
            </a:xfrm>
            <a:prstGeom prst="rect">
              <a:avLst/>
            </a:prstGeom>
            <a:ln>
              <a:solidFill>
                <a:schemeClr val="bg1">
                  <a:lumMod val="85000"/>
                </a:schemeClr>
              </a:solidFill>
            </a:ln>
          </p:spPr>
        </p:pic>
        <p:pic>
          <p:nvPicPr>
            <p:cNvPr id="6" name="Picture 5"/>
            <p:cNvPicPr>
              <a:picLocks noChangeAspect="1"/>
            </p:cNvPicPr>
            <p:nvPr/>
          </p:nvPicPr>
          <p:blipFill rotWithShape="1">
            <a:blip r:embed="rId4"/>
            <a:srcRect l="11195" t="17401" r="29588" b="5818"/>
            <a:stretch/>
          </p:blipFill>
          <p:spPr>
            <a:xfrm>
              <a:off x="4589681" y="2491072"/>
              <a:ext cx="4248473" cy="3097017"/>
            </a:xfrm>
            <a:prstGeom prst="rect">
              <a:avLst/>
            </a:prstGeom>
            <a:ln>
              <a:solidFill>
                <a:schemeClr val="bg1">
                  <a:lumMod val="85000"/>
                </a:schemeClr>
              </a:solidFill>
            </a:ln>
          </p:spPr>
        </p:pic>
        <p:pic>
          <p:nvPicPr>
            <p:cNvPr id="7" name="Picture 2" descr="http://www.imagebase.net/var/albums/Concept/object21-1725313576.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031918">
              <a:off x="3865724" y="499175"/>
              <a:ext cx="1231299" cy="354390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61318" y="1234872"/>
            <a:ext cx="8324800" cy="1754326"/>
          </a:xfrm>
          <a:prstGeom prst="rect">
            <a:avLst/>
          </a:prstGeom>
        </p:spPr>
        <p:txBody>
          <a:bodyPr wrap="square">
            <a:spAutoFit/>
          </a:bodyPr>
          <a:lstStyle/>
          <a:p>
            <a:r>
              <a:rPr lang="en-GB" i="1" dirty="0">
                <a:solidFill>
                  <a:srgbClr val="000000"/>
                </a:solidFill>
              </a:rPr>
              <a:t>From analysis to development and interpretation</a:t>
            </a:r>
            <a:r>
              <a:rPr lang="en-GB" i="1" dirty="0" smtClean="0">
                <a:solidFill>
                  <a:srgbClr val="000000"/>
                </a:solidFill>
              </a:rPr>
              <a:t>…</a:t>
            </a:r>
          </a:p>
          <a:p>
            <a:pPr marL="342900" indent="-342900">
              <a:buFont typeface="Arial" panose="020B0604020202020204" pitchFamily="34" charset="0"/>
              <a:buChar char="•"/>
            </a:pPr>
            <a:r>
              <a:rPr lang="en-GB" i="1" dirty="0" smtClean="0">
                <a:solidFill>
                  <a:srgbClr val="000000"/>
                </a:solidFill>
              </a:rPr>
              <a:t>After </a:t>
            </a:r>
            <a:r>
              <a:rPr lang="en-GB" i="1" dirty="0" err="1" smtClean="0">
                <a:solidFill>
                  <a:srgbClr val="000000"/>
                </a:solidFill>
              </a:rPr>
              <a:t>analyzing</a:t>
            </a:r>
            <a:r>
              <a:rPr lang="en-GB" i="1" dirty="0" smtClean="0">
                <a:solidFill>
                  <a:srgbClr val="000000"/>
                </a:solidFill>
              </a:rPr>
              <a:t> data, running focus groups and receiving outputs from DMs, stores populate their storyboard in line with the storyboard index</a:t>
            </a:r>
          </a:p>
          <a:p>
            <a:pPr marL="342900" indent="-342900">
              <a:buFont typeface="Arial" panose="020B0604020202020204" pitchFamily="34" charset="0"/>
              <a:buChar char="•"/>
            </a:pPr>
            <a:r>
              <a:rPr lang="en-GB" i="1" dirty="0" smtClean="0">
                <a:solidFill>
                  <a:srgbClr val="000000"/>
                </a:solidFill>
              </a:rPr>
              <a:t>Interpreting the data, and understanding how it relates back to store operations is the key here</a:t>
            </a:r>
          </a:p>
          <a:p>
            <a:pPr marL="342900" indent="-342900">
              <a:buFont typeface="Arial" panose="020B0604020202020204" pitchFamily="34" charset="0"/>
              <a:buChar char="•"/>
            </a:pPr>
            <a:endParaRPr lang="en-GB" i="1" dirty="0">
              <a:solidFill>
                <a:srgbClr val="000000"/>
              </a:solidFill>
            </a:endParaRPr>
          </a:p>
        </p:txBody>
      </p:sp>
      <p:sp>
        <p:nvSpPr>
          <p:cNvPr id="9" name="Rectangle 8"/>
          <p:cNvSpPr/>
          <p:nvPr/>
        </p:nvSpPr>
        <p:spPr>
          <a:xfrm>
            <a:off x="304800" y="5371948"/>
            <a:ext cx="8324800" cy="923330"/>
          </a:xfrm>
          <a:prstGeom prst="rect">
            <a:avLst/>
          </a:prstGeom>
        </p:spPr>
        <p:txBody>
          <a:bodyPr wrap="square">
            <a:spAutoFit/>
          </a:bodyPr>
          <a:lstStyle/>
          <a:p>
            <a:pPr marL="342900" indent="-342900">
              <a:buFont typeface="Arial" panose="020B0604020202020204" pitchFamily="34" charset="0"/>
              <a:buChar char="•"/>
            </a:pPr>
            <a:r>
              <a:rPr lang="en-GB" i="1" dirty="0" smtClean="0">
                <a:solidFill>
                  <a:srgbClr val="000000"/>
                </a:solidFill>
              </a:rPr>
              <a:t>Store leadership then share this storyboard with members of the store team from both the pharmacy and front end</a:t>
            </a:r>
          </a:p>
          <a:p>
            <a:pPr marL="342900" indent="-342900">
              <a:buFont typeface="Arial" panose="020B0604020202020204" pitchFamily="34" charset="0"/>
              <a:buChar char="•"/>
            </a:pPr>
            <a:r>
              <a:rPr lang="en-GB" i="1" dirty="0" smtClean="0">
                <a:solidFill>
                  <a:srgbClr val="000000"/>
                </a:solidFill>
              </a:rPr>
              <a:t>It is placed in a location visible to all team members across the store</a:t>
            </a:r>
            <a:endParaRPr lang="en-GB" i="1" dirty="0">
              <a:solidFill>
                <a:srgbClr val="000000"/>
              </a:solidFill>
            </a:endParaRPr>
          </a:p>
        </p:txBody>
      </p:sp>
    </p:spTree>
    <p:extLst>
      <p:ext uri="{BB962C8B-B14F-4D97-AF65-F5344CB8AC3E}">
        <p14:creationId xmlns:p14="http://schemas.microsoft.com/office/powerpoint/2010/main" val="4247207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0"/>
            <a:ext cx="9144000" cy="1143000"/>
          </a:xfrm>
          <a:prstGeom prst="rect">
            <a:avLst/>
          </a:prstGeom>
          <a:blipFill>
            <a:blip r:embed="rId2" cstate="print"/>
            <a:stretch>
              <a:fillRect/>
            </a:stretch>
          </a:blipFill>
        </p:spPr>
        <p:txBody>
          <a:bodyPr wrap="square" lIns="0" tIns="0" rIns="0" bIns="0" rtlCol="0"/>
          <a:lstStyle/>
          <a:p>
            <a:endParaRPr>
              <a:solidFill>
                <a:prstClr val="black"/>
              </a:solidFill>
              <a:ea typeface="ＭＳ Ｐゴシック" charset="0"/>
            </a:endParaRPr>
          </a:p>
        </p:txBody>
      </p:sp>
      <p:sp>
        <p:nvSpPr>
          <p:cNvPr id="3" name="object 3"/>
          <p:cNvSpPr/>
          <p:nvPr/>
        </p:nvSpPr>
        <p:spPr>
          <a:xfrm>
            <a:off x="0" y="1066800"/>
            <a:ext cx="9144000" cy="137160"/>
          </a:xfrm>
          <a:custGeom>
            <a:avLst/>
            <a:gdLst/>
            <a:ahLst/>
            <a:cxnLst/>
            <a:rect l="l" t="t" r="r" b="b"/>
            <a:pathLst>
              <a:path w="9906000" h="137159">
                <a:moveTo>
                  <a:pt x="0" y="137160"/>
                </a:moveTo>
                <a:lnTo>
                  <a:pt x="9906000" y="137160"/>
                </a:lnTo>
                <a:lnTo>
                  <a:pt x="9906000" y="0"/>
                </a:lnTo>
                <a:lnTo>
                  <a:pt x="0" y="0"/>
                </a:lnTo>
                <a:lnTo>
                  <a:pt x="0" y="137160"/>
                </a:lnTo>
                <a:close/>
              </a:path>
            </a:pathLst>
          </a:custGeom>
          <a:solidFill>
            <a:srgbClr val="6FCDE2"/>
          </a:solidFill>
        </p:spPr>
        <p:txBody>
          <a:bodyPr wrap="square" lIns="0" tIns="0" rIns="0" bIns="0" rtlCol="0"/>
          <a:lstStyle/>
          <a:p>
            <a:endParaRPr>
              <a:solidFill>
                <a:prstClr val="black"/>
              </a:solidFill>
              <a:ea typeface="ＭＳ Ｐゴシック" charset="0"/>
            </a:endParaRPr>
          </a:p>
        </p:txBody>
      </p:sp>
      <p:sp>
        <p:nvSpPr>
          <p:cNvPr id="4" name="object 4"/>
          <p:cNvSpPr txBox="1"/>
          <p:nvPr/>
        </p:nvSpPr>
        <p:spPr>
          <a:xfrm>
            <a:off x="0" y="43743"/>
            <a:ext cx="9144000" cy="6924973"/>
          </a:xfrm>
          <a:prstGeom prst="rect">
            <a:avLst/>
          </a:prstGeom>
        </p:spPr>
        <p:txBody>
          <a:bodyPr vert="horz" wrap="square" lIns="0" tIns="0" rIns="0" bIns="0" rtlCol="0">
            <a:spAutoFit/>
          </a:bodyPr>
          <a:lstStyle/>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endParaRPr sz="900">
              <a:solidFill>
                <a:prstClr val="black"/>
              </a:solidFill>
              <a:latin typeface="Times New Roman"/>
              <a:ea typeface="ＭＳ Ｐゴシック" charset="0"/>
              <a:cs typeface="Times New Roman"/>
            </a:endParaRPr>
          </a:p>
          <a:p>
            <a:pPr>
              <a:spcBef>
                <a:spcPts val="40"/>
              </a:spcBef>
            </a:pPr>
            <a:endParaRPr sz="900">
              <a:solidFill>
                <a:prstClr val="black"/>
              </a:solidFill>
              <a:latin typeface="Times New Roman"/>
              <a:ea typeface="ＭＳ Ｐゴシック" charset="0"/>
              <a:cs typeface="Times New Roman"/>
            </a:endParaRPr>
          </a:p>
          <a:p>
            <a:pPr marR="321310" algn="r"/>
            <a:r>
              <a:rPr sz="900" spc="-5" dirty="0">
                <a:solidFill>
                  <a:srgbClr val="57585B"/>
                </a:solidFill>
                <a:latin typeface="Arial"/>
                <a:ea typeface="ＭＳ Ｐゴシック" charset="0"/>
                <a:cs typeface="Arial"/>
              </a:rPr>
              <a:t>59</a:t>
            </a:r>
            <a:endParaRPr sz="900">
              <a:solidFill>
                <a:prstClr val="black"/>
              </a:solidFill>
              <a:latin typeface="Arial"/>
              <a:ea typeface="ＭＳ Ｐゴシック" charset="0"/>
              <a:cs typeface="Arial"/>
            </a:endParaRPr>
          </a:p>
        </p:txBody>
      </p:sp>
      <p:sp>
        <p:nvSpPr>
          <p:cNvPr id="5" name="object 5"/>
          <p:cNvSpPr/>
          <p:nvPr/>
        </p:nvSpPr>
        <p:spPr>
          <a:xfrm>
            <a:off x="304805" y="6424880"/>
            <a:ext cx="301623" cy="337604"/>
          </a:xfrm>
          <a:prstGeom prst="rect">
            <a:avLst/>
          </a:prstGeom>
          <a:blipFill>
            <a:blip r:embed="rId3" cstate="print"/>
            <a:stretch>
              <a:fillRect/>
            </a:stretch>
          </a:blipFill>
        </p:spPr>
        <p:txBody>
          <a:bodyPr wrap="square" lIns="0" tIns="0" rIns="0" bIns="0" rtlCol="0"/>
          <a:lstStyle/>
          <a:p>
            <a:endParaRPr>
              <a:solidFill>
                <a:prstClr val="black"/>
              </a:solidFill>
              <a:ea typeface="ＭＳ Ｐゴシック" charset="0"/>
            </a:endParaRPr>
          </a:p>
        </p:txBody>
      </p:sp>
      <p:sp>
        <p:nvSpPr>
          <p:cNvPr id="6" name="object 6"/>
          <p:cNvSpPr/>
          <p:nvPr/>
        </p:nvSpPr>
        <p:spPr>
          <a:xfrm>
            <a:off x="0" y="43738"/>
            <a:ext cx="9144000" cy="6814258"/>
          </a:xfrm>
          <a:prstGeom prst="rect">
            <a:avLst/>
          </a:prstGeom>
          <a:blipFill>
            <a:blip r:embed="rId4" cstate="print"/>
            <a:stretch>
              <a:fillRect/>
            </a:stretch>
          </a:blipFill>
        </p:spPr>
        <p:txBody>
          <a:bodyPr wrap="square" lIns="0" tIns="0" rIns="0" bIns="0" rtlCol="0"/>
          <a:lstStyle/>
          <a:p>
            <a:endParaRPr>
              <a:solidFill>
                <a:prstClr val="black"/>
              </a:solidFill>
              <a:ea typeface="ＭＳ Ｐゴシック" charset="0"/>
            </a:endParaRPr>
          </a:p>
        </p:txBody>
      </p:sp>
      <p:sp>
        <p:nvSpPr>
          <p:cNvPr id="7" name="object 7"/>
          <p:cNvSpPr/>
          <p:nvPr/>
        </p:nvSpPr>
        <p:spPr>
          <a:xfrm>
            <a:off x="41413" y="1066800"/>
            <a:ext cx="381000" cy="381000"/>
          </a:xfrm>
          <a:custGeom>
            <a:avLst/>
            <a:gdLst/>
            <a:ahLst/>
            <a:cxnLst/>
            <a:rect l="l" t="t" r="r" b="b"/>
            <a:pathLst>
              <a:path w="412750" h="381000">
                <a:moveTo>
                  <a:pt x="206380" y="0"/>
                </a:moveTo>
                <a:lnTo>
                  <a:pt x="159058" y="5034"/>
                </a:lnTo>
                <a:lnTo>
                  <a:pt x="115618" y="19372"/>
                </a:lnTo>
                <a:lnTo>
                  <a:pt x="77299" y="41867"/>
                </a:lnTo>
                <a:lnTo>
                  <a:pt x="45338" y="71374"/>
                </a:lnTo>
                <a:lnTo>
                  <a:pt x="20976" y="106746"/>
                </a:lnTo>
                <a:lnTo>
                  <a:pt x="5450" y="146837"/>
                </a:lnTo>
                <a:lnTo>
                  <a:pt x="0" y="190500"/>
                </a:lnTo>
                <a:lnTo>
                  <a:pt x="5450" y="234162"/>
                </a:lnTo>
                <a:lnTo>
                  <a:pt x="20976" y="274253"/>
                </a:lnTo>
                <a:lnTo>
                  <a:pt x="45338" y="309625"/>
                </a:lnTo>
                <a:lnTo>
                  <a:pt x="77299" y="339132"/>
                </a:lnTo>
                <a:lnTo>
                  <a:pt x="115618" y="361627"/>
                </a:lnTo>
                <a:lnTo>
                  <a:pt x="159058" y="375965"/>
                </a:lnTo>
                <a:lnTo>
                  <a:pt x="206380" y="381000"/>
                </a:lnTo>
                <a:lnTo>
                  <a:pt x="253697" y="375965"/>
                </a:lnTo>
                <a:lnTo>
                  <a:pt x="297135" y="361627"/>
                </a:lnTo>
                <a:lnTo>
                  <a:pt x="335453" y="339132"/>
                </a:lnTo>
                <a:lnTo>
                  <a:pt x="367414" y="309625"/>
                </a:lnTo>
                <a:lnTo>
                  <a:pt x="391777" y="274253"/>
                </a:lnTo>
                <a:lnTo>
                  <a:pt x="407304" y="234162"/>
                </a:lnTo>
                <a:lnTo>
                  <a:pt x="412755" y="190500"/>
                </a:lnTo>
                <a:lnTo>
                  <a:pt x="407304" y="146837"/>
                </a:lnTo>
                <a:lnTo>
                  <a:pt x="391777" y="106746"/>
                </a:lnTo>
                <a:lnTo>
                  <a:pt x="367414" y="71374"/>
                </a:lnTo>
                <a:lnTo>
                  <a:pt x="335453" y="41867"/>
                </a:lnTo>
                <a:lnTo>
                  <a:pt x="297135" y="19372"/>
                </a:lnTo>
                <a:lnTo>
                  <a:pt x="253697" y="5034"/>
                </a:lnTo>
                <a:lnTo>
                  <a:pt x="206380"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8" name="object 8"/>
          <p:cNvSpPr/>
          <p:nvPr/>
        </p:nvSpPr>
        <p:spPr>
          <a:xfrm>
            <a:off x="41413" y="1066800"/>
            <a:ext cx="381000" cy="381000"/>
          </a:xfrm>
          <a:custGeom>
            <a:avLst/>
            <a:gdLst/>
            <a:ahLst/>
            <a:cxnLst/>
            <a:rect l="l" t="t" r="r" b="b"/>
            <a:pathLst>
              <a:path w="412750" h="381000">
                <a:moveTo>
                  <a:pt x="0" y="190500"/>
                </a:moveTo>
                <a:lnTo>
                  <a:pt x="5450" y="146837"/>
                </a:lnTo>
                <a:lnTo>
                  <a:pt x="20976" y="106746"/>
                </a:lnTo>
                <a:lnTo>
                  <a:pt x="45338" y="71374"/>
                </a:lnTo>
                <a:lnTo>
                  <a:pt x="77299" y="41867"/>
                </a:lnTo>
                <a:lnTo>
                  <a:pt x="115618" y="19372"/>
                </a:lnTo>
                <a:lnTo>
                  <a:pt x="159058" y="5034"/>
                </a:lnTo>
                <a:lnTo>
                  <a:pt x="206380" y="0"/>
                </a:lnTo>
                <a:lnTo>
                  <a:pt x="253697" y="5034"/>
                </a:lnTo>
                <a:lnTo>
                  <a:pt x="297135" y="19372"/>
                </a:lnTo>
                <a:lnTo>
                  <a:pt x="335453" y="41867"/>
                </a:lnTo>
                <a:lnTo>
                  <a:pt x="367414" y="71374"/>
                </a:lnTo>
                <a:lnTo>
                  <a:pt x="391777" y="106746"/>
                </a:lnTo>
                <a:lnTo>
                  <a:pt x="407304" y="146837"/>
                </a:lnTo>
                <a:lnTo>
                  <a:pt x="412755" y="190500"/>
                </a:lnTo>
                <a:lnTo>
                  <a:pt x="407304" y="234162"/>
                </a:lnTo>
                <a:lnTo>
                  <a:pt x="391777" y="274253"/>
                </a:lnTo>
                <a:lnTo>
                  <a:pt x="367414" y="309625"/>
                </a:lnTo>
                <a:lnTo>
                  <a:pt x="335453" y="339132"/>
                </a:lnTo>
                <a:lnTo>
                  <a:pt x="297135" y="361627"/>
                </a:lnTo>
                <a:lnTo>
                  <a:pt x="253697" y="375965"/>
                </a:lnTo>
                <a:lnTo>
                  <a:pt x="206380" y="381000"/>
                </a:lnTo>
                <a:lnTo>
                  <a:pt x="159058" y="375965"/>
                </a:lnTo>
                <a:lnTo>
                  <a:pt x="115618" y="361627"/>
                </a:lnTo>
                <a:lnTo>
                  <a:pt x="77299" y="339132"/>
                </a:lnTo>
                <a:lnTo>
                  <a:pt x="45338" y="309625"/>
                </a:lnTo>
                <a:lnTo>
                  <a:pt x="20976" y="274253"/>
                </a:lnTo>
                <a:lnTo>
                  <a:pt x="5450"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9" name="object 9"/>
          <p:cNvSpPr txBox="1"/>
          <p:nvPr/>
        </p:nvSpPr>
        <p:spPr>
          <a:xfrm>
            <a:off x="117418" y="1129254"/>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16</a:t>
            </a:r>
            <a:endParaRPr sz="1600">
              <a:solidFill>
                <a:prstClr val="black"/>
              </a:solidFill>
              <a:latin typeface="Arial"/>
              <a:ea typeface="ＭＳ Ｐゴシック" charset="0"/>
              <a:cs typeface="Arial"/>
            </a:endParaRPr>
          </a:p>
        </p:txBody>
      </p:sp>
      <p:sp>
        <p:nvSpPr>
          <p:cNvPr id="10" name="object 10"/>
          <p:cNvSpPr/>
          <p:nvPr/>
        </p:nvSpPr>
        <p:spPr>
          <a:xfrm>
            <a:off x="838200" y="397509"/>
            <a:ext cx="381000" cy="381000"/>
          </a:xfrm>
          <a:custGeom>
            <a:avLst/>
            <a:gdLst/>
            <a:ahLst/>
            <a:cxnLst/>
            <a:rect l="l" t="t" r="r" b="b"/>
            <a:pathLst>
              <a:path w="412750" h="381000">
                <a:moveTo>
                  <a:pt x="206375" y="0"/>
                </a:moveTo>
                <a:lnTo>
                  <a:pt x="159053" y="5034"/>
                </a:lnTo>
                <a:lnTo>
                  <a:pt x="115614" y="19372"/>
                </a:lnTo>
                <a:lnTo>
                  <a:pt x="77295" y="41867"/>
                </a:lnTo>
                <a:lnTo>
                  <a:pt x="45336" y="71374"/>
                </a:lnTo>
                <a:lnTo>
                  <a:pt x="20975" y="106746"/>
                </a:lnTo>
                <a:lnTo>
                  <a:pt x="5450" y="146837"/>
                </a:lnTo>
                <a:lnTo>
                  <a:pt x="0" y="190500"/>
                </a:lnTo>
                <a:lnTo>
                  <a:pt x="5450" y="234202"/>
                </a:lnTo>
                <a:lnTo>
                  <a:pt x="20975" y="274308"/>
                </a:lnTo>
                <a:lnTo>
                  <a:pt x="45336" y="309678"/>
                </a:lnTo>
                <a:lnTo>
                  <a:pt x="77295" y="339172"/>
                </a:lnTo>
                <a:lnTo>
                  <a:pt x="115614" y="361650"/>
                </a:lnTo>
                <a:lnTo>
                  <a:pt x="159053" y="375972"/>
                </a:lnTo>
                <a:lnTo>
                  <a:pt x="206375" y="381000"/>
                </a:lnTo>
                <a:lnTo>
                  <a:pt x="253696" y="375972"/>
                </a:lnTo>
                <a:lnTo>
                  <a:pt x="297135" y="361650"/>
                </a:lnTo>
                <a:lnTo>
                  <a:pt x="335454" y="339172"/>
                </a:lnTo>
                <a:lnTo>
                  <a:pt x="367413" y="309678"/>
                </a:lnTo>
                <a:lnTo>
                  <a:pt x="391774" y="274308"/>
                </a:lnTo>
                <a:lnTo>
                  <a:pt x="407299" y="234202"/>
                </a:lnTo>
                <a:lnTo>
                  <a:pt x="412750" y="190500"/>
                </a:lnTo>
                <a:lnTo>
                  <a:pt x="407299" y="146837"/>
                </a:lnTo>
                <a:lnTo>
                  <a:pt x="391774" y="106746"/>
                </a:lnTo>
                <a:lnTo>
                  <a:pt x="367413" y="71374"/>
                </a:lnTo>
                <a:lnTo>
                  <a:pt x="335454" y="41867"/>
                </a:lnTo>
                <a:lnTo>
                  <a:pt x="297135" y="19372"/>
                </a:lnTo>
                <a:lnTo>
                  <a:pt x="253696" y="5034"/>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1" name="object 11"/>
          <p:cNvSpPr/>
          <p:nvPr/>
        </p:nvSpPr>
        <p:spPr>
          <a:xfrm>
            <a:off x="838200" y="397509"/>
            <a:ext cx="381000" cy="381000"/>
          </a:xfrm>
          <a:custGeom>
            <a:avLst/>
            <a:gdLst/>
            <a:ahLst/>
            <a:cxnLst/>
            <a:rect l="l" t="t" r="r" b="b"/>
            <a:pathLst>
              <a:path w="412750" h="381000">
                <a:moveTo>
                  <a:pt x="0" y="190500"/>
                </a:moveTo>
                <a:lnTo>
                  <a:pt x="5450" y="146837"/>
                </a:lnTo>
                <a:lnTo>
                  <a:pt x="20975" y="106746"/>
                </a:lnTo>
                <a:lnTo>
                  <a:pt x="45336" y="71374"/>
                </a:lnTo>
                <a:lnTo>
                  <a:pt x="77295" y="41867"/>
                </a:lnTo>
                <a:lnTo>
                  <a:pt x="115614" y="19372"/>
                </a:lnTo>
                <a:lnTo>
                  <a:pt x="159053" y="5034"/>
                </a:lnTo>
                <a:lnTo>
                  <a:pt x="206375" y="0"/>
                </a:lnTo>
                <a:lnTo>
                  <a:pt x="253696" y="5034"/>
                </a:lnTo>
                <a:lnTo>
                  <a:pt x="297135" y="19372"/>
                </a:lnTo>
                <a:lnTo>
                  <a:pt x="335454" y="41867"/>
                </a:lnTo>
                <a:lnTo>
                  <a:pt x="367413" y="71374"/>
                </a:lnTo>
                <a:lnTo>
                  <a:pt x="391774" y="106746"/>
                </a:lnTo>
                <a:lnTo>
                  <a:pt x="407299" y="146837"/>
                </a:lnTo>
                <a:lnTo>
                  <a:pt x="412750" y="190500"/>
                </a:lnTo>
                <a:lnTo>
                  <a:pt x="407299" y="234202"/>
                </a:lnTo>
                <a:lnTo>
                  <a:pt x="391774" y="274308"/>
                </a:lnTo>
                <a:lnTo>
                  <a:pt x="367413" y="309678"/>
                </a:lnTo>
                <a:lnTo>
                  <a:pt x="335454" y="339172"/>
                </a:lnTo>
                <a:lnTo>
                  <a:pt x="297135" y="361650"/>
                </a:lnTo>
                <a:lnTo>
                  <a:pt x="253696" y="375972"/>
                </a:lnTo>
                <a:lnTo>
                  <a:pt x="206375" y="381000"/>
                </a:lnTo>
                <a:lnTo>
                  <a:pt x="159053" y="375972"/>
                </a:lnTo>
                <a:lnTo>
                  <a:pt x="115614" y="361650"/>
                </a:lnTo>
                <a:lnTo>
                  <a:pt x="77295" y="339172"/>
                </a:lnTo>
                <a:lnTo>
                  <a:pt x="45336" y="309678"/>
                </a:lnTo>
                <a:lnTo>
                  <a:pt x="20975" y="274308"/>
                </a:lnTo>
                <a:lnTo>
                  <a:pt x="5450" y="23420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12" name="object 12"/>
          <p:cNvSpPr/>
          <p:nvPr/>
        </p:nvSpPr>
        <p:spPr>
          <a:xfrm>
            <a:off x="1044728" y="837946"/>
            <a:ext cx="381585" cy="381000"/>
          </a:xfrm>
          <a:custGeom>
            <a:avLst/>
            <a:gdLst/>
            <a:ahLst/>
            <a:cxnLst/>
            <a:rect l="l" t="t" r="r" b="b"/>
            <a:pathLst>
              <a:path w="413384" h="381000">
                <a:moveTo>
                  <a:pt x="206413" y="0"/>
                </a:moveTo>
                <a:lnTo>
                  <a:pt x="159077" y="5027"/>
                </a:lnTo>
                <a:lnTo>
                  <a:pt x="115628" y="19349"/>
                </a:lnTo>
                <a:lnTo>
                  <a:pt x="77303" y="41827"/>
                </a:lnTo>
                <a:lnTo>
                  <a:pt x="45339" y="71321"/>
                </a:lnTo>
                <a:lnTo>
                  <a:pt x="20976" y="106691"/>
                </a:lnTo>
                <a:lnTo>
                  <a:pt x="5450" y="146797"/>
                </a:lnTo>
                <a:lnTo>
                  <a:pt x="0" y="190500"/>
                </a:lnTo>
                <a:lnTo>
                  <a:pt x="5450" y="234162"/>
                </a:lnTo>
                <a:lnTo>
                  <a:pt x="20976" y="274253"/>
                </a:lnTo>
                <a:lnTo>
                  <a:pt x="45339" y="309625"/>
                </a:lnTo>
                <a:lnTo>
                  <a:pt x="77303" y="339132"/>
                </a:lnTo>
                <a:lnTo>
                  <a:pt x="115628" y="361627"/>
                </a:lnTo>
                <a:lnTo>
                  <a:pt x="159077" y="375965"/>
                </a:lnTo>
                <a:lnTo>
                  <a:pt x="206413" y="381000"/>
                </a:lnTo>
                <a:lnTo>
                  <a:pt x="253714" y="375965"/>
                </a:lnTo>
                <a:lnTo>
                  <a:pt x="297145" y="361627"/>
                </a:lnTo>
                <a:lnTo>
                  <a:pt x="335465" y="339132"/>
                </a:lnTo>
                <a:lnTo>
                  <a:pt x="367431" y="309625"/>
                </a:lnTo>
                <a:lnTo>
                  <a:pt x="391801" y="274253"/>
                </a:lnTo>
                <a:lnTo>
                  <a:pt x="407334" y="234162"/>
                </a:lnTo>
                <a:lnTo>
                  <a:pt x="412788" y="190500"/>
                </a:lnTo>
                <a:lnTo>
                  <a:pt x="407334" y="146797"/>
                </a:lnTo>
                <a:lnTo>
                  <a:pt x="391801" y="106691"/>
                </a:lnTo>
                <a:lnTo>
                  <a:pt x="367431" y="71321"/>
                </a:lnTo>
                <a:lnTo>
                  <a:pt x="335465" y="41827"/>
                </a:lnTo>
                <a:lnTo>
                  <a:pt x="297145" y="19349"/>
                </a:lnTo>
                <a:lnTo>
                  <a:pt x="253714" y="5027"/>
                </a:lnTo>
                <a:lnTo>
                  <a:pt x="206413"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3" name="object 13"/>
          <p:cNvSpPr/>
          <p:nvPr/>
        </p:nvSpPr>
        <p:spPr>
          <a:xfrm>
            <a:off x="1044728" y="837946"/>
            <a:ext cx="381585" cy="381000"/>
          </a:xfrm>
          <a:custGeom>
            <a:avLst/>
            <a:gdLst/>
            <a:ahLst/>
            <a:cxnLst/>
            <a:rect l="l" t="t" r="r" b="b"/>
            <a:pathLst>
              <a:path w="413384" h="381000">
                <a:moveTo>
                  <a:pt x="0" y="190500"/>
                </a:moveTo>
                <a:lnTo>
                  <a:pt x="5450" y="146797"/>
                </a:lnTo>
                <a:lnTo>
                  <a:pt x="20976" y="106691"/>
                </a:lnTo>
                <a:lnTo>
                  <a:pt x="45339" y="71321"/>
                </a:lnTo>
                <a:lnTo>
                  <a:pt x="77303" y="41827"/>
                </a:lnTo>
                <a:lnTo>
                  <a:pt x="115628" y="19349"/>
                </a:lnTo>
                <a:lnTo>
                  <a:pt x="159077" y="5027"/>
                </a:lnTo>
                <a:lnTo>
                  <a:pt x="206413" y="0"/>
                </a:lnTo>
                <a:lnTo>
                  <a:pt x="253714" y="5027"/>
                </a:lnTo>
                <a:lnTo>
                  <a:pt x="297145" y="19349"/>
                </a:lnTo>
                <a:lnTo>
                  <a:pt x="335465" y="41827"/>
                </a:lnTo>
                <a:lnTo>
                  <a:pt x="367431" y="71321"/>
                </a:lnTo>
                <a:lnTo>
                  <a:pt x="391801" y="106691"/>
                </a:lnTo>
                <a:lnTo>
                  <a:pt x="407334" y="146797"/>
                </a:lnTo>
                <a:lnTo>
                  <a:pt x="412788" y="190500"/>
                </a:lnTo>
                <a:lnTo>
                  <a:pt x="407334" y="234162"/>
                </a:lnTo>
                <a:lnTo>
                  <a:pt x="391801" y="274253"/>
                </a:lnTo>
                <a:lnTo>
                  <a:pt x="367431" y="309625"/>
                </a:lnTo>
                <a:lnTo>
                  <a:pt x="335465" y="339132"/>
                </a:lnTo>
                <a:lnTo>
                  <a:pt x="297145" y="361627"/>
                </a:lnTo>
                <a:lnTo>
                  <a:pt x="253714" y="375965"/>
                </a:lnTo>
                <a:lnTo>
                  <a:pt x="206413" y="381000"/>
                </a:lnTo>
                <a:lnTo>
                  <a:pt x="159077" y="375965"/>
                </a:lnTo>
                <a:lnTo>
                  <a:pt x="115628" y="361627"/>
                </a:lnTo>
                <a:lnTo>
                  <a:pt x="77303" y="339132"/>
                </a:lnTo>
                <a:lnTo>
                  <a:pt x="45339" y="309625"/>
                </a:lnTo>
                <a:lnTo>
                  <a:pt x="20976" y="274253"/>
                </a:lnTo>
                <a:lnTo>
                  <a:pt x="5450"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14" name="object 14"/>
          <p:cNvSpPr/>
          <p:nvPr/>
        </p:nvSpPr>
        <p:spPr>
          <a:xfrm>
            <a:off x="1251204" y="1218946"/>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500"/>
                </a:lnTo>
                <a:lnTo>
                  <a:pt x="5453" y="234162"/>
                </a:lnTo>
                <a:lnTo>
                  <a:pt x="20986" y="274253"/>
                </a:lnTo>
                <a:lnTo>
                  <a:pt x="45356" y="309625"/>
                </a:lnTo>
                <a:lnTo>
                  <a:pt x="77322" y="339132"/>
                </a:lnTo>
                <a:lnTo>
                  <a:pt x="115642" y="361627"/>
                </a:lnTo>
                <a:lnTo>
                  <a:pt x="159073" y="375965"/>
                </a:lnTo>
                <a:lnTo>
                  <a:pt x="206375" y="381000"/>
                </a:lnTo>
                <a:lnTo>
                  <a:pt x="253716" y="375965"/>
                </a:lnTo>
                <a:lnTo>
                  <a:pt x="297163" y="361627"/>
                </a:lnTo>
                <a:lnTo>
                  <a:pt x="335480" y="339132"/>
                </a:lnTo>
                <a:lnTo>
                  <a:pt x="367433" y="309625"/>
                </a:lnTo>
                <a:lnTo>
                  <a:pt x="391785" y="274253"/>
                </a:lnTo>
                <a:lnTo>
                  <a:pt x="407303" y="234162"/>
                </a:lnTo>
                <a:lnTo>
                  <a:pt x="412749" y="190500"/>
                </a:lnTo>
                <a:lnTo>
                  <a:pt x="407303" y="146797"/>
                </a:lnTo>
                <a:lnTo>
                  <a:pt x="391785" y="106691"/>
                </a:lnTo>
                <a:lnTo>
                  <a:pt x="367433" y="71321"/>
                </a:lnTo>
                <a:lnTo>
                  <a:pt x="335480" y="41827"/>
                </a:lnTo>
                <a:lnTo>
                  <a:pt x="297163" y="19349"/>
                </a:lnTo>
                <a:lnTo>
                  <a:pt x="253716" y="5027"/>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5" name="object 15"/>
          <p:cNvSpPr/>
          <p:nvPr/>
        </p:nvSpPr>
        <p:spPr>
          <a:xfrm>
            <a:off x="1251204" y="1218946"/>
            <a:ext cx="381000" cy="381000"/>
          </a:xfrm>
          <a:custGeom>
            <a:avLst/>
            <a:gdLst/>
            <a:ahLst/>
            <a:cxnLst/>
            <a:rect l="l" t="t" r="r" b="b"/>
            <a:pathLst>
              <a:path w="412750" h="381000">
                <a:moveTo>
                  <a:pt x="0" y="190500"/>
                </a:moveTo>
                <a:lnTo>
                  <a:pt x="5453" y="146797"/>
                </a:lnTo>
                <a:lnTo>
                  <a:pt x="20986" y="106691"/>
                </a:lnTo>
                <a:lnTo>
                  <a:pt x="45356" y="71321"/>
                </a:lnTo>
                <a:lnTo>
                  <a:pt x="77322" y="41827"/>
                </a:lnTo>
                <a:lnTo>
                  <a:pt x="115642" y="19349"/>
                </a:lnTo>
                <a:lnTo>
                  <a:pt x="159073" y="5027"/>
                </a:lnTo>
                <a:lnTo>
                  <a:pt x="206375" y="0"/>
                </a:lnTo>
                <a:lnTo>
                  <a:pt x="253716" y="5027"/>
                </a:lnTo>
                <a:lnTo>
                  <a:pt x="297163" y="19349"/>
                </a:lnTo>
                <a:lnTo>
                  <a:pt x="335480" y="41827"/>
                </a:lnTo>
                <a:lnTo>
                  <a:pt x="367433" y="71321"/>
                </a:lnTo>
                <a:lnTo>
                  <a:pt x="391785" y="106691"/>
                </a:lnTo>
                <a:lnTo>
                  <a:pt x="407303" y="146797"/>
                </a:lnTo>
                <a:lnTo>
                  <a:pt x="412749" y="190500"/>
                </a:lnTo>
                <a:lnTo>
                  <a:pt x="407303" y="234162"/>
                </a:lnTo>
                <a:lnTo>
                  <a:pt x="391785" y="274253"/>
                </a:lnTo>
                <a:lnTo>
                  <a:pt x="367433" y="309625"/>
                </a:lnTo>
                <a:lnTo>
                  <a:pt x="335480" y="339132"/>
                </a:lnTo>
                <a:lnTo>
                  <a:pt x="297163" y="361627"/>
                </a:lnTo>
                <a:lnTo>
                  <a:pt x="25371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16" name="object 16"/>
          <p:cNvSpPr/>
          <p:nvPr/>
        </p:nvSpPr>
        <p:spPr>
          <a:xfrm>
            <a:off x="1510752" y="381000"/>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162"/>
                </a:lnTo>
                <a:lnTo>
                  <a:pt x="20986" y="274253"/>
                </a:lnTo>
                <a:lnTo>
                  <a:pt x="45356" y="309625"/>
                </a:lnTo>
                <a:lnTo>
                  <a:pt x="77322" y="339132"/>
                </a:lnTo>
                <a:lnTo>
                  <a:pt x="115642" y="361627"/>
                </a:lnTo>
                <a:lnTo>
                  <a:pt x="159073" y="375965"/>
                </a:lnTo>
                <a:lnTo>
                  <a:pt x="206375" y="381000"/>
                </a:lnTo>
                <a:lnTo>
                  <a:pt x="253716" y="375965"/>
                </a:lnTo>
                <a:lnTo>
                  <a:pt x="297163" y="361627"/>
                </a:lnTo>
                <a:lnTo>
                  <a:pt x="335480" y="339132"/>
                </a:lnTo>
                <a:lnTo>
                  <a:pt x="367433" y="309625"/>
                </a:lnTo>
                <a:lnTo>
                  <a:pt x="391785" y="274253"/>
                </a:lnTo>
                <a:lnTo>
                  <a:pt x="407303" y="234162"/>
                </a:lnTo>
                <a:lnTo>
                  <a:pt x="412750" y="190500"/>
                </a:lnTo>
                <a:lnTo>
                  <a:pt x="407303" y="146837"/>
                </a:lnTo>
                <a:lnTo>
                  <a:pt x="391785" y="106746"/>
                </a:lnTo>
                <a:lnTo>
                  <a:pt x="367433" y="71374"/>
                </a:lnTo>
                <a:lnTo>
                  <a:pt x="335480" y="41867"/>
                </a:lnTo>
                <a:lnTo>
                  <a:pt x="297163" y="19372"/>
                </a:lnTo>
                <a:lnTo>
                  <a:pt x="253716" y="5034"/>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7" name="object 17"/>
          <p:cNvSpPr/>
          <p:nvPr/>
        </p:nvSpPr>
        <p:spPr>
          <a:xfrm>
            <a:off x="1510752" y="381000"/>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716" y="5034"/>
                </a:lnTo>
                <a:lnTo>
                  <a:pt x="297163" y="19372"/>
                </a:lnTo>
                <a:lnTo>
                  <a:pt x="335480" y="41867"/>
                </a:lnTo>
                <a:lnTo>
                  <a:pt x="367433" y="71374"/>
                </a:lnTo>
                <a:lnTo>
                  <a:pt x="391785" y="106746"/>
                </a:lnTo>
                <a:lnTo>
                  <a:pt x="407303" y="146837"/>
                </a:lnTo>
                <a:lnTo>
                  <a:pt x="412750" y="190500"/>
                </a:lnTo>
                <a:lnTo>
                  <a:pt x="407303" y="234162"/>
                </a:lnTo>
                <a:lnTo>
                  <a:pt x="391785" y="274253"/>
                </a:lnTo>
                <a:lnTo>
                  <a:pt x="367433" y="309625"/>
                </a:lnTo>
                <a:lnTo>
                  <a:pt x="335480" y="339132"/>
                </a:lnTo>
                <a:lnTo>
                  <a:pt x="297163" y="361627"/>
                </a:lnTo>
                <a:lnTo>
                  <a:pt x="25371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18" name="object 18"/>
          <p:cNvSpPr/>
          <p:nvPr/>
        </p:nvSpPr>
        <p:spPr>
          <a:xfrm>
            <a:off x="2362200" y="266445"/>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9" name="object 19"/>
          <p:cNvSpPr/>
          <p:nvPr/>
        </p:nvSpPr>
        <p:spPr>
          <a:xfrm>
            <a:off x="2362200" y="266445"/>
            <a:ext cx="381000" cy="381000"/>
          </a:xfrm>
          <a:custGeom>
            <a:avLst/>
            <a:gdLst/>
            <a:ahLst/>
            <a:cxnLst/>
            <a:rect l="l" t="t" r="r" b="b"/>
            <a:pathLst>
              <a:path w="412750" h="381000">
                <a:moveTo>
                  <a:pt x="0" y="190500"/>
                </a:moveTo>
                <a:lnTo>
                  <a:pt x="5453" y="146797"/>
                </a:lnTo>
                <a:lnTo>
                  <a:pt x="20986" y="106691"/>
                </a:lnTo>
                <a:lnTo>
                  <a:pt x="45356" y="71321"/>
                </a:lnTo>
                <a:lnTo>
                  <a:pt x="77322" y="41827"/>
                </a:lnTo>
                <a:lnTo>
                  <a:pt x="115642" y="19349"/>
                </a:lnTo>
                <a:lnTo>
                  <a:pt x="15907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20" name="object 20"/>
          <p:cNvSpPr/>
          <p:nvPr/>
        </p:nvSpPr>
        <p:spPr>
          <a:xfrm>
            <a:off x="2428434" y="891666"/>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500"/>
                </a:lnTo>
                <a:lnTo>
                  <a:pt x="5453" y="234162"/>
                </a:lnTo>
                <a:lnTo>
                  <a:pt x="20986" y="274253"/>
                </a:lnTo>
                <a:lnTo>
                  <a:pt x="45356" y="309625"/>
                </a:lnTo>
                <a:lnTo>
                  <a:pt x="77322" y="339132"/>
                </a:lnTo>
                <a:lnTo>
                  <a:pt x="115642" y="361627"/>
                </a:lnTo>
                <a:lnTo>
                  <a:pt x="159073" y="375965"/>
                </a:lnTo>
                <a:lnTo>
                  <a:pt x="206375" y="381000"/>
                </a:lnTo>
                <a:lnTo>
                  <a:pt x="253716" y="375965"/>
                </a:lnTo>
                <a:lnTo>
                  <a:pt x="297163" y="361627"/>
                </a:lnTo>
                <a:lnTo>
                  <a:pt x="335480" y="339132"/>
                </a:lnTo>
                <a:lnTo>
                  <a:pt x="367433" y="309625"/>
                </a:lnTo>
                <a:lnTo>
                  <a:pt x="391785" y="274253"/>
                </a:lnTo>
                <a:lnTo>
                  <a:pt x="407303" y="234162"/>
                </a:lnTo>
                <a:lnTo>
                  <a:pt x="412750" y="190500"/>
                </a:lnTo>
                <a:lnTo>
                  <a:pt x="407303" y="146797"/>
                </a:lnTo>
                <a:lnTo>
                  <a:pt x="391785" y="106691"/>
                </a:lnTo>
                <a:lnTo>
                  <a:pt x="367433" y="71321"/>
                </a:lnTo>
                <a:lnTo>
                  <a:pt x="335480" y="41827"/>
                </a:lnTo>
                <a:lnTo>
                  <a:pt x="297163" y="19349"/>
                </a:lnTo>
                <a:lnTo>
                  <a:pt x="253716" y="5027"/>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21" name="object 21"/>
          <p:cNvSpPr/>
          <p:nvPr/>
        </p:nvSpPr>
        <p:spPr>
          <a:xfrm>
            <a:off x="2428434" y="891666"/>
            <a:ext cx="381000" cy="381000"/>
          </a:xfrm>
          <a:custGeom>
            <a:avLst/>
            <a:gdLst/>
            <a:ahLst/>
            <a:cxnLst/>
            <a:rect l="l" t="t" r="r" b="b"/>
            <a:pathLst>
              <a:path w="412750" h="381000">
                <a:moveTo>
                  <a:pt x="0" y="190500"/>
                </a:moveTo>
                <a:lnTo>
                  <a:pt x="5453" y="146797"/>
                </a:lnTo>
                <a:lnTo>
                  <a:pt x="20986" y="106691"/>
                </a:lnTo>
                <a:lnTo>
                  <a:pt x="45356" y="71321"/>
                </a:lnTo>
                <a:lnTo>
                  <a:pt x="77322" y="41827"/>
                </a:lnTo>
                <a:lnTo>
                  <a:pt x="115642" y="19349"/>
                </a:lnTo>
                <a:lnTo>
                  <a:pt x="159073" y="5027"/>
                </a:lnTo>
                <a:lnTo>
                  <a:pt x="206375" y="0"/>
                </a:lnTo>
                <a:lnTo>
                  <a:pt x="253716" y="5027"/>
                </a:lnTo>
                <a:lnTo>
                  <a:pt x="297163" y="19349"/>
                </a:lnTo>
                <a:lnTo>
                  <a:pt x="335480" y="41827"/>
                </a:lnTo>
                <a:lnTo>
                  <a:pt x="367433" y="71321"/>
                </a:lnTo>
                <a:lnTo>
                  <a:pt x="391785" y="106691"/>
                </a:lnTo>
                <a:lnTo>
                  <a:pt x="407303" y="146797"/>
                </a:lnTo>
                <a:lnTo>
                  <a:pt x="412750" y="190500"/>
                </a:lnTo>
                <a:lnTo>
                  <a:pt x="407303" y="234162"/>
                </a:lnTo>
                <a:lnTo>
                  <a:pt x="391785" y="274253"/>
                </a:lnTo>
                <a:lnTo>
                  <a:pt x="367433" y="309625"/>
                </a:lnTo>
                <a:lnTo>
                  <a:pt x="335480" y="339132"/>
                </a:lnTo>
                <a:lnTo>
                  <a:pt x="297163" y="361627"/>
                </a:lnTo>
                <a:lnTo>
                  <a:pt x="25371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22" name="object 22"/>
          <p:cNvSpPr/>
          <p:nvPr/>
        </p:nvSpPr>
        <p:spPr>
          <a:xfrm>
            <a:off x="3276600" y="778509"/>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23" name="object 23"/>
          <p:cNvSpPr/>
          <p:nvPr/>
        </p:nvSpPr>
        <p:spPr>
          <a:xfrm>
            <a:off x="3276600" y="778509"/>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24" name="object 24"/>
          <p:cNvSpPr/>
          <p:nvPr/>
        </p:nvSpPr>
        <p:spPr>
          <a:xfrm>
            <a:off x="5181600" y="1447800"/>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25" name="object 25"/>
          <p:cNvSpPr/>
          <p:nvPr/>
        </p:nvSpPr>
        <p:spPr>
          <a:xfrm>
            <a:off x="5181600" y="1447800"/>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26" name="object 26"/>
          <p:cNvSpPr/>
          <p:nvPr/>
        </p:nvSpPr>
        <p:spPr>
          <a:xfrm>
            <a:off x="6109832" y="1648205"/>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27" name="object 27"/>
          <p:cNvSpPr/>
          <p:nvPr/>
        </p:nvSpPr>
        <p:spPr>
          <a:xfrm>
            <a:off x="6109832" y="1648205"/>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C00000"/>
            </a:solidFill>
          </a:ln>
        </p:spPr>
        <p:txBody>
          <a:bodyPr wrap="square" lIns="0" tIns="0" rIns="0" bIns="0" rtlCol="0"/>
          <a:lstStyle/>
          <a:p>
            <a:endParaRPr>
              <a:solidFill>
                <a:prstClr val="black"/>
              </a:solidFill>
              <a:ea typeface="ＭＳ Ｐゴシック" charset="0"/>
            </a:endParaRPr>
          </a:p>
        </p:txBody>
      </p:sp>
      <p:sp>
        <p:nvSpPr>
          <p:cNvPr id="28" name="object 28"/>
          <p:cNvSpPr/>
          <p:nvPr/>
        </p:nvSpPr>
        <p:spPr>
          <a:xfrm>
            <a:off x="4162865" y="198501"/>
            <a:ext cx="381000" cy="381000"/>
          </a:xfrm>
          <a:custGeom>
            <a:avLst/>
            <a:gdLst/>
            <a:ahLst/>
            <a:cxnLst/>
            <a:rect l="l" t="t" r="r" b="b"/>
            <a:pathLst>
              <a:path w="412750" h="381000">
                <a:moveTo>
                  <a:pt x="206375" y="0"/>
                </a:moveTo>
                <a:lnTo>
                  <a:pt x="159033" y="5027"/>
                </a:lnTo>
                <a:lnTo>
                  <a:pt x="115586" y="19349"/>
                </a:lnTo>
                <a:lnTo>
                  <a:pt x="77269" y="41827"/>
                </a:lnTo>
                <a:lnTo>
                  <a:pt x="45316" y="71321"/>
                </a:lnTo>
                <a:lnTo>
                  <a:pt x="20964" y="106691"/>
                </a:lnTo>
                <a:lnTo>
                  <a:pt x="5446" y="14679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29" name="object 29"/>
          <p:cNvSpPr/>
          <p:nvPr/>
        </p:nvSpPr>
        <p:spPr>
          <a:xfrm>
            <a:off x="4162865" y="198501"/>
            <a:ext cx="381000" cy="381000"/>
          </a:xfrm>
          <a:custGeom>
            <a:avLst/>
            <a:gdLst/>
            <a:ahLst/>
            <a:cxnLst/>
            <a:rect l="l" t="t" r="r" b="b"/>
            <a:pathLst>
              <a:path w="412750" h="381000">
                <a:moveTo>
                  <a:pt x="0" y="190500"/>
                </a:moveTo>
                <a:lnTo>
                  <a:pt x="5446" y="146797"/>
                </a:lnTo>
                <a:lnTo>
                  <a:pt x="20964" y="106691"/>
                </a:lnTo>
                <a:lnTo>
                  <a:pt x="45316" y="71321"/>
                </a:lnTo>
                <a:lnTo>
                  <a:pt x="77269" y="41827"/>
                </a:lnTo>
                <a:lnTo>
                  <a:pt x="115586" y="19349"/>
                </a:lnTo>
                <a:lnTo>
                  <a:pt x="15903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30" name="object 30"/>
          <p:cNvSpPr/>
          <p:nvPr/>
        </p:nvSpPr>
        <p:spPr>
          <a:xfrm>
            <a:off x="3808358" y="668655"/>
            <a:ext cx="381000" cy="381000"/>
          </a:xfrm>
          <a:custGeom>
            <a:avLst/>
            <a:gdLst/>
            <a:ahLst/>
            <a:cxnLst/>
            <a:rect l="l" t="t" r="r" b="b"/>
            <a:pathLst>
              <a:path w="412750" h="381000">
                <a:moveTo>
                  <a:pt x="206375" y="0"/>
                </a:moveTo>
                <a:lnTo>
                  <a:pt x="159033" y="5027"/>
                </a:lnTo>
                <a:lnTo>
                  <a:pt x="115586" y="19349"/>
                </a:lnTo>
                <a:lnTo>
                  <a:pt x="77269" y="41827"/>
                </a:lnTo>
                <a:lnTo>
                  <a:pt x="45316" y="71321"/>
                </a:lnTo>
                <a:lnTo>
                  <a:pt x="20964" y="106691"/>
                </a:lnTo>
                <a:lnTo>
                  <a:pt x="5446" y="14679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31" name="object 31"/>
          <p:cNvSpPr/>
          <p:nvPr/>
        </p:nvSpPr>
        <p:spPr>
          <a:xfrm>
            <a:off x="3808358" y="668655"/>
            <a:ext cx="381000" cy="381000"/>
          </a:xfrm>
          <a:custGeom>
            <a:avLst/>
            <a:gdLst/>
            <a:ahLst/>
            <a:cxnLst/>
            <a:rect l="l" t="t" r="r" b="b"/>
            <a:pathLst>
              <a:path w="412750" h="381000">
                <a:moveTo>
                  <a:pt x="0" y="190500"/>
                </a:moveTo>
                <a:lnTo>
                  <a:pt x="5446" y="146797"/>
                </a:lnTo>
                <a:lnTo>
                  <a:pt x="20964" y="106691"/>
                </a:lnTo>
                <a:lnTo>
                  <a:pt x="45316" y="71321"/>
                </a:lnTo>
                <a:lnTo>
                  <a:pt x="77269" y="41827"/>
                </a:lnTo>
                <a:lnTo>
                  <a:pt x="115586" y="19349"/>
                </a:lnTo>
                <a:lnTo>
                  <a:pt x="15903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32" name="object 32"/>
          <p:cNvSpPr/>
          <p:nvPr/>
        </p:nvSpPr>
        <p:spPr>
          <a:xfrm>
            <a:off x="4800600" y="538352"/>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33" name="object 33"/>
          <p:cNvSpPr/>
          <p:nvPr/>
        </p:nvSpPr>
        <p:spPr>
          <a:xfrm>
            <a:off x="4800600" y="538352"/>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34" name="object 34"/>
          <p:cNvSpPr/>
          <p:nvPr/>
        </p:nvSpPr>
        <p:spPr>
          <a:xfrm>
            <a:off x="4381500" y="1049655"/>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35" name="object 35"/>
          <p:cNvSpPr/>
          <p:nvPr/>
        </p:nvSpPr>
        <p:spPr>
          <a:xfrm>
            <a:off x="4381500" y="1049655"/>
            <a:ext cx="381000" cy="381000"/>
          </a:xfrm>
          <a:custGeom>
            <a:avLst/>
            <a:gdLst/>
            <a:ahLst/>
            <a:cxnLst/>
            <a:rect l="l" t="t" r="r" b="b"/>
            <a:pathLst>
              <a:path w="412750" h="381000">
                <a:moveTo>
                  <a:pt x="0" y="190500"/>
                </a:moveTo>
                <a:lnTo>
                  <a:pt x="5453" y="146797"/>
                </a:lnTo>
                <a:lnTo>
                  <a:pt x="20986" y="106691"/>
                </a:lnTo>
                <a:lnTo>
                  <a:pt x="45356" y="71321"/>
                </a:lnTo>
                <a:lnTo>
                  <a:pt x="77322" y="41827"/>
                </a:lnTo>
                <a:lnTo>
                  <a:pt x="115642" y="19349"/>
                </a:lnTo>
                <a:lnTo>
                  <a:pt x="15907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36" name="object 36"/>
          <p:cNvSpPr/>
          <p:nvPr/>
        </p:nvSpPr>
        <p:spPr>
          <a:xfrm>
            <a:off x="4689582" y="1558416"/>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716" y="375972"/>
                </a:lnTo>
                <a:lnTo>
                  <a:pt x="297163" y="361650"/>
                </a:lnTo>
                <a:lnTo>
                  <a:pt x="335480" y="339172"/>
                </a:lnTo>
                <a:lnTo>
                  <a:pt x="367433" y="309678"/>
                </a:lnTo>
                <a:lnTo>
                  <a:pt x="391785" y="274308"/>
                </a:lnTo>
                <a:lnTo>
                  <a:pt x="407303" y="234202"/>
                </a:lnTo>
                <a:lnTo>
                  <a:pt x="412750" y="190500"/>
                </a:lnTo>
                <a:lnTo>
                  <a:pt x="407303" y="146837"/>
                </a:lnTo>
                <a:lnTo>
                  <a:pt x="391785" y="106746"/>
                </a:lnTo>
                <a:lnTo>
                  <a:pt x="367433" y="71374"/>
                </a:lnTo>
                <a:lnTo>
                  <a:pt x="335480" y="41867"/>
                </a:lnTo>
                <a:lnTo>
                  <a:pt x="297163" y="19372"/>
                </a:lnTo>
                <a:lnTo>
                  <a:pt x="25371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37" name="object 37"/>
          <p:cNvSpPr/>
          <p:nvPr/>
        </p:nvSpPr>
        <p:spPr>
          <a:xfrm>
            <a:off x="4689582" y="1558416"/>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716" y="5034"/>
                </a:lnTo>
                <a:lnTo>
                  <a:pt x="297163" y="19372"/>
                </a:lnTo>
                <a:lnTo>
                  <a:pt x="335480" y="41867"/>
                </a:lnTo>
                <a:lnTo>
                  <a:pt x="367433" y="71374"/>
                </a:lnTo>
                <a:lnTo>
                  <a:pt x="391785" y="106746"/>
                </a:lnTo>
                <a:lnTo>
                  <a:pt x="407303" y="146837"/>
                </a:lnTo>
                <a:lnTo>
                  <a:pt x="412750" y="190500"/>
                </a:lnTo>
                <a:lnTo>
                  <a:pt x="407303" y="234202"/>
                </a:lnTo>
                <a:lnTo>
                  <a:pt x="391785" y="274308"/>
                </a:lnTo>
                <a:lnTo>
                  <a:pt x="367433" y="309678"/>
                </a:lnTo>
                <a:lnTo>
                  <a:pt x="335480" y="339172"/>
                </a:lnTo>
                <a:lnTo>
                  <a:pt x="297163" y="361650"/>
                </a:lnTo>
                <a:lnTo>
                  <a:pt x="25371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38" name="object 38"/>
          <p:cNvSpPr/>
          <p:nvPr/>
        </p:nvSpPr>
        <p:spPr>
          <a:xfrm>
            <a:off x="5372100" y="685800"/>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39" name="object 39"/>
          <p:cNvSpPr/>
          <p:nvPr/>
        </p:nvSpPr>
        <p:spPr>
          <a:xfrm>
            <a:off x="5372100" y="685800"/>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40" name="object 40"/>
          <p:cNvSpPr/>
          <p:nvPr/>
        </p:nvSpPr>
        <p:spPr>
          <a:xfrm>
            <a:off x="8763000" y="1457705"/>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41" name="object 41"/>
          <p:cNvSpPr/>
          <p:nvPr/>
        </p:nvSpPr>
        <p:spPr>
          <a:xfrm>
            <a:off x="8763000" y="1457705"/>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BEBEBE"/>
            </a:solidFill>
          </a:ln>
        </p:spPr>
        <p:txBody>
          <a:bodyPr wrap="square" lIns="0" tIns="0" rIns="0" bIns="0" rtlCol="0"/>
          <a:lstStyle/>
          <a:p>
            <a:endParaRPr>
              <a:solidFill>
                <a:prstClr val="black"/>
              </a:solidFill>
              <a:ea typeface="ＭＳ Ｐゴシック" charset="0"/>
            </a:endParaRPr>
          </a:p>
        </p:txBody>
      </p:sp>
      <p:sp>
        <p:nvSpPr>
          <p:cNvPr id="42" name="object 42"/>
          <p:cNvSpPr/>
          <p:nvPr/>
        </p:nvSpPr>
        <p:spPr>
          <a:xfrm>
            <a:off x="7828670" y="1899666"/>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716" y="375972"/>
                </a:lnTo>
                <a:lnTo>
                  <a:pt x="297163" y="361650"/>
                </a:lnTo>
                <a:lnTo>
                  <a:pt x="335480" y="339172"/>
                </a:lnTo>
                <a:lnTo>
                  <a:pt x="367433" y="309678"/>
                </a:lnTo>
                <a:lnTo>
                  <a:pt x="391785" y="274308"/>
                </a:lnTo>
                <a:lnTo>
                  <a:pt x="407303" y="234202"/>
                </a:lnTo>
                <a:lnTo>
                  <a:pt x="412750" y="190500"/>
                </a:lnTo>
                <a:lnTo>
                  <a:pt x="407303" y="146837"/>
                </a:lnTo>
                <a:lnTo>
                  <a:pt x="391785" y="106746"/>
                </a:lnTo>
                <a:lnTo>
                  <a:pt x="367433" y="71374"/>
                </a:lnTo>
                <a:lnTo>
                  <a:pt x="335480" y="41867"/>
                </a:lnTo>
                <a:lnTo>
                  <a:pt x="297163" y="19372"/>
                </a:lnTo>
                <a:lnTo>
                  <a:pt x="253716" y="5034"/>
                </a:lnTo>
                <a:lnTo>
                  <a:pt x="206375"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43" name="object 43"/>
          <p:cNvSpPr/>
          <p:nvPr/>
        </p:nvSpPr>
        <p:spPr>
          <a:xfrm>
            <a:off x="7828670" y="1899666"/>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716" y="5034"/>
                </a:lnTo>
                <a:lnTo>
                  <a:pt x="297163" y="19372"/>
                </a:lnTo>
                <a:lnTo>
                  <a:pt x="335480" y="41867"/>
                </a:lnTo>
                <a:lnTo>
                  <a:pt x="367433" y="71374"/>
                </a:lnTo>
                <a:lnTo>
                  <a:pt x="391785" y="106746"/>
                </a:lnTo>
                <a:lnTo>
                  <a:pt x="407303" y="146837"/>
                </a:lnTo>
                <a:lnTo>
                  <a:pt x="412750" y="190500"/>
                </a:lnTo>
                <a:lnTo>
                  <a:pt x="407303" y="234202"/>
                </a:lnTo>
                <a:lnTo>
                  <a:pt x="391785" y="274308"/>
                </a:lnTo>
                <a:lnTo>
                  <a:pt x="367433" y="309678"/>
                </a:lnTo>
                <a:lnTo>
                  <a:pt x="335480" y="339172"/>
                </a:lnTo>
                <a:lnTo>
                  <a:pt x="297163" y="361650"/>
                </a:lnTo>
                <a:lnTo>
                  <a:pt x="25371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BEBEBE"/>
            </a:solidFill>
          </a:ln>
        </p:spPr>
        <p:txBody>
          <a:bodyPr wrap="square" lIns="0" tIns="0" rIns="0" bIns="0" rtlCol="0"/>
          <a:lstStyle/>
          <a:p>
            <a:endParaRPr>
              <a:solidFill>
                <a:prstClr val="black"/>
              </a:solidFill>
              <a:ea typeface="ＭＳ Ｐゴシック" charset="0"/>
            </a:endParaRPr>
          </a:p>
        </p:txBody>
      </p:sp>
      <p:sp>
        <p:nvSpPr>
          <p:cNvPr id="44" name="object 44"/>
          <p:cNvSpPr/>
          <p:nvPr/>
        </p:nvSpPr>
        <p:spPr>
          <a:xfrm>
            <a:off x="8738147" y="2029205"/>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45" name="object 45"/>
          <p:cNvSpPr/>
          <p:nvPr/>
        </p:nvSpPr>
        <p:spPr>
          <a:xfrm>
            <a:off x="8738147" y="2029205"/>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BEBEBE"/>
            </a:solidFill>
          </a:ln>
        </p:spPr>
        <p:txBody>
          <a:bodyPr wrap="square" lIns="0" tIns="0" rIns="0" bIns="0" rtlCol="0"/>
          <a:lstStyle/>
          <a:p>
            <a:endParaRPr>
              <a:solidFill>
                <a:prstClr val="black"/>
              </a:solidFill>
              <a:ea typeface="ＭＳ Ｐゴシック" charset="0"/>
            </a:endParaRPr>
          </a:p>
        </p:txBody>
      </p:sp>
      <p:sp>
        <p:nvSpPr>
          <p:cNvPr id="46" name="object 46"/>
          <p:cNvSpPr/>
          <p:nvPr/>
        </p:nvSpPr>
        <p:spPr>
          <a:xfrm>
            <a:off x="4229100" y="2440051"/>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47" name="object 47"/>
          <p:cNvSpPr/>
          <p:nvPr/>
        </p:nvSpPr>
        <p:spPr>
          <a:xfrm>
            <a:off x="4229100" y="2440051"/>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48" name="object 48"/>
          <p:cNvSpPr txBox="1"/>
          <p:nvPr/>
        </p:nvSpPr>
        <p:spPr>
          <a:xfrm>
            <a:off x="4356531" y="2501235"/>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a:t>
            </a:r>
            <a:endParaRPr sz="1600">
              <a:solidFill>
                <a:prstClr val="black"/>
              </a:solidFill>
              <a:latin typeface="Arial"/>
              <a:ea typeface="ＭＳ Ｐゴシック" charset="0"/>
              <a:cs typeface="Arial"/>
            </a:endParaRPr>
          </a:p>
        </p:txBody>
      </p:sp>
      <p:sp>
        <p:nvSpPr>
          <p:cNvPr id="49" name="object 49"/>
          <p:cNvSpPr/>
          <p:nvPr/>
        </p:nvSpPr>
        <p:spPr>
          <a:xfrm>
            <a:off x="2023755" y="4724400"/>
            <a:ext cx="381000" cy="381000"/>
          </a:xfrm>
          <a:custGeom>
            <a:avLst/>
            <a:gdLst/>
            <a:ahLst/>
            <a:cxnLst/>
            <a:rect l="l" t="t" r="r" b="b"/>
            <a:pathLst>
              <a:path w="412750" h="381000">
                <a:moveTo>
                  <a:pt x="206375" y="0"/>
                </a:moveTo>
                <a:lnTo>
                  <a:pt x="159033" y="5034"/>
                </a:lnTo>
                <a:lnTo>
                  <a:pt x="115586" y="19372"/>
                </a:lnTo>
                <a:lnTo>
                  <a:pt x="77269" y="41867"/>
                </a:lnTo>
                <a:lnTo>
                  <a:pt x="45316" y="71374"/>
                </a:lnTo>
                <a:lnTo>
                  <a:pt x="20964" y="106746"/>
                </a:lnTo>
                <a:lnTo>
                  <a:pt x="5446" y="14683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50" name="object 50"/>
          <p:cNvSpPr/>
          <p:nvPr/>
        </p:nvSpPr>
        <p:spPr>
          <a:xfrm>
            <a:off x="2023755" y="4724400"/>
            <a:ext cx="381000" cy="381000"/>
          </a:xfrm>
          <a:custGeom>
            <a:avLst/>
            <a:gdLst/>
            <a:ahLst/>
            <a:cxnLst/>
            <a:rect l="l" t="t" r="r" b="b"/>
            <a:pathLst>
              <a:path w="412750" h="381000">
                <a:moveTo>
                  <a:pt x="0" y="190500"/>
                </a:moveTo>
                <a:lnTo>
                  <a:pt x="5446" y="146837"/>
                </a:lnTo>
                <a:lnTo>
                  <a:pt x="20964" y="106746"/>
                </a:lnTo>
                <a:lnTo>
                  <a:pt x="45316" y="71374"/>
                </a:lnTo>
                <a:lnTo>
                  <a:pt x="77269" y="41867"/>
                </a:lnTo>
                <a:lnTo>
                  <a:pt x="115586" y="19372"/>
                </a:lnTo>
                <a:lnTo>
                  <a:pt x="15903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51" name="object 51"/>
          <p:cNvSpPr txBox="1"/>
          <p:nvPr/>
        </p:nvSpPr>
        <p:spPr>
          <a:xfrm>
            <a:off x="2150715" y="4785966"/>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a:t>
            </a:r>
            <a:endParaRPr sz="1600">
              <a:solidFill>
                <a:prstClr val="black"/>
              </a:solidFill>
              <a:latin typeface="Arial"/>
              <a:ea typeface="ＭＳ Ｐゴシック" charset="0"/>
              <a:cs typeface="Arial"/>
            </a:endParaRPr>
          </a:p>
        </p:txBody>
      </p:sp>
      <p:sp>
        <p:nvSpPr>
          <p:cNvPr id="52" name="object 52"/>
          <p:cNvSpPr/>
          <p:nvPr/>
        </p:nvSpPr>
        <p:spPr>
          <a:xfrm>
            <a:off x="1235261" y="5334000"/>
            <a:ext cx="381000" cy="381000"/>
          </a:xfrm>
          <a:custGeom>
            <a:avLst/>
            <a:gdLst/>
            <a:ahLst/>
            <a:cxnLst/>
            <a:rect l="l" t="t" r="r" b="b"/>
            <a:pathLst>
              <a:path w="412750" h="381000">
                <a:moveTo>
                  <a:pt x="206375" y="0"/>
                </a:moveTo>
                <a:lnTo>
                  <a:pt x="159033" y="5034"/>
                </a:lnTo>
                <a:lnTo>
                  <a:pt x="115586" y="19372"/>
                </a:lnTo>
                <a:lnTo>
                  <a:pt x="77269" y="41867"/>
                </a:lnTo>
                <a:lnTo>
                  <a:pt x="45316" y="71374"/>
                </a:lnTo>
                <a:lnTo>
                  <a:pt x="20964" y="106746"/>
                </a:lnTo>
                <a:lnTo>
                  <a:pt x="5446" y="146837"/>
                </a:lnTo>
                <a:lnTo>
                  <a:pt x="0" y="190500"/>
                </a:lnTo>
                <a:lnTo>
                  <a:pt x="5446" y="234178"/>
                </a:lnTo>
                <a:lnTo>
                  <a:pt x="20964" y="274275"/>
                </a:lnTo>
                <a:lnTo>
                  <a:pt x="45316" y="309646"/>
                </a:lnTo>
                <a:lnTo>
                  <a:pt x="77269" y="339148"/>
                </a:lnTo>
                <a:lnTo>
                  <a:pt x="115586" y="361636"/>
                </a:lnTo>
                <a:lnTo>
                  <a:pt x="159033" y="375968"/>
                </a:lnTo>
                <a:lnTo>
                  <a:pt x="206375" y="381000"/>
                </a:lnTo>
                <a:lnTo>
                  <a:pt x="253676" y="375968"/>
                </a:lnTo>
                <a:lnTo>
                  <a:pt x="297107" y="361636"/>
                </a:lnTo>
                <a:lnTo>
                  <a:pt x="335427" y="339148"/>
                </a:lnTo>
                <a:lnTo>
                  <a:pt x="367393" y="309646"/>
                </a:lnTo>
                <a:lnTo>
                  <a:pt x="391763" y="274275"/>
                </a:lnTo>
                <a:lnTo>
                  <a:pt x="407296" y="234178"/>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53" name="object 53"/>
          <p:cNvSpPr/>
          <p:nvPr/>
        </p:nvSpPr>
        <p:spPr>
          <a:xfrm>
            <a:off x="1235261" y="5334000"/>
            <a:ext cx="381000" cy="381000"/>
          </a:xfrm>
          <a:custGeom>
            <a:avLst/>
            <a:gdLst/>
            <a:ahLst/>
            <a:cxnLst/>
            <a:rect l="l" t="t" r="r" b="b"/>
            <a:pathLst>
              <a:path w="412750" h="381000">
                <a:moveTo>
                  <a:pt x="0" y="190500"/>
                </a:moveTo>
                <a:lnTo>
                  <a:pt x="5446" y="146837"/>
                </a:lnTo>
                <a:lnTo>
                  <a:pt x="20964" y="106746"/>
                </a:lnTo>
                <a:lnTo>
                  <a:pt x="45316" y="71374"/>
                </a:lnTo>
                <a:lnTo>
                  <a:pt x="77269" y="41867"/>
                </a:lnTo>
                <a:lnTo>
                  <a:pt x="115586" y="19372"/>
                </a:lnTo>
                <a:lnTo>
                  <a:pt x="15903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78"/>
                </a:lnTo>
                <a:lnTo>
                  <a:pt x="391763" y="274275"/>
                </a:lnTo>
                <a:lnTo>
                  <a:pt x="367393" y="309646"/>
                </a:lnTo>
                <a:lnTo>
                  <a:pt x="335427" y="339148"/>
                </a:lnTo>
                <a:lnTo>
                  <a:pt x="297107" y="361636"/>
                </a:lnTo>
                <a:lnTo>
                  <a:pt x="253676" y="375968"/>
                </a:lnTo>
                <a:lnTo>
                  <a:pt x="206375" y="381000"/>
                </a:lnTo>
                <a:lnTo>
                  <a:pt x="159033" y="375968"/>
                </a:lnTo>
                <a:lnTo>
                  <a:pt x="115586" y="361636"/>
                </a:lnTo>
                <a:lnTo>
                  <a:pt x="77269" y="339148"/>
                </a:lnTo>
                <a:lnTo>
                  <a:pt x="45316" y="309646"/>
                </a:lnTo>
                <a:lnTo>
                  <a:pt x="20964" y="274275"/>
                </a:lnTo>
                <a:lnTo>
                  <a:pt x="5446" y="234178"/>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54" name="object 54"/>
          <p:cNvSpPr txBox="1"/>
          <p:nvPr/>
        </p:nvSpPr>
        <p:spPr>
          <a:xfrm>
            <a:off x="1362104" y="5395896"/>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a:t>
            </a:r>
            <a:endParaRPr sz="1600">
              <a:solidFill>
                <a:prstClr val="black"/>
              </a:solidFill>
              <a:latin typeface="Arial"/>
              <a:ea typeface="ＭＳ Ｐゴシック" charset="0"/>
              <a:cs typeface="Arial"/>
            </a:endParaRPr>
          </a:p>
        </p:txBody>
      </p:sp>
      <p:sp>
        <p:nvSpPr>
          <p:cNvPr id="55" name="object 55"/>
          <p:cNvSpPr/>
          <p:nvPr/>
        </p:nvSpPr>
        <p:spPr>
          <a:xfrm>
            <a:off x="1833255" y="5715457"/>
            <a:ext cx="381000" cy="381000"/>
          </a:xfrm>
          <a:custGeom>
            <a:avLst/>
            <a:gdLst/>
            <a:ahLst/>
            <a:cxnLst/>
            <a:rect l="l" t="t" r="r" b="b"/>
            <a:pathLst>
              <a:path w="412750" h="381000">
                <a:moveTo>
                  <a:pt x="206375" y="0"/>
                </a:moveTo>
                <a:lnTo>
                  <a:pt x="159033" y="5030"/>
                </a:lnTo>
                <a:lnTo>
                  <a:pt x="115586" y="19361"/>
                </a:lnTo>
                <a:lnTo>
                  <a:pt x="77269" y="41847"/>
                </a:lnTo>
                <a:lnTo>
                  <a:pt x="45316" y="71348"/>
                </a:lnTo>
                <a:lnTo>
                  <a:pt x="20964" y="106718"/>
                </a:lnTo>
                <a:lnTo>
                  <a:pt x="5446" y="146817"/>
                </a:lnTo>
                <a:lnTo>
                  <a:pt x="0" y="190500"/>
                </a:lnTo>
                <a:lnTo>
                  <a:pt x="5446" y="234178"/>
                </a:lnTo>
                <a:lnTo>
                  <a:pt x="20964" y="274275"/>
                </a:lnTo>
                <a:lnTo>
                  <a:pt x="45316" y="309646"/>
                </a:lnTo>
                <a:lnTo>
                  <a:pt x="77269" y="339148"/>
                </a:lnTo>
                <a:lnTo>
                  <a:pt x="115586" y="361636"/>
                </a:lnTo>
                <a:lnTo>
                  <a:pt x="159033" y="375968"/>
                </a:lnTo>
                <a:lnTo>
                  <a:pt x="206375" y="381000"/>
                </a:lnTo>
                <a:lnTo>
                  <a:pt x="253676" y="375968"/>
                </a:lnTo>
                <a:lnTo>
                  <a:pt x="297107" y="361636"/>
                </a:lnTo>
                <a:lnTo>
                  <a:pt x="335427" y="339148"/>
                </a:lnTo>
                <a:lnTo>
                  <a:pt x="367393" y="309646"/>
                </a:lnTo>
                <a:lnTo>
                  <a:pt x="391763" y="274275"/>
                </a:lnTo>
                <a:lnTo>
                  <a:pt x="407296" y="234178"/>
                </a:lnTo>
                <a:lnTo>
                  <a:pt x="412750" y="190500"/>
                </a:lnTo>
                <a:lnTo>
                  <a:pt x="407296" y="146817"/>
                </a:lnTo>
                <a:lnTo>
                  <a:pt x="391763" y="106718"/>
                </a:lnTo>
                <a:lnTo>
                  <a:pt x="367393" y="71348"/>
                </a:lnTo>
                <a:lnTo>
                  <a:pt x="335427" y="41847"/>
                </a:lnTo>
                <a:lnTo>
                  <a:pt x="297107" y="19361"/>
                </a:lnTo>
                <a:lnTo>
                  <a:pt x="253676" y="5030"/>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56" name="object 56"/>
          <p:cNvSpPr/>
          <p:nvPr/>
        </p:nvSpPr>
        <p:spPr>
          <a:xfrm>
            <a:off x="1833255" y="5715457"/>
            <a:ext cx="381000" cy="381000"/>
          </a:xfrm>
          <a:custGeom>
            <a:avLst/>
            <a:gdLst/>
            <a:ahLst/>
            <a:cxnLst/>
            <a:rect l="l" t="t" r="r" b="b"/>
            <a:pathLst>
              <a:path w="412750" h="381000">
                <a:moveTo>
                  <a:pt x="0" y="190500"/>
                </a:moveTo>
                <a:lnTo>
                  <a:pt x="5446" y="146817"/>
                </a:lnTo>
                <a:lnTo>
                  <a:pt x="20964" y="106718"/>
                </a:lnTo>
                <a:lnTo>
                  <a:pt x="45316" y="71348"/>
                </a:lnTo>
                <a:lnTo>
                  <a:pt x="77269" y="41847"/>
                </a:lnTo>
                <a:lnTo>
                  <a:pt x="115586" y="19361"/>
                </a:lnTo>
                <a:lnTo>
                  <a:pt x="159033" y="5030"/>
                </a:lnTo>
                <a:lnTo>
                  <a:pt x="206375" y="0"/>
                </a:lnTo>
                <a:lnTo>
                  <a:pt x="253676" y="5030"/>
                </a:lnTo>
                <a:lnTo>
                  <a:pt x="297107" y="19361"/>
                </a:lnTo>
                <a:lnTo>
                  <a:pt x="335427" y="41847"/>
                </a:lnTo>
                <a:lnTo>
                  <a:pt x="367393" y="71348"/>
                </a:lnTo>
                <a:lnTo>
                  <a:pt x="391763" y="106718"/>
                </a:lnTo>
                <a:lnTo>
                  <a:pt x="407296" y="146817"/>
                </a:lnTo>
                <a:lnTo>
                  <a:pt x="412750" y="190500"/>
                </a:lnTo>
                <a:lnTo>
                  <a:pt x="407296" y="234178"/>
                </a:lnTo>
                <a:lnTo>
                  <a:pt x="391763" y="274275"/>
                </a:lnTo>
                <a:lnTo>
                  <a:pt x="367393" y="309646"/>
                </a:lnTo>
                <a:lnTo>
                  <a:pt x="335427" y="339148"/>
                </a:lnTo>
                <a:lnTo>
                  <a:pt x="297107" y="361636"/>
                </a:lnTo>
                <a:lnTo>
                  <a:pt x="253676" y="375968"/>
                </a:lnTo>
                <a:lnTo>
                  <a:pt x="206375" y="381000"/>
                </a:lnTo>
                <a:lnTo>
                  <a:pt x="159033" y="375968"/>
                </a:lnTo>
                <a:lnTo>
                  <a:pt x="115586" y="361636"/>
                </a:lnTo>
                <a:lnTo>
                  <a:pt x="77269" y="339148"/>
                </a:lnTo>
                <a:lnTo>
                  <a:pt x="45316" y="309646"/>
                </a:lnTo>
                <a:lnTo>
                  <a:pt x="20964" y="274275"/>
                </a:lnTo>
                <a:lnTo>
                  <a:pt x="5446" y="234178"/>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57" name="object 57"/>
          <p:cNvSpPr txBox="1"/>
          <p:nvPr/>
        </p:nvSpPr>
        <p:spPr>
          <a:xfrm>
            <a:off x="1960335" y="5777201"/>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4</a:t>
            </a:r>
            <a:endParaRPr sz="1600">
              <a:solidFill>
                <a:prstClr val="black"/>
              </a:solidFill>
              <a:latin typeface="Arial"/>
              <a:ea typeface="ＭＳ Ｐゴシック" charset="0"/>
              <a:cs typeface="Arial"/>
            </a:endParaRPr>
          </a:p>
        </p:txBody>
      </p:sp>
      <p:sp>
        <p:nvSpPr>
          <p:cNvPr id="58" name="object 58"/>
          <p:cNvSpPr/>
          <p:nvPr/>
        </p:nvSpPr>
        <p:spPr>
          <a:xfrm>
            <a:off x="583094" y="5084953"/>
            <a:ext cx="381000" cy="381000"/>
          </a:xfrm>
          <a:custGeom>
            <a:avLst/>
            <a:gdLst/>
            <a:ahLst/>
            <a:cxnLst/>
            <a:rect l="l" t="t" r="r" b="b"/>
            <a:pathLst>
              <a:path w="412750" h="381000">
                <a:moveTo>
                  <a:pt x="206375" y="0"/>
                </a:moveTo>
                <a:lnTo>
                  <a:pt x="159053" y="5027"/>
                </a:lnTo>
                <a:lnTo>
                  <a:pt x="115614" y="19349"/>
                </a:lnTo>
                <a:lnTo>
                  <a:pt x="77295" y="41827"/>
                </a:lnTo>
                <a:lnTo>
                  <a:pt x="45336" y="71321"/>
                </a:lnTo>
                <a:lnTo>
                  <a:pt x="20975" y="106691"/>
                </a:lnTo>
                <a:lnTo>
                  <a:pt x="5450" y="146797"/>
                </a:lnTo>
                <a:lnTo>
                  <a:pt x="0" y="190500"/>
                </a:lnTo>
                <a:lnTo>
                  <a:pt x="5450" y="234162"/>
                </a:lnTo>
                <a:lnTo>
                  <a:pt x="20975" y="274253"/>
                </a:lnTo>
                <a:lnTo>
                  <a:pt x="45336" y="309625"/>
                </a:lnTo>
                <a:lnTo>
                  <a:pt x="77295" y="339132"/>
                </a:lnTo>
                <a:lnTo>
                  <a:pt x="115614" y="361627"/>
                </a:lnTo>
                <a:lnTo>
                  <a:pt x="159053" y="375965"/>
                </a:lnTo>
                <a:lnTo>
                  <a:pt x="206375" y="381000"/>
                </a:lnTo>
                <a:lnTo>
                  <a:pt x="253696" y="375965"/>
                </a:lnTo>
                <a:lnTo>
                  <a:pt x="297135" y="361627"/>
                </a:lnTo>
                <a:lnTo>
                  <a:pt x="335454" y="339132"/>
                </a:lnTo>
                <a:lnTo>
                  <a:pt x="367413" y="309625"/>
                </a:lnTo>
                <a:lnTo>
                  <a:pt x="391774" y="274253"/>
                </a:lnTo>
                <a:lnTo>
                  <a:pt x="407299" y="234162"/>
                </a:lnTo>
                <a:lnTo>
                  <a:pt x="412750" y="190500"/>
                </a:lnTo>
                <a:lnTo>
                  <a:pt x="407299" y="146797"/>
                </a:lnTo>
                <a:lnTo>
                  <a:pt x="391774" y="106691"/>
                </a:lnTo>
                <a:lnTo>
                  <a:pt x="367413" y="71321"/>
                </a:lnTo>
                <a:lnTo>
                  <a:pt x="335454" y="41827"/>
                </a:lnTo>
                <a:lnTo>
                  <a:pt x="297135" y="19349"/>
                </a:lnTo>
                <a:lnTo>
                  <a:pt x="253696" y="5027"/>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59" name="object 59"/>
          <p:cNvSpPr/>
          <p:nvPr/>
        </p:nvSpPr>
        <p:spPr>
          <a:xfrm>
            <a:off x="583094" y="5084953"/>
            <a:ext cx="381000" cy="381000"/>
          </a:xfrm>
          <a:custGeom>
            <a:avLst/>
            <a:gdLst/>
            <a:ahLst/>
            <a:cxnLst/>
            <a:rect l="l" t="t" r="r" b="b"/>
            <a:pathLst>
              <a:path w="412750" h="381000">
                <a:moveTo>
                  <a:pt x="0" y="190500"/>
                </a:moveTo>
                <a:lnTo>
                  <a:pt x="5450" y="146797"/>
                </a:lnTo>
                <a:lnTo>
                  <a:pt x="20975" y="106691"/>
                </a:lnTo>
                <a:lnTo>
                  <a:pt x="45336" y="71321"/>
                </a:lnTo>
                <a:lnTo>
                  <a:pt x="77295" y="41827"/>
                </a:lnTo>
                <a:lnTo>
                  <a:pt x="115614" y="19349"/>
                </a:lnTo>
                <a:lnTo>
                  <a:pt x="159053" y="5027"/>
                </a:lnTo>
                <a:lnTo>
                  <a:pt x="206375" y="0"/>
                </a:lnTo>
                <a:lnTo>
                  <a:pt x="253696" y="5027"/>
                </a:lnTo>
                <a:lnTo>
                  <a:pt x="297135" y="19349"/>
                </a:lnTo>
                <a:lnTo>
                  <a:pt x="335454" y="41827"/>
                </a:lnTo>
                <a:lnTo>
                  <a:pt x="367413" y="71321"/>
                </a:lnTo>
                <a:lnTo>
                  <a:pt x="391774" y="106691"/>
                </a:lnTo>
                <a:lnTo>
                  <a:pt x="407299" y="146797"/>
                </a:lnTo>
                <a:lnTo>
                  <a:pt x="412750" y="190500"/>
                </a:lnTo>
                <a:lnTo>
                  <a:pt x="407299" y="234162"/>
                </a:lnTo>
                <a:lnTo>
                  <a:pt x="391774" y="274253"/>
                </a:lnTo>
                <a:lnTo>
                  <a:pt x="367413" y="309625"/>
                </a:lnTo>
                <a:lnTo>
                  <a:pt x="335454" y="339132"/>
                </a:lnTo>
                <a:lnTo>
                  <a:pt x="297135" y="361627"/>
                </a:lnTo>
                <a:lnTo>
                  <a:pt x="253696" y="375965"/>
                </a:lnTo>
                <a:lnTo>
                  <a:pt x="206375" y="381000"/>
                </a:lnTo>
                <a:lnTo>
                  <a:pt x="159053" y="375965"/>
                </a:lnTo>
                <a:lnTo>
                  <a:pt x="115614" y="361627"/>
                </a:lnTo>
                <a:lnTo>
                  <a:pt x="77295" y="339132"/>
                </a:lnTo>
                <a:lnTo>
                  <a:pt x="45336" y="309625"/>
                </a:lnTo>
                <a:lnTo>
                  <a:pt x="20975" y="274253"/>
                </a:lnTo>
                <a:lnTo>
                  <a:pt x="5450" y="23416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60" name="object 60"/>
          <p:cNvSpPr txBox="1"/>
          <p:nvPr/>
        </p:nvSpPr>
        <p:spPr>
          <a:xfrm>
            <a:off x="709949" y="5146519"/>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5</a:t>
            </a:r>
            <a:endParaRPr sz="1600">
              <a:solidFill>
                <a:prstClr val="black"/>
              </a:solidFill>
              <a:latin typeface="Arial"/>
              <a:ea typeface="ＭＳ Ｐゴシック" charset="0"/>
              <a:cs typeface="Arial"/>
            </a:endParaRPr>
          </a:p>
        </p:txBody>
      </p:sp>
      <p:sp>
        <p:nvSpPr>
          <p:cNvPr id="61" name="object 61"/>
          <p:cNvSpPr/>
          <p:nvPr/>
        </p:nvSpPr>
        <p:spPr>
          <a:xfrm>
            <a:off x="663725" y="5715000"/>
            <a:ext cx="381000" cy="381000"/>
          </a:xfrm>
          <a:custGeom>
            <a:avLst/>
            <a:gdLst/>
            <a:ahLst/>
            <a:cxnLst/>
            <a:rect l="l" t="t" r="r" b="b"/>
            <a:pathLst>
              <a:path w="412750" h="381000">
                <a:moveTo>
                  <a:pt x="206375" y="0"/>
                </a:moveTo>
                <a:lnTo>
                  <a:pt x="159053" y="5031"/>
                </a:lnTo>
                <a:lnTo>
                  <a:pt x="115614" y="19363"/>
                </a:lnTo>
                <a:lnTo>
                  <a:pt x="77295" y="41851"/>
                </a:lnTo>
                <a:lnTo>
                  <a:pt x="45336" y="71353"/>
                </a:lnTo>
                <a:lnTo>
                  <a:pt x="20975" y="106724"/>
                </a:lnTo>
                <a:lnTo>
                  <a:pt x="5450" y="146821"/>
                </a:lnTo>
                <a:lnTo>
                  <a:pt x="0" y="190500"/>
                </a:lnTo>
                <a:lnTo>
                  <a:pt x="5450" y="234178"/>
                </a:lnTo>
                <a:lnTo>
                  <a:pt x="20975" y="274275"/>
                </a:lnTo>
                <a:lnTo>
                  <a:pt x="45336" y="309646"/>
                </a:lnTo>
                <a:lnTo>
                  <a:pt x="77295" y="339148"/>
                </a:lnTo>
                <a:lnTo>
                  <a:pt x="115614" y="361636"/>
                </a:lnTo>
                <a:lnTo>
                  <a:pt x="159053" y="375968"/>
                </a:lnTo>
                <a:lnTo>
                  <a:pt x="206375" y="381000"/>
                </a:lnTo>
                <a:lnTo>
                  <a:pt x="253696" y="375968"/>
                </a:lnTo>
                <a:lnTo>
                  <a:pt x="297135" y="361636"/>
                </a:lnTo>
                <a:lnTo>
                  <a:pt x="335454" y="339148"/>
                </a:lnTo>
                <a:lnTo>
                  <a:pt x="367413" y="309646"/>
                </a:lnTo>
                <a:lnTo>
                  <a:pt x="391774" y="274275"/>
                </a:lnTo>
                <a:lnTo>
                  <a:pt x="407299" y="234178"/>
                </a:lnTo>
                <a:lnTo>
                  <a:pt x="412750" y="190500"/>
                </a:lnTo>
                <a:lnTo>
                  <a:pt x="407299" y="146821"/>
                </a:lnTo>
                <a:lnTo>
                  <a:pt x="391774" y="106724"/>
                </a:lnTo>
                <a:lnTo>
                  <a:pt x="367413" y="71353"/>
                </a:lnTo>
                <a:lnTo>
                  <a:pt x="335454" y="41851"/>
                </a:lnTo>
                <a:lnTo>
                  <a:pt x="297135" y="19363"/>
                </a:lnTo>
                <a:lnTo>
                  <a:pt x="253696" y="5031"/>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2" name="object 62"/>
          <p:cNvSpPr/>
          <p:nvPr/>
        </p:nvSpPr>
        <p:spPr>
          <a:xfrm>
            <a:off x="663725" y="5715000"/>
            <a:ext cx="381000" cy="381000"/>
          </a:xfrm>
          <a:custGeom>
            <a:avLst/>
            <a:gdLst/>
            <a:ahLst/>
            <a:cxnLst/>
            <a:rect l="l" t="t" r="r" b="b"/>
            <a:pathLst>
              <a:path w="412750" h="381000">
                <a:moveTo>
                  <a:pt x="0" y="190500"/>
                </a:moveTo>
                <a:lnTo>
                  <a:pt x="5450" y="146821"/>
                </a:lnTo>
                <a:lnTo>
                  <a:pt x="20975" y="106724"/>
                </a:lnTo>
                <a:lnTo>
                  <a:pt x="45336" y="71353"/>
                </a:lnTo>
                <a:lnTo>
                  <a:pt x="77295" y="41851"/>
                </a:lnTo>
                <a:lnTo>
                  <a:pt x="115614" y="19363"/>
                </a:lnTo>
                <a:lnTo>
                  <a:pt x="159053" y="5031"/>
                </a:lnTo>
                <a:lnTo>
                  <a:pt x="206375" y="0"/>
                </a:lnTo>
                <a:lnTo>
                  <a:pt x="253696" y="5031"/>
                </a:lnTo>
                <a:lnTo>
                  <a:pt x="297135" y="19363"/>
                </a:lnTo>
                <a:lnTo>
                  <a:pt x="335454" y="41851"/>
                </a:lnTo>
                <a:lnTo>
                  <a:pt x="367413" y="71353"/>
                </a:lnTo>
                <a:lnTo>
                  <a:pt x="391774" y="106724"/>
                </a:lnTo>
                <a:lnTo>
                  <a:pt x="407299" y="146821"/>
                </a:lnTo>
                <a:lnTo>
                  <a:pt x="412750" y="190500"/>
                </a:lnTo>
                <a:lnTo>
                  <a:pt x="407299" y="234178"/>
                </a:lnTo>
                <a:lnTo>
                  <a:pt x="391774" y="274275"/>
                </a:lnTo>
                <a:lnTo>
                  <a:pt x="367413" y="309646"/>
                </a:lnTo>
                <a:lnTo>
                  <a:pt x="335454" y="339148"/>
                </a:lnTo>
                <a:lnTo>
                  <a:pt x="297135" y="361636"/>
                </a:lnTo>
                <a:lnTo>
                  <a:pt x="253696" y="375968"/>
                </a:lnTo>
                <a:lnTo>
                  <a:pt x="206375" y="381000"/>
                </a:lnTo>
                <a:lnTo>
                  <a:pt x="159053" y="375968"/>
                </a:lnTo>
                <a:lnTo>
                  <a:pt x="115614" y="361636"/>
                </a:lnTo>
                <a:lnTo>
                  <a:pt x="77295" y="339148"/>
                </a:lnTo>
                <a:lnTo>
                  <a:pt x="45336" y="309646"/>
                </a:lnTo>
                <a:lnTo>
                  <a:pt x="20975" y="274275"/>
                </a:lnTo>
                <a:lnTo>
                  <a:pt x="5450" y="234178"/>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63" name="object 63"/>
          <p:cNvSpPr/>
          <p:nvPr/>
        </p:nvSpPr>
        <p:spPr>
          <a:xfrm>
            <a:off x="2895600" y="5431154"/>
            <a:ext cx="381000" cy="381000"/>
          </a:xfrm>
          <a:custGeom>
            <a:avLst/>
            <a:gdLst/>
            <a:ahLst/>
            <a:cxnLst/>
            <a:rect l="l" t="t" r="r" b="b"/>
            <a:pathLst>
              <a:path w="412750" h="381000">
                <a:moveTo>
                  <a:pt x="206375" y="0"/>
                </a:moveTo>
                <a:lnTo>
                  <a:pt x="159073" y="5027"/>
                </a:lnTo>
                <a:lnTo>
                  <a:pt x="115642" y="19348"/>
                </a:lnTo>
                <a:lnTo>
                  <a:pt x="77322" y="41823"/>
                </a:lnTo>
                <a:lnTo>
                  <a:pt x="45356" y="71311"/>
                </a:lnTo>
                <a:lnTo>
                  <a:pt x="20986" y="106672"/>
                </a:lnTo>
                <a:lnTo>
                  <a:pt x="5453" y="146765"/>
                </a:lnTo>
                <a:lnTo>
                  <a:pt x="0" y="190449"/>
                </a:lnTo>
                <a:lnTo>
                  <a:pt x="5453" y="234132"/>
                </a:lnTo>
                <a:lnTo>
                  <a:pt x="20986" y="274230"/>
                </a:lnTo>
                <a:lnTo>
                  <a:pt x="45356" y="309601"/>
                </a:lnTo>
                <a:lnTo>
                  <a:pt x="77322" y="339101"/>
                </a:lnTo>
                <a:lnTo>
                  <a:pt x="115642" y="361588"/>
                </a:lnTo>
                <a:lnTo>
                  <a:pt x="159073" y="375918"/>
                </a:lnTo>
                <a:lnTo>
                  <a:pt x="206375" y="380949"/>
                </a:lnTo>
                <a:lnTo>
                  <a:pt x="253676" y="375918"/>
                </a:lnTo>
                <a:lnTo>
                  <a:pt x="297107" y="361588"/>
                </a:lnTo>
                <a:lnTo>
                  <a:pt x="335427" y="339101"/>
                </a:lnTo>
                <a:lnTo>
                  <a:pt x="367393" y="309601"/>
                </a:lnTo>
                <a:lnTo>
                  <a:pt x="391763" y="274230"/>
                </a:lnTo>
                <a:lnTo>
                  <a:pt x="407296" y="234132"/>
                </a:lnTo>
                <a:lnTo>
                  <a:pt x="412750" y="190449"/>
                </a:lnTo>
                <a:lnTo>
                  <a:pt x="407296" y="146765"/>
                </a:lnTo>
                <a:lnTo>
                  <a:pt x="391763" y="106672"/>
                </a:lnTo>
                <a:lnTo>
                  <a:pt x="367393" y="71311"/>
                </a:lnTo>
                <a:lnTo>
                  <a:pt x="335427" y="41823"/>
                </a:lnTo>
                <a:lnTo>
                  <a:pt x="297107" y="19348"/>
                </a:lnTo>
                <a:lnTo>
                  <a:pt x="253676" y="5027"/>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4" name="object 64"/>
          <p:cNvSpPr/>
          <p:nvPr/>
        </p:nvSpPr>
        <p:spPr>
          <a:xfrm>
            <a:off x="2895600" y="5431154"/>
            <a:ext cx="381000" cy="381000"/>
          </a:xfrm>
          <a:custGeom>
            <a:avLst/>
            <a:gdLst/>
            <a:ahLst/>
            <a:cxnLst/>
            <a:rect l="l" t="t" r="r" b="b"/>
            <a:pathLst>
              <a:path w="412750" h="381000">
                <a:moveTo>
                  <a:pt x="0" y="190449"/>
                </a:moveTo>
                <a:lnTo>
                  <a:pt x="5453" y="146765"/>
                </a:lnTo>
                <a:lnTo>
                  <a:pt x="20986" y="106672"/>
                </a:lnTo>
                <a:lnTo>
                  <a:pt x="45356" y="71311"/>
                </a:lnTo>
                <a:lnTo>
                  <a:pt x="77322" y="41823"/>
                </a:lnTo>
                <a:lnTo>
                  <a:pt x="115642" y="19348"/>
                </a:lnTo>
                <a:lnTo>
                  <a:pt x="159073" y="5027"/>
                </a:lnTo>
                <a:lnTo>
                  <a:pt x="206375" y="0"/>
                </a:lnTo>
                <a:lnTo>
                  <a:pt x="253676" y="5027"/>
                </a:lnTo>
                <a:lnTo>
                  <a:pt x="297107" y="19348"/>
                </a:lnTo>
                <a:lnTo>
                  <a:pt x="335427" y="41823"/>
                </a:lnTo>
                <a:lnTo>
                  <a:pt x="367393" y="71311"/>
                </a:lnTo>
                <a:lnTo>
                  <a:pt x="391763" y="106672"/>
                </a:lnTo>
                <a:lnTo>
                  <a:pt x="407296" y="146765"/>
                </a:lnTo>
                <a:lnTo>
                  <a:pt x="412750" y="190449"/>
                </a:lnTo>
                <a:lnTo>
                  <a:pt x="407296" y="234132"/>
                </a:lnTo>
                <a:lnTo>
                  <a:pt x="391763" y="274230"/>
                </a:lnTo>
                <a:lnTo>
                  <a:pt x="367393" y="309601"/>
                </a:lnTo>
                <a:lnTo>
                  <a:pt x="335427" y="339101"/>
                </a:lnTo>
                <a:lnTo>
                  <a:pt x="297107" y="361588"/>
                </a:lnTo>
                <a:lnTo>
                  <a:pt x="253676" y="375918"/>
                </a:lnTo>
                <a:lnTo>
                  <a:pt x="206375" y="380949"/>
                </a:lnTo>
                <a:lnTo>
                  <a:pt x="159073" y="375918"/>
                </a:lnTo>
                <a:lnTo>
                  <a:pt x="115642" y="361588"/>
                </a:lnTo>
                <a:lnTo>
                  <a:pt x="77322" y="339101"/>
                </a:lnTo>
                <a:lnTo>
                  <a:pt x="45356" y="309601"/>
                </a:lnTo>
                <a:lnTo>
                  <a:pt x="20986" y="274230"/>
                </a:lnTo>
                <a:lnTo>
                  <a:pt x="5453" y="234132"/>
                </a:lnTo>
                <a:lnTo>
                  <a:pt x="0" y="190449"/>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65" name="object 65"/>
          <p:cNvSpPr txBox="1"/>
          <p:nvPr/>
        </p:nvSpPr>
        <p:spPr>
          <a:xfrm>
            <a:off x="3022911" y="5492822"/>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8</a:t>
            </a:r>
            <a:endParaRPr sz="1600">
              <a:solidFill>
                <a:prstClr val="black"/>
              </a:solidFill>
              <a:latin typeface="Arial"/>
              <a:ea typeface="ＭＳ Ｐゴシック" charset="0"/>
              <a:cs typeface="Arial"/>
            </a:endParaRPr>
          </a:p>
        </p:txBody>
      </p:sp>
      <p:sp>
        <p:nvSpPr>
          <p:cNvPr id="66" name="object 66"/>
          <p:cNvSpPr/>
          <p:nvPr/>
        </p:nvSpPr>
        <p:spPr>
          <a:xfrm>
            <a:off x="3987252" y="4343400"/>
            <a:ext cx="381000" cy="381000"/>
          </a:xfrm>
          <a:custGeom>
            <a:avLst/>
            <a:gdLst/>
            <a:ahLst/>
            <a:cxnLst/>
            <a:rect l="l" t="t" r="r" b="b"/>
            <a:pathLst>
              <a:path w="412750" h="381000">
                <a:moveTo>
                  <a:pt x="206375" y="0"/>
                </a:moveTo>
                <a:lnTo>
                  <a:pt x="159033" y="5034"/>
                </a:lnTo>
                <a:lnTo>
                  <a:pt x="115586" y="19372"/>
                </a:lnTo>
                <a:lnTo>
                  <a:pt x="77269" y="41867"/>
                </a:lnTo>
                <a:lnTo>
                  <a:pt x="45316" y="71374"/>
                </a:lnTo>
                <a:lnTo>
                  <a:pt x="20964" y="106746"/>
                </a:lnTo>
                <a:lnTo>
                  <a:pt x="5446" y="14683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7" name="object 67"/>
          <p:cNvSpPr/>
          <p:nvPr/>
        </p:nvSpPr>
        <p:spPr>
          <a:xfrm>
            <a:off x="3987252" y="4343400"/>
            <a:ext cx="381000" cy="381000"/>
          </a:xfrm>
          <a:custGeom>
            <a:avLst/>
            <a:gdLst/>
            <a:ahLst/>
            <a:cxnLst/>
            <a:rect l="l" t="t" r="r" b="b"/>
            <a:pathLst>
              <a:path w="412750" h="381000">
                <a:moveTo>
                  <a:pt x="0" y="190500"/>
                </a:moveTo>
                <a:lnTo>
                  <a:pt x="5446" y="146837"/>
                </a:lnTo>
                <a:lnTo>
                  <a:pt x="20964" y="106746"/>
                </a:lnTo>
                <a:lnTo>
                  <a:pt x="45316" y="71374"/>
                </a:lnTo>
                <a:lnTo>
                  <a:pt x="77269" y="41867"/>
                </a:lnTo>
                <a:lnTo>
                  <a:pt x="115586" y="19372"/>
                </a:lnTo>
                <a:lnTo>
                  <a:pt x="15903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68" name="object 68"/>
          <p:cNvSpPr/>
          <p:nvPr/>
        </p:nvSpPr>
        <p:spPr>
          <a:xfrm>
            <a:off x="6300332" y="1257300"/>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162"/>
                </a:lnTo>
                <a:lnTo>
                  <a:pt x="20986" y="274253"/>
                </a:lnTo>
                <a:lnTo>
                  <a:pt x="45356" y="309625"/>
                </a:lnTo>
                <a:lnTo>
                  <a:pt x="77322" y="339132"/>
                </a:lnTo>
                <a:lnTo>
                  <a:pt x="115642" y="361627"/>
                </a:lnTo>
                <a:lnTo>
                  <a:pt x="15907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9" name="object 69"/>
          <p:cNvSpPr/>
          <p:nvPr/>
        </p:nvSpPr>
        <p:spPr>
          <a:xfrm>
            <a:off x="6300332" y="1257300"/>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162"/>
                </a:lnTo>
                <a:lnTo>
                  <a:pt x="391763" y="274253"/>
                </a:lnTo>
                <a:lnTo>
                  <a:pt x="367393" y="309625"/>
                </a:lnTo>
                <a:lnTo>
                  <a:pt x="335427" y="339132"/>
                </a:lnTo>
                <a:lnTo>
                  <a:pt x="297107" y="361627"/>
                </a:lnTo>
                <a:lnTo>
                  <a:pt x="25367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70" name="object 70"/>
          <p:cNvSpPr txBox="1"/>
          <p:nvPr/>
        </p:nvSpPr>
        <p:spPr>
          <a:xfrm>
            <a:off x="6428235" y="1318230"/>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7</a:t>
            </a:r>
            <a:endParaRPr sz="1600">
              <a:solidFill>
                <a:prstClr val="black"/>
              </a:solidFill>
              <a:latin typeface="Arial"/>
              <a:ea typeface="ＭＳ Ｐゴシック" charset="0"/>
              <a:cs typeface="Arial"/>
            </a:endParaRPr>
          </a:p>
        </p:txBody>
      </p:sp>
      <p:sp>
        <p:nvSpPr>
          <p:cNvPr id="71" name="object 71"/>
          <p:cNvSpPr/>
          <p:nvPr/>
        </p:nvSpPr>
        <p:spPr>
          <a:xfrm>
            <a:off x="6934200" y="1518666"/>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72" name="object 72"/>
          <p:cNvSpPr/>
          <p:nvPr/>
        </p:nvSpPr>
        <p:spPr>
          <a:xfrm>
            <a:off x="6934200" y="1518666"/>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00AFEF"/>
            </a:solidFill>
          </a:ln>
        </p:spPr>
        <p:txBody>
          <a:bodyPr wrap="square" lIns="0" tIns="0" rIns="0" bIns="0" rtlCol="0"/>
          <a:lstStyle/>
          <a:p>
            <a:endParaRPr>
              <a:solidFill>
                <a:prstClr val="black"/>
              </a:solidFill>
              <a:ea typeface="ＭＳ Ｐゴシック" charset="0"/>
            </a:endParaRPr>
          </a:p>
        </p:txBody>
      </p:sp>
      <p:sp>
        <p:nvSpPr>
          <p:cNvPr id="73" name="object 73"/>
          <p:cNvSpPr txBox="1"/>
          <p:nvPr/>
        </p:nvSpPr>
        <p:spPr>
          <a:xfrm>
            <a:off x="7099731" y="1586454"/>
            <a:ext cx="127782" cy="254635"/>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9</a:t>
            </a:r>
            <a:endParaRPr sz="1600">
              <a:solidFill>
                <a:prstClr val="black"/>
              </a:solidFill>
              <a:latin typeface="Arial"/>
              <a:ea typeface="ＭＳ Ｐゴシック" charset="0"/>
              <a:cs typeface="Arial"/>
            </a:endParaRPr>
          </a:p>
        </p:txBody>
      </p:sp>
      <p:sp>
        <p:nvSpPr>
          <p:cNvPr id="74" name="object 74"/>
          <p:cNvSpPr txBox="1"/>
          <p:nvPr/>
        </p:nvSpPr>
        <p:spPr>
          <a:xfrm>
            <a:off x="951354" y="485662"/>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24</a:t>
            </a:r>
            <a:endParaRPr sz="1600">
              <a:solidFill>
                <a:prstClr val="black"/>
              </a:solidFill>
              <a:latin typeface="Arial"/>
              <a:ea typeface="ＭＳ Ｐゴシック" charset="0"/>
              <a:cs typeface="Arial"/>
            </a:endParaRPr>
          </a:p>
        </p:txBody>
      </p:sp>
      <p:sp>
        <p:nvSpPr>
          <p:cNvPr id="75" name="object 75"/>
          <p:cNvSpPr txBox="1"/>
          <p:nvPr/>
        </p:nvSpPr>
        <p:spPr>
          <a:xfrm>
            <a:off x="1357302" y="1293846"/>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27</a:t>
            </a:r>
            <a:endParaRPr sz="1600">
              <a:solidFill>
                <a:prstClr val="black"/>
              </a:solidFill>
              <a:latin typeface="Arial"/>
              <a:ea typeface="ＭＳ Ｐゴシック" charset="0"/>
              <a:cs typeface="Arial"/>
            </a:endParaRPr>
          </a:p>
        </p:txBody>
      </p:sp>
      <p:sp>
        <p:nvSpPr>
          <p:cNvPr id="76" name="object 76"/>
          <p:cNvSpPr txBox="1"/>
          <p:nvPr/>
        </p:nvSpPr>
        <p:spPr>
          <a:xfrm>
            <a:off x="1180050" y="900431"/>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25</a:t>
            </a:r>
            <a:endParaRPr sz="1600">
              <a:solidFill>
                <a:prstClr val="black"/>
              </a:solidFill>
              <a:latin typeface="Arial"/>
              <a:ea typeface="ＭＳ Ｐゴシック" charset="0"/>
              <a:cs typeface="Arial"/>
            </a:endParaRPr>
          </a:p>
        </p:txBody>
      </p:sp>
      <p:sp>
        <p:nvSpPr>
          <p:cNvPr id="77" name="object 77"/>
          <p:cNvSpPr txBox="1"/>
          <p:nvPr/>
        </p:nvSpPr>
        <p:spPr>
          <a:xfrm>
            <a:off x="4481263" y="1117697"/>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20</a:t>
            </a:r>
            <a:endParaRPr sz="1600">
              <a:solidFill>
                <a:prstClr val="black"/>
              </a:solidFill>
              <a:latin typeface="Arial"/>
              <a:ea typeface="ＭＳ Ｐゴシック" charset="0"/>
              <a:cs typeface="Arial"/>
            </a:endParaRPr>
          </a:p>
        </p:txBody>
      </p:sp>
      <p:sp>
        <p:nvSpPr>
          <p:cNvPr id="78" name="object 78"/>
          <p:cNvSpPr txBox="1"/>
          <p:nvPr/>
        </p:nvSpPr>
        <p:spPr>
          <a:xfrm>
            <a:off x="1637250" y="485662"/>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26</a:t>
            </a:r>
            <a:endParaRPr sz="1600">
              <a:solidFill>
                <a:prstClr val="black"/>
              </a:solidFill>
              <a:latin typeface="Arial"/>
              <a:ea typeface="ＭＳ Ｐゴシック" charset="0"/>
              <a:cs typeface="Arial"/>
            </a:endParaRPr>
          </a:p>
        </p:txBody>
      </p:sp>
      <p:sp>
        <p:nvSpPr>
          <p:cNvPr id="79" name="object 79"/>
          <p:cNvSpPr txBox="1"/>
          <p:nvPr/>
        </p:nvSpPr>
        <p:spPr>
          <a:xfrm>
            <a:off x="2475678" y="333253"/>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28</a:t>
            </a:r>
            <a:endParaRPr sz="1600">
              <a:solidFill>
                <a:prstClr val="black"/>
              </a:solidFill>
              <a:latin typeface="Arial"/>
              <a:ea typeface="ＭＳ Ｐゴシック" charset="0"/>
              <a:cs typeface="Arial"/>
            </a:endParaRPr>
          </a:p>
        </p:txBody>
      </p:sp>
      <p:sp>
        <p:nvSpPr>
          <p:cNvPr id="80" name="object 80"/>
          <p:cNvSpPr txBox="1"/>
          <p:nvPr/>
        </p:nvSpPr>
        <p:spPr>
          <a:xfrm>
            <a:off x="2540982" y="965455"/>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29</a:t>
            </a:r>
            <a:endParaRPr sz="1600">
              <a:solidFill>
                <a:prstClr val="black"/>
              </a:solidFill>
              <a:latin typeface="Arial"/>
              <a:ea typeface="ＭＳ Ｐゴシック" charset="0"/>
              <a:cs typeface="Arial"/>
            </a:endParaRPr>
          </a:p>
        </p:txBody>
      </p:sp>
      <p:sp>
        <p:nvSpPr>
          <p:cNvPr id="81" name="object 81"/>
          <p:cNvSpPr txBox="1"/>
          <p:nvPr/>
        </p:nvSpPr>
        <p:spPr>
          <a:xfrm>
            <a:off x="3390078" y="838969"/>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30</a:t>
            </a:r>
            <a:endParaRPr sz="1600">
              <a:solidFill>
                <a:prstClr val="black"/>
              </a:solidFill>
              <a:latin typeface="Arial"/>
              <a:ea typeface="ＭＳ Ｐゴシック" charset="0"/>
              <a:cs typeface="Arial"/>
            </a:endParaRPr>
          </a:p>
        </p:txBody>
      </p:sp>
      <p:sp>
        <p:nvSpPr>
          <p:cNvPr id="82" name="object 82"/>
          <p:cNvSpPr txBox="1"/>
          <p:nvPr/>
        </p:nvSpPr>
        <p:spPr>
          <a:xfrm>
            <a:off x="4266498" y="274011"/>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18</a:t>
            </a:r>
            <a:endParaRPr sz="1600">
              <a:solidFill>
                <a:prstClr val="black"/>
              </a:solidFill>
              <a:latin typeface="Arial"/>
              <a:ea typeface="ＭＳ Ｐゴシック" charset="0"/>
              <a:cs typeface="Arial"/>
            </a:endParaRPr>
          </a:p>
        </p:txBody>
      </p:sp>
      <p:sp>
        <p:nvSpPr>
          <p:cNvPr id="83" name="object 83"/>
          <p:cNvSpPr txBox="1"/>
          <p:nvPr/>
        </p:nvSpPr>
        <p:spPr>
          <a:xfrm>
            <a:off x="4914548" y="600808"/>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19</a:t>
            </a:r>
            <a:endParaRPr sz="1600">
              <a:solidFill>
                <a:prstClr val="black"/>
              </a:solidFill>
              <a:latin typeface="Arial"/>
              <a:ea typeface="ＭＳ Ｐゴシック" charset="0"/>
              <a:cs typeface="Arial"/>
            </a:endParaRPr>
          </a:p>
        </p:txBody>
      </p:sp>
      <p:sp>
        <p:nvSpPr>
          <p:cNvPr id="84" name="object 84"/>
          <p:cNvSpPr txBox="1"/>
          <p:nvPr/>
        </p:nvSpPr>
        <p:spPr>
          <a:xfrm>
            <a:off x="3923830" y="714437"/>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21</a:t>
            </a:r>
            <a:endParaRPr sz="1600">
              <a:solidFill>
                <a:prstClr val="black"/>
              </a:solidFill>
              <a:latin typeface="Arial"/>
              <a:ea typeface="ＭＳ Ｐゴシック" charset="0"/>
              <a:cs typeface="Arial"/>
            </a:endParaRPr>
          </a:p>
        </p:txBody>
      </p:sp>
      <p:sp>
        <p:nvSpPr>
          <p:cNvPr id="85" name="object 85"/>
          <p:cNvSpPr txBox="1"/>
          <p:nvPr/>
        </p:nvSpPr>
        <p:spPr>
          <a:xfrm>
            <a:off x="4842451" y="1628647"/>
            <a:ext cx="212188" cy="254635"/>
          </a:xfrm>
          <a:prstGeom prst="rect">
            <a:avLst/>
          </a:prstGeom>
        </p:spPr>
        <p:txBody>
          <a:bodyPr vert="horz" wrap="square" lIns="0" tIns="0" rIns="0" bIns="0" rtlCol="0">
            <a:spAutoFit/>
          </a:bodyPr>
          <a:lstStyle/>
          <a:p>
            <a:pPr marL="12700"/>
            <a:r>
              <a:rPr sz="1600" b="1" spc="-90" dirty="0">
                <a:solidFill>
                  <a:srgbClr val="FFFFFF"/>
                </a:solidFill>
                <a:latin typeface="Arial"/>
                <a:ea typeface="ＭＳ Ｐゴシック" charset="0"/>
                <a:cs typeface="Arial"/>
              </a:rPr>
              <a:t>11</a:t>
            </a:r>
            <a:endParaRPr sz="1600">
              <a:solidFill>
                <a:prstClr val="black"/>
              </a:solidFill>
              <a:latin typeface="Arial"/>
              <a:ea typeface="ＭＳ Ｐゴシック" charset="0"/>
              <a:cs typeface="Arial"/>
            </a:endParaRPr>
          </a:p>
        </p:txBody>
      </p:sp>
      <p:sp>
        <p:nvSpPr>
          <p:cNvPr id="86" name="object 86"/>
          <p:cNvSpPr txBox="1"/>
          <p:nvPr/>
        </p:nvSpPr>
        <p:spPr>
          <a:xfrm>
            <a:off x="5322162" y="1541334"/>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31</a:t>
            </a:r>
            <a:endParaRPr sz="1600">
              <a:solidFill>
                <a:prstClr val="black"/>
              </a:solidFill>
              <a:latin typeface="Arial"/>
              <a:ea typeface="ＭＳ Ｐゴシック" charset="0"/>
              <a:cs typeface="Arial"/>
            </a:endParaRPr>
          </a:p>
        </p:txBody>
      </p:sp>
      <p:sp>
        <p:nvSpPr>
          <p:cNvPr id="87" name="object 87"/>
          <p:cNvSpPr/>
          <p:nvPr/>
        </p:nvSpPr>
        <p:spPr>
          <a:xfrm>
            <a:off x="7497728" y="1279016"/>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716" y="375972"/>
                </a:lnTo>
                <a:lnTo>
                  <a:pt x="297163" y="361650"/>
                </a:lnTo>
                <a:lnTo>
                  <a:pt x="335480" y="339172"/>
                </a:lnTo>
                <a:lnTo>
                  <a:pt x="367433" y="309678"/>
                </a:lnTo>
                <a:lnTo>
                  <a:pt x="391785" y="274308"/>
                </a:lnTo>
                <a:lnTo>
                  <a:pt x="407303" y="234202"/>
                </a:lnTo>
                <a:lnTo>
                  <a:pt x="412750" y="190500"/>
                </a:lnTo>
                <a:lnTo>
                  <a:pt x="407303" y="146837"/>
                </a:lnTo>
                <a:lnTo>
                  <a:pt x="391785" y="106746"/>
                </a:lnTo>
                <a:lnTo>
                  <a:pt x="367433" y="71374"/>
                </a:lnTo>
                <a:lnTo>
                  <a:pt x="335480" y="41867"/>
                </a:lnTo>
                <a:lnTo>
                  <a:pt x="297163" y="19372"/>
                </a:lnTo>
                <a:lnTo>
                  <a:pt x="253716" y="5034"/>
                </a:lnTo>
                <a:lnTo>
                  <a:pt x="206375"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88" name="object 88"/>
          <p:cNvSpPr/>
          <p:nvPr/>
        </p:nvSpPr>
        <p:spPr>
          <a:xfrm>
            <a:off x="7497728" y="1279016"/>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716" y="5034"/>
                </a:lnTo>
                <a:lnTo>
                  <a:pt x="297163" y="19372"/>
                </a:lnTo>
                <a:lnTo>
                  <a:pt x="335480" y="41867"/>
                </a:lnTo>
                <a:lnTo>
                  <a:pt x="367433" y="71374"/>
                </a:lnTo>
                <a:lnTo>
                  <a:pt x="391785" y="106746"/>
                </a:lnTo>
                <a:lnTo>
                  <a:pt x="407303" y="146837"/>
                </a:lnTo>
                <a:lnTo>
                  <a:pt x="412750" y="190500"/>
                </a:lnTo>
                <a:lnTo>
                  <a:pt x="407303" y="234202"/>
                </a:lnTo>
                <a:lnTo>
                  <a:pt x="391785" y="274308"/>
                </a:lnTo>
                <a:lnTo>
                  <a:pt x="367433" y="309678"/>
                </a:lnTo>
                <a:lnTo>
                  <a:pt x="335480" y="339172"/>
                </a:lnTo>
                <a:lnTo>
                  <a:pt x="297163" y="361650"/>
                </a:lnTo>
                <a:lnTo>
                  <a:pt x="25371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BEBEBE"/>
            </a:solidFill>
          </a:ln>
        </p:spPr>
        <p:txBody>
          <a:bodyPr wrap="square" lIns="0" tIns="0" rIns="0" bIns="0" rtlCol="0"/>
          <a:lstStyle/>
          <a:p>
            <a:endParaRPr>
              <a:solidFill>
                <a:prstClr val="black"/>
              </a:solidFill>
              <a:ea typeface="ＭＳ Ｐゴシック" charset="0"/>
            </a:endParaRPr>
          </a:p>
        </p:txBody>
      </p:sp>
      <p:sp>
        <p:nvSpPr>
          <p:cNvPr id="89" name="object 89"/>
          <p:cNvSpPr txBox="1"/>
          <p:nvPr/>
        </p:nvSpPr>
        <p:spPr>
          <a:xfrm>
            <a:off x="7603122" y="1344139"/>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15</a:t>
            </a:r>
            <a:endParaRPr sz="1600">
              <a:solidFill>
                <a:prstClr val="black"/>
              </a:solidFill>
              <a:latin typeface="Arial"/>
              <a:ea typeface="ＭＳ Ｐゴシック" charset="0"/>
              <a:cs typeface="Arial"/>
            </a:endParaRPr>
          </a:p>
        </p:txBody>
      </p:sp>
      <p:sp>
        <p:nvSpPr>
          <p:cNvPr id="90" name="object 90"/>
          <p:cNvSpPr txBox="1"/>
          <p:nvPr/>
        </p:nvSpPr>
        <p:spPr>
          <a:xfrm>
            <a:off x="6198929" y="1715515"/>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36</a:t>
            </a:r>
            <a:endParaRPr sz="1600">
              <a:solidFill>
                <a:prstClr val="black"/>
              </a:solidFill>
              <a:latin typeface="Arial"/>
              <a:ea typeface="ＭＳ Ｐゴシック" charset="0"/>
              <a:cs typeface="Arial"/>
            </a:endParaRPr>
          </a:p>
        </p:txBody>
      </p:sp>
      <p:sp>
        <p:nvSpPr>
          <p:cNvPr id="91" name="object 91"/>
          <p:cNvSpPr txBox="1"/>
          <p:nvPr/>
        </p:nvSpPr>
        <p:spPr>
          <a:xfrm>
            <a:off x="5486517" y="748668"/>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23</a:t>
            </a:r>
            <a:endParaRPr sz="1600">
              <a:solidFill>
                <a:prstClr val="black"/>
              </a:solidFill>
              <a:latin typeface="Arial"/>
              <a:ea typeface="ＭＳ Ｐゴシック" charset="0"/>
              <a:cs typeface="Arial"/>
            </a:endParaRPr>
          </a:p>
        </p:txBody>
      </p:sp>
      <p:sp>
        <p:nvSpPr>
          <p:cNvPr id="92" name="object 92"/>
          <p:cNvSpPr txBox="1"/>
          <p:nvPr/>
        </p:nvSpPr>
        <p:spPr>
          <a:xfrm>
            <a:off x="8837442" y="2082167"/>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14</a:t>
            </a:r>
            <a:endParaRPr sz="1600">
              <a:solidFill>
                <a:prstClr val="black"/>
              </a:solidFill>
              <a:latin typeface="Arial"/>
              <a:ea typeface="ＭＳ Ｐゴシック" charset="0"/>
              <a:cs typeface="Arial"/>
            </a:endParaRPr>
          </a:p>
        </p:txBody>
      </p:sp>
      <p:sp>
        <p:nvSpPr>
          <p:cNvPr id="93" name="object 93"/>
          <p:cNvSpPr txBox="1"/>
          <p:nvPr/>
        </p:nvSpPr>
        <p:spPr>
          <a:xfrm>
            <a:off x="7935116" y="1982218"/>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12</a:t>
            </a:r>
            <a:endParaRPr sz="1600">
              <a:solidFill>
                <a:prstClr val="black"/>
              </a:solidFill>
              <a:latin typeface="Arial"/>
              <a:ea typeface="ＭＳ Ｐゴシック" charset="0"/>
              <a:cs typeface="Arial"/>
            </a:endParaRPr>
          </a:p>
        </p:txBody>
      </p:sp>
      <p:sp>
        <p:nvSpPr>
          <p:cNvPr id="94" name="object 94"/>
          <p:cNvSpPr txBox="1"/>
          <p:nvPr/>
        </p:nvSpPr>
        <p:spPr>
          <a:xfrm>
            <a:off x="8877654" y="1553273"/>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13</a:t>
            </a:r>
            <a:endParaRPr sz="1600">
              <a:solidFill>
                <a:prstClr val="black"/>
              </a:solidFill>
              <a:latin typeface="Arial"/>
              <a:ea typeface="ＭＳ Ｐゴシック" charset="0"/>
              <a:cs typeface="Arial"/>
            </a:endParaRPr>
          </a:p>
        </p:txBody>
      </p:sp>
      <p:sp>
        <p:nvSpPr>
          <p:cNvPr id="95" name="object 95"/>
          <p:cNvSpPr/>
          <p:nvPr/>
        </p:nvSpPr>
        <p:spPr>
          <a:xfrm>
            <a:off x="6334681" y="5905500"/>
            <a:ext cx="381000" cy="381000"/>
          </a:xfrm>
          <a:custGeom>
            <a:avLst/>
            <a:gdLst/>
            <a:ahLst/>
            <a:cxnLst/>
            <a:rect l="l" t="t" r="r" b="b"/>
            <a:pathLst>
              <a:path w="412750" h="381000">
                <a:moveTo>
                  <a:pt x="206375" y="0"/>
                </a:moveTo>
                <a:lnTo>
                  <a:pt x="159073" y="5031"/>
                </a:lnTo>
                <a:lnTo>
                  <a:pt x="115642" y="19363"/>
                </a:lnTo>
                <a:lnTo>
                  <a:pt x="77322" y="41851"/>
                </a:lnTo>
                <a:lnTo>
                  <a:pt x="45356" y="71353"/>
                </a:lnTo>
                <a:lnTo>
                  <a:pt x="20986" y="106724"/>
                </a:lnTo>
                <a:lnTo>
                  <a:pt x="5453" y="146821"/>
                </a:lnTo>
                <a:lnTo>
                  <a:pt x="0" y="190500"/>
                </a:lnTo>
                <a:lnTo>
                  <a:pt x="5453" y="234178"/>
                </a:lnTo>
                <a:lnTo>
                  <a:pt x="20986" y="274275"/>
                </a:lnTo>
                <a:lnTo>
                  <a:pt x="45356" y="309646"/>
                </a:lnTo>
                <a:lnTo>
                  <a:pt x="77322" y="339148"/>
                </a:lnTo>
                <a:lnTo>
                  <a:pt x="115642" y="361636"/>
                </a:lnTo>
                <a:lnTo>
                  <a:pt x="159073" y="375968"/>
                </a:lnTo>
                <a:lnTo>
                  <a:pt x="206375" y="381000"/>
                </a:lnTo>
                <a:lnTo>
                  <a:pt x="253676" y="375968"/>
                </a:lnTo>
                <a:lnTo>
                  <a:pt x="297107" y="361636"/>
                </a:lnTo>
                <a:lnTo>
                  <a:pt x="335427" y="339148"/>
                </a:lnTo>
                <a:lnTo>
                  <a:pt x="367393" y="309646"/>
                </a:lnTo>
                <a:lnTo>
                  <a:pt x="391763" y="274275"/>
                </a:lnTo>
                <a:lnTo>
                  <a:pt x="407296" y="234178"/>
                </a:lnTo>
                <a:lnTo>
                  <a:pt x="412750" y="190500"/>
                </a:lnTo>
                <a:lnTo>
                  <a:pt x="407296" y="146821"/>
                </a:lnTo>
                <a:lnTo>
                  <a:pt x="391763" y="106724"/>
                </a:lnTo>
                <a:lnTo>
                  <a:pt x="367393" y="71353"/>
                </a:lnTo>
                <a:lnTo>
                  <a:pt x="335427" y="41851"/>
                </a:lnTo>
                <a:lnTo>
                  <a:pt x="297107" y="19363"/>
                </a:lnTo>
                <a:lnTo>
                  <a:pt x="253676" y="5031"/>
                </a:lnTo>
                <a:lnTo>
                  <a:pt x="206375" y="0"/>
                </a:lnTo>
                <a:close/>
              </a:path>
            </a:pathLst>
          </a:custGeom>
          <a:solidFill>
            <a:srgbClr val="C0A400"/>
          </a:solidFill>
        </p:spPr>
        <p:txBody>
          <a:bodyPr wrap="square" lIns="0" tIns="0" rIns="0" bIns="0" rtlCol="0"/>
          <a:lstStyle/>
          <a:p>
            <a:endParaRPr>
              <a:solidFill>
                <a:prstClr val="black"/>
              </a:solidFill>
              <a:ea typeface="ＭＳ Ｐゴシック" charset="0"/>
            </a:endParaRPr>
          </a:p>
        </p:txBody>
      </p:sp>
      <p:sp>
        <p:nvSpPr>
          <p:cNvPr id="96" name="object 96"/>
          <p:cNvSpPr/>
          <p:nvPr/>
        </p:nvSpPr>
        <p:spPr>
          <a:xfrm>
            <a:off x="6334681" y="5905500"/>
            <a:ext cx="381000" cy="381000"/>
          </a:xfrm>
          <a:custGeom>
            <a:avLst/>
            <a:gdLst/>
            <a:ahLst/>
            <a:cxnLst/>
            <a:rect l="l" t="t" r="r" b="b"/>
            <a:pathLst>
              <a:path w="412750" h="381000">
                <a:moveTo>
                  <a:pt x="0" y="190500"/>
                </a:moveTo>
                <a:lnTo>
                  <a:pt x="5453" y="146821"/>
                </a:lnTo>
                <a:lnTo>
                  <a:pt x="20986" y="106724"/>
                </a:lnTo>
                <a:lnTo>
                  <a:pt x="45356" y="71353"/>
                </a:lnTo>
                <a:lnTo>
                  <a:pt x="77322" y="41851"/>
                </a:lnTo>
                <a:lnTo>
                  <a:pt x="115642" y="19363"/>
                </a:lnTo>
                <a:lnTo>
                  <a:pt x="159073" y="5031"/>
                </a:lnTo>
                <a:lnTo>
                  <a:pt x="206375" y="0"/>
                </a:lnTo>
                <a:lnTo>
                  <a:pt x="253676" y="5031"/>
                </a:lnTo>
                <a:lnTo>
                  <a:pt x="297107" y="19363"/>
                </a:lnTo>
                <a:lnTo>
                  <a:pt x="335427" y="41851"/>
                </a:lnTo>
                <a:lnTo>
                  <a:pt x="367393" y="71353"/>
                </a:lnTo>
                <a:lnTo>
                  <a:pt x="391763" y="106724"/>
                </a:lnTo>
                <a:lnTo>
                  <a:pt x="407296" y="146821"/>
                </a:lnTo>
                <a:lnTo>
                  <a:pt x="412750" y="190500"/>
                </a:lnTo>
                <a:lnTo>
                  <a:pt x="407296" y="234178"/>
                </a:lnTo>
                <a:lnTo>
                  <a:pt x="391763" y="274275"/>
                </a:lnTo>
                <a:lnTo>
                  <a:pt x="367393" y="309646"/>
                </a:lnTo>
                <a:lnTo>
                  <a:pt x="335427" y="339148"/>
                </a:lnTo>
                <a:lnTo>
                  <a:pt x="297107" y="361636"/>
                </a:lnTo>
                <a:lnTo>
                  <a:pt x="253676" y="375968"/>
                </a:lnTo>
                <a:lnTo>
                  <a:pt x="206375" y="381000"/>
                </a:lnTo>
                <a:lnTo>
                  <a:pt x="159073" y="375968"/>
                </a:lnTo>
                <a:lnTo>
                  <a:pt x="115642" y="361636"/>
                </a:lnTo>
                <a:lnTo>
                  <a:pt x="77322" y="339148"/>
                </a:lnTo>
                <a:lnTo>
                  <a:pt x="45356" y="309646"/>
                </a:lnTo>
                <a:lnTo>
                  <a:pt x="20986" y="274275"/>
                </a:lnTo>
                <a:lnTo>
                  <a:pt x="5453" y="234178"/>
                </a:lnTo>
                <a:lnTo>
                  <a:pt x="0" y="190500"/>
                </a:lnTo>
                <a:close/>
              </a:path>
            </a:pathLst>
          </a:custGeom>
          <a:ln w="25400">
            <a:solidFill>
              <a:srgbClr val="C0A400"/>
            </a:solidFill>
          </a:ln>
        </p:spPr>
        <p:txBody>
          <a:bodyPr wrap="square" lIns="0" tIns="0" rIns="0" bIns="0" rtlCol="0"/>
          <a:lstStyle/>
          <a:p>
            <a:endParaRPr>
              <a:solidFill>
                <a:prstClr val="black"/>
              </a:solidFill>
              <a:ea typeface="ＭＳ Ｐゴシック" charset="0"/>
            </a:endParaRPr>
          </a:p>
        </p:txBody>
      </p:sp>
      <p:sp>
        <p:nvSpPr>
          <p:cNvPr id="97" name="object 97"/>
          <p:cNvSpPr txBox="1"/>
          <p:nvPr/>
        </p:nvSpPr>
        <p:spPr>
          <a:xfrm>
            <a:off x="6437730" y="5971968"/>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37</a:t>
            </a:r>
            <a:endParaRPr sz="1600">
              <a:solidFill>
                <a:prstClr val="black"/>
              </a:solidFill>
              <a:latin typeface="Arial"/>
              <a:ea typeface="ＭＳ Ｐゴシック" charset="0"/>
              <a:cs typeface="Arial"/>
            </a:endParaRPr>
          </a:p>
        </p:txBody>
      </p:sp>
      <p:sp>
        <p:nvSpPr>
          <p:cNvPr id="98" name="object 98"/>
          <p:cNvSpPr/>
          <p:nvPr/>
        </p:nvSpPr>
        <p:spPr>
          <a:xfrm>
            <a:off x="7307696" y="4695316"/>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499"/>
                </a:lnTo>
                <a:lnTo>
                  <a:pt x="5453" y="234162"/>
                </a:lnTo>
                <a:lnTo>
                  <a:pt x="20986" y="274253"/>
                </a:lnTo>
                <a:lnTo>
                  <a:pt x="45356" y="309625"/>
                </a:lnTo>
                <a:lnTo>
                  <a:pt x="77322" y="339132"/>
                </a:lnTo>
                <a:lnTo>
                  <a:pt x="115642" y="361627"/>
                </a:lnTo>
                <a:lnTo>
                  <a:pt x="159073" y="375965"/>
                </a:lnTo>
                <a:lnTo>
                  <a:pt x="206375" y="380999"/>
                </a:lnTo>
                <a:lnTo>
                  <a:pt x="253716" y="375965"/>
                </a:lnTo>
                <a:lnTo>
                  <a:pt x="297163" y="361627"/>
                </a:lnTo>
                <a:lnTo>
                  <a:pt x="335480" y="339132"/>
                </a:lnTo>
                <a:lnTo>
                  <a:pt x="367433" y="309625"/>
                </a:lnTo>
                <a:lnTo>
                  <a:pt x="391785" y="274253"/>
                </a:lnTo>
                <a:lnTo>
                  <a:pt x="407303" y="234162"/>
                </a:lnTo>
                <a:lnTo>
                  <a:pt x="412750" y="190499"/>
                </a:lnTo>
                <a:lnTo>
                  <a:pt x="407303" y="146797"/>
                </a:lnTo>
                <a:lnTo>
                  <a:pt x="391785" y="106691"/>
                </a:lnTo>
                <a:lnTo>
                  <a:pt x="367433" y="71321"/>
                </a:lnTo>
                <a:lnTo>
                  <a:pt x="335480" y="41827"/>
                </a:lnTo>
                <a:lnTo>
                  <a:pt x="297163" y="19349"/>
                </a:lnTo>
                <a:lnTo>
                  <a:pt x="253716" y="5027"/>
                </a:lnTo>
                <a:lnTo>
                  <a:pt x="206375"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99" name="object 99"/>
          <p:cNvSpPr/>
          <p:nvPr/>
        </p:nvSpPr>
        <p:spPr>
          <a:xfrm>
            <a:off x="7307696" y="4695316"/>
            <a:ext cx="381000" cy="381000"/>
          </a:xfrm>
          <a:custGeom>
            <a:avLst/>
            <a:gdLst/>
            <a:ahLst/>
            <a:cxnLst/>
            <a:rect l="l" t="t" r="r" b="b"/>
            <a:pathLst>
              <a:path w="412750" h="381000">
                <a:moveTo>
                  <a:pt x="0" y="190499"/>
                </a:moveTo>
                <a:lnTo>
                  <a:pt x="5453" y="146797"/>
                </a:lnTo>
                <a:lnTo>
                  <a:pt x="20986" y="106691"/>
                </a:lnTo>
                <a:lnTo>
                  <a:pt x="45356" y="71321"/>
                </a:lnTo>
                <a:lnTo>
                  <a:pt x="77322" y="41827"/>
                </a:lnTo>
                <a:lnTo>
                  <a:pt x="115642" y="19349"/>
                </a:lnTo>
                <a:lnTo>
                  <a:pt x="159073" y="5027"/>
                </a:lnTo>
                <a:lnTo>
                  <a:pt x="206375" y="0"/>
                </a:lnTo>
                <a:lnTo>
                  <a:pt x="253716" y="5027"/>
                </a:lnTo>
                <a:lnTo>
                  <a:pt x="297163" y="19349"/>
                </a:lnTo>
                <a:lnTo>
                  <a:pt x="335480" y="41827"/>
                </a:lnTo>
                <a:lnTo>
                  <a:pt x="367433" y="71321"/>
                </a:lnTo>
                <a:lnTo>
                  <a:pt x="391785" y="106691"/>
                </a:lnTo>
                <a:lnTo>
                  <a:pt x="407303" y="146797"/>
                </a:lnTo>
                <a:lnTo>
                  <a:pt x="412750" y="190499"/>
                </a:lnTo>
                <a:lnTo>
                  <a:pt x="407303" y="234162"/>
                </a:lnTo>
                <a:lnTo>
                  <a:pt x="391785" y="274253"/>
                </a:lnTo>
                <a:lnTo>
                  <a:pt x="367433" y="309625"/>
                </a:lnTo>
                <a:lnTo>
                  <a:pt x="335480" y="339132"/>
                </a:lnTo>
                <a:lnTo>
                  <a:pt x="297163" y="361627"/>
                </a:lnTo>
                <a:lnTo>
                  <a:pt x="253716" y="375965"/>
                </a:lnTo>
                <a:lnTo>
                  <a:pt x="206375" y="380999"/>
                </a:lnTo>
                <a:lnTo>
                  <a:pt x="159073" y="375965"/>
                </a:lnTo>
                <a:lnTo>
                  <a:pt x="115642" y="361627"/>
                </a:lnTo>
                <a:lnTo>
                  <a:pt x="77322" y="339132"/>
                </a:lnTo>
                <a:lnTo>
                  <a:pt x="45356" y="309625"/>
                </a:lnTo>
                <a:lnTo>
                  <a:pt x="20986" y="274253"/>
                </a:lnTo>
                <a:lnTo>
                  <a:pt x="5453" y="234162"/>
                </a:lnTo>
                <a:lnTo>
                  <a:pt x="0" y="190499"/>
                </a:lnTo>
                <a:close/>
              </a:path>
            </a:pathLst>
          </a:custGeom>
          <a:ln w="25400">
            <a:solidFill>
              <a:srgbClr val="FF6600"/>
            </a:solidFill>
          </a:ln>
        </p:spPr>
        <p:txBody>
          <a:bodyPr wrap="square" lIns="0" tIns="0" rIns="0" bIns="0" rtlCol="0"/>
          <a:lstStyle/>
          <a:p>
            <a:endParaRPr>
              <a:solidFill>
                <a:prstClr val="black"/>
              </a:solidFill>
              <a:ea typeface="ＭＳ Ｐゴシック" charset="0"/>
            </a:endParaRPr>
          </a:p>
        </p:txBody>
      </p:sp>
      <p:sp>
        <p:nvSpPr>
          <p:cNvPr id="100" name="object 100"/>
          <p:cNvSpPr/>
          <p:nvPr/>
        </p:nvSpPr>
        <p:spPr>
          <a:xfrm>
            <a:off x="5753100" y="4709159"/>
            <a:ext cx="381000" cy="381000"/>
          </a:xfrm>
          <a:custGeom>
            <a:avLst/>
            <a:gdLst/>
            <a:ahLst/>
            <a:cxnLst/>
            <a:rect l="l" t="t" r="r" b="b"/>
            <a:pathLst>
              <a:path w="412750" h="381000">
                <a:moveTo>
                  <a:pt x="206375" y="0"/>
                </a:moveTo>
                <a:lnTo>
                  <a:pt x="159073" y="5034"/>
                </a:lnTo>
                <a:lnTo>
                  <a:pt x="115642" y="19372"/>
                </a:lnTo>
                <a:lnTo>
                  <a:pt x="77322" y="41867"/>
                </a:lnTo>
                <a:lnTo>
                  <a:pt x="45356" y="71374"/>
                </a:lnTo>
                <a:lnTo>
                  <a:pt x="20986" y="106746"/>
                </a:lnTo>
                <a:lnTo>
                  <a:pt x="5453" y="146837"/>
                </a:lnTo>
                <a:lnTo>
                  <a:pt x="0" y="190500"/>
                </a:lnTo>
                <a:lnTo>
                  <a:pt x="5453" y="234202"/>
                </a:lnTo>
                <a:lnTo>
                  <a:pt x="20986" y="274308"/>
                </a:lnTo>
                <a:lnTo>
                  <a:pt x="45356" y="309678"/>
                </a:lnTo>
                <a:lnTo>
                  <a:pt x="77322" y="339172"/>
                </a:lnTo>
                <a:lnTo>
                  <a:pt x="115642" y="361650"/>
                </a:lnTo>
                <a:lnTo>
                  <a:pt x="159073" y="375972"/>
                </a:lnTo>
                <a:lnTo>
                  <a:pt x="206375" y="381000"/>
                </a:lnTo>
                <a:lnTo>
                  <a:pt x="253676" y="375972"/>
                </a:lnTo>
                <a:lnTo>
                  <a:pt x="297107" y="361650"/>
                </a:lnTo>
                <a:lnTo>
                  <a:pt x="335427" y="339172"/>
                </a:lnTo>
                <a:lnTo>
                  <a:pt x="367393" y="309678"/>
                </a:lnTo>
                <a:lnTo>
                  <a:pt x="391763" y="274308"/>
                </a:lnTo>
                <a:lnTo>
                  <a:pt x="407296" y="234202"/>
                </a:lnTo>
                <a:lnTo>
                  <a:pt x="412750" y="190500"/>
                </a:lnTo>
                <a:lnTo>
                  <a:pt x="407296" y="146837"/>
                </a:lnTo>
                <a:lnTo>
                  <a:pt x="391763" y="106746"/>
                </a:lnTo>
                <a:lnTo>
                  <a:pt x="367393" y="71374"/>
                </a:lnTo>
                <a:lnTo>
                  <a:pt x="335427" y="41867"/>
                </a:lnTo>
                <a:lnTo>
                  <a:pt x="297107" y="19372"/>
                </a:lnTo>
                <a:lnTo>
                  <a:pt x="253676" y="5034"/>
                </a:lnTo>
                <a:lnTo>
                  <a:pt x="206375"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101" name="object 101"/>
          <p:cNvSpPr/>
          <p:nvPr/>
        </p:nvSpPr>
        <p:spPr>
          <a:xfrm>
            <a:off x="5753100" y="4709159"/>
            <a:ext cx="381000" cy="381000"/>
          </a:xfrm>
          <a:custGeom>
            <a:avLst/>
            <a:gdLst/>
            <a:ahLst/>
            <a:cxnLst/>
            <a:rect l="l" t="t" r="r" b="b"/>
            <a:pathLst>
              <a:path w="412750" h="381000">
                <a:moveTo>
                  <a:pt x="0" y="190500"/>
                </a:moveTo>
                <a:lnTo>
                  <a:pt x="5453" y="146837"/>
                </a:lnTo>
                <a:lnTo>
                  <a:pt x="20986" y="106746"/>
                </a:lnTo>
                <a:lnTo>
                  <a:pt x="45356" y="71374"/>
                </a:lnTo>
                <a:lnTo>
                  <a:pt x="77322" y="41867"/>
                </a:lnTo>
                <a:lnTo>
                  <a:pt x="115642" y="19372"/>
                </a:lnTo>
                <a:lnTo>
                  <a:pt x="159073" y="5034"/>
                </a:lnTo>
                <a:lnTo>
                  <a:pt x="206375" y="0"/>
                </a:lnTo>
                <a:lnTo>
                  <a:pt x="253676" y="5034"/>
                </a:lnTo>
                <a:lnTo>
                  <a:pt x="297107" y="19372"/>
                </a:lnTo>
                <a:lnTo>
                  <a:pt x="335427" y="41867"/>
                </a:lnTo>
                <a:lnTo>
                  <a:pt x="367393" y="71374"/>
                </a:lnTo>
                <a:lnTo>
                  <a:pt x="391763" y="106746"/>
                </a:lnTo>
                <a:lnTo>
                  <a:pt x="407296" y="146837"/>
                </a:lnTo>
                <a:lnTo>
                  <a:pt x="412750" y="190500"/>
                </a:lnTo>
                <a:lnTo>
                  <a:pt x="407296" y="234202"/>
                </a:lnTo>
                <a:lnTo>
                  <a:pt x="391763" y="274308"/>
                </a:lnTo>
                <a:lnTo>
                  <a:pt x="367393" y="309678"/>
                </a:lnTo>
                <a:lnTo>
                  <a:pt x="335427" y="339172"/>
                </a:lnTo>
                <a:lnTo>
                  <a:pt x="297107" y="361650"/>
                </a:lnTo>
                <a:lnTo>
                  <a:pt x="253676" y="375972"/>
                </a:lnTo>
                <a:lnTo>
                  <a:pt x="206375" y="381000"/>
                </a:lnTo>
                <a:lnTo>
                  <a:pt x="159073" y="375972"/>
                </a:lnTo>
                <a:lnTo>
                  <a:pt x="115642" y="361650"/>
                </a:lnTo>
                <a:lnTo>
                  <a:pt x="77322" y="339172"/>
                </a:lnTo>
                <a:lnTo>
                  <a:pt x="45356" y="309678"/>
                </a:lnTo>
                <a:lnTo>
                  <a:pt x="20986" y="274308"/>
                </a:lnTo>
                <a:lnTo>
                  <a:pt x="5453" y="234202"/>
                </a:lnTo>
                <a:lnTo>
                  <a:pt x="0" y="190500"/>
                </a:lnTo>
                <a:close/>
              </a:path>
            </a:pathLst>
          </a:custGeom>
          <a:ln w="25400">
            <a:solidFill>
              <a:srgbClr val="FF6600"/>
            </a:solidFill>
          </a:ln>
        </p:spPr>
        <p:txBody>
          <a:bodyPr wrap="square" lIns="0" tIns="0" rIns="0" bIns="0" rtlCol="0"/>
          <a:lstStyle/>
          <a:p>
            <a:endParaRPr>
              <a:solidFill>
                <a:prstClr val="black"/>
              </a:solidFill>
              <a:ea typeface="ＭＳ Ｐゴシック" charset="0"/>
            </a:endParaRPr>
          </a:p>
        </p:txBody>
      </p:sp>
      <p:sp>
        <p:nvSpPr>
          <p:cNvPr id="102" name="object 102"/>
          <p:cNvSpPr/>
          <p:nvPr/>
        </p:nvSpPr>
        <p:spPr>
          <a:xfrm>
            <a:off x="6971831" y="3267202"/>
            <a:ext cx="381000" cy="381000"/>
          </a:xfrm>
          <a:custGeom>
            <a:avLst/>
            <a:gdLst/>
            <a:ahLst/>
            <a:cxnLst/>
            <a:rect l="l" t="t" r="r" b="b"/>
            <a:pathLst>
              <a:path w="412750" h="381000">
                <a:moveTo>
                  <a:pt x="206375" y="0"/>
                </a:moveTo>
                <a:lnTo>
                  <a:pt x="159073" y="5027"/>
                </a:lnTo>
                <a:lnTo>
                  <a:pt x="115642" y="19349"/>
                </a:lnTo>
                <a:lnTo>
                  <a:pt x="77322" y="41827"/>
                </a:lnTo>
                <a:lnTo>
                  <a:pt x="45356" y="71321"/>
                </a:lnTo>
                <a:lnTo>
                  <a:pt x="20986" y="106691"/>
                </a:lnTo>
                <a:lnTo>
                  <a:pt x="5453" y="146797"/>
                </a:lnTo>
                <a:lnTo>
                  <a:pt x="0" y="190500"/>
                </a:lnTo>
                <a:lnTo>
                  <a:pt x="5453" y="234162"/>
                </a:lnTo>
                <a:lnTo>
                  <a:pt x="20986" y="274253"/>
                </a:lnTo>
                <a:lnTo>
                  <a:pt x="45356" y="309625"/>
                </a:lnTo>
                <a:lnTo>
                  <a:pt x="77322" y="339132"/>
                </a:lnTo>
                <a:lnTo>
                  <a:pt x="115642" y="361627"/>
                </a:lnTo>
                <a:lnTo>
                  <a:pt x="159073" y="375965"/>
                </a:lnTo>
                <a:lnTo>
                  <a:pt x="206375" y="381000"/>
                </a:lnTo>
                <a:lnTo>
                  <a:pt x="253716" y="375965"/>
                </a:lnTo>
                <a:lnTo>
                  <a:pt x="297163" y="361627"/>
                </a:lnTo>
                <a:lnTo>
                  <a:pt x="335480" y="339132"/>
                </a:lnTo>
                <a:lnTo>
                  <a:pt x="367433" y="309625"/>
                </a:lnTo>
                <a:lnTo>
                  <a:pt x="391785" y="274253"/>
                </a:lnTo>
                <a:lnTo>
                  <a:pt x="407303" y="234162"/>
                </a:lnTo>
                <a:lnTo>
                  <a:pt x="412750" y="190500"/>
                </a:lnTo>
                <a:lnTo>
                  <a:pt x="407303" y="146797"/>
                </a:lnTo>
                <a:lnTo>
                  <a:pt x="391785" y="106691"/>
                </a:lnTo>
                <a:lnTo>
                  <a:pt x="367433" y="71321"/>
                </a:lnTo>
                <a:lnTo>
                  <a:pt x="335480" y="41827"/>
                </a:lnTo>
                <a:lnTo>
                  <a:pt x="297163" y="19349"/>
                </a:lnTo>
                <a:lnTo>
                  <a:pt x="253716" y="5027"/>
                </a:lnTo>
                <a:lnTo>
                  <a:pt x="206375"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103" name="object 103"/>
          <p:cNvSpPr/>
          <p:nvPr/>
        </p:nvSpPr>
        <p:spPr>
          <a:xfrm>
            <a:off x="6971831" y="3267202"/>
            <a:ext cx="381000" cy="381000"/>
          </a:xfrm>
          <a:custGeom>
            <a:avLst/>
            <a:gdLst/>
            <a:ahLst/>
            <a:cxnLst/>
            <a:rect l="l" t="t" r="r" b="b"/>
            <a:pathLst>
              <a:path w="412750" h="381000">
                <a:moveTo>
                  <a:pt x="0" y="190500"/>
                </a:moveTo>
                <a:lnTo>
                  <a:pt x="5453" y="146797"/>
                </a:lnTo>
                <a:lnTo>
                  <a:pt x="20986" y="106691"/>
                </a:lnTo>
                <a:lnTo>
                  <a:pt x="45356" y="71321"/>
                </a:lnTo>
                <a:lnTo>
                  <a:pt x="77322" y="41827"/>
                </a:lnTo>
                <a:lnTo>
                  <a:pt x="115642" y="19349"/>
                </a:lnTo>
                <a:lnTo>
                  <a:pt x="159073" y="5027"/>
                </a:lnTo>
                <a:lnTo>
                  <a:pt x="206375" y="0"/>
                </a:lnTo>
                <a:lnTo>
                  <a:pt x="253716" y="5027"/>
                </a:lnTo>
                <a:lnTo>
                  <a:pt x="297163" y="19349"/>
                </a:lnTo>
                <a:lnTo>
                  <a:pt x="335480" y="41827"/>
                </a:lnTo>
                <a:lnTo>
                  <a:pt x="367433" y="71321"/>
                </a:lnTo>
                <a:lnTo>
                  <a:pt x="391785" y="106691"/>
                </a:lnTo>
                <a:lnTo>
                  <a:pt x="407303" y="146797"/>
                </a:lnTo>
                <a:lnTo>
                  <a:pt x="412750" y="190500"/>
                </a:lnTo>
                <a:lnTo>
                  <a:pt x="407303" y="234162"/>
                </a:lnTo>
                <a:lnTo>
                  <a:pt x="391785" y="274253"/>
                </a:lnTo>
                <a:lnTo>
                  <a:pt x="367433" y="309625"/>
                </a:lnTo>
                <a:lnTo>
                  <a:pt x="335480" y="339132"/>
                </a:lnTo>
                <a:lnTo>
                  <a:pt x="297163" y="361627"/>
                </a:lnTo>
                <a:lnTo>
                  <a:pt x="253716" y="375965"/>
                </a:lnTo>
                <a:lnTo>
                  <a:pt x="206375" y="381000"/>
                </a:lnTo>
                <a:lnTo>
                  <a:pt x="159073" y="375965"/>
                </a:lnTo>
                <a:lnTo>
                  <a:pt x="115642" y="361627"/>
                </a:lnTo>
                <a:lnTo>
                  <a:pt x="77322" y="339132"/>
                </a:lnTo>
                <a:lnTo>
                  <a:pt x="45356" y="309625"/>
                </a:lnTo>
                <a:lnTo>
                  <a:pt x="20986" y="274253"/>
                </a:lnTo>
                <a:lnTo>
                  <a:pt x="5453" y="234162"/>
                </a:lnTo>
                <a:lnTo>
                  <a:pt x="0" y="190500"/>
                </a:lnTo>
                <a:close/>
              </a:path>
            </a:pathLst>
          </a:custGeom>
          <a:ln w="25400">
            <a:solidFill>
              <a:srgbClr val="FF6600"/>
            </a:solidFill>
          </a:ln>
        </p:spPr>
        <p:txBody>
          <a:bodyPr wrap="square" lIns="0" tIns="0" rIns="0" bIns="0" rtlCol="0"/>
          <a:lstStyle/>
          <a:p>
            <a:endParaRPr>
              <a:solidFill>
                <a:prstClr val="black"/>
              </a:solidFill>
              <a:ea typeface="ＭＳ Ｐゴシック" charset="0"/>
            </a:endParaRPr>
          </a:p>
        </p:txBody>
      </p:sp>
      <p:sp>
        <p:nvSpPr>
          <p:cNvPr id="104" name="object 104"/>
          <p:cNvSpPr/>
          <p:nvPr/>
        </p:nvSpPr>
        <p:spPr>
          <a:xfrm>
            <a:off x="5989319" y="3267202"/>
            <a:ext cx="381000" cy="381000"/>
          </a:xfrm>
          <a:custGeom>
            <a:avLst/>
            <a:gdLst/>
            <a:ahLst/>
            <a:cxnLst/>
            <a:rect l="l" t="t" r="r" b="b"/>
            <a:pathLst>
              <a:path w="412750" h="381000">
                <a:moveTo>
                  <a:pt x="206375" y="0"/>
                </a:moveTo>
                <a:lnTo>
                  <a:pt x="159033" y="5027"/>
                </a:lnTo>
                <a:lnTo>
                  <a:pt x="115586" y="19349"/>
                </a:lnTo>
                <a:lnTo>
                  <a:pt x="77269" y="41827"/>
                </a:lnTo>
                <a:lnTo>
                  <a:pt x="45316" y="71321"/>
                </a:lnTo>
                <a:lnTo>
                  <a:pt x="20964" y="106691"/>
                </a:lnTo>
                <a:lnTo>
                  <a:pt x="5446" y="14679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105" name="object 105"/>
          <p:cNvSpPr/>
          <p:nvPr/>
        </p:nvSpPr>
        <p:spPr>
          <a:xfrm>
            <a:off x="5989319" y="3267202"/>
            <a:ext cx="381000" cy="381000"/>
          </a:xfrm>
          <a:custGeom>
            <a:avLst/>
            <a:gdLst/>
            <a:ahLst/>
            <a:cxnLst/>
            <a:rect l="l" t="t" r="r" b="b"/>
            <a:pathLst>
              <a:path w="412750" h="381000">
                <a:moveTo>
                  <a:pt x="0" y="190500"/>
                </a:moveTo>
                <a:lnTo>
                  <a:pt x="5446" y="146797"/>
                </a:lnTo>
                <a:lnTo>
                  <a:pt x="20964" y="106691"/>
                </a:lnTo>
                <a:lnTo>
                  <a:pt x="45316" y="71321"/>
                </a:lnTo>
                <a:lnTo>
                  <a:pt x="77269" y="41827"/>
                </a:lnTo>
                <a:lnTo>
                  <a:pt x="115586" y="19349"/>
                </a:lnTo>
                <a:lnTo>
                  <a:pt x="15903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FF6600"/>
            </a:solidFill>
          </a:ln>
        </p:spPr>
        <p:txBody>
          <a:bodyPr wrap="square" lIns="0" tIns="0" rIns="0" bIns="0" rtlCol="0"/>
          <a:lstStyle/>
          <a:p>
            <a:endParaRPr>
              <a:solidFill>
                <a:prstClr val="black"/>
              </a:solidFill>
              <a:ea typeface="ＭＳ Ｐゴシック" charset="0"/>
            </a:endParaRPr>
          </a:p>
        </p:txBody>
      </p:sp>
      <p:sp>
        <p:nvSpPr>
          <p:cNvPr id="106" name="object 106"/>
          <p:cNvSpPr txBox="1"/>
          <p:nvPr/>
        </p:nvSpPr>
        <p:spPr>
          <a:xfrm>
            <a:off x="7047450" y="3339219"/>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35</a:t>
            </a:r>
            <a:endParaRPr sz="1600">
              <a:solidFill>
                <a:prstClr val="black"/>
              </a:solidFill>
              <a:latin typeface="Arial"/>
              <a:ea typeface="ＭＳ Ｐゴシック" charset="0"/>
              <a:cs typeface="Arial"/>
            </a:endParaRPr>
          </a:p>
        </p:txBody>
      </p:sp>
      <p:sp>
        <p:nvSpPr>
          <p:cNvPr id="107" name="object 107"/>
          <p:cNvSpPr txBox="1"/>
          <p:nvPr/>
        </p:nvSpPr>
        <p:spPr>
          <a:xfrm>
            <a:off x="7424466" y="4751803"/>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33</a:t>
            </a:r>
            <a:endParaRPr sz="1600">
              <a:solidFill>
                <a:prstClr val="black"/>
              </a:solidFill>
              <a:latin typeface="Arial"/>
              <a:ea typeface="ＭＳ Ｐゴシック" charset="0"/>
              <a:cs typeface="Arial"/>
            </a:endParaRPr>
          </a:p>
        </p:txBody>
      </p:sp>
      <p:sp>
        <p:nvSpPr>
          <p:cNvPr id="108" name="object 108"/>
          <p:cNvSpPr txBox="1"/>
          <p:nvPr/>
        </p:nvSpPr>
        <p:spPr>
          <a:xfrm>
            <a:off x="6064699" y="3372359"/>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34</a:t>
            </a:r>
            <a:endParaRPr sz="1600">
              <a:solidFill>
                <a:prstClr val="black"/>
              </a:solidFill>
              <a:latin typeface="Arial"/>
              <a:ea typeface="ＭＳ Ｐゴシック" charset="0"/>
              <a:cs typeface="Arial"/>
            </a:endParaRPr>
          </a:p>
        </p:txBody>
      </p:sp>
      <p:sp>
        <p:nvSpPr>
          <p:cNvPr id="109" name="object 109"/>
          <p:cNvSpPr txBox="1"/>
          <p:nvPr/>
        </p:nvSpPr>
        <p:spPr>
          <a:xfrm>
            <a:off x="5905148" y="4787490"/>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32</a:t>
            </a:r>
            <a:endParaRPr sz="1600">
              <a:solidFill>
                <a:prstClr val="black"/>
              </a:solidFill>
              <a:latin typeface="Arial"/>
              <a:ea typeface="ＭＳ Ｐゴシック" charset="0"/>
              <a:cs typeface="Arial"/>
            </a:endParaRPr>
          </a:p>
        </p:txBody>
      </p:sp>
      <p:sp>
        <p:nvSpPr>
          <p:cNvPr id="110" name="object 110"/>
          <p:cNvSpPr txBox="1"/>
          <p:nvPr/>
        </p:nvSpPr>
        <p:spPr>
          <a:xfrm>
            <a:off x="734145" y="5782066"/>
            <a:ext cx="206326" cy="430887"/>
          </a:xfrm>
          <a:prstGeom prst="rect">
            <a:avLst/>
          </a:prstGeom>
        </p:spPr>
        <p:txBody>
          <a:bodyPr vert="horz" wrap="square" lIns="0" tIns="0" rIns="0" bIns="0" rtlCol="0">
            <a:spAutoFit/>
          </a:bodyPr>
          <a:lstStyle/>
          <a:p>
            <a:pPr marL="12700"/>
            <a:r>
              <a:rPr sz="1400" b="1" spc="-5" dirty="0">
                <a:solidFill>
                  <a:srgbClr val="FFFFFF"/>
                </a:solidFill>
                <a:latin typeface="Arial"/>
                <a:ea typeface="ＭＳ Ｐゴシック" charset="0"/>
                <a:cs typeface="Arial"/>
              </a:rPr>
              <a:t>10</a:t>
            </a:r>
            <a:endParaRPr sz="1400">
              <a:solidFill>
                <a:prstClr val="black"/>
              </a:solidFill>
              <a:latin typeface="Arial"/>
              <a:ea typeface="ＭＳ Ｐゴシック" charset="0"/>
              <a:cs typeface="Arial"/>
            </a:endParaRPr>
          </a:p>
        </p:txBody>
      </p:sp>
      <p:sp>
        <p:nvSpPr>
          <p:cNvPr id="111" name="object 111"/>
          <p:cNvSpPr/>
          <p:nvPr/>
        </p:nvSpPr>
        <p:spPr>
          <a:xfrm>
            <a:off x="2665710" y="1949576"/>
            <a:ext cx="381000" cy="381000"/>
          </a:xfrm>
          <a:custGeom>
            <a:avLst/>
            <a:gdLst/>
            <a:ahLst/>
            <a:cxnLst/>
            <a:rect l="l" t="t" r="r" b="b"/>
            <a:pathLst>
              <a:path w="412750" h="381000">
                <a:moveTo>
                  <a:pt x="206375" y="0"/>
                </a:moveTo>
                <a:lnTo>
                  <a:pt x="159033" y="5027"/>
                </a:lnTo>
                <a:lnTo>
                  <a:pt x="115586" y="19349"/>
                </a:lnTo>
                <a:lnTo>
                  <a:pt x="77269" y="41827"/>
                </a:lnTo>
                <a:lnTo>
                  <a:pt x="45316" y="71321"/>
                </a:lnTo>
                <a:lnTo>
                  <a:pt x="20964" y="106691"/>
                </a:lnTo>
                <a:lnTo>
                  <a:pt x="5446" y="146797"/>
                </a:lnTo>
                <a:lnTo>
                  <a:pt x="0" y="190500"/>
                </a:lnTo>
                <a:lnTo>
                  <a:pt x="5446" y="234162"/>
                </a:lnTo>
                <a:lnTo>
                  <a:pt x="20964" y="274253"/>
                </a:lnTo>
                <a:lnTo>
                  <a:pt x="45316" y="309625"/>
                </a:lnTo>
                <a:lnTo>
                  <a:pt x="77269" y="339132"/>
                </a:lnTo>
                <a:lnTo>
                  <a:pt x="115586" y="361627"/>
                </a:lnTo>
                <a:lnTo>
                  <a:pt x="159033" y="375965"/>
                </a:lnTo>
                <a:lnTo>
                  <a:pt x="206375" y="381000"/>
                </a:lnTo>
                <a:lnTo>
                  <a:pt x="253676" y="375965"/>
                </a:lnTo>
                <a:lnTo>
                  <a:pt x="297107" y="361627"/>
                </a:lnTo>
                <a:lnTo>
                  <a:pt x="335427" y="339132"/>
                </a:lnTo>
                <a:lnTo>
                  <a:pt x="367393" y="309625"/>
                </a:lnTo>
                <a:lnTo>
                  <a:pt x="391763" y="274253"/>
                </a:lnTo>
                <a:lnTo>
                  <a:pt x="407296" y="234162"/>
                </a:lnTo>
                <a:lnTo>
                  <a:pt x="412750" y="190500"/>
                </a:lnTo>
                <a:lnTo>
                  <a:pt x="407296" y="146797"/>
                </a:lnTo>
                <a:lnTo>
                  <a:pt x="391763" y="106691"/>
                </a:lnTo>
                <a:lnTo>
                  <a:pt x="367393" y="71321"/>
                </a:lnTo>
                <a:lnTo>
                  <a:pt x="335427" y="41827"/>
                </a:lnTo>
                <a:lnTo>
                  <a:pt x="297107" y="19349"/>
                </a:lnTo>
                <a:lnTo>
                  <a:pt x="253676" y="5027"/>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12" name="object 112"/>
          <p:cNvSpPr/>
          <p:nvPr/>
        </p:nvSpPr>
        <p:spPr>
          <a:xfrm>
            <a:off x="2665710" y="1949576"/>
            <a:ext cx="381000" cy="381000"/>
          </a:xfrm>
          <a:custGeom>
            <a:avLst/>
            <a:gdLst/>
            <a:ahLst/>
            <a:cxnLst/>
            <a:rect l="l" t="t" r="r" b="b"/>
            <a:pathLst>
              <a:path w="412750" h="381000">
                <a:moveTo>
                  <a:pt x="0" y="190500"/>
                </a:moveTo>
                <a:lnTo>
                  <a:pt x="5446" y="146797"/>
                </a:lnTo>
                <a:lnTo>
                  <a:pt x="20964" y="106691"/>
                </a:lnTo>
                <a:lnTo>
                  <a:pt x="45316" y="71321"/>
                </a:lnTo>
                <a:lnTo>
                  <a:pt x="77269" y="41827"/>
                </a:lnTo>
                <a:lnTo>
                  <a:pt x="115586" y="19349"/>
                </a:lnTo>
                <a:lnTo>
                  <a:pt x="159033" y="5027"/>
                </a:lnTo>
                <a:lnTo>
                  <a:pt x="206375" y="0"/>
                </a:lnTo>
                <a:lnTo>
                  <a:pt x="253676" y="5027"/>
                </a:lnTo>
                <a:lnTo>
                  <a:pt x="297107" y="19349"/>
                </a:lnTo>
                <a:lnTo>
                  <a:pt x="335427" y="41827"/>
                </a:lnTo>
                <a:lnTo>
                  <a:pt x="367393" y="71321"/>
                </a:lnTo>
                <a:lnTo>
                  <a:pt x="391763" y="106691"/>
                </a:lnTo>
                <a:lnTo>
                  <a:pt x="407296" y="146797"/>
                </a:lnTo>
                <a:lnTo>
                  <a:pt x="412750" y="190500"/>
                </a:lnTo>
                <a:lnTo>
                  <a:pt x="407296" y="234162"/>
                </a:lnTo>
                <a:lnTo>
                  <a:pt x="391763" y="274253"/>
                </a:lnTo>
                <a:lnTo>
                  <a:pt x="367393" y="309625"/>
                </a:lnTo>
                <a:lnTo>
                  <a:pt x="335427" y="339132"/>
                </a:lnTo>
                <a:lnTo>
                  <a:pt x="297107" y="361627"/>
                </a:lnTo>
                <a:lnTo>
                  <a:pt x="253676" y="375965"/>
                </a:lnTo>
                <a:lnTo>
                  <a:pt x="206375" y="381000"/>
                </a:lnTo>
                <a:lnTo>
                  <a:pt x="159033" y="375965"/>
                </a:lnTo>
                <a:lnTo>
                  <a:pt x="115586" y="361627"/>
                </a:lnTo>
                <a:lnTo>
                  <a:pt x="77269" y="339132"/>
                </a:lnTo>
                <a:lnTo>
                  <a:pt x="45316" y="309625"/>
                </a:lnTo>
                <a:lnTo>
                  <a:pt x="20964" y="274253"/>
                </a:lnTo>
                <a:lnTo>
                  <a:pt x="5446" y="234162"/>
                </a:lnTo>
                <a:lnTo>
                  <a:pt x="0" y="190500"/>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113" name="object 113"/>
          <p:cNvSpPr txBox="1"/>
          <p:nvPr/>
        </p:nvSpPr>
        <p:spPr>
          <a:xfrm>
            <a:off x="2769225" y="2025142"/>
            <a:ext cx="232117" cy="492443"/>
          </a:xfrm>
          <a:prstGeom prst="rect">
            <a:avLst/>
          </a:prstGeom>
        </p:spPr>
        <p:txBody>
          <a:bodyPr vert="horz" wrap="square" lIns="0" tIns="0" rIns="0" bIns="0" rtlCol="0">
            <a:spAutoFit/>
          </a:bodyPr>
          <a:lstStyle/>
          <a:p>
            <a:pPr marL="12700"/>
            <a:r>
              <a:rPr sz="1600" b="1" spc="-5" dirty="0">
                <a:solidFill>
                  <a:srgbClr val="FFFFFF"/>
                </a:solidFill>
                <a:latin typeface="Arial"/>
                <a:ea typeface="ＭＳ Ｐゴシック" charset="0"/>
                <a:cs typeface="Arial"/>
              </a:rPr>
              <a:t>17</a:t>
            </a:r>
            <a:endParaRPr sz="1600">
              <a:solidFill>
                <a:prstClr val="black"/>
              </a:solidFill>
              <a:latin typeface="Arial"/>
              <a:ea typeface="ＭＳ Ｐゴシック" charset="0"/>
              <a:cs typeface="Arial"/>
            </a:endParaRPr>
          </a:p>
        </p:txBody>
      </p:sp>
      <p:sp>
        <p:nvSpPr>
          <p:cNvPr id="114" name="object 114"/>
          <p:cNvSpPr/>
          <p:nvPr/>
        </p:nvSpPr>
        <p:spPr>
          <a:xfrm>
            <a:off x="8332177" y="3561969"/>
            <a:ext cx="381000" cy="381000"/>
          </a:xfrm>
          <a:custGeom>
            <a:avLst/>
            <a:gdLst/>
            <a:ahLst/>
            <a:cxnLst/>
            <a:rect l="l" t="t" r="r" b="b"/>
            <a:pathLst>
              <a:path w="412750" h="381000">
                <a:moveTo>
                  <a:pt x="206375" y="0"/>
                </a:moveTo>
                <a:lnTo>
                  <a:pt x="159033" y="5034"/>
                </a:lnTo>
                <a:lnTo>
                  <a:pt x="115586" y="19372"/>
                </a:lnTo>
                <a:lnTo>
                  <a:pt x="77269" y="41867"/>
                </a:lnTo>
                <a:lnTo>
                  <a:pt x="45316" y="71374"/>
                </a:lnTo>
                <a:lnTo>
                  <a:pt x="20964" y="106746"/>
                </a:lnTo>
                <a:lnTo>
                  <a:pt x="5446" y="146837"/>
                </a:lnTo>
                <a:lnTo>
                  <a:pt x="0" y="190499"/>
                </a:lnTo>
                <a:lnTo>
                  <a:pt x="5446" y="234202"/>
                </a:lnTo>
                <a:lnTo>
                  <a:pt x="20964" y="274308"/>
                </a:lnTo>
                <a:lnTo>
                  <a:pt x="45316" y="309678"/>
                </a:lnTo>
                <a:lnTo>
                  <a:pt x="77269" y="339172"/>
                </a:lnTo>
                <a:lnTo>
                  <a:pt x="115586" y="361650"/>
                </a:lnTo>
                <a:lnTo>
                  <a:pt x="159033" y="375972"/>
                </a:lnTo>
                <a:lnTo>
                  <a:pt x="206375" y="380999"/>
                </a:lnTo>
                <a:lnTo>
                  <a:pt x="253676" y="375972"/>
                </a:lnTo>
                <a:lnTo>
                  <a:pt x="297107" y="361650"/>
                </a:lnTo>
                <a:lnTo>
                  <a:pt x="335427" y="339172"/>
                </a:lnTo>
                <a:lnTo>
                  <a:pt x="367393" y="309678"/>
                </a:lnTo>
                <a:lnTo>
                  <a:pt x="391763" y="274308"/>
                </a:lnTo>
                <a:lnTo>
                  <a:pt x="407296" y="234202"/>
                </a:lnTo>
                <a:lnTo>
                  <a:pt x="412750" y="190499"/>
                </a:lnTo>
                <a:lnTo>
                  <a:pt x="407296" y="146837"/>
                </a:lnTo>
                <a:lnTo>
                  <a:pt x="391763" y="106746"/>
                </a:lnTo>
                <a:lnTo>
                  <a:pt x="367393" y="71374"/>
                </a:lnTo>
                <a:lnTo>
                  <a:pt x="335427" y="41867"/>
                </a:lnTo>
                <a:lnTo>
                  <a:pt x="297107" y="19372"/>
                </a:lnTo>
                <a:lnTo>
                  <a:pt x="253676" y="5034"/>
                </a:lnTo>
                <a:lnTo>
                  <a:pt x="206375"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15" name="object 115"/>
          <p:cNvSpPr/>
          <p:nvPr/>
        </p:nvSpPr>
        <p:spPr>
          <a:xfrm>
            <a:off x="8332177" y="3561969"/>
            <a:ext cx="381000" cy="381000"/>
          </a:xfrm>
          <a:custGeom>
            <a:avLst/>
            <a:gdLst/>
            <a:ahLst/>
            <a:cxnLst/>
            <a:rect l="l" t="t" r="r" b="b"/>
            <a:pathLst>
              <a:path w="412750" h="381000">
                <a:moveTo>
                  <a:pt x="0" y="190499"/>
                </a:moveTo>
                <a:lnTo>
                  <a:pt x="5446" y="146837"/>
                </a:lnTo>
                <a:lnTo>
                  <a:pt x="20964" y="106746"/>
                </a:lnTo>
                <a:lnTo>
                  <a:pt x="45316" y="71374"/>
                </a:lnTo>
                <a:lnTo>
                  <a:pt x="77269" y="41867"/>
                </a:lnTo>
                <a:lnTo>
                  <a:pt x="115586" y="19372"/>
                </a:lnTo>
                <a:lnTo>
                  <a:pt x="159033" y="5034"/>
                </a:lnTo>
                <a:lnTo>
                  <a:pt x="206375" y="0"/>
                </a:lnTo>
                <a:lnTo>
                  <a:pt x="253676" y="5034"/>
                </a:lnTo>
                <a:lnTo>
                  <a:pt x="297107" y="19372"/>
                </a:lnTo>
                <a:lnTo>
                  <a:pt x="335427" y="41867"/>
                </a:lnTo>
                <a:lnTo>
                  <a:pt x="367393" y="71374"/>
                </a:lnTo>
                <a:lnTo>
                  <a:pt x="391763" y="106746"/>
                </a:lnTo>
                <a:lnTo>
                  <a:pt x="407296" y="146837"/>
                </a:lnTo>
                <a:lnTo>
                  <a:pt x="412750" y="190499"/>
                </a:lnTo>
                <a:lnTo>
                  <a:pt x="407296" y="234202"/>
                </a:lnTo>
                <a:lnTo>
                  <a:pt x="391763" y="274308"/>
                </a:lnTo>
                <a:lnTo>
                  <a:pt x="367393" y="309678"/>
                </a:lnTo>
                <a:lnTo>
                  <a:pt x="335427" y="339172"/>
                </a:lnTo>
                <a:lnTo>
                  <a:pt x="297107" y="361650"/>
                </a:lnTo>
                <a:lnTo>
                  <a:pt x="253676" y="375972"/>
                </a:lnTo>
                <a:lnTo>
                  <a:pt x="206375" y="380999"/>
                </a:lnTo>
                <a:lnTo>
                  <a:pt x="159033" y="375972"/>
                </a:lnTo>
                <a:lnTo>
                  <a:pt x="115586" y="361650"/>
                </a:lnTo>
                <a:lnTo>
                  <a:pt x="77269" y="339172"/>
                </a:lnTo>
                <a:lnTo>
                  <a:pt x="45316" y="309678"/>
                </a:lnTo>
                <a:lnTo>
                  <a:pt x="20964" y="274308"/>
                </a:lnTo>
                <a:lnTo>
                  <a:pt x="5446" y="234202"/>
                </a:lnTo>
                <a:lnTo>
                  <a:pt x="0" y="190499"/>
                </a:lnTo>
                <a:close/>
              </a:path>
            </a:pathLst>
          </a:custGeom>
          <a:ln w="25400">
            <a:solidFill>
              <a:srgbClr val="FFC000"/>
            </a:solidFill>
          </a:ln>
        </p:spPr>
        <p:txBody>
          <a:bodyPr wrap="square" lIns="0" tIns="0" rIns="0" bIns="0" rtlCol="0"/>
          <a:lstStyle/>
          <a:p>
            <a:endParaRPr>
              <a:solidFill>
                <a:prstClr val="black"/>
              </a:solidFill>
              <a:ea typeface="ＭＳ Ｐゴシック" charset="0"/>
            </a:endParaRPr>
          </a:p>
        </p:txBody>
      </p:sp>
      <p:sp>
        <p:nvSpPr>
          <p:cNvPr id="116" name="object 116"/>
          <p:cNvSpPr txBox="1"/>
          <p:nvPr/>
        </p:nvSpPr>
        <p:spPr>
          <a:xfrm>
            <a:off x="4114643" y="3645796"/>
            <a:ext cx="4537417" cy="1031051"/>
          </a:xfrm>
          <a:prstGeom prst="rect">
            <a:avLst/>
          </a:prstGeom>
        </p:spPr>
        <p:txBody>
          <a:bodyPr vert="horz" wrap="square" lIns="0" tIns="0" rIns="0" bIns="0" rtlCol="0">
            <a:spAutoFit/>
          </a:bodyPr>
          <a:lstStyle/>
          <a:p>
            <a:pPr marR="5080" algn="r"/>
            <a:r>
              <a:rPr sz="1600" b="1" spc="-5" dirty="0">
                <a:solidFill>
                  <a:srgbClr val="FFFFFF"/>
                </a:solidFill>
                <a:latin typeface="Arial"/>
                <a:ea typeface="ＭＳ Ｐゴシック" charset="0"/>
                <a:cs typeface="Arial"/>
              </a:rPr>
              <a:t>22</a:t>
            </a:r>
            <a:endParaRPr sz="1600">
              <a:solidFill>
                <a:prstClr val="black"/>
              </a:solidFill>
              <a:latin typeface="Arial"/>
              <a:ea typeface="ＭＳ Ｐゴシック" charset="0"/>
              <a:cs typeface="Arial"/>
            </a:endParaRPr>
          </a:p>
          <a:p>
            <a:endParaRPr sz="1600">
              <a:solidFill>
                <a:prstClr val="black"/>
              </a:solidFill>
              <a:latin typeface="Times New Roman"/>
              <a:ea typeface="ＭＳ Ｐゴシック" charset="0"/>
              <a:cs typeface="Times New Roman"/>
            </a:endParaRPr>
          </a:p>
          <a:p>
            <a:pPr>
              <a:spcBef>
                <a:spcPts val="30"/>
              </a:spcBef>
            </a:pPr>
            <a:endParaRPr sz="1900">
              <a:solidFill>
                <a:prstClr val="black"/>
              </a:solidFill>
              <a:latin typeface="Times New Roman"/>
              <a:ea typeface="ＭＳ Ｐゴシック" charset="0"/>
              <a:cs typeface="Times New Roman"/>
            </a:endParaRPr>
          </a:p>
          <a:p>
            <a:pPr marL="12700"/>
            <a:r>
              <a:rPr sz="1600" b="1" spc="-5" dirty="0">
                <a:solidFill>
                  <a:srgbClr val="FFFFFF"/>
                </a:solidFill>
                <a:latin typeface="Arial"/>
                <a:ea typeface="ＭＳ Ｐゴシック" charset="0"/>
                <a:cs typeface="Arial"/>
              </a:rPr>
              <a:t>6</a:t>
            </a:r>
            <a:endParaRPr sz="1600">
              <a:solidFill>
                <a:prstClr val="black"/>
              </a:solidFill>
              <a:latin typeface="Arial"/>
              <a:ea typeface="ＭＳ Ｐゴシック" charset="0"/>
              <a:cs typeface="Arial"/>
            </a:endParaRPr>
          </a:p>
        </p:txBody>
      </p:sp>
      <p:sp>
        <p:nvSpPr>
          <p:cNvPr id="117" name="object 117"/>
          <p:cNvSpPr txBox="1"/>
          <p:nvPr/>
        </p:nvSpPr>
        <p:spPr>
          <a:xfrm>
            <a:off x="23727" y="6698498"/>
            <a:ext cx="1594338" cy="307777"/>
          </a:xfrm>
          <a:prstGeom prst="rect">
            <a:avLst/>
          </a:prstGeom>
        </p:spPr>
        <p:txBody>
          <a:bodyPr vert="horz" wrap="square" lIns="0" tIns="0" rIns="0" bIns="0" rtlCol="0">
            <a:spAutoFit/>
          </a:bodyPr>
          <a:lstStyle/>
          <a:p>
            <a:pPr marL="12700"/>
            <a:r>
              <a:rPr sz="1000" b="1" spc="-5" dirty="0">
                <a:solidFill>
                  <a:srgbClr val="A6A6A6"/>
                </a:solidFill>
                <a:latin typeface="Arial"/>
                <a:ea typeface="ＭＳ Ｐゴシック" charset="0"/>
                <a:cs typeface="Arial"/>
              </a:rPr>
              <a:t>Store story diagnostic</a:t>
            </a:r>
            <a:r>
              <a:rPr sz="1000" b="1" spc="-55" dirty="0">
                <a:solidFill>
                  <a:srgbClr val="A6A6A6"/>
                </a:solidFill>
                <a:latin typeface="Arial"/>
                <a:ea typeface="ＭＳ Ｐゴシック" charset="0"/>
                <a:cs typeface="Arial"/>
              </a:rPr>
              <a:t> </a:t>
            </a:r>
            <a:r>
              <a:rPr sz="1000" b="1" spc="-5" dirty="0">
                <a:solidFill>
                  <a:srgbClr val="A6A6A6"/>
                </a:solidFill>
                <a:latin typeface="Arial"/>
                <a:ea typeface="ＭＳ Ｐゴシック" charset="0"/>
                <a:cs typeface="Arial"/>
              </a:rPr>
              <a:t>index</a:t>
            </a:r>
            <a:endParaRPr sz="100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02370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0"/>
            <a:ext cx="9144000" cy="1066800"/>
          </a:xfrm>
          <a:custGeom>
            <a:avLst/>
            <a:gdLst/>
            <a:ahLst/>
            <a:cxnLst/>
            <a:rect l="l" t="t" r="r" b="b"/>
            <a:pathLst>
              <a:path w="9906000" h="1066800">
                <a:moveTo>
                  <a:pt x="0" y="1066800"/>
                </a:moveTo>
                <a:lnTo>
                  <a:pt x="9906000" y="1066800"/>
                </a:lnTo>
                <a:lnTo>
                  <a:pt x="9906000" y="0"/>
                </a:lnTo>
                <a:lnTo>
                  <a:pt x="0" y="0"/>
                </a:lnTo>
                <a:lnTo>
                  <a:pt x="0" y="1066800"/>
                </a:lnTo>
                <a:close/>
              </a:path>
            </a:pathLst>
          </a:custGeom>
          <a:solidFill>
            <a:srgbClr val="6FCDE2"/>
          </a:solidFill>
        </p:spPr>
        <p:txBody>
          <a:bodyPr wrap="square" lIns="0" tIns="0" rIns="0" bIns="0" rtlCol="0"/>
          <a:lstStyle/>
          <a:p>
            <a:endParaRPr>
              <a:solidFill>
                <a:prstClr val="black"/>
              </a:solidFill>
              <a:ea typeface="ＭＳ Ｐゴシック" charset="0"/>
            </a:endParaRPr>
          </a:p>
        </p:txBody>
      </p:sp>
      <p:sp>
        <p:nvSpPr>
          <p:cNvPr id="3" name="object 3"/>
          <p:cNvSpPr/>
          <p:nvPr/>
        </p:nvSpPr>
        <p:spPr>
          <a:xfrm>
            <a:off x="8763234" y="1066800"/>
            <a:ext cx="381000" cy="137160"/>
          </a:xfrm>
          <a:custGeom>
            <a:avLst/>
            <a:gdLst/>
            <a:ahLst/>
            <a:cxnLst/>
            <a:rect l="l" t="t" r="r" b="b"/>
            <a:pathLst>
              <a:path w="412750" h="137159">
                <a:moveTo>
                  <a:pt x="0" y="137160"/>
                </a:moveTo>
                <a:lnTo>
                  <a:pt x="412496" y="137160"/>
                </a:lnTo>
                <a:lnTo>
                  <a:pt x="412496" y="0"/>
                </a:lnTo>
                <a:lnTo>
                  <a:pt x="0" y="0"/>
                </a:lnTo>
                <a:lnTo>
                  <a:pt x="0" y="137160"/>
                </a:lnTo>
                <a:close/>
              </a:path>
            </a:pathLst>
          </a:custGeom>
          <a:solidFill>
            <a:srgbClr val="559FD2"/>
          </a:solidFill>
        </p:spPr>
        <p:txBody>
          <a:bodyPr wrap="square" lIns="0" tIns="0" rIns="0" bIns="0" rtlCol="0"/>
          <a:lstStyle/>
          <a:p>
            <a:endParaRPr>
              <a:solidFill>
                <a:prstClr val="black"/>
              </a:solidFill>
              <a:ea typeface="ＭＳ Ｐゴシック" charset="0"/>
            </a:endParaRPr>
          </a:p>
        </p:txBody>
      </p:sp>
      <p:sp>
        <p:nvSpPr>
          <p:cNvPr id="4" name="object 4"/>
          <p:cNvSpPr/>
          <p:nvPr/>
        </p:nvSpPr>
        <p:spPr>
          <a:xfrm>
            <a:off x="3630" y="1066800"/>
            <a:ext cx="301283" cy="137160"/>
          </a:xfrm>
          <a:custGeom>
            <a:avLst/>
            <a:gdLst/>
            <a:ahLst/>
            <a:cxnLst/>
            <a:rect l="l" t="t" r="r" b="b"/>
            <a:pathLst>
              <a:path w="326390" h="137159">
                <a:moveTo>
                  <a:pt x="0" y="137160"/>
                </a:moveTo>
                <a:lnTo>
                  <a:pt x="326268" y="137160"/>
                </a:lnTo>
                <a:lnTo>
                  <a:pt x="326268" y="0"/>
                </a:lnTo>
                <a:lnTo>
                  <a:pt x="0" y="0"/>
                </a:lnTo>
                <a:lnTo>
                  <a:pt x="0" y="137160"/>
                </a:lnTo>
                <a:close/>
              </a:path>
            </a:pathLst>
          </a:custGeom>
          <a:solidFill>
            <a:srgbClr val="559FD2"/>
          </a:solidFill>
        </p:spPr>
        <p:txBody>
          <a:bodyPr wrap="square" lIns="0" tIns="0" rIns="0" bIns="0" rtlCol="0"/>
          <a:lstStyle/>
          <a:p>
            <a:endParaRPr>
              <a:solidFill>
                <a:prstClr val="black"/>
              </a:solidFill>
              <a:ea typeface="ＭＳ Ｐゴシック" charset="0"/>
            </a:endParaRPr>
          </a:p>
        </p:txBody>
      </p:sp>
      <p:sp>
        <p:nvSpPr>
          <p:cNvPr id="5" name="object 5"/>
          <p:cNvSpPr/>
          <p:nvPr/>
        </p:nvSpPr>
        <p:spPr>
          <a:xfrm>
            <a:off x="304800" y="285679"/>
            <a:ext cx="0" cy="6344285"/>
          </a:xfrm>
          <a:custGeom>
            <a:avLst/>
            <a:gdLst/>
            <a:ahLst/>
            <a:cxnLst/>
            <a:rect l="l" t="t" r="r" b="b"/>
            <a:pathLst>
              <a:path h="6344284">
                <a:moveTo>
                  <a:pt x="0" y="6343720"/>
                </a:moveTo>
                <a:lnTo>
                  <a:pt x="0" y="0"/>
                </a:lnTo>
                <a:lnTo>
                  <a:pt x="0" y="6343720"/>
                </a:lnTo>
                <a:close/>
              </a:path>
            </a:pathLst>
          </a:custGeom>
          <a:solidFill>
            <a:srgbClr val="FFFFFF"/>
          </a:solidFill>
        </p:spPr>
        <p:txBody>
          <a:bodyPr wrap="square" lIns="0" tIns="0" rIns="0" bIns="0" rtlCol="0"/>
          <a:lstStyle/>
          <a:p>
            <a:endParaRPr>
              <a:solidFill>
                <a:prstClr val="black"/>
              </a:solidFill>
              <a:ea typeface="ＭＳ Ｐゴシック" charset="0"/>
            </a:endParaRPr>
          </a:p>
        </p:txBody>
      </p:sp>
      <p:sp>
        <p:nvSpPr>
          <p:cNvPr id="6" name="object 6"/>
          <p:cNvSpPr/>
          <p:nvPr/>
        </p:nvSpPr>
        <p:spPr>
          <a:xfrm>
            <a:off x="304801" y="285679"/>
            <a:ext cx="8458786" cy="6344285"/>
          </a:xfrm>
          <a:custGeom>
            <a:avLst/>
            <a:gdLst/>
            <a:ahLst/>
            <a:cxnLst/>
            <a:rect l="l" t="t" r="r" b="b"/>
            <a:pathLst>
              <a:path w="9163685" h="6344284">
                <a:moveTo>
                  <a:pt x="0" y="6343720"/>
                </a:moveTo>
                <a:lnTo>
                  <a:pt x="0" y="0"/>
                </a:lnTo>
                <a:lnTo>
                  <a:pt x="9163304" y="0"/>
                </a:lnTo>
                <a:lnTo>
                  <a:pt x="9163304" y="6343720"/>
                </a:lnTo>
                <a:lnTo>
                  <a:pt x="0" y="6343720"/>
                </a:lnTo>
                <a:close/>
              </a:path>
            </a:pathLst>
          </a:custGeom>
          <a:solidFill>
            <a:srgbClr val="FFFFFF"/>
          </a:solidFill>
        </p:spPr>
        <p:txBody>
          <a:bodyPr wrap="square" lIns="0" tIns="0" rIns="0" bIns="0" rtlCol="0"/>
          <a:lstStyle/>
          <a:p>
            <a:endParaRPr>
              <a:solidFill>
                <a:prstClr val="black"/>
              </a:solidFill>
              <a:ea typeface="ＭＳ Ｐゴシック" charset="0"/>
            </a:endParaRPr>
          </a:p>
        </p:txBody>
      </p:sp>
      <p:sp>
        <p:nvSpPr>
          <p:cNvPr id="7" name="object 7"/>
          <p:cNvSpPr/>
          <p:nvPr/>
        </p:nvSpPr>
        <p:spPr>
          <a:xfrm>
            <a:off x="413417" y="325333"/>
            <a:ext cx="5381478" cy="424180"/>
          </a:xfrm>
          <a:custGeom>
            <a:avLst/>
            <a:gdLst/>
            <a:ahLst/>
            <a:cxnLst/>
            <a:rect l="l" t="t" r="r" b="b"/>
            <a:pathLst>
              <a:path w="5829935" h="424180">
                <a:moveTo>
                  <a:pt x="5753818" y="0"/>
                </a:moveTo>
                <a:lnTo>
                  <a:pt x="76384" y="0"/>
                </a:lnTo>
                <a:lnTo>
                  <a:pt x="46837" y="5551"/>
                </a:lnTo>
                <a:lnTo>
                  <a:pt x="22536" y="20752"/>
                </a:lnTo>
                <a:lnTo>
                  <a:pt x="6064" y="43420"/>
                </a:lnTo>
                <a:lnTo>
                  <a:pt x="0" y="71376"/>
                </a:lnTo>
                <a:lnTo>
                  <a:pt x="0" y="353535"/>
                </a:lnTo>
                <a:lnTo>
                  <a:pt x="6064" y="380833"/>
                </a:lnTo>
                <a:lnTo>
                  <a:pt x="22536" y="403256"/>
                </a:lnTo>
                <a:lnTo>
                  <a:pt x="46837" y="418443"/>
                </a:lnTo>
                <a:lnTo>
                  <a:pt x="76384" y="424030"/>
                </a:lnTo>
                <a:lnTo>
                  <a:pt x="5753818" y="424030"/>
                </a:lnTo>
                <a:lnTo>
                  <a:pt x="5783090" y="418443"/>
                </a:lnTo>
                <a:lnTo>
                  <a:pt x="5807238" y="403256"/>
                </a:lnTo>
                <a:lnTo>
                  <a:pt x="5823645" y="380833"/>
                </a:lnTo>
                <a:lnTo>
                  <a:pt x="5829696" y="353535"/>
                </a:lnTo>
                <a:lnTo>
                  <a:pt x="5829696" y="71376"/>
                </a:lnTo>
                <a:lnTo>
                  <a:pt x="5823645" y="43420"/>
                </a:lnTo>
                <a:lnTo>
                  <a:pt x="5807238" y="20752"/>
                </a:lnTo>
                <a:lnTo>
                  <a:pt x="5783090" y="5551"/>
                </a:lnTo>
                <a:lnTo>
                  <a:pt x="5753818" y="0"/>
                </a:lnTo>
                <a:close/>
              </a:path>
            </a:pathLst>
          </a:custGeom>
          <a:solidFill>
            <a:srgbClr val="4F81BC"/>
          </a:solidFill>
        </p:spPr>
        <p:txBody>
          <a:bodyPr wrap="square" lIns="0" tIns="0" rIns="0" bIns="0" rtlCol="0"/>
          <a:lstStyle/>
          <a:p>
            <a:endParaRPr>
              <a:solidFill>
                <a:prstClr val="black"/>
              </a:solidFill>
              <a:ea typeface="ＭＳ Ｐゴシック" charset="0"/>
            </a:endParaRPr>
          </a:p>
        </p:txBody>
      </p:sp>
      <p:sp>
        <p:nvSpPr>
          <p:cNvPr id="8" name="object 8"/>
          <p:cNvSpPr/>
          <p:nvPr/>
        </p:nvSpPr>
        <p:spPr>
          <a:xfrm>
            <a:off x="3878156" y="450994"/>
            <a:ext cx="172329" cy="221615"/>
          </a:xfrm>
          <a:custGeom>
            <a:avLst/>
            <a:gdLst/>
            <a:ahLst/>
            <a:cxnLst/>
            <a:rect l="l" t="t" r="r" b="b"/>
            <a:pathLst>
              <a:path w="186689" h="221615">
                <a:moveTo>
                  <a:pt x="68806" y="96755"/>
                </a:moveTo>
                <a:lnTo>
                  <a:pt x="25611" y="96755"/>
                </a:lnTo>
                <a:lnTo>
                  <a:pt x="25611" y="178882"/>
                </a:lnTo>
                <a:lnTo>
                  <a:pt x="38990" y="209548"/>
                </a:lnTo>
                <a:lnTo>
                  <a:pt x="41857" y="213425"/>
                </a:lnTo>
                <a:lnTo>
                  <a:pt x="47591" y="216068"/>
                </a:lnTo>
                <a:lnTo>
                  <a:pt x="54662" y="218712"/>
                </a:lnTo>
                <a:lnTo>
                  <a:pt x="60396" y="220122"/>
                </a:lnTo>
                <a:lnTo>
                  <a:pt x="67468" y="221356"/>
                </a:lnTo>
                <a:lnTo>
                  <a:pt x="89257" y="221356"/>
                </a:lnTo>
                <a:lnTo>
                  <a:pt x="92124" y="220122"/>
                </a:lnTo>
                <a:lnTo>
                  <a:pt x="94991" y="220122"/>
                </a:lnTo>
                <a:lnTo>
                  <a:pt x="97858" y="218712"/>
                </a:lnTo>
                <a:lnTo>
                  <a:pt x="100725" y="218712"/>
                </a:lnTo>
                <a:lnTo>
                  <a:pt x="102062" y="217478"/>
                </a:lnTo>
                <a:lnTo>
                  <a:pt x="104929" y="217478"/>
                </a:lnTo>
                <a:lnTo>
                  <a:pt x="106267" y="216068"/>
                </a:lnTo>
                <a:lnTo>
                  <a:pt x="107796" y="214835"/>
                </a:lnTo>
                <a:lnTo>
                  <a:pt x="107796" y="213425"/>
                </a:lnTo>
                <a:lnTo>
                  <a:pt x="109134" y="212191"/>
                </a:lnTo>
                <a:lnTo>
                  <a:pt x="109134" y="209548"/>
                </a:lnTo>
                <a:lnTo>
                  <a:pt x="110663" y="206904"/>
                </a:lnTo>
                <a:lnTo>
                  <a:pt x="110663" y="190690"/>
                </a:lnTo>
                <a:lnTo>
                  <a:pt x="109134" y="189456"/>
                </a:lnTo>
                <a:lnTo>
                  <a:pt x="109134" y="188046"/>
                </a:lnTo>
                <a:lnTo>
                  <a:pt x="80274" y="188046"/>
                </a:lnTo>
                <a:lnTo>
                  <a:pt x="75878" y="185403"/>
                </a:lnTo>
                <a:lnTo>
                  <a:pt x="73202" y="181526"/>
                </a:lnTo>
                <a:lnTo>
                  <a:pt x="70335" y="177648"/>
                </a:lnTo>
                <a:lnTo>
                  <a:pt x="68806" y="172361"/>
                </a:lnTo>
                <a:lnTo>
                  <a:pt x="68806" y="96755"/>
                </a:lnTo>
                <a:close/>
              </a:path>
              <a:path w="186689" h="221615">
                <a:moveTo>
                  <a:pt x="177941" y="217478"/>
                </a:moveTo>
                <a:lnTo>
                  <a:pt x="143729" y="217478"/>
                </a:lnTo>
                <a:lnTo>
                  <a:pt x="145258" y="218712"/>
                </a:lnTo>
                <a:lnTo>
                  <a:pt x="176603" y="218712"/>
                </a:lnTo>
                <a:lnTo>
                  <a:pt x="177941" y="217478"/>
                </a:lnTo>
                <a:close/>
              </a:path>
              <a:path w="186689" h="221615">
                <a:moveTo>
                  <a:pt x="175074" y="63798"/>
                </a:moveTo>
                <a:lnTo>
                  <a:pt x="5733" y="63798"/>
                </a:lnTo>
                <a:lnTo>
                  <a:pt x="5733" y="65208"/>
                </a:lnTo>
                <a:lnTo>
                  <a:pt x="4395" y="65208"/>
                </a:lnTo>
                <a:lnTo>
                  <a:pt x="2866" y="66442"/>
                </a:lnTo>
                <a:lnTo>
                  <a:pt x="2866" y="67851"/>
                </a:lnTo>
                <a:lnTo>
                  <a:pt x="1529" y="69085"/>
                </a:lnTo>
                <a:lnTo>
                  <a:pt x="1529" y="75606"/>
                </a:lnTo>
                <a:lnTo>
                  <a:pt x="0" y="77016"/>
                </a:lnTo>
                <a:lnTo>
                  <a:pt x="0" y="86180"/>
                </a:lnTo>
                <a:lnTo>
                  <a:pt x="1529" y="90058"/>
                </a:lnTo>
                <a:lnTo>
                  <a:pt x="2866" y="92701"/>
                </a:lnTo>
                <a:lnTo>
                  <a:pt x="2866" y="95345"/>
                </a:lnTo>
                <a:lnTo>
                  <a:pt x="5733" y="96755"/>
                </a:lnTo>
                <a:lnTo>
                  <a:pt x="139142" y="96755"/>
                </a:lnTo>
                <a:lnTo>
                  <a:pt x="139142" y="214835"/>
                </a:lnTo>
                <a:lnTo>
                  <a:pt x="142008" y="217478"/>
                </a:lnTo>
                <a:lnTo>
                  <a:pt x="179470" y="217478"/>
                </a:lnTo>
                <a:lnTo>
                  <a:pt x="180808" y="216068"/>
                </a:lnTo>
                <a:lnTo>
                  <a:pt x="182337" y="216068"/>
                </a:lnTo>
                <a:lnTo>
                  <a:pt x="182337" y="69085"/>
                </a:lnTo>
                <a:lnTo>
                  <a:pt x="179470" y="67851"/>
                </a:lnTo>
                <a:lnTo>
                  <a:pt x="177941" y="65208"/>
                </a:lnTo>
                <a:lnTo>
                  <a:pt x="175074" y="63798"/>
                </a:lnTo>
                <a:close/>
              </a:path>
              <a:path w="186689" h="221615">
                <a:moveTo>
                  <a:pt x="109134" y="185403"/>
                </a:moveTo>
                <a:lnTo>
                  <a:pt x="99196" y="185403"/>
                </a:lnTo>
                <a:lnTo>
                  <a:pt x="97858" y="186813"/>
                </a:lnTo>
                <a:lnTo>
                  <a:pt x="92124" y="186813"/>
                </a:lnTo>
                <a:lnTo>
                  <a:pt x="90595" y="188046"/>
                </a:lnTo>
                <a:lnTo>
                  <a:pt x="109134" y="188046"/>
                </a:lnTo>
                <a:lnTo>
                  <a:pt x="109134" y="185403"/>
                </a:lnTo>
                <a:close/>
              </a:path>
              <a:path w="186689" h="221615">
                <a:moveTo>
                  <a:pt x="107796" y="184169"/>
                </a:moveTo>
                <a:lnTo>
                  <a:pt x="103400" y="184169"/>
                </a:lnTo>
                <a:lnTo>
                  <a:pt x="102062" y="185403"/>
                </a:lnTo>
                <a:lnTo>
                  <a:pt x="107796" y="185403"/>
                </a:lnTo>
                <a:lnTo>
                  <a:pt x="107796" y="184169"/>
                </a:lnTo>
                <a:close/>
              </a:path>
              <a:path w="186689" h="221615">
                <a:moveTo>
                  <a:pt x="65939" y="28021"/>
                </a:moveTo>
                <a:lnTo>
                  <a:pt x="28478" y="28021"/>
                </a:lnTo>
                <a:lnTo>
                  <a:pt x="25611" y="30665"/>
                </a:lnTo>
                <a:lnTo>
                  <a:pt x="25611" y="63798"/>
                </a:lnTo>
                <a:lnTo>
                  <a:pt x="68806" y="63798"/>
                </a:lnTo>
                <a:lnTo>
                  <a:pt x="68806" y="29255"/>
                </a:lnTo>
                <a:lnTo>
                  <a:pt x="67468" y="29255"/>
                </a:lnTo>
                <a:lnTo>
                  <a:pt x="65939" y="28021"/>
                </a:lnTo>
                <a:close/>
              </a:path>
              <a:path w="186689" h="221615">
                <a:moveTo>
                  <a:pt x="170869" y="0"/>
                </a:moveTo>
                <a:lnTo>
                  <a:pt x="150992" y="0"/>
                </a:lnTo>
                <a:lnTo>
                  <a:pt x="145258" y="1233"/>
                </a:lnTo>
                <a:lnTo>
                  <a:pt x="137612" y="8283"/>
                </a:lnTo>
                <a:lnTo>
                  <a:pt x="136275" y="14804"/>
                </a:lnTo>
                <a:lnTo>
                  <a:pt x="136275" y="30665"/>
                </a:lnTo>
                <a:lnTo>
                  <a:pt x="137612" y="35776"/>
                </a:lnTo>
                <a:lnTo>
                  <a:pt x="140479" y="38420"/>
                </a:lnTo>
                <a:lnTo>
                  <a:pt x="145258" y="41063"/>
                </a:lnTo>
                <a:lnTo>
                  <a:pt x="150992" y="42473"/>
                </a:lnTo>
                <a:lnTo>
                  <a:pt x="170869" y="42473"/>
                </a:lnTo>
                <a:lnTo>
                  <a:pt x="176603" y="41063"/>
                </a:lnTo>
                <a:lnTo>
                  <a:pt x="180808" y="38420"/>
                </a:lnTo>
                <a:lnTo>
                  <a:pt x="183675" y="34542"/>
                </a:lnTo>
                <a:lnTo>
                  <a:pt x="186542" y="29255"/>
                </a:lnTo>
                <a:lnTo>
                  <a:pt x="186542" y="13570"/>
                </a:lnTo>
                <a:lnTo>
                  <a:pt x="183675" y="8283"/>
                </a:lnTo>
                <a:lnTo>
                  <a:pt x="180808" y="5639"/>
                </a:lnTo>
                <a:lnTo>
                  <a:pt x="177941" y="1233"/>
                </a:lnTo>
                <a:lnTo>
                  <a:pt x="170869" y="0"/>
                </a:lnTo>
                <a:close/>
              </a:path>
              <a:path w="186689" h="221615">
                <a:moveTo>
                  <a:pt x="63072" y="26612"/>
                </a:moveTo>
                <a:lnTo>
                  <a:pt x="31345" y="26612"/>
                </a:lnTo>
                <a:lnTo>
                  <a:pt x="30007" y="28021"/>
                </a:lnTo>
                <a:lnTo>
                  <a:pt x="64601" y="28021"/>
                </a:lnTo>
                <a:lnTo>
                  <a:pt x="63072" y="26612"/>
                </a:lnTo>
                <a:close/>
              </a:path>
              <a:path w="186689" h="221615">
                <a:moveTo>
                  <a:pt x="56000" y="25378"/>
                </a:moveTo>
                <a:lnTo>
                  <a:pt x="40328" y="25378"/>
                </a:lnTo>
                <a:lnTo>
                  <a:pt x="37461" y="26612"/>
                </a:lnTo>
                <a:lnTo>
                  <a:pt x="58867" y="26612"/>
                </a:lnTo>
                <a:lnTo>
                  <a:pt x="56000" y="25378"/>
                </a:lnTo>
                <a:close/>
              </a:path>
            </a:pathLst>
          </a:custGeom>
          <a:solidFill>
            <a:srgbClr val="FFFFFF"/>
          </a:solidFill>
        </p:spPr>
        <p:txBody>
          <a:bodyPr wrap="square" lIns="0" tIns="0" rIns="0" bIns="0" rtlCol="0"/>
          <a:lstStyle/>
          <a:p>
            <a:endParaRPr>
              <a:solidFill>
                <a:prstClr val="black"/>
              </a:solidFill>
              <a:ea typeface="ＭＳ Ｐゴシック" charset="0"/>
            </a:endParaRPr>
          </a:p>
        </p:txBody>
      </p:sp>
      <p:sp>
        <p:nvSpPr>
          <p:cNvPr id="9" name="object 9"/>
          <p:cNvSpPr txBox="1">
            <a:spLocks noGrp="1"/>
          </p:cNvSpPr>
          <p:nvPr>
            <p:ph type="title"/>
          </p:nvPr>
        </p:nvSpPr>
        <p:spPr>
          <a:xfrm>
            <a:off x="422497" y="345855"/>
            <a:ext cx="5363308" cy="784830"/>
          </a:xfrm>
          <a:prstGeom prst="rect">
            <a:avLst/>
          </a:prstGeom>
        </p:spPr>
        <p:txBody>
          <a:bodyPr vert="horz" wrap="square" lIns="0" tIns="0" rIns="0" bIns="0" rtlCol="0">
            <a:spAutoFit/>
          </a:bodyPr>
          <a:lstStyle/>
          <a:p>
            <a:pPr marL="12700">
              <a:lnSpc>
                <a:spcPct val="100000"/>
              </a:lnSpc>
              <a:tabLst>
                <a:tab pos="814069" algn="l"/>
                <a:tab pos="3950335" algn="l"/>
                <a:tab pos="5796915" algn="l"/>
              </a:tabLst>
            </a:pPr>
            <a:r>
              <a:rPr sz="2550" u="heavy" spc="60" dirty="0">
                <a:latin typeface="Times New Roman"/>
                <a:cs typeface="Times New Roman"/>
              </a:rPr>
              <a:t> 	</a:t>
            </a:r>
            <a:r>
              <a:rPr sz="2550" b="1" u="heavy" spc="120" dirty="0">
                <a:latin typeface="Calibri"/>
                <a:cs typeface="Calibri"/>
              </a:rPr>
              <a:t>Storyboard</a:t>
            </a:r>
            <a:r>
              <a:rPr sz="2550" b="1" u="heavy" spc="70" dirty="0">
                <a:latin typeface="Calibri"/>
                <a:cs typeface="Calibri"/>
              </a:rPr>
              <a:t> </a:t>
            </a:r>
            <a:r>
              <a:rPr sz="2550" b="1" u="heavy" spc="120" dirty="0">
                <a:latin typeface="Calibri"/>
                <a:cs typeface="Calibri"/>
              </a:rPr>
              <a:t>Diagnos	</a:t>
            </a:r>
            <a:r>
              <a:rPr sz="2550" b="1" u="heavy" spc="105" dirty="0">
                <a:latin typeface="Calibri"/>
                <a:cs typeface="Calibri"/>
              </a:rPr>
              <a:t>c</a:t>
            </a:r>
            <a:r>
              <a:rPr sz="2550" b="1" u="heavy" spc="-20" dirty="0">
                <a:latin typeface="Calibri"/>
                <a:cs typeface="Calibri"/>
              </a:rPr>
              <a:t> </a:t>
            </a:r>
            <a:r>
              <a:rPr sz="2550" b="1" u="heavy" spc="114" dirty="0">
                <a:latin typeface="Calibri"/>
                <a:cs typeface="Calibri"/>
              </a:rPr>
              <a:t>Index	</a:t>
            </a:r>
            <a:endParaRPr sz="2550">
              <a:latin typeface="Calibri"/>
              <a:cs typeface="Calibri"/>
            </a:endParaRPr>
          </a:p>
        </p:txBody>
      </p:sp>
      <p:sp>
        <p:nvSpPr>
          <p:cNvPr id="10" name="object 10"/>
          <p:cNvSpPr/>
          <p:nvPr/>
        </p:nvSpPr>
        <p:spPr>
          <a:xfrm>
            <a:off x="304800" y="742314"/>
            <a:ext cx="2755787" cy="583192"/>
          </a:xfrm>
          <a:prstGeom prst="rect">
            <a:avLst/>
          </a:prstGeom>
          <a:blipFill>
            <a:blip cstate="print"/>
            <a:stretch>
              <a:fillRect/>
            </a:stretch>
          </a:blipFill>
        </p:spPr>
        <p:txBody>
          <a:bodyPr wrap="square" lIns="0" tIns="0" rIns="0" bIns="0" rtlCol="0"/>
          <a:lstStyle/>
          <a:p>
            <a:endParaRPr>
              <a:solidFill>
                <a:prstClr val="black"/>
              </a:solidFill>
              <a:ea typeface="ＭＳ Ｐゴシック" charset="0"/>
            </a:endParaRPr>
          </a:p>
        </p:txBody>
      </p:sp>
      <p:sp>
        <p:nvSpPr>
          <p:cNvPr id="11" name="object 11"/>
          <p:cNvSpPr/>
          <p:nvPr/>
        </p:nvSpPr>
        <p:spPr>
          <a:xfrm>
            <a:off x="727447" y="795719"/>
            <a:ext cx="1855658" cy="495249"/>
          </a:xfrm>
          <a:prstGeom prst="rect">
            <a:avLst/>
          </a:prstGeom>
          <a:blipFill>
            <a:blip cstate="print"/>
            <a:stretch>
              <a:fillRect/>
            </a:stretch>
          </a:blipFill>
        </p:spPr>
        <p:txBody>
          <a:bodyPr wrap="square" lIns="0" tIns="0" rIns="0" bIns="0" rtlCol="0"/>
          <a:lstStyle/>
          <a:p>
            <a:endParaRPr>
              <a:solidFill>
                <a:prstClr val="black"/>
              </a:solidFill>
              <a:ea typeface="ＭＳ Ｐゴシック" charset="0"/>
            </a:endParaRPr>
          </a:p>
        </p:txBody>
      </p:sp>
      <p:sp>
        <p:nvSpPr>
          <p:cNvPr id="12" name="object 12"/>
          <p:cNvSpPr/>
          <p:nvPr/>
        </p:nvSpPr>
        <p:spPr>
          <a:xfrm>
            <a:off x="360422" y="803646"/>
            <a:ext cx="2615418" cy="424180"/>
          </a:xfrm>
          <a:custGeom>
            <a:avLst/>
            <a:gdLst/>
            <a:ahLst/>
            <a:cxnLst/>
            <a:rect l="l" t="t" r="r" b="b"/>
            <a:pathLst>
              <a:path w="2833370" h="424180">
                <a:moveTo>
                  <a:pt x="2757177" y="0"/>
                </a:moveTo>
                <a:lnTo>
                  <a:pt x="75914" y="0"/>
                </a:lnTo>
                <a:lnTo>
                  <a:pt x="46638" y="5529"/>
                </a:lnTo>
                <a:lnTo>
                  <a:pt x="22477" y="20575"/>
                </a:lnTo>
                <a:lnTo>
                  <a:pt x="6056" y="42826"/>
                </a:lnTo>
                <a:lnTo>
                  <a:pt x="0" y="69966"/>
                </a:lnTo>
                <a:lnTo>
                  <a:pt x="0" y="353535"/>
                </a:lnTo>
                <a:lnTo>
                  <a:pt x="6056" y="380731"/>
                </a:lnTo>
                <a:lnTo>
                  <a:pt x="22477" y="403102"/>
                </a:lnTo>
                <a:lnTo>
                  <a:pt x="46638" y="418270"/>
                </a:lnTo>
                <a:lnTo>
                  <a:pt x="75914" y="423854"/>
                </a:lnTo>
                <a:lnTo>
                  <a:pt x="2757177" y="423854"/>
                </a:lnTo>
                <a:lnTo>
                  <a:pt x="2786449" y="418270"/>
                </a:lnTo>
                <a:lnTo>
                  <a:pt x="2810597" y="403102"/>
                </a:lnTo>
                <a:lnTo>
                  <a:pt x="2827004" y="380731"/>
                </a:lnTo>
                <a:lnTo>
                  <a:pt x="2833055" y="353535"/>
                </a:lnTo>
                <a:lnTo>
                  <a:pt x="2833055" y="69966"/>
                </a:lnTo>
                <a:lnTo>
                  <a:pt x="2827004" y="42826"/>
                </a:lnTo>
                <a:lnTo>
                  <a:pt x="2810597" y="20575"/>
                </a:lnTo>
                <a:lnTo>
                  <a:pt x="2786449" y="5529"/>
                </a:lnTo>
                <a:lnTo>
                  <a:pt x="275717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13" name="object 13"/>
          <p:cNvSpPr/>
          <p:nvPr/>
        </p:nvSpPr>
        <p:spPr>
          <a:xfrm>
            <a:off x="360422" y="803646"/>
            <a:ext cx="2615418" cy="424180"/>
          </a:xfrm>
          <a:custGeom>
            <a:avLst/>
            <a:gdLst/>
            <a:ahLst/>
            <a:cxnLst/>
            <a:rect l="l" t="t" r="r" b="b"/>
            <a:pathLst>
              <a:path w="2833370" h="424180">
                <a:moveTo>
                  <a:pt x="0" y="69966"/>
                </a:moveTo>
                <a:lnTo>
                  <a:pt x="6056" y="42826"/>
                </a:lnTo>
                <a:lnTo>
                  <a:pt x="22477" y="20575"/>
                </a:lnTo>
                <a:lnTo>
                  <a:pt x="46638" y="5529"/>
                </a:lnTo>
                <a:lnTo>
                  <a:pt x="75914" y="0"/>
                </a:lnTo>
                <a:lnTo>
                  <a:pt x="2757177" y="0"/>
                </a:lnTo>
                <a:lnTo>
                  <a:pt x="2786449" y="5529"/>
                </a:lnTo>
                <a:lnTo>
                  <a:pt x="2810597" y="20575"/>
                </a:lnTo>
                <a:lnTo>
                  <a:pt x="2827004" y="42826"/>
                </a:lnTo>
                <a:lnTo>
                  <a:pt x="2833055" y="69966"/>
                </a:lnTo>
                <a:lnTo>
                  <a:pt x="2833055" y="353535"/>
                </a:lnTo>
                <a:lnTo>
                  <a:pt x="2827004" y="380731"/>
                </a:lnTo>
                <a:lnTo>
                  <a:pt x="2810597" y="403102"/>
                </a:lnTo>
                <a:lnTo>
                  <a:pt x="2786449" y="418270"/>
                </a:lnTo>
                <a:lnTo>
                  <a:pt x="2757177" y="423854"/>
                </a:lnTo>
                <a:lnTo>
                  <a:pt x="75914" y="423854"/>
                </a:lnTo>
                <a:lnTo>
                  <a:pt x="46638" y="418270"/>
                </a:lnTo>
                <a:lnTo>
                  <a:pt x="22477" y="403102"/>
                </a:lnTo>
                <a:lnTo>
                  <a:pt x="6056" y="380731"/>
                </a:lnTo>
                <a:lnTo>
                  <a:pt x="0" y="353535"/>
                </a:lnTo>
                <a:lnTo>
                  <a:pt x="0" y="69966"/>
                </a:lnTo>
                <a:close/>
              </a:path>
            </a:pathLst>
          </a:custGeom>
          <a:ln w="17094">
            <a:solidFill>
              <a:srgbClr val="00AFEF"/>
            </a:solidFill>
          </a:ln>
        </p:spPr>
        <p:txBody>
          <a:bodyPr wrap="square" lIns="0" tIns="0" rIns="0" bIns="0" rtlCol="0"/>
          <a:lstStyle/>
          <a:p>
            <a:endParaRPr>
              <a:solidFill>
                <a:prstClr val="black"/>
              </a:solidFill>
              <a:ea typeface="ＭＳ Ｐゴシック" charset="0"/>
            </a:endParaRPr>
          </a:p>
        </p:txBody>
      </p:sp>
      <p:sp>
        <p:nvSpPr>
          <p:cNvPr id="14" name="object 14"/>
          <p:cNvSpPr/>
          <p:nvPr/>
        </p:nvSpPr>
        <p:spPr>
          <a:xfrm>
            <a:off x="6029582" y="338551"/>
            <a:ext cx="2580835" cy="397510"/>
          </a:xfrm>
          <a:custGeom>
            <a:avLst/>
            <a:gdLst/>
            <a:ahLst/>
            <a:cxnLst/>
            <a:rect l="l" t="t" r="r" b="b"/>
            <a:pathLst>
              <a:path w="2795904" h="397509">
                <a:moveTo>
                  <a:pt x="2723398" y="0"/>
                </a:moveTo>
                <a:lnTo>
                  <a:pt x="71673" y="0"/>
                </a:lnTo>
                <a:lnTo>
                  <a:pt x="44025" y="5146"/>
                </a:lnTo>
                <a:lnTo>
                  <a:pt x="21215" y="19232"/>
                </a:lnTo>
                <a:lnTo>
                  <a:pt x="5715" y="40223"/>
                </a:lnTo>
                <a:lnTo>
                  <a:pt x="0" y="66089"/>
                </a:lnTo>
                <a:lnTo>
                  <a:pt x="0" y="331152"/>
                </a:lnTo>
                <a:lnTo>
                  <a:pt x="5715" y="357167"/>
                </a:lnTo>
                <a:lnTo>
                  <a:pt x="21215" y="378142"/>
                </a:lnTo>
                <a:lnTo>
                  <a:pt x="44025" y="392145"/>
                </a:lnTo>
                <a:lnTo>
                  <a:pt x="71673" y="397242"/>
                </a:lnTo>
                <a:lnTo>
                  <a:pt x="2723398" y="397242"/>
                </a:lnTo>
                <a:lnTo>
                  <a:pt x="2751136" y="392145"/>
                </a:lnTo>
                <a:lnTo>
                  <a:pt x="2774143" y="378142"/>
                </a:lnTo>
                <a:lnTo>
                  <a:pt x="2789840" y="357167"/>
                </a:lnTo>
                <a:lnTo>
                  <a:pt x="2795645" y="331152"/>
                </a:lnTo>
                <a:lnTo>
                  <a:pt x="2795645" y="66089"/>
                </a:lnTo>
                <a:lnTo>
                  <a:pt x="2789840" y="40223"/>
                </a:lnTo>
                <a:lnTo>
                  <a:pt x="2774143" y="19232"/>
                </a:lnTo>
                <a:lnTo>
                  <a:pt x="2751136" y="5146"/>
                </a:lnTo>
                <a:lnTo>
                  <a:pt x="2723398"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5" name="object 15"/>
          <p:cNvSpPr/>
          <p:nvPr/>
        </p:nvSpPr>
        <p:spPr>
          <a:xfrm>
            <a:off x="6029582" y="338551"/>
            <a:ext cx="2580835" cy="397510"/>
          </a:xfrm>
          <a:custGeom>
            <a:avLst/>
            <a:gdLst/>
            <a:ahLst/>
            <a:cxnLst/>
            <a:rect l="l" t="t" r="r" b="b"/>
            <a:pathLst>
              <a:path w="2795904" h="397509">
                <a:moveTo>
                  <a:pt x="0" y="66089"/>
                </a:moveTo>
                <a:lnTo>
                  <a:pt x="5715" y="40223"/>
                </a:lnTo>
                <a:lnTo>
                  <a:pt x="21215" y="19232"/>
                </a:lnTo>
                <a:lnTo>
                  <a:pt x="44025" y="5146"/>
                </a:lnTo>
                <a:lnTo>
                  <a:pt x="71673" y="0"/>
                </a:lnTo>
                <a:lnTo>
                  <a:pt x="2723398" y="0"/>
                </a:lnTo>
                <a:lnTo>
                  <a:pt x="2751136" y="5146"/>
                </a:lnTo>
                <a:lnTo>
                  <a:pt x="2774143" y="19232"/>
                </a:lnTo>
                <a:lnTo>
                  <a:pt x="2789840" y="40223"/>
                </a:lnTo>
                <a:lnTo>
                  <a:pt x="2795645" y="66089"/>
                </a:lnTo>
                <a:lnTo>
                  <a:pt x="2795645" y="331152"/>
                </a:lnTo>
                <a:lnTo>
                  <a:pt x="2789840" y="357167"/>
                </a:lnTo>
                <a:lnTo>
                  <a:pt x="2774143" y="378142"/>
                </a:lnTo>
                <a:lnTo>
                  <a:pt x="2751136" y="392145"/>
                </a:lnTo>
                <a:lnTo>
                  <a:pt x="2723398" y="397242"/>
                </a:lnTo>
                <a:lnTo>
                  <a:pt x="71673" y="397242"/>
                </a:lnTo>
                <a:lnTo>
                  <a:pt x="44025" y="392145"/>
                </a:lnTo>
                <a:lnTo>
                  <a:pt x="21215" y="378142"/>
                </a:lnTo>
                <a:lnTo>
                  <a:pt x="5715" y="357167"/>
                </a:lnTo>
                <a:lnTo>
                  <a:pt x="0" y="331152"/>
                </a:lnTo>
                <a:lnTo>
                  <a:pt x="0" y="66089"/>
                </a:lnTo>
                <a:close/>
              </a:path>
            </a:pathLst>
          </a:custGeom>
          <a:ln w="22349">
            <a:solidFill>
              <a:srgbClr val="C00000"/>
            </a:solidFill>
          </a:ln>
        </p:spPr>
        <p:txBody>
          <a:bodyPr wrap="square" lIns="0" tIns="0" rIns="0" bIns="0" rtlCol="0"/>
          <a:lstStyle/>
          <a:p>
            <a:endParaRPr>
              <a:solidFill>
                <a:prstClr val="black"/>
              </a:solidFill>
              <a:ea typeface="ＭＳ Ｐゴシック" charset="0"/>
            </a:endParaRPr>
          </a:p>
        </p:txBody>
      </p:sp>
      <p:sp>
        <p:nvSpPr>
          <p:cNvPr id="16" name="object 16"/>
          <p:cNvSpPr txBox="1"/>
          <p:nvPr/>
        </p:nvSpPr>
        <p:spPr>
          <a:xfrm>
            <a:off x="6339755" y="397571"/>
            <a:ext cx="1965960" cy="569387"/>
          </a:xfrm>
          <a:prstGeom prst="rect">
            <a:avLst/>
          </a:prstGeom>
        </p:spPr>
        <p:txBody>
          <a:bodyPr vert="horz" wrap="square" lIns="0" tIns="0" rIns="0" bIns="0" rtlCol="0">
            <a:spAutoFit/>
          </a:bodyPr>
          <a:lstStyle/>
          <a:p>
            <a:pPr marL="12700"/>
            <a:r>
              <a:rPr sz="1850" b="1" spc="65" dirty="0">
                <a:solidFill>
                  <a:srgbClr val="FFFFFF"/>
                </a:solidFill>
                <a:ea typeface="ＭＳ Ｐゴシック" charset="0"/>
                <a:cs typeface="Calibri"/>
              </a:rPr>
              <a:t>Store  </a:t>
            </a:r>
            <a:r>
              <a:rPr sz="1850" b="1" spc="75" dirty="0">
                <a:solidFill>
                  <a:srgbClr val="FFFFFF"/>
                </a:solidFill>
                <a:ea typeface="ＭＳ Ｐゴシック" charset="0"/>
                <a:cs typeface="Calibri"/>
              </a:rPr>
              <a:t>Data</a:t>
            </a:r>
            <a:r>
              <a:rPr sz="1850" b="1" spc="-75" dirty="0">
                <a:solidFill>
                  <a:srgbClr val="FFFFFF"/>
                </a:solidFill>
                <a:ea typeface="ＭＳ Ｐゴシック" charset="0"/>
                <a:cs typeface="Calibri"/>
              </a:rPr>
              <a:t> </a:t>
            </a:r>
            <a:r>
              <a:rPr sz="1850" b="1" spc="70" dirty="0">
                <a:solidFill>
                  <a:srgbClr val="FFFFFF"/>
                </a:solidFill>
                <a:ea typeface="ＭＳ Ｐゴシック" charset="0"/>
                <a:cs typeface="Calibri"/>
              </a:rPr>
              <a:t>Request</a:t>
            </a:r>
            <a:endParaRPr sz="1850">
              <a:solidFill>
                <a:prstClr val="black"/>
              </a:solidFill>
              <a:ea typeface="ＭＳ Ｐゴシック" charset="0"/>
              <a:cs typeface="Calibri"/>
            </a:endParaRPr>
          </a:p>
        </p:txBody>
      </p:sp>
      <p:sp>
        <p:nvSpPr>
          <p:cNvPr id="17" name="object 17"/>
          <p:cNvSpPr/>
          <p:nvPr/>
        </p:nvSpPr>
        <p:spPr>
          <a:xfrm>
            <a:off x="3175731" y="814044"/>
            <a:ext cx="2580835" cy="412750"/>
          </a:xfrm>
          <a:custGeom>
            <a:avLst/>
            <a:gdLst/>
            <a:ahLst/>
            <a:cxnLst/>
            <a:rect l="l" t="t" r="r" b="b"/>
            <a:pathLst>
              <a:path w="2795904" h="412750">
                <a:moveTo>
                  <a:pt x="2721105" y="0"/>
                </a:moveTo>
                <a:lnTo>
                  <a:pt x="74540" y="0"/>
                </a:lnTo>
                <a:lnTo>
                  <a:pt x="45476" y="5584"/>
                </a:lnTo>
                <a:lnTo>
                  <a:pt x="21788" y="20619"/>
                </a:lnTo>
                <a:lnTo>
                  <a:pt x="5841" y="42528"/>
                </a:lnTo>
                <a:lnTo>
                  <a:pt x="0" y="68733"/>
                </a:lnTo>
                <a:lnTo>
                  <a:pt x="0" y="343137"/>
                </a:lnTo>
                <a:lnTo>
                  <a:pt x="5841" y="370140"/>
                </a:lnTo>
                <a:lnTo>
                  <a:pt x="21788" y="392087"/>
                </a:lnTo>
                <a:lnTo>
                  <a:pt x="45476" y="406831"/>
                </a:lnTo>
                <a:lnTo>
                  <a:pt x="74540" y="412222"/>
                </a:lnTo>
                <a:lnTo>
                  <a:pt x="2721105" y="412222"/>
                </a:lnTo>
                <a:lnTo>
                  <a:pt x="2750410" y="406831"/>
                </a:lnTo>
                <a:lnTo>
                  <a:pt x="2774072" y="392087"/>
                </a:lnTo>
                <a:lnTo>
                  <a:pt x="2789884" y="370140"/>
                </a:lnTo>
                <a:lnTo>
                  <a:pt x="2795645" y="343137"/>
                </a:lnTo>
                <a:lnTo>
                  <a:pt x="2795645" y="68733"/>
                </a:lnTo>
                <a:lnTo>
                  <a:pt x="2789884" y="42528"/>
                </a:lnTo>
                <a:lnTo>
                  <a:pt x="2774072" y="20619"/>
                </a:lnTo>
                <a:lnTo>
                  <a:pt x="2750410" y="5584"/>
                </a:lnTo>
                <a:lnTo>
                  <a:pt x="2721105"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18" name="object 18"/>
          <p:cNvSpPr/>
          <p:nvPr/>
        </p:nvSpPr>
        <p:spPr>
          <a:xfrm>
            <a:off x="3175731" y="814044"/>
            <a:ext cx="2580835" cy="412750"/>
          </a:xfrm>
          <a:custGeom>
            <a:avLst/>
            <a:gdLst/>
            <a:ahLst/>
            <a:cxnLst/>
            <a:rect l="l" t="t" r="r" b="b"/>
            <a:pathLst>
              <a:path w="2795904" h="412750">
                <a:moveTo>
                  <a:pt x="0" y="68733"/>
                </a:moveTo>
                <a:lnTo>
                  <a:pt x="5841" y="42528"/>
                </a:lnTo>
                <a:lnTo>
                  <a:pt x="21788" y="20619"/>
                </a:lnTo>
                <a:lnTo>
                  <a:pt x="45476" y="5584"/>
                </a:lnTo>
                <a:lnTo>
                  <a:pt x="74540" y="0"/>
                </a:lnTo>
                <a:lnTo>
                  <a:pt x="2721105" y="0"/>
                </a:lnTo>
                <a:lnTo>
                  <a:pt x="2750410" y="5584"/>
                </a:lnTo>
                <a:lnTo>
                  <a:pt x="2774072" y="20619"/>
                </a:lnTo>
                <a:lnTo>
                  <a:pt x="2789884" y="42528"/>
                </a:lnTo>
                <a:lnTo>
                  <a:pt x="2795645" y="68733"/>
                </a:lnTo>
                <a:lnTo>
                  <a:pt x="2795645" y="343137"/>
                </a:lnTo>
                <a:lnTo>
                  <a:pt x="2789884" y="370140"/>
                </a:lnTo>
                <a:lnTo>
                  <a:pt x="2774072" y="392087"/>
                </a:lnTo>
                <a:lnTo>
                  <a:pt x="2750410" y="406831"/>
                </a:lnTo>
                <a:lnTo>
                  <a:pt x="2721105" y="412222"/>
                </a:lnTo>
                <a:lnTo>
                  <a:pt x="74540" y="412222"/>
                </a:lnTo>
                <a:lnTo>
                  <a:pt x="45476" y="406831"/>
                </a:lnTo>
                <a:lnTo>
                  <a:pt x="21788" y="392087"/>
                </a:lnTo>
                <a:lnTo>
                  <a:pt x="5841" y="370140"/>
                </a:lnTo>
                <a:lnTo>
                  <a:pt x="0" y="343137"/>
                </a:lnTo>
                <a:lnTo>
                  <a:pt x="0" y="68733"/>
                </a:lnTo>
                <a:close/>
              </a:path>
            </a:pathLst>
          </a:custGeom>
          <a:ln w="22351">
            <a:solidFill>
              <a:srgbClr val="BEBEBE"/>
            </a:solidFill>
          </a:ln>
        </p:spPr>
        <p:txBody>
          <a:bodyPr wrap="square" lIns="0" tIns="0" rIns="0" bIns="0" rtlCol="0"/>
          <a:lstStyle/>
          <a:p>
            <a:endParaRPr>
              <a:solidFill>
                <a:prstClr val="black"/>
              </a:solidFill>
              <a:ea typeface="ＭＳ Ｐゴシック" charset="0"/>
            </a:endParaRPr>
          </a:p>
        </p:txBody>
      </p:sp>
      <p:sp>
        <p:nvSpPr>
          <p:cNvPr id="19" name="object 19"/>
          <p:cNvSpPr txBox="1"/>
          <p:nvPr/>
        </p:nvSpPr>
        <p:spPr>
          <a:xfrm>
            <a:off x="827403" y="879761"/>
            <a:ext cx="4526280" cy="569387"/>
          </a:xfrm>
          <a:prstGeom prst="rect">
            <a:avLst/>
          </a:prstGeom>
        </p:spPr>
        <p:txBody>
          <a:bodyPr vert="horz" wrap="square" lIns="0" tIns="0" rIns="0" bIns="0" rtlCol="0">
            <a:spAutoFit/>
          </a:bodyPr>
          <a:lstStyle/>
          <a:p>
            <a:pPr marL="12700">
              <a:tabLst>
                <a:tab pos="3000375" algn="l"/>
              </a:tabLst>
            </a:pPr>
            <a:r>
              <a:rPr sz="2775" b="1" spc="112" baseline="1501" dirty="0">
                <a:solidFill>
                  <a:srgbClr val="FFFFFF"/>
                </a:solidFill>
                <a:ea typeface="ＭＳ Ｐゴシック" charset="0"/>
                <a:cs typeface="Calibri"/>
              </a:rPr>
              <a:t>Customer</a:t>
            </a:r>
            <a:r>
              <a:rPr sz="2775" b="1" spc="60" baseline="1501" dirty="0">
                <a:solidFill>
                  <a:srgbClr val="FFFFFF"/>
                </a:solidFill>
                <a:ea typeface="ＭＳ Ｐゴシック" charset="0"/>
                <a:cs typeface="Calibri"/>
              </a:rPr>
              <a:t> </a:t>
            </a:r>
            <a:r>
              <a:rPr sz="2775" b="1" spc="104" baseline="1501" dirty="0">
                <a:solidFill>
                  <a:srgbClr val="FFFFFF"/>
                </a:solidFill>
                <a:ea typeface="ＭＳ Ｐゴシック" charset="0"/>
                <a:cs typeface="Calibri"/>
              </a:rPr>
              <a:t>Survey	</a:t>
            </a:r>
            <a:r>
              <a:rPr sz="1850" b="1" spc="65" dirty="0">
                <a:solidFill>
                  <a:srgbClr val="FFFFFF"/>
                </a:solidFill>
                <a:ea typeface="ＭＳ Ｐゴシック" charset="0"/>
                <a:cs typeface="Calibri"/>
              </a:rPr>
              <a:t>Drive </a:t>
            </a:r>
            <a:r>
              <a:rPr sz="1850" b="1" spc="70" dirty="0">
                <a:solidFill>
                  <a:srgbClr val="FFFFFF"/>
                </a:solidFill>
                <a:ea typeface="ＭＳ Ｐゴシック" charset="0"/>
                <a:cs typeface="Calibri"/>
              </a:rPr>
              <a:t>Thru</a:t>
            </a:r>
            <a:r>
              <a:rPr sz="1850" b="1" spc="-35" dirty="0">
                <a:solidFill>
                  <a:srgbClr val="FFFFFF"/>
                </a:solidFill>
                <a:ea typeface="ＭＳ Ｐゴシック" charset="0"/>
                <a:cs typeface="Calibri"/>
              </a:rPr>
              <a:t> </a:t>
            </a:r>
            <a:r>
              <a:rPr sz="1850" b="1" spc="70" dirty="0">
                <a:solidFill>
                  <a:srgbClr val="FFFFFF"/>
                </a:solidFill>
                <a:ea typeface="ＭＳ Ｐゴシック" charset="0"/>
                <a:cs typeface="Calibri"/>
              </a:rPr>
              <a:t>Survey</a:t>
            </a:r>
            <a:endParaRPr sz="1850">
              <a:solidFill>
                <a:prstClr val="black"/>
              </a:solidFill>
              <a:ea typeface="ＭＳ Ｐゴシック" charset="0"/>
              <a:cs typeface="Calibri"/>
            </a:endParaRPr>
          </a:p>
        </p:txBody>
      </p:sp>
      <p:sp>
        <p:nvSpPr>
          <p:cNvPr id="20" name="object 20"/>
          <p:cNvSpPr/>
          <p:nvPr/>
        </p:nvSpPr>
        <p:spPr>
          <a:xfrm>
            <a:off x="3154623" y="2880445"/>
            <a:ext cx="2680482" cy="406400"/>
          </a:xfrm>
          <a:custGeom>
            <a:avLst/>
            <a:gdLst/>
            <a:ahLst/>
            <a:cxnLst/>
            <a:rect l="l" t="t" r="r" b="b"/>
            <a:pathLst>
              <a:path w="2903854" h="406400">
                <a:moveTo>
                  <a:pt x="2829857" y="0"/>
                </a:moveTo>
                <a:lnTo>
                  <a:pt x="73202" y="0"/>
                </a:lnTo>
                <a:lnTo>
                  <a:pt x="44751" y="5166"/>
                </a:lnTo>
                <a:lnTo>
                  <a:pt x="21478" y="19386"/>
                </a:lnTo>
                <a:lnTo>
                  <a:pt x="5766" y="40744"/>
                </a:lnTo>
                <a:lnTo>
                  <a:pt x="0" y="67323"/>
                </a:lnTo>
                <a:lnTo>
                  <a:pt x="0" y="337673"/>
                </a:lnTo>
                <a:lnTo>
                  <a:pt x="5766" y="364696"/>
                </a:lnTo>
                <a:lnTo>
                  <a:pt x="21478" y="386513"/>
                </a:lnTo>
                <a:lnTo>
                  <a:pt x="44751" y="401095"/>
                </a:lnTo>
                <a:lnTo>
                  <a:pt x="73202" y="406406"/>
                </a:lnTo>
                <a:lnTo>
                  <a:pt x="2829857" y="406406"/>
                </a:lnTo>
                <a:lnTo>
                  <a:pt x="2858339" y="401095"/>
                </a:lnTo>
                <a:lnTo>
                  <a:pt x="2881677" y="386513"/>
                </a:lnTo>
                <a:lnTo>
                  <a:pt x="2897454" y="364696"/>
                </a:lnTo>
                <a:lnTo>
                  <a:pt x="2903251" y="337673"/>
                </a:lnTo>
                <a:lnTo>
                  <a:pt x="2903251" y="67323"/>
                </a:lnTo>
                <a:lnTo>
                  <a:pt x="2897454" y="40744"/>
                </a:lnTo>
                <a:lnTo>
                  <a:pt x="2881677" y="19386"/>
                </a:lnTo>
                <a:lnTo>
                  <a:pt x="2858339" y="5166"/>
                </a:lnTo>
                <a:lnTo>
                  <a:pt x="2829857"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21" name="object 21"/>
          <p:cNvSpPr/>
          <p:nvPr/>
        </p:nvSpPr>
        <p:spPr>
          <a:xfrm>
            <a:off x="3154623" y="2880445"/>
            <a:ext cx="2680482" cy="406400"/>
          </a:xfrm>
          <a:custGeom>
            <a:avLst/>
            <a:gdLst/>
            <a:ahLst/>
            <a:cxnLst/>
            <a:rect l="l" t="t" r="r" b="b"/>
            <a:pathLst>
              <a:path w="2903854" h="406400">
                <a:moveTo>
                  <a:pt x="0" y="67323"/>
                </a:moveTo>
                <a:lnTo>
                  <a:pt x="5766" y="40744"/>
                </a:lnTo>
                <a:lnTo>
                  <a:pt x="21478" y="19386"/>
                </a:lnTo>
                <a:lnTo>
                  <a:pt x="44751" y="5166"/>
                </a:lnTo>
                <a:lnTo>
                  <a:pt x="73202" y="0"/>
                </a:lnTo>
                <a:lnTo>
                  <a:pt x="2829857" y="0"/>
                </a:lnTo>
                <a:lnTo>
                  <a:pt x="2858339" y="5166"/>
                </a:lnTo>
                <a:lnTo>
                  <a:pt x="2881677" y="19386"/>
                </a:lnTo>
                <a:lnTo>
                  <a:pt x="2897454" y="40744"/>
                </a:lnTo>
                <a:lnTo>
                  <a:pt x="2903251" y="67323"/>
                </a:lnTo>
                <a:lnTo>
                  <a:pt x="2903251" y="337673"/>
                </a:lnTo>
                <a:lnTo>
                  <a:pt x="2897454" y="364696"/>
                </a:lnTo>
                <a:lnTo>
                  <a:pt x="2881677" y="386513"/>
                </a:lnTo>
                <a:lnTo>
                  <a:pt x="2858339" y="401095"/>
                </a:lnTo>
                <a:lnTo>
                  <a:pt x="2829857" y="406406"/>
                </a:lnTo>
                <a:lnTo>
                  <a:pt x="73202" y="406406"/>
                </a:lnTo>
                <a:lnTo>
                  <a:pt x="44751" y="401095"/>
                </a:lnTo>
                <a:lnTo>
                  <a:pt x="21478" y="386513"/>
                </a:lnTo>
                <a:lnTo>
                  <a:pt x="5766" y="364696"/>
                </a:lnTo>
                <a:lnTo>
                  <a:pt x="0" y="337673"/>
                </a:lnTo>
                <a:lnTo>
                  <a:pt x="0" y="67323"/>
                </a:lnTo>
                <a:close/>
              </a:path>
            </a:pathLst>
          </a:custGeom>
          <a:ln w="22348">
            <a:solidFill>
              <a:srgbClr val="FFC000"/>
            </a:solidFill>
          </a:ln>
        </p:spPr>
        <p:txBody>
          <a:bodyPr wrap="square" lIns="0" tIns="0" rIns="0" bIns="0" rtlCol="0"/>
          <a:lstStyle/>
          <a:p>
            <a:endParaRPr>
              <a:solidFill>
                <a:prstClr val="black"/>
              </a:solidFill>
              <a:ea typeface="ＭＳ Ｐゴシック" charset="0"/>
            </a:endParaRPr>
          </a:p>
        </p:txBody>
      </p:sp>
      <p:sp>
        <p:nvSpPr>
          <p:cNvPr id="22" name="object 22"/>
          <p:cNvSpPr txBox="1"/>
          <p:nvPr/>
        </p:nvSpPr>
        <p:spPr>
          <a:xfrm>
            <a:off x="3167198" y="2943564"/>
            <a:ext cx="2667586" cy="284693"/>
          </a:xfrm>
          <a:prstGeom prst="rect">
            <a:avLst/>
          </a:prstGeom>
        </p:spPr>
        <p:txBody>
          <a:bodyPr vert="horz" wrap="square" lIns="0" tIns="0" rIns="0" bIns="0" rtlCol="0">
            <a:spAutoFit/>
          </a:bodyPr>
          <a:lstStyle/>
          <a:p>
            <a:pPr marL="271780"/>
            <a:r>
              <a:rPr sz="1850" b="1" spc="90" dirty="0">
                <a:solidFill>
                  <a:srgbClr val="FFFFFF"/>
                </a:solidFill>
                <a:ea typeface="ＭＳ Ｐゴシック" charset="0"/>
                <a:cs typeface="Calibri"/>
              </a:rPr>
              <a:t>Team Member</a:t>
            </a:r>
            <a:r>
              <a:rPr sz="1850" b="1" spc="-80" dirty="0">
                <a:solidFill>
                  <a:srgbClr val="FFFFFF"/>
                </a:solidFill>
                <a:ea typeface="ＭＳ Ｐゴシック" charset="0"/>
                <a:cs typeface="Calibri"/>
              </a:rPr>
              <a:t> </a:t>
            </a:r>
            <a:r>
              <a:rPr sz="1850" b="1" spc="70" dirty="0">
                <a:solidFill>
                  <a:srgbClr val="FFFFFF"/>
                </a:solidFill>
                <a:ea typeface="ＭＳ Ｐゴシック" charset="0"/>
                <a:cs typeface="Calibri"/>
              </a:rPr>
              <a:t>Survey</a:t>
            </a:r>
            <a:endParaRPr sz="1850">
              <a:solidFill>
                <a:prstClr val="black"/>
              </a:solidFill>
              <a:ea typeface="ＭＳ Ｐゴシック" charset="0"/>
              <a:cs typeface="Calibri"/>
            </a:endParaRPr>
          </a:p>
        </p:txBody>
      </p:sp>
      <p:sp>
        <p:nvSpPr>
          <p:cNvPr id="23" name="object 23"/>
          <p:cNvSpPr/>
          <p:nvPr/>
        </p:nvSpPr>
        <p:spPr>
          <a:xfrm>
            <a:off x="5960340" y="4149189"/>
            <a:ext cx="2574388" cy="424180"/>
          </a:xfrm>
          <a:custGeom>
            <a:avLst/>
            <a:gdLst/>
            <a:ahLst/>
            <a:cxnLst/>
            <a:rect l="l" t="t" r="r" b="b"/>
            <a:pathLst>
              <a:path w="2788920" h="424179">
                <a:moveTo>
                  <a:pt x="2711166" y="0"/>
                </a:moveTo>
                <a:lnTo>
                  <a:pt x="76451" y="0"/>
                </a:lnTo>
                <a:lnTo>
                  <a:pt x="46847" y="5606"/>
                </a:lnTo>
                <a:lnTo>
                  <a:pt x="22529" y="20928"/>
                </a:lnTo>
                <a:lnTo>
                  <a:pt x="6059" y="43718"/>
                </a:lnTo>
                <a:lnTo>
                  <a:pt x="0" y="71729"/>
                </a:lnTo>
                <a:lnTo>
                  <a:pt x="0" y="353887"/>
                </a:lnTo>
                <a:lnTo>
                  <a:pt x="6059" y="380907"/>
                </a:lnTo>
                <a:lnTo>
                  <a:pt x="22529" y="403234"/>
                </a:lnTo>
                <a:lnTo>
                  <a:pt x="46847" y="418424"/>
                </a:lnTo>
                <a:lnTo>
                  <a:pt x="76451" y="424030"/>
                </a:lnTo>
                <a:lnTo>
                  <a:pt x="2711166" y="424030"/>
                </a:lnTo>
                <a:lnTo>
                  <a:pt x="2741374" y="418424"/>
                </a:lnTo>
                <a:lnTo>
                  <a:pt x="2765901" y="403234"/>
                </a:lnTo>
                <a:lnTo>
                  <a:pt x="2782365" y="380907"/>
                </a:lnTo>
                <a:lnTo>
                  <a:pt x="2788382" y="353887"/>
                </a:lnTo>
                <a:lnTo>
                  <a:pt x="2788382" y="71729"/>
                </a:lnTo>
                <a:lnTo>
                  <a:pt x="2782365" y="43718"/>
                </a:lnTo>
                <a:lnTo>
                  <a:pt x="2765901" y="20928"/>
                </a:lnTo>
                <a:lnTo>
                  <a:pt x="2741374" y="5606"/>
                </a:lnTo>
                <a:lnTo>
                  <a:pt x="2711166"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24" name="object 24"/>
          <p:cNvSpPr/>
          <p:nvPr/>
        </p:nvSpPr>
        <p:spPr>
          <a:xfrm>
            <a:off x="5960340" y="4149189"/>
            <a:ext cx="2574388" cy="424180"/>
          </a:xfrm>
          <a:custGeom>
            <a:avLst/>
            <a:gdLst/>
            <a:ahLst/>
            <a:cxnLst/>
            <a:rect l="l" t="t" r="r" b="b"/>
            <a:pathLst>
              <a:path w="2788920" h="424179">
                <a:moveTo>
                  <a:pt x="0" y="71729"/>
                </a:moveTo>
                <a:lnTo>
                  <a:pt x="6059" y="43718"/>
                </a:lnTo>
                <a:lnTo>
                  <a:pt x="22529" y="20928"/>
                </a:lnTo>
                <a:lnTo>
                  <a:pt x="46847" y="5606"/>
                </a:lnTo>
                <a:lnTo>
                  <a:pt x="76451" y="0"/>
                </a:lnTo>
                <a:lnTo>
                  <a:pt x="2711166" y="0"/>
                </a:lnTo>
                <a:lnTo>
                  <a:pt x="2741374" y="5606"/>
                </a:lnTo>
                <a:lnTo>
                  <a:pt x="2765901" y="20928"/>
                </a:lnTo>
                <a:lnTo>
                  <a:pt x="2782365" y="43718"/>
                </a:lnTo>
                <a:lnTo>
                  <a:pt x="2788382" y="71729"/>
                </a:lnTo>
                <a:lnTo>
                  <a:pt x="2788382" y="353887"/>
                </a:lnTo>
                <a:lnTo>
                  <a:pt x="2782365" y="380907"/>
                </a:lnTo>
                <a:lnTo>
                  <a:pt x="2765901" y="403234"/>
                </a:lnTo>
                <a:lnTo>
                  <a:pt x="2741374" y="418424"/>
                </a:lnTo>
                <a:lnTo>
                  <a:pt x="2711166" y="424030"/>
                </a:lnTo>
                <a:lnTo>
                  <a:pt x="76451" y="424030"/>
                </a:lnTo>
                <a:lnTo>
                  <a:pt x="46847" y="418424"/>
                </a:lnTo>
                <a:lnTo>
                  <a:pt x="22529" y="403234"/>
                </a:lnTo>
                <a:lnTo>
                  <a:pt x="6059" y="380907"/>
                </a:lnTo>
                <a:lnTo>
                  <a:pt x="0" y="353887"/>
                </a:lnTo>
                <a:lnTo>
                  <a:pt x="0" y="71729"/>
                </a:lnTo>
                <a:close/>
              </a:path>
            </a:pathLst>
          </a:custGeom>
          <a:ln w="22354">
            <a:solidFill>
              <a:srgbClr val="FF6600"/>
            </a:solidFill>
          </a:ln>
        </p:spPr>
        <p:txBody>
          <a:bodyPr wrap="square" lIns="0" tIns="0" rIns="0" bIns="0" rtlCol="0"/>
          <a:lstStyle/>
          <a:p>
            <a:endParaRPr>
              <a:solidFill>
                <a:prstClr val="black"/>
              </a:solidFill>
              <a:ea typeface="ＭＳ Ｐゴシック" charset="0"/>
            </a:endParaRPr>
          </a:p>
        </p:txBody>
      </p:sp>
      <p:sp>
        <p:nvSpPr>
          <p:cNvPr id="25" name="object 25"/>
          <p:cNvSpPr txBox="1"/>
          <p:nvPr/>
        </p:nvSpPr>
        <p:spPr>
          <a:xfrm>
            <a:off x="5960340" y="4222000"/>
            <a:ext cx="2574388" cy="284693"/>
          </a:xfrm>
          <a:prstGeom prst="rect">
            <a:avLst/>
          </a:prstGeom>
        </p:spPr>
        <p:txBody>
          <a:bodyPr vert="horz" wrap="square" lIns="0" tIns="0" rIns="0" bIns="0" rtlCol="0">
            <a:spAutoFit/>
          </a:bodyPr>
          <a:lstStyle/>
          <a:p>
            <a:pPr marL="736600"/>
            <a:r>
              <a:rPr sz="1850" b="1" spc="70" dirty="0">
                <a:solidFill>
                  <a:srgbClr val="FFFFFF"/>
                </a:solidFill>
                <a:ea typeface="ＭＳ Ｐゴシック" charset="0"/>
                <a:cs typeface="Calibri"/>
              </a:rPr>
              <a:t>Focus</a:t>
            </a:r>
            <a:r>
              <a:rPr sz="1850" b="1" spc="-30" dirty="0">
                <a:solidFill>
                  <a:srgbClr val="FFFFFF"/>
                </a:solidFill>
                <a:ea typeface="ＭＳ Ｐゴシック" charset="0"/>
                <a:cs typeface="Calibri"/>
              </a:rPr>
              <a:t> </a:t>
            </a:r>
            <a:r>
              <a:rPr sz="1850" b="1" spc="75" dirty="0">
                <a:solidFill>
                  <a:srgbClr val="FFFFFF"/>
                </a:solidFill>
                <a:ea typeface="ＭＳ Ｐゴシック" charset="0"/>
                <a:cs typeface="Calibri"/>
              </a:rPr>
              <a:t>Group</a:t>
            </a:r>
            <a:endParaRPr sz="1850">
              <a:solidFill>
                <a:prstClr val="black"/>
              </a:solidFill>
              <a:ea typeface="ＭＳ Ｐゴシック" charset="0"/>
              <a:cs typeface="Calibri"/>
            </a:endParaRPr>
          </a:p>
        </p:txBody>
      </p:sp>
      <p:sp>
        <p:nvSpPr>
          <p:cNvPr id="26" name="object 26"/>
          <p:cNvSpPr/>
          <p:nvPr/>
        </p:nvSpPr>
        <p:spPr>
          <a:xfrm>
            <a:off x="5993684" y="848593"/>
            <a:ext cx="354037" cy="353695"/>
          </a:xfrm>
          <a:custGeom>
            <a:avLst/>
            <a:gdLst/>
            <a:ahLst/>
            <a:cxnLst/>
            <a:rect l="l" t="t" r="r" b="b"/>
            <a:pathLst>
              <a:path w="383540" h="353694">
                <a:moveTo>
                  <a:pt x="192084" y="0"/>
                </a:moveTo>
                <a:lnTo>
                  <a:pt x="140957" y="6328"/>
                </a:lnTo>
                <a:lnTo>
                  <a:pt x="95054" y="24190"/>
                </a:lnTo>
                <a:lnTo>
                  <a:pt x="56191" y="51902"/>
                </a:lnTo>
                <a:lnTo>
                  <a:pt x="26184" y="87780"/>
                </a:lnTo>
                <a:lnTo>
                  <a:pt x="6848" y="130139"/>
                </a:lnTo>
                <a:lnTo>
                  <a:pt x="0" y="177296"/>
                </a:lnTo>
                <a:lnTo>
                  <a:pt x="6848" y="223885"/>
                </a:lnTo>
                <a:lnTo>
                  <a:pt x="26184" y="265911"/>
                </a:lnTo>
                <a:lnTo>
                  <a:pt x="56191" y="301632"/>
                </a:lnTo>
                <a:lnTo>
                  <a:pt x="95054" y="329305"/>
                </a:lnTo>
                <a:lnTo>
                  <a:pt x="140957" y="347187"/>
                </a:lnTo>
                <a:lnTo>
                  <a:pt x="192084" y="353535"/>
                </a:lnTo>
                <a:lnTo>
                  <a:pt x="242676" y="347187"/>
                </a:lnTo>
                <a:lnTo>
                  <a:pt x="288272" y="329305"/>
                </a:lnTo>
                <a:lnTo>
                  <a:pt x="326998" y="301632"/>
                </a:lnTo>
                <a:lnTo>
                  <a:pt x="356979" y="265911"/>
                </a:lnTo>
                <a:lnTo>
                  <a:pt x="376342" y="223885"/>
                </a:lnTo>
                <a:lnTo>
                  <a:pt x="383213" y="177296"/>
                </a:lnTo>
                <a:lnTo>
                  <a:pt x="376342" y="130139"/>
                </a:lnTo>
                <a:lnTo>
                  <a:pt x="356979" y="87780"/>
                </a:lnTo>
                <a:lnTo>
                  <a:pt x="326998" y="51902"/>
                </a:lnTo>
                <a:lnTo>
                  <a:pt x="288272" y="24190"/>
                </a:lnTo>
                <a:lnTo>
                  <a:pt x="242676" y="6328"/>
                </a:lnTo>
                <a:lnTo>
                  <a:pt x="192084"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27" name="object 27"/>
          <p:cNvSpPr/>
          <p:nvPr/>
        </p:nvSpPr>
        <p:spPr>
          <a:xfrm>
            <a:off x="5993684" y="848593"/>
            <a:ext cx="354037" cy="353695"/>
          </a:xfrm>
          <a:custGeom>
            <a:avLst/>
            <a:gdLst/>
            <a:ahLst/>
            <a:cxnLst/>
            <a:rect l="l" t="t" r="r" b="b"/>
            <a:pathLst>
              <a:path w="383540" h="353694">
                <a:moveTo>
                  <a:pt x="0" y="177296"/>
                </a:moveTo>
                <a:lnTo>
                  <a:pt x="6848" y="130139"/>
                </a:lnTo>
                <a:lnTo>
                  <a:pt x="26184" y="87780"/>
                </a:lnTo>
                <a:lnTo>
                  <a:pt x="56191" y="51902"/>
                </a:lnTo>
                <a:lnTo>
                  <a:pt x="95054" y="24190"/>
                </a:lnTo>
                <a:lnTo>
                  <a:pt x="140957" y="6328"/>
                </a:lnTo>
                <a:lnTo>
                  <a:pt x="192084" y="0"/>
                </a:lnTo>
                <a:lnTo>
                  <a:pt x="242676" y="6328"/>
                </a:lnTo>
                <a:lnTo>
                  <a:pt x="288272" y="24190"/>
                </a:lnTo>
                <a:lnTo>
                  <a:pt x="326998" y="51902"/>
                </a:lnTo>
                <a:lnTo>
                  <a:pt x="356979" y="87780"/>
                </a:lnTo>
                <a:lnTo>
                  <a:pt x="376342" y="130139"/>
                </a:lnTo>
                <a:lnTo>
                  <a:pt x="383213" y="177296"/>
                </a:lnTo>
                <a:lnTo>
                  <a:pt x="376342" y="223885"/>
                </a:lnTo>
                <a:lnTo>
                  <a:pt x="356979" y="265911"/>
                </a:lnTo>
                <a:lnTo>
                  <a:pt x="326998" y="301632"/>
                </a:lnTo>
                <a:lnTo>
                  <a:pt x="288272" y="329305"/>
                </a:lnTo>
                <a:lnTo>
                  <a:pt x="242676" y="347187"/>
                </a:lnTo>
                <a:lnTo>
                  <a:pt x="192084" y="353535"/>
                </a:lnTo>
                <a:lnTo>
                  <a:pt x="140957" y="347187"/>
                </a:lnTo>
                <a:lnTo>
                  <a:pt x="95054" y="329305"/>
                </a:lnTo>
                <a:lnTo>
                  <a:pt x="56191" y="301632"/>
                </a:lnTo>
                <a:lnTo>
                  <a:pt x="26184" y="265911"/>
                </a:lnTo>
                <a:lnTo>
                  <a:pt x="6848" y="223885"/>
                </a:lnTo>
                <a:lnTo>
                  <a:pt x="0" y="177296"/>
                </a:lnTo>
                <a:close/>
              </a:path>
            </a:pathLst>
          </a:custGeom>
          <a:ln w="23178">
            <a:solidFill>
              <a:srgbClr val="C00000"/>
            </a:solidFill>
          </a:ln>
        </p:spPr>
        <p:txBody>
          <a:bodyPr wrap="square" lIns="0" tIns="0" rIns="0" bIns="0" rtlCol="0"/>
          <a:lstStyle/>
          <a:p>
            <a:endParaRPr>
              <a:solidFill>
                <a:prstClr val="black"/>
              </a:solidFill>
              <a:ea typeface="ＭＳ Ｐゴシック" charset="0"/>
            </a:endParaRPr>
          </a:p>
        </p:txBody>
      </p:sp>
      <p:sp>
        <p:nvSpPr>
          <p:cNvPr id="28" name="object 28"/>
          <p:cNvSpPr/>
          <p:nvPr/>
        </p:nvSpPr>
        <p:spPr>
          <a:xfrm>
            <a:off x="5960425" y="4686894"/>
            <a:ext cx="621909" cy="506730"/>
          </a:xfrm>
          <a:custGeom>
            <a:avLst/>
            <a:gdLst/>
            <a:ahLst/>
            <a:cxnLst/>
            <a:rect l="l" t="t" r="r" b="b"/>
            <a:pathLst>
              <a:path w="673734" h="506729">
                <a:moveTo>
                  <a:pt x="335813" y="0"/>
                </a:moveTo>
                <a:lnTo>
                  <a:pt x="281452" y="3336"/>
                </a:lnTo>
                <a:lnTo>
                  <a:pt x="229844" y="12989"/>
                </a:lnTo>
                <a:lnTo>
                  <a:pt x="181687" y="28423"/>
                </a:lnTo>
                <a:lnTo>
                  <a:pt x="137681" y="49102"/>
                </a:lnTo>
                <a:lnTo>
                  <a:pt x="98527" y="74489"/>
                </a:lnTo>
                <a:lnTo>
                  <a:pt x="64922" y="104050"/>
                </a:lnTo>
                <a:lnTo>
                  <a:pt x="37568" y="137248"/>
                </a:lnTo>
                <a:lnTo>
                  <a:pt x="17163" y="173547"/>
                </a:lnTo>
                <a:lnTo>
                  <a:pt x="4407" y="212412"/>
                </a:lnTo>
                <a:lnTo>
                  <a:pt x="0" y="253308"/>
                </a:lnTo>
                <a:lnTo>
                  <a:pt x="4407" y="294517"/>
                </a:lnTo>
                <a:lnTo>
                  <a:pt x="17163" y="333539"/>
                </a:lnTo>
                <a:lnTo>
                  <a:pt x="37568" y="369867"/>
                </a:lnTo>
                <a:lnTo>
                  <a:pt x="64922" y="402995"/>
                </a:lnTo>
                <a:lnTo>
                  <a:pt x="98527" y="432417"/>
                </a:lnTo>
                <a:lnTo>
                  <a:pt x="137681" y="457625"/>
                </a:lnTo>
                <a:lnTo>
                  <a:pt x="181687" y="478114"/>
                </a:lnTo>
                <a:lnTo>
                  <a:pt x="229844" y="493376"/>
                </a:lnTo>
                <a:lnTo>
                  <a:pt x="281452" y="502904"/>
                </a:lnTo>
                <a:lnTo>
                  <a:pt x="335813" y="506193"/>
                </a:lnTo>
                <a:lnTo>
                  <a:pt x="390744" y="502904"/>
                </a:lnTo>
                <a:lnTo>
                  <a:pt x="442809" y="493376"/>
                </a:lnTo>
                <a:lnTo>
                  <a:pt x="491321" y="478114"/>
                </a:lnTo>
                <a:lnTo>
                  <a:pt x="535594" y="457625"/>
                </a:lnTo>
                <a:lnTo>
                  <a:pt x="574940" y="432417"/>
                </a:lnTo>
                <a:lnTo>
                  <a:pt x="608672" y="402995"/>
                </a:lnTo>
                <a:lnTo>
                  <a:pt x="636105" y="369867"/>
                </a:lnTo>
                <a:lnTo>
                  <a:pt x="656549" y="333539"/>
                </a:lnTo>
                <a:lnTo>
                  <a:pt x="669320" y="294517"/>
                </a:lnTo>
                <a:lnTo>
                  <a:pt x="673730" y="253308"/>
                </a:lnTo>
                <a:lnTo>
                  <a:pt x="669320" y="212412"/>
                </a:lnTo>
                <a:lnTo>
                  <a:pt x="656549" y="173547"/>
                </a:lnTo>
                <a:lnTo>
                  <a:pt x="636105" y="137248"/>
                </a:lnTo>
                <a:lnTo>
                  <a:pt x="608672" y="104050"/>
                </a:lnTo>
                <a:lnTo>
                  <a:pt x="574940" y="74489"/>
                </a:lnTo>
                <a:lnTo>
                  <a:pt x="535594" y="49102"/>
                </a:lnTo>
                <a:lnTo>
                  <a:pt x="491321" y="28423"/>
                </a:lnTo>
                <a:lnTo>
                  <a:pt x="442809" y="12989"/>
                </a:lnTo>
                <a:lnTo>
                  <a:pt x="390744" y="3336"/>
                </a:lnTo>
                <a:lnTo>
                  <a:pt x="335813" y="0"/>
                </a:lnTo>
                <a:close/>
              </a:path>
            </a:pathLst>
          </a:custGeom>
          <a:solidFill>
            <a:srgbClr val="FF6600"/>
          </a:solidFill>
        </p:spPr>
        <p:txBody>
          <a:bodyPr wrap="square" lIns="0" tIns="0" rIns="0" bIns="0" rtlCol="0"/>
          <a:lstStyle/>
          <a:p>
            <a:endParaRPr>
              <a:solidFill>
                <a:prstClr val="black"/>
              </a:solidFill>
              <a:ea typeface="ＭＳ Ｐゴシック" charset="0"/>
            </a:endParaRPr>
          </a:p>
        </p:txBody>
      </p:sp>
      <p:sp>
        <p:nvSpPr>
          <p:cNvPr id="29" name="object 29"/>
          <p:cNvSpPr/>
          <p:nvPr/>
        </p:nvSpPr>
        <p:spPr>
          <a:xfrm>
            <a:off x="5960425" y="4686894"/>
            <a:ext cx="621909" cy="506730"/>
          </a:xfrm>
          <a:custGeom>
            <a:avLst/>
            <a:gdLst/>
            <a:ahLst/>
            <a:cxnLst/>
            <a:rect l="l" t="t" r="r" b="b"/>
            <a:pathLst>
              <a:path w="673734" h="506729">
                <a:moveTo>
                  <a:pt x="0" y="253308"/>
                </a:moveTo>
                <a:lnTo>
                  <a:pt x="4407" y="212412"/>
                </a:lnTo>
                <a:lnTo>
                  <a:pt x="17163" y="173547"/>
                </a:lnTo>
                <a:lnTo>
                  <a:pt x="37568" y="137248"/>
                </a:lnTo>
                <a:lnTo>
                  <a:pt x="64922" y="104050"/>
                </a:lnTo>
                <a:lnTo>
                  <a:pt x="98527" y="74489"/>
                </a:lnTo>
                <a:lnTo>
                  <a:pt x="137681" y="49102"/>
                </a:lnTo>
                <a:lnTo>
                  <a:pt x="181687" y="28423"/>
                </a:lnTo>
                <a:lnTo>
                  <a:pt x="229844" y="12989"/>
                </a:lnTo>
                <a:lnTo>
                  <a:pt x="281452" y="3336"/>
                </a:lnTo>
                <a:lnTo>
                  <a:pt x="335813" y="0"/>
                </a:lnTo>
                <a:lnTo>
                  <a:pt x="390744" y="3336"/>
                </a:lnTo>
                <a:lnTo>
                  <a:pt x="442809" y="12989"/>
                </a:lnTo>
                <a:lnTo>
                  <a:pt x="491321" y="28423"/>
                </a:lnTo>
                <a:lnTo>
                  <a:pt x="535594" y="49102"/>
                </a:lnTo>
                <a:lnTo>
                  <a:pt x="574940" y="74489"/>
                </a:lnTo>
                <a:lnTo>
                  <a:pt x="608672" y="104050"/>
                </a:lnTo>
                <a:lnTo>
                  <a:pt x="636105" y="137248"/>
                </a:lnTo>
                <a:lnTo>
                  <a:pt x="656549" y="173547"/>
                </a:lnTo>
                <a:lnTo>
                  <a:pt x="669320" y="212412"/>
                </a:lnTo>
                <a:lnTo>
                  <a:pt x="673730" y="253308"/>
                </a:lnTo>
                <a:lnTo>
                  <a:pt x="669320" y="294517"/>
                </a:lnTo>
                <a:lnTo>
                  <a:pt x="656549" y="333539"/>
                </a:lnTo>
                <a:lnTo>
                  <a:pt x="636105" y="369867"/>
                </a:lnTo>
                <a:lnTo>
                  <a:pt x="608672" y="402995"/>
                </a:lnTo>
                <a:lnTo>
                  <a:pt x="574940" y="432417"/>
                </a:lnTo>
                <a:lnTo>
                  <a:pt x="535594" y="457625"/>
                </a:lnTo>
                <a:lnTo>
                  <a:pt x="491321" y="478114"/>
                </a:lnTo>
                <a:lnTo>
                  <a:pt x="442809" y="493376"/>
                </a:lnTo>
                <a:lnTo>
                  <a:pt x="390744" y="502904"/>
                </a:lnTo>
                <a:lnTo>
                  <a:pt x="335813" y="506193"/>
                </a:lnTo>
                <a:lnTo>
                  <a:pt x="281452" y="502904"/>
                </a:lnTo>
                <a:lnTo>
                  <a:pt x="229844" y="493376"/>
                </a:lnTo>
                <a:lnTo>
                  <a:pt x="181687" y="478114"/>
                </a:lnTo>
                <a:lnTo>
                  <a:pt x="137681" y="457625"/>
                </a:lnTo>
                <a:lnTo>
                  <a:pt x="98527" y="432417"/>
                </a:lnTo>
                <a:lnTo>
                  <a:pt x="64922" y="402995"/>
                </a:lnTo>
                <a:lnTo>
                  <a:pt x="37568" y="369867"/>
                </a:lnTo>
                <a:lnTo>
                  <a:pt x="17163" y="333539"/>
                </a:lnTo>
                <a:lnTo>
                  <a:pt x="4407" y="294517"/>
                </a:lnTo>
                <a:lnTo>
                  <a:pt x="0" y="253308"/>
                </a:lnTo>
                <a:close/>
              </a:path>
            </a:pathLst>
          </a:custGeom>
          <a:ln w="22992">
            <a:solidFill>
              <a:srgbClr val="FF6600"/>
            </a:solidFill>
          </a:ln>
        </p:spPr>
        <p:txBody>
          <a:bodyPr wrap="square" lIns="0" tIns="0" rIns="0" bIns="0" rtlCol="0"/>
          <a:lstStyle/>
          <a:p>
            <a:endParaRPr>
              <a:solidFill>
                <a:prstClr val="black"/>
              </a:solidFill>
              <a:ea typeface="ＭＳ Ｐゴシック" charset="0"/>
            </a:endParaRPr>
          </a:p>
        </p:txBody>
      </p:sp>
      <p:sp>
        <p:nvSpPr>
          <p:cNvPr id="30" name="object 30"/>
          <p:cNvSpPr/>
          <p:nvPr/>
        </p:nvSpPr>
        <p:spPr>
          <a:xfrm>
            <a:off x="374874" y="1741237"/>
            <a:ext cx="352865" cy="354330"/>
          </a:xfrm>
          <a:custGeom>
            <a:avLst/>
            <a:gdLst/>
            <a:ahLst/>
            <a:cxnLst/>
            <a:rect l="l" t="t" r="r" b="b"/>
            <a:pathLst>
              <a:path w="382270" h="354330">
                <a:moveTo>
                  <a:pt x="191207" y="0"/>
                </a:moveTo>
                <a:lnTo>
                  <a:pt x="140636" y="6335"/>
                </a:lnTo>
                <a:lnTo>
                  <a:pt x="95033" y="24190"/>
                </a:lnTo>
                <a:lnTo>
                  <a:pt x="56283" y="51836"/>
                </a:lnTo>
                <a:lnTo>
                  <a:pt x="26271" y="87545"/>
                </a:lnTo>
                <a:lnTo>
                  <a:pt x="6882" y="129588"/>
                </a:lnTo>
                <a:lnTo>
                  <a:pt x="0" y="176238"/>
                </a:lnTo>
                <a:lnTo>
                  <a:pt x="6882" y="223422"/>
                </a:lnTo>
                <a:lnTo>
                  <a:pt x="26271" y="265846"/>
                </a:lnTo>
                <a:lnTo>
                  <a:pt x="56283" y="301809"/>
                </a:lnTo>
                <a:lnTo>
                  <a:pt x="95033" y="329605"/>
                </a:lnTo>
                <a:lnTo>
                  <a:pt x="140636" y="347533"/>
                </a:lnTo>
                <a:lnTo>
                  <a:pt x="191207" y="353887"/>
                </a:lnTo>
                <a:lnTo>
                  <a:pt x="242242" y="347533"/>
                </a:lnTo>
                <a:lnTo>
                  <a:pt x="287899" y="329605"/>
                </a:lnTo>
                <a:lnTo>
                  <a:pt x="326438" y="301809"/>
                </a:lnTo>
                <a:lnTo>
                  <a:pt x="356120" y="265846"/>
                </a:lnTo>
                <a:lnTo>
                  <a:pt x="375205" y="223422"/>
                </a:lnTo>
                <a:lnTo>
                  <a:pt x="381954" y="176238"/>
                </a:lnTo>
                <a:lnTo>
                  <a:pt x="375205" y="129588"/>
                </a:lnTo>
                <a:lnTo>
                  <a:pt x="356120" y="87545"/>
                </a:lnTo>
                <a:lnTo>
                  <a:pt x="326438" y="51836"/>
                </a:lnTo>
                <a:lnTo>
                  <a:pt x="287899" y="24190"/>
                </a:lnTo>
                <a:lnTo>
                  <a:pt x="242242" y="6335"/>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31" name="object 31"/>
          <p:cNvSpPr/>
          <p:nvPr/>
        </p:nvSpPr>
        <p:spPr>
          <a:xfrm>
            <a:off x="374874" y="1741237"/>
            <a:ext cx="354037" cy="354330"/>
          </a:xfrm>
          <a:custGeom>
            <a:avLst/>
            <a:gdLst/>
            <a:ahLst/>
            <a:cxnLst/>
            <a:rect l="l" t="t" r="r" b="b"/>
            <a:pathLst>
              <a:path w="383540" h="354330">
                <a:moveTo>
                  <a:pt x="0" y="176238"/>
                </a:moveTo>
                <a:lnTo>
                  <a:pt x="6882" y="129588"/>
                </a:lnTo>
                <a:lnTo>
                  <a:pt x="26271" y="87545"/>
                </a:lnTo>
                <a:lnTo>
                  <a:pt x="56283" y="51836"/>
                </a:lnTo>
                <a:lnTo>
                  <a:pt x="95033" y="24190"/>
                </a:lnTo>
                <a:lnTo>
                  <a:pt x="140636" y="6335"/>
                </a:lnTo>
                <a:lnTo>
                  <a:pt x="191207" y="0"/>
                </a:lnTo>
                <a:lnTo>
                  <a:pt x="242346" y="6335"/>
                </a:lnTo>
                <a:lnTo>
                  <a:pt x="288265" y="24190"/>
                </a:lnTo>
                <a:lnTo>
                  <a:pt x="327145" y="51836"/>
                </a:lnTo>
                <a:lnTo>
                  <a:pt x="357168" y="87545"/>
                </a:lnTo>
                <a:lnTo>
                  <a:pt x="376515" y="129588"/>
                </a:lnTo>
                <a:lnTo>
                  <a:pt x="383368" y="176238"/>
                </a:lnTo>
                <a:lnTo>
                  <a:pt x="376515" y="223422"/>
                </a:lnTo>
                <a:lnTo>
                  <a:pt x="357168" y="265846"/>
                </a:lnTo>
                <a:lnTo>
                  <a:pt x="327145" y="301809"/>
                </a:lnTo>
                <a:lnTo>
                  <a:pt x="288265" y="329605"/>
                </a:lnTo>
                <a:lnTo>
                  <a:pt x="242346" y="347533"/>
                </a:lnTo>
                <a:lnTo>
                  <a:pt x="191207" y="353887"/>
                </a:lnTo>
                <a:lnTo>
                  <a:pt x="140636" y="347533"/>
                </a:lnTo>
                <a:lnTo>
                  <a:pt x="95033" y="329605"/>
                </a:lnTo>
                <a:lnTo>
                  <a:pt x="56283" y="301809"/>
                </a:lnTo>
                <a:lnTo>
                  <a:pt x="26271" y="265846"/>
                </a:lnTo>
                <a:lnTo>
                  <a:pt x="6882" y="223422"/>
                </a:lnTo>
                <a:lnTo>
                  <a:pt x="0" y="176238"/>
                </a:lnTo>
                <a:close/>
              </a:path>
            </a:pathLst>
          </a:custGeom>
          <a:ln w="23179">
            <a:solidFill>
              <a:srgbClr val="00AFEF"/>
            </a:solidFill>
          </a:ln>
        </p:spPr>
        <p:txBody>
          <a:bodyPr wrap="square" lIns="0" tIns="0" rIns="0" bIns="0" rtlCol="0"/>
          <a:lstStyle/>
          <a:p>
            <a:endParaRPr>
              <a:solidFill>
                <a:prstClr val="black"/>
              </a:solidFill>
              <a:ea typeface="ＭＳ Ｐゴシック" charset="0"/>
            </a:endParaRPr>
          </a:p>
        </p:txBody>
      </p:sp>
      <p:sp>
        <p:nvSpPr>
          <p:cNvPr id="32" name="object 32"/>
          <p:cNvSpPr txBox="1"/>
          <p:nvPr/>
        </p:nvSpPr>
        <p:spPr>
          <a:xfrm>
            <a:off x="499909" y="1810343"/>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2</a:t>
            </a:r>
            <a:endParaRPr sz="1450">
              <a:solidFill>
                <a:prstClr val="black"/>
              </a:solidFill>
              <a:ea typeface="ＭＳ Ｐゴシック" charset="0"/>
              <a:cs typeface="Calibri"/>
            </a:endParaRPr>
          </a:p>
        </p:txBody>
      </p:sp>
      <p:sp>
        <p:nvSpPr>
          <p:cNvPr id="33" name="object 33"/>
          <p:cNvSpPr/>
          <p:nvPr/>
        </p:nvSpPr>
        <p:spPr>
          <a:xfrm>
            <a:off x="374874" y="4503302"/>
            <a:ext cx="352865" cy="353695"/>
          </a:xfrm>
          <a:custGeom>
            <a:avLst/>
            <a:gdLst/>
            <a:ahLst/>
            <a:cxnLst/>
            <a:rect l="l" t="t" r="r" b="b"/>
            <a:pathLst>
              <a:path w="382270" h="353695">
                <a:moveTo>
                  <a:pt x="191207" y="0"/>
                </a:moveTo>
                <a:lnTo>
                  <a:pt x="140636" y="6321"/>
                </a:lnTo>
                <a:lnTo>
                  <a:pt x="95033" y="24138"/>
                </a:lnTo>
                <a:lnTo>
                  <a:pt x="56283" y="51726"/>
                </a:lnTo>
                <a:lnTo>
                  <a:pt x="26271" y="87362"/>
                </a:lnTo>
                <a:lnTo>
                  <a:pt x="6882" y="129323"/>
                </a:lnTo>
                <a:lnTo>
                  <a:pt x="0" y="175886"/>
                </a:lnTo>
                <a:lnTo>
                  <a:pt x="6882" y="223069"/>
                </a:lnTo>
                <a:lnTo>
                  <a:pt x="26271" y="265494"/>
                </a:lnTo>
                <a:lnTo>
                  <a:pt x="56283" y="301456"/>
                </a:lnTo>
                <a:lnTo>
                  <a:pt x="95033" y="329253"/>
                </a:lnTo>
                <a:lnTo>
                  <a:pt x="140636" y="347180"/>
                </a:lnTo>
                <a:lnTo>
                  <a:pt x="191207" y="353535"/>
                </a:lnTo>
                <a:lnTo>
                  <a:pt x="242242" y="347180"/>
                </a:lnTo>
                <a:lnTo>
                  <a:pt x="287899" y="329253"/>
                </a:lnTo>
                <a:lnTo>
                  <a:pt x="326438" y="301456"/>
                </a:lnTo>
                <a:lnTo>
                  <a:pt x="356120" y="265494"/>
                </a:lnTo>
                <a:lnTo>
                  <a:pt x="375205" y="223069"/>
                </a:lnTo>
                <a:lnTo>
                  <a:pt x="381954" y="175886"/>
                </a:lnTo>
                <a:lnTo>
                  <a:pt x="375205" y="129323"/>
                </a:lnTo>
                <a:lnTo>
                  <a:pt x="356120" y="87362"/>
                </a:lnTo>
                <a:lnTo>
                  <a:pt x="326438" y="51726"/>
                </a:lnTo>
                <a:lnTo>
                  <a:pt x="287899" y="24138"/>
                </a:lnTo>
                <a:lnTo>
                  <a:pt x="242242" y="6321"/>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34" name="object 34"/>
          <p:cNvSpPr/>
          <p:nvPr/>
        </p:nvSpPr>
        <p:spPr>
          <a:xfrm>
            <a:off x="374874" y="4503302"/>
            <a:ext cx="354037" cy="353695"/>
          </a:xfrm>
          <a:custGeom>
            <a:avLst/>
            <a:gdLst/>
            <a:ahLst/>
            <a:cxnLst/>
            <a:rect l="l" t="t" r="r" b="b"/>
            <a:pathLst>
              <a:path w="383540" h="353695">
                <a:moveTo>
                  <a:pt x="0" y="175886"/>
                </a:moveTo>
                <a:lnTo>
                  <a:pt x="6882" y="129323"/>
                </a:lnTo>
                <a:lnTo>
                  <a:pt x="26271" y="87362"/>
                </a:lnTo>
                <a:lnTo>
                  <a:pt x="56283" y="51726"/>
                </a:lnTo>
                <a:lnTo>
                  <a:pt x="95033" y="24138"/>
                </a:lnTo>
                <a:lnTo>
                  <a:pt x="140636" y="6321"/>
                </a:lnTo>
                <a:lnTo>
                  <a:pt x="191207" y="0"/>
                </a:lnTo>
                <a:lnTo>
                  <a:pt x="242346" y="6321"/>
                </a:lnTo>
                <a:lnTo>
                  <a:pt x="288265" y="24138"/>
                </a:lnTo>
                <a:lnTo>
                  <a:pt x="327145" y="51726"/>
                </a:lnTo>
                <a:lnTo>
                  <a:pt x="357168" y="87362"/>
                </a:lnTo>
                <a:lnTo>
                  <a:pt x="376515" y="129323"/>
                </a:lnTo>
                <a:lnTo>
                  <a:pt x="383368" y="175886"/>
                </a:lnTo>
                <a:lnTo>
                  <a:pt x="376515" y="223069"/>
                </a:lnTo>
                <a:lnTo>
                  <a:pt x="357168" y="265494"/>
                </a:lnTo>
                <a:lnTo>
                  <a:pt x="327145" y="301456"/>
                </a:lnTo>
                <a:lnTo>
                  <a:pt x="288265" y="329253"/>
                </a:lnTo>
                <a:lnTo>
                  <a:pt x="242346" y="347180"/>
                </a:lnTo>
                <a:lnTo>
                  <a:pt x="191207" y="353535"/>
                </a:lnTo>
                <a:lnTo>
                  <a:pt x="140636" y="347180"/>
                </a:lnTo>
                <a:lnTo>
                  <a:pt x="95033" y="329253"/>
                </a:lnTo>
                <a:lnTo>
                  <a:pt x="56283" y="301456"/>
                </a:lnTo>
                <a:lnTo>
                  <a:pt x="26271" y="265494"/>
                </a:lnTo>
                <a:lnTo>
                  <a:pt x="6882" y="223069"/>
                </a:lnTo>
                <a:lnTo>
                  <a:pt x="0" y="175886"/>
                </a:lnTo>
                <a:close/>
              </a:path>
            </a:pathLst>
          </a:custGeom>
          <a:ln w="23178">
            <a:solidFill>
              <a:srgbClr val="00AFEF"/>
            </a:solidFill>
          </a:ln>
        </p:spPr>
        <p:txBody>
          <a:bodyPr wrap="square" lIns="0" tIns="0" rIns="0" bIns="0" rtlCol="0"/>
          <a:lstStyle/>
          <a:p>
            <a:endParaRPr>
              <a:solidFill>
                <a:prstClr val="black"/>
              </a:solidFill>
              <a:ea typeface="ＭＳ Ｐゴシック" charset="0"/>
            </a:endParaRPr>
          </a:p>
        </p:txBody>
      </p:sp>
      <p:sp>
        <p:nvSpPr>
          <p:cNvPr id="35" name="object 35"/>
          <p:cNvSpPr txBox="1"/>
          <p:nvPr/>
        </p:nvSpPr>
        <p:spPr>
          <a:xfrm>
            <a:off x="499909" y="4571831"/>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8</a:t>
            </a:r>
            <a:endParaRPr sz="1450">
              <a:solidFill>
                <a:prstClr val="black"/>
              </a:solidFill>
              <a:ea typeface="ＭＳ Ｐゴシック" charset="0"/>
              <a:cs typeface="Calibri"/>
            </a:endParaRPr>
          </a:p>
        </p:txBody>
      </p:sp>
      <p:sp>
        <p:nvSpPr>
          <p:cNvPr id="36" name="object 36"/>
          <p:cNvSpPr/>
          <p:nvPr/>
        </p:nvSpPr>
        <p:spPr>
          <a:xfrm>
            <a:off x="360426" y="5582677"/>
            <a:ext cx="354037" cy="352425"/>
          </a:xfrm>
          <a:custGeom>
            <a:avLst/>
            <a:gdLst/>
            <a:ahLst/>
            <a:cxnLst/>
            <a:rect l="l" t="t" r="r" b="b"/>
            <a:pathLst>
              <a:path w="383540" h="352425">
                <a:moveTo>
                  <a:pt x="192625" y="0"/>
                </a:moveTo>
                <a:lnTo>
                  <a:pt x="141457" y="6255"/>
                </a:lnTo>
                <a:lnTo>
                  <a:pt x="95453" y="23935"/>
                </a:lnTo>
                <a:lnTo>
                  <a:pt x="56460" y="51411"/>
                </a:lnTo>
                <a:lnTo>
                  <a:pt x="26324" y="87054"/>
                </a:lnTo>
                <a:lnTo>
                  <a:pt x="6888" y="129235"/>
                </a:lnTo>
                <a:lnTo>
                  <a:pt x="0" y="176327"/>
                </a:lnTo>
                <a:lnTo>
                  <a:pt x="6888" y="222925"/>
                </a:lnTo>
                <a:lnTo>
                  <a:pt x="26324" y="264893"/>
                </a:lnTo>
                <a:lnTo>
                  <a:pt x="56460" y="300518"/>
                </a:lnTo>
                <a:lnTo>
                  <a:pt x="95453" y="328085"/>
                </a:lnTo>
                <a:lnTo>
                  <a:pt x="141457" y="345882"/>
                </a:lnTo>
                <a:lnTo>
                  <a:pt x="192625" y="352195"/>
                </a:lnTo>
                <a:lnTo>
                  <a:pt x="243169" y="345882"/>
                </a:lnTo>
                <a:lnTo>
                  <a:pt x="288688" y="328085"/>
                </a:lnTo>
                <a:lnTo>
                  <a:pt x="327326" y="300518"/>
                </a:lnTo>
                <a:lnTo>
                  <a:pt x="357224" y="264893"/>
                </a:lnTo>
                <a:lnTo>
                  <a:pt x="376525" y="222925"/>
                </a:lnTo>
                <a:lnTo>
                  <a:pt x="383372" y="176327"/>
                </a:lnTo>
                <a:lnTo>
                  <a:pt x="376525" y="129235"/>
                </a:lnTo>
                <a:lnTo>
                  <a:pt x="357224" y="87054"/>
                </a:lnTo>
                <a:lnTo>
                  <a:pt x="327326" y="51411"/>
                </a:lnTo>
                <a:lnTo>
                  <a:pt x="288688" y="23935"/>
                </a:lnTo>
                <a:lnTo>
                  <a:pt x="243169" y="6255"/>
                </a:lnTo>
                <a:lnTo>
                  <a:pt x="192625"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37" name="object 37"/>
          <p:cNvSpPr/>
          <p:nvPr/>
        </p:nvSpPr>
        <p:spPr>
          <a:xfrm>
            <a:off x="360426" y="5582677"/>
            <a:ext cx="354037" cy="352425"/>
          </a:xfrm>
          <a:custGeom>
            <a:avLst/>
            <a:gdLst/>
            <a:ahLst/>
            <a:cxnLst/>
            <a:rect l="l" t="t" r="r" b="b"/>
            <a:pathLst>
              <a:path w="383540" h="352425">
                <a:moveTo>
                  <a:pt x="0" y="176327"/>
                </a:moveTo>
                <a:lnTo>
                  <a:pt x="6888" y="129235"/>
                </a:lnTo>
                <a:lnTo>
                  <a:pt x="26324" y="87054"/>
                </a:lnTo>
                <a:lnTo>
                  <a:pt x="56460" y="51411"/>
                </a:lnTo>
                <a:lnTo>
                  <a:pt x="95453" y="23935"/>
                </a:lnTo>
                <a:lnTo>
                  <a:pt x="141457" y="6255"/>
                </a:lnTo>
                <a:lnTo>
                  <a:pt x="192625" y="0"/>
                </a:lnTo>
                <a:lnTo>
                  <a:pt x="243169" y="6255"/>
                </a:lnTo>
                <a:lnTo>
                  <a:pt x="288688" y="23935"/>
                </a:lnTo>
                <a:lnTo>
                  <a:pt x="327326" y="51411"/>
                </a:lnTo>
                <a:lnTo>
                  <a:pt x="357224" y="87054"/>
                </a:lnTo>
                <a:lnTo>
                  <a:pt x="376525" y="129235"/>
                </a:lnTo>
                <a:lnTo>
                  <a:pt x="383372" y="176327"/>
                </a:lnTo>
                <a:lnTo>
                  <a:pt x="376525" y="222925"/>
                </a:lnTo>
                <a:lnTo>
                  <a:pt x="357224" y="264893"/>
                </a:lnTo>
                <a:lnTo>
                  <a:pt x="327326" y="300518"/>
                </a:lnTo>
                <a:lnTo>
                  <a:pt x="288688" y="328085"/>
                </a:lnTo>
                <a:lnTo>
                  <a:pt x="243169" y="345882"/>
                </a:lnTo>
                <a:lnTo>
                  <a:pt x="192625" y="352195"/>
                </a:lnTo>
                <a:lnTo>
                  <a:pt x="141457" y="345882"/>
                </a:lnTo>
                <a:lnTo>
                  <a:pt x="95453" y="328085"/>
                </a:lnTo>
                <a:lnTo>
                  <a:pt x="56460" y="300518"/>
                </a:lnTo>
                <a:lnTo>
                  <a:pt x="26324" y="264893"/>
                </a:lnTo>
                <a:lnTo>
                  <a:pt x="6888" y="222925"/>
                </a:lnTo>
                <a:lnTo>
                  <a:pt x="0" y="176327"/>
                </a:lnTo>
                <a:close/>
              </a:path>
            </a:pathLst>
          </a:custGeom>
          <a:ln w="23174">
            <a:solidFill>
              <a:srgbClr val="00AFEF"/>
            </a:solidFill>
          </a:ln>
        </p:spPr>
        <p:txBody>
          <a:bodyPr wrap="square" lIns="0" tIns="0" rIns="0" bIns="0" rtlCol="0"/>
          <a:lstStyle/>
          <a:p>
            <a:endParaRPr>
              <a:solidFill>
                <a:prstClr val="black"/>
              </a:solidFill>
              <a:ea typeface="ＭＳ Ｐゴシック" charset="0"/>
            </a:endParaRPr>
          </a:p>
        </p:txBody>
      </p:sp>
      <p:sp>
        <p:nvSpPr>
          <p:cNvPr id="38" name="object 38"/>
          <p:cNvSpPr/>
          <p:nvPr/>
        </p:nvSpPr>
        <p:spPr>
          <a:xfrm>
            <a:off x="374874" y="2174256"/>
            <a:ext cx="352865" cy="354330"/>
          </a:xfrm>
          <a:custGeom>
            <a:avLst/>
            <a:gdLst/>
            <a:ahLst/>
            <a:cxnLst/>
            <a:rect l="l" t="t" r="r" b="b"/>
            <a:pathLst>
              <a:path w="382270" h="354330">
                <a:moveTo>
                  <a:pt x="191207" y="0"/>
                </a:moveTo>
                <a:lnTo>
                  <a:pt x="140636" y="6354"/>
                </a:lnTo>
                <a:lnTo>
                  <a:pt x="95033" y="24281"/>
                </a:lnTo>
                <a:lnTo>
                  <a:pt x="56283" y="52078"/>
                </a:lnTo>
                <a:lnTo>
                  <a:pt x="26271" y="88041"/>
                </a:lnTo>
                <a:lnTo>
                  <a:pt x="6882" y="130465"/>
                </a:lnTo>
                <a:lnTo>
                  <a:pt x="0" y="177648"/>
                </a:lnTo>
                <a:lnTo>
                  <a:pt x="6882" y="224312"/>
                </a:lnTo>
                <a:lnTo>
                  <a:pt x="26271" y="266388"/>
                </a:lnTo>
                <a:lnTo>
                  <a:pt x="56283" y="302139"/>
                </a:lnTo>
                <a:lnTo>
                  <a:pt x="95033" y="329827"/>
                </a:lnTo>
                <a:lnTo>
                  <a:pt x="140636" y="347715"/>
                </a:lnTo>
                <a:lnTo>
                  <a:pt x="191207" y="354063"/>
                </a:lnTo>
                <a:lnTo>
                  <a:pt x="242242" y="347715"/>
                </a:lnTo>
                <a:lnTo>
                  <a:pt x="287899" y="329827"/>
                </a:lnTo>
                <a:lnTo>
                  <a:pt x="326438" y="302139"/>
                </a:lnTo>
                <a:lnTo>
                  <a:pt x="356120" y="266388"/>
                </a:lnTo>
                <a:lnTo>
                  <a:pt x="375205" y="224312"/>
                </a:lnTo>
                <a:lnTo>
                  <a:pt x="381954" y="177648"/>
                </a:lnTo>
                <a:lnTo>
                  <a:pt x="375205" y="130465"/>
                </a:lnTo>
                <a:lnTo>
                  <a:pt x="356120" y="88041"/>
                </a:lnTo>
                <a:lnTo>
                  <a:pt x="326438" y="52078"/>
                </a:lnTo>
                <a:lnTo>
                  <a:pt x="287899" y="24281"/>
                </a:lnTo>
                <a:lnTo>
                  <a:pt x="242242" y="6354"/>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39" name="object 39"/>
          <p:cNvSpPr/>
          <p:nvPr/>
        </p:nvSpPr>
        <p:spPr>
          <a:xfrm>
            <a:off x="374874" y="2174256"/>
            <a:ext cx="354037" cy="354330"/>
          </a:xfrm>
          <a:custGeom>
            <a:avLst/>
            <a:gdLst/>
            <a:ahLst/>
            <a:cxnLst/>
            <a:rect l="l" t="t" r="r" b="b"/>
            <a:pathLst>
              <a:path w="383540" h="354330">
                <a:moveTo>
                  <a:pt x="0" y="177648"/>
                </a:moveTo>
                <a:lnTo>
                  <a:pt x="6882" y="130465"/>
                </a:lnTo>
                <a:lnTo>
                  <a:pt x="26271" y="88041"/>
                </a:lnTo>
                <a:lnTo>
                  <a:pt x="56283" y="52078"/>
                </a:lnTo>
                <a:lnTo>
                  <a:pt x="95033" y="24281"/>
                </a:lnTo>
                <a:lnTo>
                  <a:pt x="140636" y="6354"/>
                </a:lnTo>
                <a:lnTo>
                  <a:pt x="191207" y="0"/>
                </a:lnTo>
                <a:lnTo>
                  <a:pt x="242346" y="6354"/>
                </a:lnTo>
                <a:lnTo>
                  <a:pt x="288265" y="24281"/>
                </a:lnTo>
                <a:lnTo>
                  <a:pt x="327145" y="52078"/>
                </a:lnTo>
                <a:lnTo>
                  <a:pt x="357168" y="88041"/>
                </a:lnTo>
                <a:lnTo>
                  <a:pt x="376515" y="130465"/>
                </a:lnTo>
                <a:lnTo>
                  <a:pt x="383368" y="177648"/>
                </a:lnTo>
                <a:lnTo>
                  <a:pt x="376515" y="224312"/>
                </a:lnTo>
                <a:lnTo>
                  <a:pt x="357168" y="266388"/>
                </a:lnTo>
                <a:lnTo>
                  <a:pt x="327145" y="302139"/>
                </a:lnTo>
                <a:lnTo>
                  <a:pt x="288265" y="329827"/>
                </a:lnTo>
                <a:lnTo>
                  <a:pt x="242346" y="347715"/>
                </a:lnTo>
                <a:lnTo>
                  <a:pt x="191207" y="354063"/>
                </a:lnTo>
                <a:lnTo>
                  <a:pt x="140636" y="347715"/>
                </a:lnTo>
                <a:lnTo>
                  <a:pt x="95033" y="329827"/>
                </a:lnTo>
                <a:lnTo>
                  <a:pt x="56283" y="302139"/>
                </a:lnTo>
                <a:lnTo>
                  <a:pt x="26271" y="266388"/>
                </a:lnTo>
                <a:lnTo>
                  <a:pt x="6882" y="224312"/>
                </a:lnTo>
                <a:lnTo>
                  <a:pt x="0" y="177648"/>
                </a:lnTo>
                <a:close/>
              </a:path>
            </a:pathLst>
          </a:custGeom>
          <a:ln w="23179">
            <a:solidFill>
              <a:srgbClr val="00AFEF"/>
            </a:solidFill>
          </a:ln>
        </p:spPr>
        <p:txBody>
          <a:bodyPr wrap="square" lIns="0" tIns="0" rIns="0" bIns="0" rtlCol="0"/>
          <a:lstStyle/>
          <a:p>
            <a:endParaRPr>
              <a:solidFill>
                <a:prstClr val="black"/>
              </a:solidFill>
              <a:ea typeface="ＭＳ Ｐゴシック" charset="0"/>
            </a:endParaRPr>
          </a:p>
        </p:txBody>
      </p:sp>
      <p:sp>
        <p:nvSpPr>
          <p:cNvPr id="40" name="object 40"/>
          <p:cNvSpPr txBox="1"/>
          <p:nvPr/>
        </p:nvSpPr>
        <p:spPr>
          <a:xfrm>
            <a:off x="499909" y="2243538"/>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3</a:t>
            </a:r>
            <a:endParaRPr sz="1450">
              <a:solidFill>
                <a:prstClr val="black"/>
              </a:solidFill>
              <a:ea typeface="ＭＳ Ｐゴシック" charset="0"/>
              <a:cs typeface="Calibri"/>
            </a:endParaRPr>
          </a:p>
        </p:txBody>
      </p:sp>
      <p:sp>
        <p:nvSpPr>
          <p:cNvPr id="41" name="object 41"/>
          <p:cNvSpPr/>
          <p:nvPr/>
        </p:nvSpPr>
        <p:spPr>
          <a:xfrm>
            <a:off x="374874" y="2615382"/>
            <a:ext cx="352865" cy="353060"/>
          </a:xfrm>
          <a:custGeom>
            <a:avLst/>
            <a:gdLst/>
            <a:ahLst/>
            <a:cxnLst/>
            <a:rect l="l" t="t" r="r" b="b"/>
            <a:pathLst>
              <a:path w="382270" h="353060">
                <a:moveTo>
                  <a:pt x="191207" y="0"/>
                </a:moveTo>
                <a:lnTo>
                  <a:pt x="140636" y="6249"/>
                </a:lnTo>
                <a:lnTo>
                  <a:pt x="95033" y="23916"/>
                </a:lnTo>
                <a:lnTo>
                  <a:pt x="56283" y="51373"/>
                </a:lnTo>
                <a:lnTo>
                  <a:pt x="26271" y="86996"/>
                </a:lnTo>
                <a:lnTo>
                  <a:pt x="6882" y="129160"/>
                </a:lnTo>
                <a:lnTo>
                  <a:pt x="0" y="176238"/>
                </a:lnTo>
                <a:lnTo>
                  <a:pt x="6882" y="222889"/>
                </a:lnTo>
                <a:lnTo>
                  <a:pt x="26271" y="264932"/>
                </a:lnTo>
                <a:lnTo>
                  <a:pt x="56283" y="300641"/>
                </a:lnTo>
                <a:lnTo>
                  <a:pt x="95033" y="328287"/>
                </a:lnTo>
                <a:lnTo>
                  <a:pt x="140636" y="346142"/>
                </a:lnTo>
                <a:lnTo>
                  <a:pt x="191207" y="352477"/>
                </a:lnTo>
                <a:lnTo>
                  <a:pt x="242242" y="346142"/>
                </a:lnTo>
                <a:lnTo>
                  <a:pt x="287899" y="328287"/>
                </a:lnTo>
                <a:lnTo>
                  <a:pt x="326438" y="300641"/>
                </a:lnTo>
                <a:lnTo>
                  <a:pt x="356120" y="264932"/>
                </a:lnTo>
                <a:lnTo>
                  <a:pt x="375205" y="222889"/>
                </a:lnTo>
                <a:lnTo>
                  <a:pt x="381954" y="176238"/>
                </a:lnTo>
                <a:lnTo>
                  <a:pt x="375205" y="129160"/>
                </a:lnTo>
                <a:lnTo>
                  <a:pt x="356120" y="86996"/>
                </a:lnTo>
                <a:lnTo>
                  <a:pt x="326438" y="51373"/>
                </a:lnTo>
                <a:lnTo>
                  <a:pt x="287899" y="23916"/>
                </a:lnTo>
                <a:lnTo>
                  <a:pt x="242242" y="6249"/>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42" name="object 42"/>
          <p:cNvSpPr/>
          <p:nvPr/>
        </p:nvSpPr>
        <p:spPr>
          <a:xfrm>
            <a:off x="374874" y="2615382"/>
            <a:ext cx="354037" cy="353060"/>
          </a:xfrm>
          <a:custGeom>
            <a:avLst/>
            <a:gdLst/>
            <a:ahLst/>
            <a:cxnLst/>
            <a:rect l="l" t="t" r="r" b="b"/>
            <a:pathLst>
              <a:path w="383540" h="353060">
                <a:moveTo>
                  <a:pt x="0" y="176238"/>
                </a:moveTo>
                <a:lnTo>
                  <a:pt x="6882" y="129160"/>
                </a:lnTo>
                <a:lnTo>
                  <a:pt x="26271" y="86996"/>
                </a:lnTo>
                <a:lnTo>
                  <a:pt x="56283" y="51373"/>
                </a:lnTo>
                <a:lnTo>
                  <a:pt x="95033" y="23916"/>
                </a:lnTo>
                <a:lnTo>
                  <a:pt x="140636" y="6249"/>
                </a:lnTo>
                <a:lnTo>
                  <a:pt x="191207" y="0"/>
                </a:lnTo>
                <a:lnTo>
                  <a:pt x="242346" y="6249"/>
                </a:lnTo>
                <a:lnTo>
                  <a:pt x="288265" y="23916"/>
                </a:lnTo>
                <a:lnTo>
                  <a:pt x="327145" y="51373"/>
                </a:lnTo>
                <a:lnTo>
                  <a:pt x="357168" y="86996"/>
                </a:lnTo>
                <a:lnTo>
                  <a:pt x="376515" y="129160"/>
                </a:lnTo>
                <a:lnTo>
                  <a:pt x="383368" y="176238"/>
                </a:lnTo>
                <a:lnTo>
                  <a:pt x="376515" y="222889"/>
                </a:lnTo>
                <a:lnTo>
                  <a:pt x="357168" y="264932"/>
                </a:lnTo>
                <a:lnTo>
                  <a:pt x="327145" y="300641"/>
                </a:lnTo>
                <a:lnTo>
                  <a:pt x="288265" y="328287"/>
                </a:lnTo>
                <a:lnTo>
                  <a:pt x="242346" y="346142"/>
                </a:lnTo>
                <a:lnTo>
                  <a:pt x="191207" y="352477"/>
                </a:lnTo>
                <a:lnTo>
                  <a:pt x="140636" y="346142"/>
                </a:lnTo>
                <a:lnTo>
                  <a:pt x="95033" y="328287"/>
                </a:lnTo>
                <a:lnTo>
                  <a:pt x="56283" y="300641"/>
                </a:lnTo>
                <a:lnTo>
                  <a:pt x="26271" y="264932"/>
                </a:lnTo>
                <a:lnTo>
                  <a:pt x="6882" y="222889"/>
                </a:lnTo>
                <a:lnTo>
                  <a:pt x="0" y="176238"/>
                </a:lnTo>
                <a:close/>
              </a:path>
            </a:pathLst>
          </a:custGeom>
          <a:ln w="23175">
            <a:solidFill>
              <a:srgbClr val="00AFEF"/>
            </a:solidFill>
          </a:ln>
        </p:spPr>
        <p:txBody>
          <a:bodyPr wrap="square" lIns="0" tIns="0" rIns="0" bIns="0" rtlCol="0"/>
          <a:lstStyle/>
          <a:p>
            <a:endParaRPr>
              <a:solidFill>
                <a:prstClr val="black"/>
              </a:solidFill>
              <a:ea typeface="ＭＳ Ｐゴシック" charset="0"/>
            </a:endParaRPr>
          </a:p>
        </p:txBody>
      </p:sp>
      <p:sp>
        <p:nvSpPr>
          <p:cNvPr id="43" name="object 43"/>
          <p:cNvSpPr txBox="1"/>
          <p:nvPr/>
        </p:nvSpPr>
        <p:spPr>
          <a:xfrm>
            <a:off x="499909" y="2683078"/>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4</a:t>
            </a:r>
            <a:endParaRPr sz="1450">
              <a:solidFill>
                <a:prstClr val="black"/>
              </a:solidFill>
              <a:ea typeface="ＭＳ Ｐゴシック" charset="0"/>
              <a:cs typeface="Calibri"/>
            </a:endParaRPr>
          </a:p>
        </p:txBody>
      </p:sp>
      <p:sp>
        <p:nvSpPr>
          <p:cNvPr id="44" name="object 44"/>
          <p:cNvSpPr/>
          <p:nvPr/>
        </p:nvSpPr>
        <p:spPr>
          <a:xfrm>
            <a:off x="374874" y="3039236"/>
            <a:ext cx="352865" cy="353060"/>
          </a:xfrm>
          <a:custGeom>
            <a:avLst/>
            <a:gdLst/>
            <a:ahLst/>
            <a:cxnLst/>
            <a:rect l="l" t="t" r="r" b="b"/>
            <a:pathLst>
              <a:path w="382270" h="353060">
                <a:moveTo>
                  <a:pt x="191207" y="0"/>
                </a:moveTo>
                <a:lnTo>
                  <a:pt x="140636" y="6250"/>
                </a:lnTo>
                <a:lnTo>
                  <a:pt x="95033" y="23922"/>
                </a:lnTo>
                <a:lnTo>
                  <a:pt x="56283" y="51395"/>
                </a:lnTo>
                <a:lnTo>
                  <a:pt x="26271" y="87048"/>
                </a:lnTo>
                <a:lnTo>
                  <a:pt x="6882" y="129262"/>
                </a:lnTo>
                <a:lnTo>
                  <a:pt x="0" y="176415"/>
                </a:lnTo>
                <a:lnTo>
                  <a:pt x="6882" y="223004"/>
                </a:lnTo>
                <a:lnTo>
                  <a:pt x="26271" y="265030"/>
                </a:lnTo>
                <a:lnTo>
                  <a:pt x="56283" y="300751"/>
                </a:lnTo>
                <a:lnTo>
                  <a:pt x="95033" y="328424"/>
                </a:lnTo>
                <a:lnTo>
                  <a:pt x="140636" y="346306"/>
                </a:lnTo>
                <a:lnTo>
                  <a:pt x="191207" y="352654"/>
                </a:lnTo>
                <a:lnTo>
                  <a:pt x="242242" y="346306"/>
                </a:lnTo>
                <a:lnTo>
                  <a:pt x="287899" y="328424"/>
                </a:lnTo>
                <a:lnTo>
                  <a:pt x="326438" y="300751"/>
                </a:lnTo>
                <a:lnTo>
                  <a:pt x="356120" y="265030"/>
                </a:lnTo>
                <a:lnTo>
                  <a:pt x="375205" y="223004"/>
                </a:lnTo>
                <a:lnTo>
                  <a:pt x="381954" y="176415"/>
                </a:lnTo>
                <a:lnTo>
                  <a:pt x="375205" y="129262"/>
                </a:lnTo>
                <a:lnTo>
                  <a:pt x="356120" y="87048"/>
                </a:lnTo>
                <a:lnTo>
                  <a:pt x="326438" y="51395"/>
                </a:lnTo>
                <a:lnTo>
                  <a:pt x="287899" y="23922"/>
                </a:lnTo>
                <a:lnTo>
                  <a:pt x="242242" y="6250"/>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45" name="object 45"/>
          <p:cNvSpPr/>
          <p:nvPr/>
        </p:nvSpPr>
        <p:spPr>
          <a:xfrm>
            <a:off x="374874" y="3039236"/>
            <a:ext cx="354037" cy="353060"/>
          </a:xfrm>
          <a:custGeom>
            <a:avLst/>
            <a:gdLst/>
            <a:ahLst/>
            <a:cxnLst/>
            <a:rect l="l" t="t" r="r" b="b"/>
            <a:pathLst>
              <a:path w="383540" h="353060">
                <a:moveTo>
                  <a:pt x="0" y="176415"/>
                </a:moveTo>
                <a:lnTo>
                  <a:pt x="6882" y="129262"/>
                </a:lnTo>
                <a:lnTo>
                  <a:pt x="26271" y="87048"/>
                </a:lnTo>
                <a:lnTo>
                  <a:pt x="56283" y="51395"/>
                </a:lnTo>
                <a:lnTo>
                  <a:pt x="95033" y="23922"/>
                </a:lnTo>
                <a:lnTo>
                  <a:pt x="140636" y="6250"/>
                </a:lnTo>
                <a:lnTo>
                  <a:pt x="191207" y="0"/>
                </a:lnTo>
                <a:lnTo>
                  <a:pt x="242346" y="6250"/>
                </a:lnTo>
                <a:lnTo>
                  <a:pt x="288265" y="23922"/>
                </a:lnTo>
                <a:lnTo>
                  <a:pt x="327145" y="51395"/>
                </a:lnTo>
                <a:lnTo>
                  <a:pt x="357168" y="87048"/>
                </a:lnTo>
                <a:lnTo>
                  <a:pt x="376515" y="129262"/>
                </a:lnTo>
                <a:lnTo>
                  <a:pt x="383368" y="176415"/>
                </a:lnTo>
                <a:lnTo>
                  <a:pt x="376515" y="223004"/>
                </a:lnTo>
                <a:lnTo>
                  <a:pt x="357168" y="265030"/>
                </a:lnTo>
                <a:lnTo>
                  <a:pt x="327145" y="300751"/>
                </a:lnTo>
                <a:lnTo>
                  <a:pt x="288265" y="328424"/>
                </a:lnTo>
                <a:lnTo>
                  <a:pt x="242346" y="346306"/>
                </a:lnTo>
                <a:lnTo>
                  <a:pt x="191207" y="352654"/>
                </a:lnTo>
                <a:lnTo>
                  <a:pt x="140636" y="346306"/>
                </a:lnTo>
                <a:lnTo>
                  <a:pt x="95033" y="328424"/>
                </a:lnTo>
                <a:lnTo>
                  <a:pt x="56283" y="300751"/>
                </a:lnTo>
                <a:lnTo>
                  <a:pt x="26271" y="265030"/>
                </a:lnTo>
                <a:lnTo>
                  <a:pt x="6882" y="223004"/>
                </a:lnTo>
                <a:lnTo>
                  <a:pt x="0" y="176415"/>
                </a:lnTo>
                <a:close/>
              </a:path>
            </a:pathLst>
          </a:custGeom>
          <a:ln w="23175">
            <a:solidFill>
              <a:srgbClr val="00AFEF"/>
            </a:solidFill>
          </a:ln>
        </p:spPr>
        <p:txBody>
          <a:bodyPr wrap="square" lIns="0" tIns="0" rIns="0" bIns="0" rtlCol="0"/>
          <a:lstStyle/>
          <a:p>
            <a:endParaRPr>
              <a:solidFill>
                <a:prstClr val="black"/>
              </a:solidFill>
              <a:ea typeface="ＭＳ Ｐゴシック" charset="0"/>
            </a:endParaRPr>
          </a:p>
        </p:txBody>
      </p:sp>
      <p:sp>
        <p:nvSpPr>
          <p:cNvPr id="46" name="object 46"/>
          <p:cNvSpPr txBox="1"/>
          <p:nvPr/>
        </p:nvSpPr>
        <p:spPr>
          <a:xfrm>
            <a:off x="499909" y="3106580"/>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5</a:t>
            </a:r>
            <a:endParaRPr sz="1450">
              <a:solidFill>
                <a:prstClr val="black"/>
              </a:solidFill>
              <a:ea typeface="ＭＳ Ｐゴシック" charset="0"/>
              <a:cs typeface="Calibri"/>
            </a:endParaRPr>
          </a:p>
        </p:txBody>
      </p:sp>
      <p:sp>
        <p:nvSpPr>
          <p:cNvPr id="47" name="object 47"/>
          <p:cNvSpPr/>
          <p:nvPr/>
        </p:nvSpPr>
        <p:spPr>
          <a:xfrm>
            <a:off x="374874" y="4015783"/>
            <a:ext cx="352865" cy="353695"/>
          </a:xfrm>
          <a:custGeom>
            <a:avLst/>
            <a:gdLst/>
            <a:ahLst/>
            <a:cxnLst/>
            <a:rect l="l" t="t" r="r" b="b"/>
            <a:pathLst>
              <a:path w="382270" h="353695">
                <a:moveTo>
                  <a:pt x="191207" y="0"/>
                </a:moveTo>
                <a:lnTo>
                  <a:pt x="140636" y="6315"/>
                </a:lnTo>
                <a:lnTo>
                  <a:pt x="95033" y="24144"/>
                </a:lnTo>
                <a:lnTo>
                  <a:pt x="56283" y="51814"/>
                </a:lnTo>
                <a:lnTo>
                  <a:pt x="26271" y="87649"/>
                </a:lnTo>
                <a:lnTo>
                  <a:pt x="6882" y="129976"/>
                </a:lnTo>
                <a:lnTo>
                  <a:pt x="0" y="177120"/>
                </a:lnTo>
                <a:lnTo>
                  <a:pt x="6882" y="223783"/>
                </a:lnTo>
                <a:lnTo>
                  <a:pt x="26271" y="265859"/>
                </a:lnTo>
                <a:lnTo>
                  <a:pt x="56283" y="301610"/>
                </a:lnTo>
                <a:lnTo>
                  <a:pt x="95033" y="329299"/>
                </a:lnTo>
                <a:lnTo>
                  <a:pt x="140636" y="347186"/>
                </a:lnTo>
                <a:lnTo>
                  <a:pt x="191207" y="353535"/>
                </a:lnTo>
                <a:lnTo>
                  <a:pt x="242242" y="347186"/>
                </a:lnTo>
                <a:lnTo>
                  <a:pt x="287899" y="329299"/>
                </a:lnTo>
                <a:lnTo>
                  <a:pt x="326438" y="301610"/>
                </a:lnTo>
                <a:lnTo>
                  <a:pt x="356120" y="265859"/>
                </a:lnTo>
                <a:lnTo>
                  <a:pt x="375205" y="223783"/>
                </a:lnTo>
                <a:lnTo>
                  <a:pt x="381954" y="177120"/>
                </a:lnTo>
                <a:lnTo>
                  <a:pt x="375205" y="129976"/>
                </a:lnTo>
                <a:lnTo>
                  <a:pt x="356120" y="87649"/>
                </a:lnTo>
                <a:lnTo>
                  <a:pt x="326438" y="51814"/>
                </a:lnTo>
                <a:lnTo>
                  <a:pt x="287899" y="24144"/>
                </a:lnTo>
                <a:lnTo>
                  <a:pt x="242242" y="6315"/>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48" name="object 48"/>
          <p:cNvSpPr/>
          <p:nvPr/>
        </p:nvSpPr>
        <p:spPr>
          <a:xfrm>
            <a:off x="374874" y="4015783"/>
            <a:ext cx="354037" cy="353695"/>
          </a:xfrm>
          <a:custGeom>
            <a:avLst/>
            <a:gdLst/>
            <a:ahLst/>
            <a:cxnLst/>
            <a:rect l="l" t="t" r="r" b="b"/>
            <a:pathLst>
              <a:path w="383540" h="353695">
                <a:moveTo>
                  <a:pt x="0" y="177120"/>
                </a:moveTo>
                <a:lnTo>
                  <a:pt x="6882" y="129976"/>
                </a:lnTo>
                <a:lnTo>
                  <a:pt x="26271" y="87649"/>
                </a:lnTo>
                <a:lnTo>
                  <a:pt x="56283" y="51814"/>
                </a:lnTo>
                <a:lnTo>
                  <a:pt x="95033" y="24144"/>
                </a:lnTo>
                <a:lnTo>
                  <a:pt x="140636" y="6315"/>
                </a:lnTo>
                <a:lnTo>
                  <a:pt x="191207" y="0"/>
                </a:lnTo>
                <a:lnTo>
                  <a:pt x="242346" y="6315"/>
                </a:lnTo>
                <a:lnTo>
                  <a:pt x="288265" y="24144"/>
                </a:lnTo>
                <a:lnTo>
                  <a:pt x="327145" y="51814"/>
                </a:lnTo>
                <a:lnTo>
                  <a:pt x="357168" y="87649"/>
                </a:lnTo>
                <a:lnTo>
                  <a:pt x="376515" y="129976"/>
                </a:lnTo>
                <a:lnTo>
                  <a:pt x="383368" y="177120"/>
                </a:lnTo>
                <a:lnTo>
                  <a:pt x="376515" y="223783"/>
                </a:lnTo>
                <a:lnTo>
                  <a:pt x="357168" y="265859"/>
                </a:lnTo>
                <a:lnTo>
                  <a:pt x="327145" y="301610"/>
                </a:lnTo>
                <a:lnTo>
                  <a:pt x="288265" y="329299"/>
                </a:lnTo>
                <a:lnTo>
                  <a:pt x="242346" y="347186"/>
                </a:lnTo>
                <a:lnTo>
                  <a:pt x="191207" y="353535"/>
                </a:lnTo>
                <a:lnTo>
                  <a:pt x="140636" y="347186"/>
                </a:lnTo>
                <a:lnTo>
                  <a:pt x="95033" y="329299"/>
                </a:lnTo>
                <a:lnTo>
                  <a:pt x="56283" y="301610"/>
                </a:lnTo>
                <a:lnTo>
                  <a:pt x="26271" y="265859"/>
                </a:lnTo>
                <a:lnTo>
                  <a:pt x="6882" y="223783"/>
                </a:lnTo>
                <a:lnTo>
                  <a:pt x="0" y="177120"/>
                </a:lnTo>
                <a:close/>
              </a:path>
            </a:pathLst>
          </a:custGeom>
          <a:ln w="23178">
            <a:solidFill>
              <a:srgbClr val="00AFEF"/>
            </a:solidFill>
          </a:ln>
        </p:spPr>
        <p:txBody>
          <a:bodyPr wrap="square" lIns="0" tIns="0" rIns="0" bIns="0" rtlCol="0"/>
          <a:lstStyle/>
          <a:p>
            <a:endParaRPr>
              <a:solidFill>
                <a:prstClr val="black"/>
              </a:solidFill>
              <a:ea typeface="ＭＳ Ｐゴシック" charset="0"/>
            </a:endParaRPr>
          </a:p>
        </p:txBody>
      </p:sp>
      <p:sp>
        <p:nvSpPr>
          <p:cNvPr id="49" name="object 49"/>
          <p:cNvSpPr txBox="1"/>
          <p:nvPr/>
        </p:nvSpPr>
        <p:spPr>
          <a:xfrm>
            <a:off x="499909" y="4084530"/>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7</a:t>
            </a:r>
            <a:endParaRPr sz="1450">
              <a:solidFill>
                <a:prstClr val="black"/>
              </a:solidFill>
              <a:ea typeface="ＭＳ Ｐゴシック" charset="0"/>
              <a:cs typeface="Calibri"/>
            </a:endParaRPr>
          </a:p>
        </p:txBody>
      </p:sp>
      <p:sp>
        <p:nvSpPr>
          <p:cNvPr id="50" name="object 50"/>
          <p:cNvSpPr/>
          <p:nvPr/>
        </p:nvSpPr>
        <p:spPr>
          <a:xfrm>
            <a:off x="374874" y="3493763"/>
            <a:ext cx="352865" cy="353695"/>
          </a:xfrm>
          <a:custGeom>
            <a:avLst/>
            <a:gdLst/>
            <a:ahLst/>
            <a:cxnLst/>
            <a:rect l="l" t="t" r="r" b="b"/>
            <a:pathLst>
              <a:path w="382270" h="353695">
                <a:moveTo>
                  <a:pt x="191207" y="0"/>
                </a:moveTo>
                <a:lnTo>
                  <a:pt x="140636" y="6328"/>
                </a:lnTo>
                <a:lnTo>
                  <a:pt x="95033" y="24190"/>
                </a:lnTo>
                <a:lnTo>
                  <a:pt x="56283" y="51902"/>
                </a:lnTo>
                <a:lnTo>
                  <a:pt x="26271" y="87780"/>
                </a:lnTo>
                <a:lnTo>
                  <a:pt x="6882" y="130139"/>
                </a:lnTo>
                <a:lnTo>
                  <a:pt x="0" y="177296"/>
                </a:lnTo>
                <a:lnTo>
                  <a:pt x="6882" y="223885"/>
                </a:lnTo>
                <a:lnTo>
                  <a:pt x="26271" y="265911"/>
                </a:lnTo>
                <a:lnTo>
                  <a:pt x="56283" y="301632"/>
                </a:lnTo>
                <a:lnTo>
                  <a:pt x="95033" y="329305"/>
                </a:lnTo>
                <a:lnTo>
                  <a:pt x="140636" y="347187"/>
                </a:lnTo>
                <a:lnTo>
                  <a:pt x="191207" y="353535"/>
                </a:lnTo>
                <a:lnTo>
                  <a:pt x="242242" y="347187"/>
                </a:lnTo>
                <a:lnTo>
                  <a:pt x="287899" y="329305"/>
                </a:lnTo>
                <a:lnTo>
                  <a:pt x="326438" y="301632"/>
                </a:lnTo>
                <a:lnTo>
                  <a:pt x="356120" y="265911"/>
                </a:lnTo>
                <a:lnTo>
                  <a:pt x="375205" y="223885"/>
                </a:lnTo>
                <a:lnTo>
                  <a:pt x="381954" y="177296"/>
                </a:lnTo>
                <a:lnTo>
                  <a:pt x="375205" y="130139"/>
                </a:lnTo>
                <a:lnTo>
                  <a:pt x="356120" y="87780"/>
                </a:lnTo>
                <a:lnTo>
                  <a:pt x="326438" y="51902"/>
                </a:lnTo>
                <a:lnTo>
                  <a:pt x="287899" y="24190"/>
                </a:lnTo>
                <a:lnTo>
                  <a:pt x="242242" y="6328"/>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51" name="object 51"/>
          <p:cNvSpPr/>
          <p:nvPr/>
        </p:nvSpPr>
        <p:spPr>
          <a:xfrm>
            <a:off x="374874" y="3493763"/>
            <a:ext cx="354037" cy="353695"/>
          </a:xfrm>
          <a:custGeom>
            <a:avLst/>
            <a:gdLst/>
            <a:ahLst/>
            <a:cxnLst/>
            <a:rect l="l" t="t" r="r" b="b"/>
            <a:pathLst>
              <a:path w="383540" h="353695">
                <a:moveTo>
                  <a:pt x="0" y="177296"/>
                </a:moveTo>
                <a:lnTo>
                  <a:pt x="6882" y="130139"/>
                </a:lnTo>
                <a:lnTo>
                  <a:pt x="26271" y="87780"/>
                </a:lnTo>
                <a:lnTo>
                  <a:pt x="56283" y="51902"/>
                </a:lnTo>
                <a:lnTo>
                  <a:pt x="95033" y="24190"/>
                </a:lnTo>
                <a:lnTo>
                  <a:pt x="140636" y="6328"/>
                </a:lnTo>
                <a:lnTo>
                  <a:pt x="191207" y="0"/>
                </a:lnTo>
                <a:lnTo>
                  <a:pt x="242346" y="6328"/>
                </a:lnTo>
                <a:lnTo>
                  <a:pt x="288265" y="24190"/>
                </a:lnTo>
                <a:lnTo>
                  <a:pt x="327145" y="51902"/>
                </a:lnTo>
                <a:lnTo>
                  <a:pt x="357168" y="87780"/>
                </a:lnTo>
                <a:lnTo>
                  <a:pt x="376515" y="130139"/>
                </a:lnTo>
                <a:lnTo>
                  <a:pt x="383368" y="177296"/>
                </a:lnTo>
                <a:lnTo>
                  <a:pt x="376515" y="223885"/>
                </a:lnTo>
                <a:lnTo>
                  <a:pt x="357168" y="265911"/>
                </a:lnTo>
                <a:lnTo>
                  <a:pt x="327145" y="301632"/>
                </a:lnTo>
                <a:lnTo>
                  <a:pt x="288265" y="329305"/>
                </a:lnTo>
                <a:lnTo>
                  <a:pt x="242346" y="347187"/>
                </a:lnTo>
                <a:lnTo>
                  <a:pt x="191207" y="353535"/>
                </a:lnTo>
                <a:lnTo>
                  <a:pt x="140636" y="347187"/>
                </a:lnTo>
                <a:lnTo>
                  <a:pt x="95033" y="329305"/>
                </a:lnTo>
                <a:lnTo>
                  <a:pt x="56283" y="301632"/>
                </a:lnTo>
                <a:lnTo>
                  <a:pt x="26271" y="265911"/>
                </a:lnTo>
                <a:lnTo>
                  <a:pt x="6882" y="223885"/>
                </a:lnTo>
                <a:lnTo>
                  <a:pt x="0" y="177296"/>
                </a:lnTo>
                <a:close/>
              </a:path>
            </a:pathLst>
          </a:custGeom>
          <a:ln w="23178">
            <a:solidFill>
              <a:srgbClr val="00AFEF"/>
            </a:solidFill>
          </a:ln>
        </p:spPr>
        <p:txBody>
          <a:bodyPr wrap="square" lIns="0" tIns="0" rIns="0" bIns="0" rtlCol="0"/>
          <a:lstStyle/>
          <a:p>
            <a:endParaRPr>
              <a:solidFill>
                <a:prstClr val="black"/>
              </a:solidFill>
              <a:ea typeface="ＭＳ Ｐゴシック" charset="0"/>
            </a:endParaRPr>
          </a:p>
        </p:txBody>
      </p:sp>
      <p:sp>
        <p:nvSpPr>
          <p:cNvPr id="52" name="object 52"/>
          <p:cNvSpPr txBox="1"/>
          <p:nvPr/>
        </p:nvSpPr>
        <p:spPr>
          <a:xfrm>
            <a:off x="499909" y="3562510"/>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6</a:t>
            </a:r>
            <a:endParaRPr sz="1450">
              <a:solidFill>
                <a:prstClr val="black"/>
              </a:solidFill>
              <a:ea typeface="ＭＳ Ｐゴシック" charset="0"/>
              <a:cs typeface="Calibri"/>
            </a:endParaRPr>
          </a:p>
        </p:txBody>
      </p:sp>
      <p:sp>
        <p:nvSpPr>
          <p:cNvPr id="53" name="object 53"/>
          <p:cNvSpPr/>
          <p:nvPr/>
        </p:nvSpPr>
        <p:spPr>
          <a:xfrm>
            <a:off x="1382203" y="2378389"/>
            <a:ext cx="66822" cy="92075"/>
          </a:xfrm>
          <a:custGeom>
            <a:avLst/>
            <a:gdLst/>
            <a:ahLst/>
            <a:cxnLst/>
            <a:rect l="l" t="t" r="r" b="b"/>
            <a:pathLst>
              <a:path w="72390" h="92075">
                <a:moveTo>
                  <a:pt x="38913" y="90058"/>
                </a:moveTo>
                <a:lnTo>
                  <a:pt x="21826" y="90058"/>
                </a:lnTo>
                <a:lnTo>
                  <a:pt x="24674" y="91468"/>
                </a:lnTo>
                <a:lnTo>
                  <a:pt x="37480" y="91468"/>
                </a:lnTo>
                <a:lnTo>
                  <a:pt x="38913" y="90058"/>
                </a:lnTo>
                <a:close/>
              </a:path>
              <a:path w="72390" h="92075">
                <a:moveTo>
                  <a:pt x="67850" y="90058"/>
                </a:moveTo>
                <a:lnTo>
                  <a:pt x="62155" y="90058"/>
                </a:lnTo>
                <a:lnTo>
                  <a:pt x="62155" y="91468"/>
                </a:lnTo>
                <a:lnTo>
                  <a:pt x="66436" y="91468"/>
                </a:lnTo>
                <a:lnTo>
                  <a:pt x="67850" y="90058"/>
                </a:lnTo>
                <a:close/>
              </a:path>
              <a:path w="72390" h="92075">
                <a:moveTo>
                  <a:pt x="23260" y="34542"/>
                </a:moveTo>
                <a:lnTo>
                  <a:pt x="11869" y="34542"/>
                </a:lnTo>
                <a:lnTo>
                  <a:pt x="11869" y="77016"/>
                </a:lnTo>
                <a:lnTo>
                  <a:pt x="13283" y="79659"/>
                </a:lnTo>
                <a:lnTo>
                  <a:pt x="13283" y="82303"/>
                </a:lnTo>
                <a:lnTo>
                  <a:pt x="14716" y="84947"/>
                </a:lnTo>
                <a:lnTo>
                  <a:pt x="16131" y="86180"/>
                </a:lnTo>
                <a:lnTo>
                  <a:pt x="17564" y="88824"/>
                </a:lnTo>
                <a:lnTo>
                  <a:pt x="18979" y="90058"/>
                </a:lnTo>
                <a:lnTo>
                  <a:pt x="41761" y="90058"/>
                </a:lnTo>
                <a:lnTo>
                  <a:pt x="41761" y="88824"/>
                </a:lnTo>
                <a:lnTo>
                  <a:pt x="43176" y="87590"/>
                </a:lnTo>
                <a:lnTo>
                  <a:pt x="43176" y="82303"/>
                </a:lnTo>
                <a:lnTo>
                  <a:pt x="28956" y="82303"/>
                </a:lnTo>
                <a:lnTo>
                  <a:pt x="27522" y="80893"/>
                </a:lnTo>
                <a:lnTo>
                  <a:pt x="26108" y="78250"/>
                </a:lnTo>
                <a:lnTo>
                  <a:pt x="24674" y="77016"/>
                </a:lnTo>
                <a:lnTo>
                  <a:pt x="23260" y="73139"/>
                </a:lnTo>
                <a:lnTo>
                  <a:pt x="23260" y="34542"/>
                </a:lnTo>
                <a:close/>
              </a:path>
              <a:path w="72390" h="92075">
                <a:moveTo>
                  <a:pt x="69284" y="25378"/>
                </a:moveTo>
                <a:lnTo>
                  <a:pt x="0" y="25378"/>
                </a:lnTo>
                <a:lnTo>
                  <a:pt x="0" y="34542"/>
                </a:lnTo>
                <a:lnTo>
                  <a:pt x="57415" y="34542"/>
                </a:lnTo>
                <a:lnTo>
                  <a:pt x="57415" y="88824"/>
                </a:lnTo>
                <a:lnTo>
                  <a:pt x="58829" y="90058"/>
                </a:lnTo>
                <a:lnTo>
                  <a:pt x="70698" y="90058"/>
                </a:lnTo>
                <a:lnTo>
                  <a:pt x="70698" y="26788"/>
                </a:lnTo>
                <a:lnTo>
                  <a:pt x="69284" y="26788"/>
                </a:lnTo>
                <a:lnTo>
                  <a:pt x="69284" y="25378"/>
                </a:lnTo>
                <a:close/>
              </a:path>
              <a:path w="72390" h="92075">
                <a:moveTo>
                  <a:pt x="43176" y="80893"/>
                </a:moveTo>
                <a:lnTo>
                  <a:pt x="37480" y="80893"/>
                </a:lnTo>
                <a:lnTo>
                  <a:pt x="36066" y="82303"/>
                </a:lnTo>
                <a:lnTo>
                  <a:pt x="43176" y="82303"/>
                </a:lnTo>
                <a:lnTo>
                  <a:pt x="43176" y="80893"/>
                </a:lnTo>
                <a:close/>
              </a:path>
              <a:path w="72390" h="92075">
                <a:moveTo>
                  <a:pt x="41761" y="79659"/>
                </a:moveTo>
                <a:lnTo>
                  <a:pt x="40328" y="79659"/>
                </a:lnTo>
                <a:lnTo>
                  <a:pt x="40328" y="80893"/>
                </a:lnTo>
                <a:lnTo>
                  <a:pt x="41761" y="80893"/>
                </a:lnTo>
                <a:lnTo>
                  <a:pt x="41761" y="79659"/>
                </a:lnTo>
                <a:close/>
              </a:path>
              <a:path w="72390" h="92075">
                <a:moveTo>
                  <a:pt x="23260" y="9693"/>
                </a:moveTo>
                <a:lnTo>
                  <a:pt x="11869" y="9693"/>
                </a:lnTo>
                <a:lnTo>
                  <a:pt x="11869" y="25378"/>
                </a:lnTo>
                <a:lnTo>
                  <a:pt x="23260" y="25378"/>
                </a:lnTo>
                <a:lnTo>
                  <a:pt x="23260" y="9693"/>
                </a:lnTo>
                <a:close/>
              </a:path>
              <a:path w="72390" h="92075">
                <a:moveTo>
                  <a:pt x="69284" y="12336"/>
                </a:moveTo>
                <a:lnTo>
                  <a:pt x="60263" y="12336"/>
                </a:lnTo>
                <a:lnTo>
                  <a:pt x="62155" y="13570"/>
                </a:lnTo>
                <a:lnTo>
                  <a:pt x="67850" y="13570"/>
                </a:lnTo>
                <a:lnTo>
                  <a:pt x="69284" y="12336"/>
                </a:lnTo>
                <a:close/>
              </a:path>
              <a:path w="72390" h="92075">
                <a:moveTo>
                  <a:pt x="72132" y="1762"/>
                </a:moveTo>
                <a:lnTo>
                  <a:pt x="57415" y="1762"/>
                </a:lnTo>
                <a:lnTo>
                  <a:pt x="57415" y="10926"/>
                </a:lnTo>
                <a:lnTo>
                  <a:pt x="58829" y="12336"/>
                </a:lnTo>
                <a:lnTo>
                  <a:pt x="70698" y="12336"/>
                </a:lnTo>
                <a:lnTo>
                  <a:pt x="72132" y="10926"/>
                </a:lnTo>
                <a:lnTo>
                  <a:pt x="72132" y="1762"/>
                </a:lnTo>
                <a:close/>
              </a:path>
              <a:path w="72390" h="92075">
                <a:moveTo>
                  <a:pt x="21826" y="8283"/>
                </a:moveTo>
                <a:lnTo>
                  <a:pt x="13283" y="8283"/>
                </a:lnTo>
                <a:lnTo>
                  <a:pt x="13283" y="9693"/>
                </a:lnTo>
                <a:lnTo>
                  <a:pt x="21826" y="9693"/>
                </a:lnTo>
                <a:lnTo>
                  <a:pt x="21826" y="8283"/>
                </a:lnTo>
                <a:close/>
              </a:path>
              <a:path w="72390" h="92075">
                <a:moveTo>
                  <a:pt x="69284" y="0"/>
                </a:moveTo>
                <a:lnTo>
                  <a:pt x="60263" y="0"/>
                </a:lnTo>
                <a:lnTo>
                  <a:pt x="58829" y="1762"/>
                </a:lnTo>
                <a:lnTo>
                  <a:pt x="70698" y="1762"/>
                </a:lnTo>
                <a:lnTo>
                  <a:pt x="69284"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54" name="object 54"/>
          <p:cNvSpPr/>
          <p:nvPr/>
        </p:nvSpPr>
        <p:spPr>
          <a:xfrm>
            <a:off x="1200889" y="2806297"/>
            <a:ext cx="67994" cy="92075"/>
          </a:xfrm>
          <a:custGeom>
            <a:avLst/>
            <a:gdLst/>
            <a:ahLst/>
            <a:cxnLst/>
            <a:rect l="l" t="t" r="r" b="b"/>
            <a:pathLst>
              <a:path w="73659" h="92075">
                <a:moveTo>
                  <a:pt x="40328" y="90058"/>
                </a:moveTo>
                <a:lnTo>
                  <a:pt x="22763" y="90058"/>
                </a:lnTo>
                <a:lnTo>
                  <a:pt x="24196" y="91468"/>
                </a:lnTo>
                <a:lnTo>
                  <a:pt x="38436" y="91468"/>
                </a:lnTo>
                <a:lnTo>
                  <a:pt x="40328" y="90058"/>
                </a:lnTo>
                <a:close/>
              </a:path>
              <a:path w="73659" h="92075">
                <a:moveTo>
                  <a:pt x="68787" y="90058"/>
                </a:moveTo>
                <a:lnTo>
                  <a:pt x="60263" y="90058"/>
                </a:lnTo>
                <a:lnTo>
                  <a:pt x="61677" y="91468"/>
                </a:lnTo>
                <a:lnTo>
                  <a:pt x="68787" y="91468"/>
                </a:lnTo>
                <a:lnTo>
                  <a:pt x="68787" y="90058"/>
                </a:lnTo>
                <a:close/>
              </a:path>
              <a:path w="73659" h="92075">
                <a:moveTo>
                  <a:pt x="24196" y="34542"/>
                </a:moveTo>
                <a:lnTo>
                  <a:pt x="11391" y="34542"/>
                </a:lnTo>
                <a:lnTo>
                  <a:pt x="11391" y="74372"/>
                </a:lnTo>
                <a:lnTo>
                  <a:pt x="12805" y="78250"/>
                </a:lnTo>
                <a:lnTo>
                  <a:pt x="12805" y="80893"/>
                </a:lnTo>
                <a:lnTo>
                  <a:pt x="14239" y="82303"/>
                </a:lnTo>
                <a:lnTo>
                  <a:pt x="14239" y="84947"/>
                </a:lnTo>
                <a:lnTo>
                  <a:pt x="17086" y="86180"/>
                </a:lnTo>
                <a:lnTo>
                  <a:pt x="18501" y="88824"/>
                </a:lnTo>
                <a:lnTo>
                  <a:pt x="19934" y="90058"/>
                </a:lnTo>
                <a:lnTo>
                  <a:pt x="41742" y="90058"/>
                </a:lnTo>
                <a:lnTo>
                  <a:pt x="43176" y="88824"/>
                </a:lnTo>
                <a:lnTo>
                  <a:pt x="43176" y="86180"/>
                </a:lnTo>
                <a:lnTo>
                  <a:pt x="44590" y="86180"/>
                </a:lnTo>
                <a:lnTo>
                  <a:pt x="44590" y="83537"/>
                </a:lnTo>
                <a:lnTo>
                  <a:pt x="43176" y="82303"/>
                </a:lnTo>
                <a:lnTo>
                  <a:pt x="29892" y="82303"/>
                </a:lnTo>
                <a:lnTo>
                  <a:pt x="27044" y="80893"/>
                </a:lnTo>
                <a:lnTo>
                  <a:pt x="25611" y="79659"/>
                </a:lnTo>
                <a:lnTo>
                  <a:pt x="24196" y="77016"/>
                </a:lnTo>
                <a:lnTo>
                  <a:pt x="24196" y="34542"/>
                </a:lnTo>
                <a:close/>
              </a:path>
              <a:path w="73659" h="92075">
                <a:moveTo>
                  <a:pt x="70220" y="25378"/>
                </a:moveTo>
                <a:lnTo>
                  <a:pt x="1414" y="25378"/>
                </a:lnTo>
                <a:lnTo>
                  <a:pt x="1414" y="26612"/>
                </a:lnTo>
                <a:lnTo>
                  <a:pt x="0" y="26612"/>
                </a:lnTo>
                <a:lnTo>
                  <a:pt x="0" y="33309"/>
                </a:lnTo>
                <a:lnTo>
                  <a:pt x="1414" y="33309"/>
                </a:lnTo>
                <a:lnTo>
                  <a:pt x="1414" y="34542"/>
                </a:lnTo>
                <a:lnTo>
                  <a:pt x="58829" y="34542"/>
                </a:lnTo>
                <a:lnTo>
                  <a:pt x="58829" y="90058"/>
                </a:lnTo>
                <a:lnTo>
                  <a:pt x="70220" y="90058"/>
                </a:lnTo>
                <a:lnTo>
                  <a:pt x="71635" y="88824"/>
                </a:lnTo>
                <a:lnTo>
                  <a:pt x="71635" y="28021"/>
                </a:lnTo>
                <a:lnTo>
                  <a:pt x="70220" y="26612"/>
                </a:lnTo>
                <a:lnTo>
                  <a:pt x="70220" y="25378"/>
                </a:lnTo>
                <a:close/>
              </a:path>
              <a:path w="73659" h="92075">
                <a:moveTo>
                  <a:pt x="43176" y="80893"/>
                </a:moveTo>
                <a:lnTo>
                  <a:pt x="38436" y="80893"/>
                </a:lnTo>
                <a:lnTo>
                  <a:pt x="37002" y="82303"/>
                </a:lnTo>
                <a:lnTo>
                  <a:pt x="43176" y="82303"/>
                </a:lnTo>
                <a:lnTo>
                  <a:pt x="43176" y="80893"/>
                </a:lnTo>
                <a:close/>
              </a:path>
              <a:path w="73659" h="92075">
                <a:moveTo>
                  <a:pt x="24196" y="9693"/>
                </a:moveTo>
                <a:lnTo>
                  <a:pt x="12805" y="9693"/>
                </a:lnTo>
                <a:lnTo>
                  <a:pt x="11391" y="10926"/>
                </a:lnTo>
                <a:lnTo>
                  <a:pt x="11391" y="25378"/>
                </a:lnTo>
                <a:lnTo>
                  <a:pt x="24196" y="25378"/>
                </a:lnTo>
                <a:lnTo>
                  <a:pt x="24196" y="9693"/>
                </a:lnTo>
                <a:close/>
              </a:path>
              <a:path w="73659" h="92075">
                <a:moveTo>
                  <a:pt x="70220" y="0"/>
                </a:moveTo>
                <a:lnTo>
                  <a:pt x="60263" y="0"/>
                </a:lnTo>
                <a:lnTo>
                  <a:pt x="58829" y="1233"/>
                </a:lnTo>
                <a:lnTo>
                  <a:pt x="58829" y="2643"/>
                </a:lnTo>
                <a:lnTo>
                  <a:pt x="57415" y="3877"/>
                </a:lnTo>
                <a:lnTo>
                  <a:pt x="57415" y="9693"/>
                </a:lnTo>
                <a:lnTo>
                  <a:pt x="58829" y="10926"/>
                </a:lnTo>
                <a:lnTo>
                  <a:pt x="58829" y="12160"/>
                </a:lnTo>
                <a:lnTo>
                  <a:pt x="60263" y="13570"/>
                </a:lnTo>
                <a:lnTo>
                  <a:pt x="70220" y="13570"/>
                </a:lnTo>
                <a:lnTo>
                  <a:pt x="71635" y="12160"/>
                </a:lnTo>
                <a:lnTo>
                  <a:pt x="71635" y="10926"/>
                </a:lnTo>
                <a:lnTo>
                  <a:pt x="73068" y="9693"/>
                </a:lnTo>
                <a:lnTo>
                  <a:pt x="73068" y="3877"/>
                </a:lnTo>
                <a:lnTo>
                  <a:pt x="71635" y="1233"/>
                </a:lnTo>
                <a:lnTo>
                  <a:pt x="70220" y="0"/>
                </a:lnTo>
                <a:close/>
              </a:path>
              <a:path w="73659" h="92075">
                <a:moveTo>
                  <a:pt x="19934" y="8283"/>
                </a:moveTo>
                <a:lnTo>
                  <a:pt x="15653" y="8283"/>
                </a:lnTo>
                <a:lnTo>
                  <a:pt x="15653" y="9693"/>
                </a:lnTo>
                <a:lnTo>
                  <a:pt x="21349" y="9693"/>
                </a:lnTo>
                <a:lnTo>
                  <a:pt x="19934" y="8283"/>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55" name="object 55"/>
          <p:cNvSpPr txBox="1"/>
          <p:nvPr/>
        </p:nvSpPr>
        <p:spPr>
          <a:xfrm>
            <a:off x="801999" y="4474280"/>
            <a:ext cx="1967718" cy="343535"/>
          </a:xfrm>
          <a:prstGeom prst="rect">
            <a:avLst/>
          </a:prstGeom>
        </p:spPr>
        <p:txBody>
          <a:bodyPr vert="horz" wrap="square" lIns="0" tIns="0" rIns="0" bIns="0" rtlCol="0">
            <a:spAutoFit/>
          </a:bodyPr>
          <a:lstStyle/>
          <a:p>
            <a:pPr marL="12700" marR="5080">
              <a:lnSpc>
                <a:spcPts val="1290"/>
              </a:lnSpc>
            </a:pPr>
            <a:r>
              <a:rPr sz="1100" spc="35" dirty="0">
                <a:solidFill>
                  <a:prstClr val="black"/>
                </a:solidFill>
                <a:ea typeface="ＭＳ Ｐゴシック" charset="0"/>
                <a:cs typeface="Calibri"/>
              </a:rPr>
              <a:t>In </a:t>
            </a:r>
            <a:r>
              <a:rPr sz="1100" spc="40" dirty="0">
                <a:solidFill>
                  <a:prstClr val="black"/>
                </a:solidFill>
                <a:ea typeface="ＭＳ Ｐゴシック" charset="0"/>
                <a:cs typeface="Calibri"/>
              </a:rPr>
              <a:t>minutes, </a:t>
            </a:r>
            <a:r>
              <a:rPr sz="1100" spc="55" dirty="0">
                <a:solidFill>
                  <a:prstClr val="black"/>
                </a:solidFill>
                <a:ea typeface="ＭＳ Ｐゴシック" charset="0"/>
                <a:cs typeface="Calibri"/>
              </a:rPr>
              <a:t>how </a:t>
            </a:r>
            <a:r>
              <a:rPr sz="1100" spc="40" dirty="0">
                <a:solidFill>
                  <a:prstClr val="black"/>
                </a:solidFill>
                <a:ea typeface="ＭＳ Ｐゴシック" charset="0"/>
                <a:cs typeface="Calibri"/>
              </a:rPr>
              <a:t>long did </a:t>
            </a:r>
            <a:r>
              <a:rPr sz="1100" spc="50" dirty="0">
                <a:solidFill>
                  <a:prstClr val="black"/>
                </a:solidFill>
                <a:ea typeface="ＭＳ Ｐゴシック" charset="0"/>
                <a:cs typeface="Calibri"/>
              </a:rPr>
              <a:t>you</a:t>
            </a:r>
            <a:r>
              <a:rPr sz="1100" spc="-55" dirty="0">
                <a:solidFill>
                  <a:prstClr val="black"/>
                </a:solidFill>
                <a:ea typeface="ＭＳ Ｐゴシック" charset="0"/>
                <a:cs typeface="Calibri"/>
              </a:rPr>
              <a:t> </a:t>
            </a:r>
            <a:r>
              <a:rPr sz="1100" spc="40" dirty="0">
                <a:solidFill>
                  <a:prstClr val="black"/>
                </a:solidFill>
                <a:ea typeface="ＭＳ Ｐゴシック" charset="0"/>
                <a:cs typeface="Calibri"/>
              </a:rPr>
              <a:t>wait  </a:t>
            </a:r>
            <a:r>
              <a:rPr sz="1100" spc="35" dirty="0">
                <a:solidFill>
                  <a:prstClr val="black"/>
                </a:solidFill>
                <a:ea typeface="ＭＳ Ｐゴシック" charset="0"/>
                <a:cs typeface="Calibri"/>
              </a:rPr>
              <a:t>in </a:t>
            </a:r>
            <a:r>
              <a:rPr sz="1100" spc="40" dirty="0">
                <a:solidFill>
                  <a:prstClr val="black"/>
                </a:solidFill>
                <a:ea typeface="ＭＳ Ｐゴシック" charset="0"/>
                <a:cs typeface="Calibri"/>
              </a:rPr>
              <a:t>the </a:t>
            </a:r>
            <a:r>
              <a:rPr sz="1100" spc="45" dirty="0">
                <a:solidFill>
                  <a:prstClr val="black"/>
                </a:solidFill>
                <a:ea typeface="ＭＳ Ｐゴシック" charset="0"/>
                <a:cs typeface="Calibri"/>
              </a:rPr>
              <a:t>checkout </a:t>
            </a:r>
            <a:r>
              <a:rPr sz="1100" spc="40" dirty="0">
                <a:solidFill>
                  <a:prstClr val="black"/>
                </a:solidFill>
                <a:ea typeface="ＭＳ Ｐゴシック" charset="0"/>
                <a:cs typeface="Calibri"/>
              </a:rPr>
              <a:t>lane?</a:t>
            </a:r>
            <a:r>
              <a:rPr sz="1100" spc="225" dirty="0">
                <a:solidFill>
                  <a:prstClr val="black"/>
                </a:solidFill>
                <a:ea typeface="ＭＳ Ｐゴシック" charset="0"/>
                <a:cs typeface="Calibri"/>
              </a:rPr>
              <a:t> </a:t>
            </a:r>
            <a:r>
              <a:rPr sz="1100" spc="60" dirty="0">
                <a:solidFill>
                  <a:prstClr val="black"/>
                </a:solidFill>
                <a:ea typeface="ＭＳ Ｐゴシック" charset="0"/>
                <a:cs typeface="Calibri"/>
              </a:rPr>
              <a:t>Q9</a:t>
            </a:r>
            <a:endParaRPr sz="1100">
              <a:solidFill>
                <a:prstClr val="black"/>
              </a:solidFill>
              <a:ea typeface="ＭＳ Ｐゴシック" charset="0"/>
              <a:cs typeface="Calibri"/>
            </a:endParaRPr>
          </a:p>
        </p:txBody>
      </p:sp>
      <p:sp>
        <p:nvSpPr>
          <p:cNvPr id="56" name="object 56"/>
          <p:cNvSpPr txBox="1"/>
          <p:nvPr/>
        </p:nvSpPr>
        <p:spPr>
          <a:xfrm>
            <a:off x="801998" y="5529007"/>
            <a:ext cx="2147082" cy="514984"/>
          </a:xfrm>
          <a:prstGeom prst="rect">
            <a:avLst/>
          </a:prstGeom>
        </p:spPr>
        <p:txBody>
          <a:bodyPr vert="horz" wrap="square" lIns="0" tIns="0" rIns="0" bIns="0" rtlCol="0">
            <a:spAutoFit/>
          </a:bodyPr>
          <a:lstStyle/>
          <a:p>
            <a:pPr marL="12700" marR="5080">
              <a:lnSpc>
                <a:spcPct val="98400"/>
              </a:lnSpc>
            </a:pPr>
            <a:r>
              <a:rPr sz="1100" spc="40" dirty="0">
                <a:solidFill>
                  <a:prstClr val="black"/>
                </a:solidFill>
                <a:ea typeface="ＭＳ Ｐゴシック" charset="0"/>
                <a:cs typeface="Calibri"/>
              </a:rPr>
              <a:t>Did </a:t>
            </a:r>
            <a:r>
              <a:rPr sz="1100" spc="50" dirty="0">
                <a:solidFill>
                  <a:prstClr val="black"/>
                </a:solidFill>
                <a:ea typeface="ＭＳ Ｐゴシック" charset="0"/>
                <a:cs typeface="Calibri"/>
              </a:rPr>
              <a:t>you </a:t>
            </a:r>
            <a:r>
              <a:rPr sz="1100" spc="40" dirty="0">
                <a:solidFill>
                  <a:prstClr val="black"/>
                </a:solidFill>
                <a:ea typeface="ＭＳ Ｐゴシック" charset="0"/>
                <a:cs typeface="Calibri"/>
              </a:rPr>
              <a:t>receive </a:t>
            </a:r>
            <a:r>
              <a:rPr sz="1100" spc="45" dirty="0">
                <a:solidFill>
                  <a:prstClr val="black"/>
                </a:solidFill>
                <a:ea typeface="ＭＳ Ｐゴシック" charset="0"/>
                <a:cs typeface="Calibri"/>
              </a:rPr>
              <a:t>an </a:t>
            </a:r>
            <a:r>
              <a:rPr sz="1100" spc="40" dirty="0">
                <a:solidFill>
                  <a:prstClr val="black"/>
                </a:solidFill>
                <a:ea typeface="ＭＳ Ｐゴシック" charset="0"/>
                <a:cs typeface="Calibri"/>
              </a:rPr>
              <a:t>extraordinary  </a:t>
            </a:r>
            <a:r>
              <a:rPr sz="1100" spc="35" dirty="0">
                <a:solidFill>
                  <a:prstClr val="black"/>
                </a:solidFill>
                <a:ea typeface="ＭＳ Ｐゴシック" charset="0"/>
                <a:cs typeface="Calibri"/>
              </a:rPr>
              <a:t>level </a:t>
            </a:r>
            <a:r>
              <a:rPr sz="1100" spc="45" dirty="0">
                <a:solidFill>
                  <a:prstClr val="black"/>
                </a:solidFill>
                <a:ea typeface="ＭＳ Ｐゴシック" charset="0"/>
                <a:cs typeface="Calibri"/>
              </a:rPr>
              <a:t>of customer </a:t>
            </a:r>
            <a:r>
              <a:rPr sz="1100" spc="40" dirty="0">
                <a:solidFill>
                  <a:prstClr val="black"/>
                </a:solidFill>
                <a:ea typeface="ＭＳ Ｐゴシック" charset="0"/>
                <a:cs typeface="Calibri"/>
              </a:rPr>
              <a:t>care in </a:t>
            </a:r>
            <a:r>
              <a:rPr sz="1100" spc="45" dirty="0">
                <a:solidFill>
                  <a:prstClr val="black"/>
                </a:solidFill>
                <a:ea typeface="ＭＳ Ｐゴシック" charset="0"/>
                <a:cs typeface="Calibri"/>
              </a:rPr>
              <a:t>your </a:t>
            </a:r>
            <a:r>
              <a:rPr sz="1100" spc="30" dirty="0">
                <a:solidFill>
                  <a:prstClr val="black"/>
                </a:solidFill>
                <a:ea typeface="ＭＳ Ｐゴシック" charset="0"/>
                <a:cs typeface="Calibri"/>
              </a:rPr>
              <a:t>visit</a:t>
            </a:r>
            <a:r>
              <a:rPr sz="1100" spc="-110" dirty="0">
                <a:solidFill>
                  <a:prstClr val="black"/>
                </a:solidFill>
                <a:ea typeface="ＭＳ Ｐゴシック" charset="0"/>
                <a:cs typeface="Calibri"/>
              </a:rPr>
              <a:t> </a:t>
            </a:r>
            <a:r>
              <a:rPr sz="1100" spc="35" dirty="0">
                <a:solidFill>
                  <a:prstClr val="black"/>
                </a:solidFill>
                <a:ea typeface="ＭＳ Ｐゴシック" charset="0"/>
                <a:cs typeface="Calibri"/>
              </a:rPr>
              <a:t>to  </a:t>
            </a:r>
            <a:r>
              <a:rPr sz="1100" spc="45" dirty="0">
                <a:solidFill>
                  <a:prstClr val="black"/>
                </a:solidFill>
                <a:ea typeface="ＭＳ Ｐゴシック" charset="0"/>
                <a:cs typeface="Calibri"/>
              </a:rPr>
              <a:t>Walgreens today?</a:t>
            </a:r>
            <a:r>
              <a:rPr sz="1100" spc="-45" dirty="0">
                <a:solidFill>
                  <a:prstClr val="black"/>
                </a:solidFill>
                <a:ea typeface="ＭＳ Ｐゴシック" charset="0"/>
                <a:cs typeface="Calibri"/>
              </a:rPr>
              <a:t> </a:t>
            </a:r>
            <a:r>
              <a:rPr sz="1100" spc="55" dirty="0">
                <a:solidFill>
                  <a:prstClr val="black"/>
                </a:solidFill>
                <a:ea typeface="ＭＳ Ｐゴシック" charset="0"/>
                <a:cs typeface="Calibri"/>
              </a:rPr>
              <a:t>Q11</a:t>
            </a:r>
            <a:endParaRPr sz="1100">
              <a:solidFill>
                <a:prstClr val="black"/>
              </a:solidFill>
              <a:ea typeface="ＭＳ Ｐゴシック" charset="0"/>
              <a:cs typeface="Calibri"/>
            </a:endParaRPr>
          </a:p>
        </p:txBody>
      </p:sp>
      <p:sp>
        <p:nvSpPr>
          <p:cNvPr id="57" name="object 57"/>
          <p:cNvSpPr/>
          <p:nvPr/>
        </p:nvSpPr>
        <p:spPr>
          <a:xfrm>
            <a:off x="1974786" y="4071300"/>
            <a:ext cx="60960" cy="83185"/>
          </a:xfrm>
          <a:custGeom>
            <a:avLst/>
            <a:gdLst/>
            <a:ahLst/>
            <a:cxnLst/>
            <a:rect l="l" t="t" r="r" b="b"/>
            <a:pathLst>
              <a:path w="66039" h="83185">
                <a:moveTo>
                  <a:pt x="21826" y="31546"/>
                </a:moveTo>
                <a:lnTo>
                  <a:pt x="9957" y="31546"/>
                </a:lnTo>
                <a:lnTo>
                  <a:pt x="9957" y="71376"/>
                </a:lnTo>
                <a:lnTo>
                  <a:pt x="11391" y="72610"/>
                </a:lnTo>
                <a:lnTo>
                  <a:pt x="11391" y="75254"/>
                </a:lnTo>
                <a:lnTo>
                  <a:pt x="12805" y="77897"/>
                </a:lnTo>
                <a:lnTo>
                  <a:pt x="14239" y="79131"/>
                </a:lnTo>
                <a:lnTo>
                  <a:pt x="15653" y="80541"/>
                </a:lnTo>
                <a:lnTo>
                  <a:pt x="17067" y="81774"/>
                </a:lnTo>
                <a:lnTo>
                  <a:pt x="19915" y="83184"/>
                </a:lnTo>
                <a:lnTo>
                  <a:pt x="36046" y="83184"/>
                </a:lnTo>
                <a:lnTo>
                  <a:pt x="37480" y="81774"/>
                </a:lnTo>
                <a:lnTo>
                  <a:pt x="38894" y="81774"/>
                </a:lnTo>
                <a:lnTo>
                  <a:pt x="38894" y="79131"/>
                </a:lnTo>
                <a:lnTo>
                  <a:pt x="40328" y="77897"/>
                </a:lnTo>
                <a:lnTo>
                  <a:pt x="40328" y="75254"/>
                </a:lnTo>
                <a:lnTo>
                  <a:pt x="27522" y="75254"/>
                </a:lnTo>
                <a:lnTo>
                  <a:pt x="24674" y="74020"/>
                </a:lnTo>
                <a:lnTo>
                  <a:pt x="23241" y="71376"/>
                </a:lnTo>
                <a:lnTo>
                  <a:pt x="21826" y="69966"/>
                </a:lnTo>
                <a:lnTo>
                  <a:pt x="21826" y="31546"/>
                </a:lnTo>
                <a:close/>
              </a:path>
              <a:path w="66039" h="83185">
                <a:moveTo>
                  <a:pt x="63091" y="81774"/>
                </a:moveTo>
                <a:lnTo>
                  <a:pt x="54567" y="81774"/>
                </a:lnTo>
                <a:lnTo>
                  <a:pt x="54567" y="83184"/>
                </a:lnTo>
                <a:lnTo>
                  <a:pt x="63091" y="83184"/>
                </a:lnTo>
                <a:lnTo>
                  <a:pt x="63091" y="81774"/>
                </a:lnTo>
                <a:close/>
              </a:path>
              <a:path w="66039" h="83185">
                <a:moveTo>
                  <a:pt x="63091" y="23616"/>
                </a:moveTo>
                <a:lnTo>
                  <a:pt x="0" y="23616"/>
                </a:lnTo>
                <a:lnTo>
                  <a:pt x="0" y="31546"/>
                </a:lnTo>
                <a:lnTo>
                  <a:pt x="53133" y="31546"/>
                </a:lnTo>
                <a:lnTo>
                  <a:pt x="53133" y="81774"/>
                </a:lnTo>
                <a:lnTo>
                  <a:pt x="64525" y="81774"/>
                </a:lnTo>
                <a:lnTo>
                  <a:pt x="64525" y="25025"/>
                </a:lnTo>
                <a:lnTo>
                  <a:pt x="63091" y="23616"/>
                </a:lnTo>
                <a:close/>
              </a:path>
              <a:path w="66039" h="83185">
                <a:moveTo>
                  <a:pt x="38894" y="72610"/>
                </a:moveTo>
                <a:lnTo>
                  <a:pt x="37480" y="72610"/>
                </a:lnTo>
                <a:lnTo>
                  <a:pt x="37480" y="74020"/>
                </a:lnTo>
                <a:lnTo>
                  <a:pt x="34632" y="74020"/>
                </a:lnTo>
                <a:lnTo>
                  <a:pt x="33199" y="75254"/>
                </a:lnTo>
                <a:lnTo>
                  <a:pt x="38894" y="75254"/>
                </a:lnTo>
                <a:lnTo>
                  <a:pt x="38894" y="72610"/>
                </a:lnTo>
                <a:close/>
              </a:path>
              <a:path w="66039" h="83185">
                <a:moveTo>
                  <a:pt x="21826" y="7930"/>
                </a:moveTo>
                <a:lnTo>
                  <a:pt x="11391" y="7930"/>
                </a:lnTo>
                <a:lnTo>
                  <a:pt x="11391" y="9164"/>
                </a:lnTo>
                <a:lnTo>
                  <a:pt x="9957" y="9164"/>
                </a:lnTo>
                <a:lnTo>
                  <a:pt x="9957" y="23616"/>
                </a:lnTo>
                <a:lnTo>
                  <a:pt x="21826" y="23616"/>
                </a:lnTo>
                <a:lnTo>
                  <a:pt x="21826" y="7930"/>
                </a:lnTo>
                <a:close/>
              </a:path>
              <a:path w="66039" h="83185">
                <a:moveTo>
                  <a:pt x="63091" y="0"/>
                </a:moveTo>
                <a:lnTo>
                  <a:pt x="54567" y="0"/>
                </a:lnTo>
                <a:lnTo>
                  <a:pt x="53133" y="1409"/>
                </a:lnTo>
                <a:lnTo>
                  <a:pt x="51719" y="4053"/>
                </a:lnTo>
                <a:lnTo>
                  <a:pt x="51719" y="7930"/>
                </a:lnTo>
                <a:lnTo>
                  <a:pt x="53133" y="10574"/>
                </a:lnTo>
                <a:lnTo>
                  <a:pt x="54567" y="11808"/>
                </a:lnTo>
                <a:lnTo>
                  <a:pt x="63091" y="11808"/>
                </a:lnTo>
                <a:lnTo>
                  <a:pt x="64525" y="10574"/>
                </a:lnTo>
                <a:lnTo>
                  <a:pt x="65939" y="9164"/>
                </a:lnTo>
                <a:lnTo>
                  <a:pt x="65939" y="1409"/>
                </a:lnTo>
                <a:lnTo>
                  <a:pt x="64525" y="1409"/>
                </a:lnTo>
                <a:lnTo>
                  <a:pt x="63091"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58" name="object 58"/>
          <p:cNvSpPr txBox="1"/>
          <p:nvPr/>
        </p:nvSpPr>
        <p:spPr>
          <a:xfrm>
            <a:off x="802020" y="1361337"/>
            <a:ext cx="2198663" cy="3669787"/>
          </a:xfrm>
          <a:prstGeom prst="rect">
            <a:avLst/>
          </a:prstGeom>
        </p:spPr>
        <p:txBody>
          <a:bodyPr vert="horz" wrap="square" lIns="0" tIns="0" rIns="0" bIns="0" rtlCol="0">
            <a:spAutoFit/>
          </a:bodyPr>
          <a:lstStyle/>
          <a:p>
            <a:pPr marL="12700" marR="414020">
              <a:lnSpc>
                <a:spcPts val="1290"/>
              </a:lnSpc>
            </a:pPr>
            <a:r>
              <a:rPr sz="1100" spc="50" dirty="0">
                <a:solidFill>
                  <a:prstClr val="black"/>
                </a:solidFill>
                <a:ea typeface="ＭＳ Ｐゴシック" charset="0"/>
                <a:cs typeface="Calibri"/>
              </a:rPr>
              <a:t>Which </a:t>
            </a:r>
            <a:r>
              <a:rPr sz="1100" spc="40" dirty="0">
                <a:solidFill>
                  <a:prstClr val="black"/>
                </a:solidFill>
                <a:ea typeface="ＭＳ Ｐゴシック" charset="0"/>
                <a:cs typeface="Calibri"/>
              </a:rPr>
              <a:t>part of </a:t>
            </a:r>
            <a:r>
              <a:rPr sz="1100" spc="45" dirty="0">
                <a:solidFill>
                  <a:prstClr val="black"/>
                </a:solidFill>
                <a:ea typeface="ＭＳ Ｐゴシック" charset="0"/>
                <a:cs typeface="Calibri"/>
              </a:rPr>
              <a:t>the </a:t>
            </a:r>
            <a:r>
              <a:rPr sz="1100" spc="40" dirty="0">
                <a:solidFill>
                  <a:prstClr val="black"/>
                </a:solidFill>
                <a:ea typeface="ＭＳ Ｐゴシック" charset="0"/>
                <a:cs typeface="Calibri"/>
              </a:rPr>
              <a:t>store did</a:t>
            </a:r>
            <a:r>
              <a:rPr sz="1100" spc="-100" dirty="0">
                <a:solidFill>
                  <a:prstClr val="black"/>
                </a:solidFill>
                <a:ea typeface="ＭＳ Ｐゴシック" charset="0"/>
                <a:cs typeface="Calibri"/>
              </a:rPr>
              <a:t> </a:t>
            </a:r>
            <a:r>
              <a:rPr sz="1100" spc="45" dirty="0">
                <a:solidFill>
                  <a:prstClr val="black"/>
                </a:solidFill>
                <a:ea typeface="ＭＳ Ｐゴシック" charset="0"/>
                <a:cs typeface="Calibri"/>
              </a:rPr>
              <a:t>you  </a:t>
            </a:r>
            <a:r>
              <a:rPr sz="1100" spc="30" dirty="0">
                <a:solidFill>
                  <a:prstClr val="black"/>
                </a:solidFill>
                <a:ea typeface="ＭＳ Ｐゴシック" charset="0"/>
                <a:cs typeface="Calibri"/>
              </a:rPr>
              <a:t>visit </a:t>
            </a:r>
            <a:r>
              <a:rPr sz="1100" spc="45" dirty="0">
                <a:solidFill>
                  <a:prstClr val="black"/>
                </a:solidFill>
                <a:ea typeface="ＭＳ Ｐゴシック" charset="0"/>
                <a:cs typeface="Calibri"/>
              </a:rPr>
              <a:t>today?</a:t>
            </a:r>
            <a:r>
              <a:rPr sz="1100" spc="204" dirty="0">
                <a:solidFill>
                  <a:prstClr val="black"/>
                </a:solidFill>
                <a:ea typeface="ＭＳ Ｐゴシック" charset="0"/>
                <a:cs typeface="Calibri"/>
              </a:rPr>
              <a:t> </a:t>
            </a:r>
            <a:r>
              <a:rPr sz="1100" spc="60" dirty="0">
                <a:solidFill>
                  <a:prstClr val="black"/>
                </a:solidFill>
                <a:ea typeface="ＭＳ Ｐゴシック" charset="0"/>
                <a:cs typeface="Calibri"/>
              </a:rPr>
              <a:t>Q2</a:t>
            </a:r>
            <a:endParaRPr sz="1100">
              <a:solidFill>
                <a:prstClr val="black"/>
              </a:solidFill>
              <a:ea typeface="ＭＳ Ｐゴシック" charset="0"/>
              <a:cs typeface="Calibri"/>
            </a:endParaRPr>
          </a:p>
          <a:p>
            <a:pPr marL="12700" marR="5080">
              <a:lnSpc>
                <a:spcPts val="1290"/>
              </a:lnSpc>
              <a:spcBef>
                <a:spcPts val="535"/>
              </a:spcBef>
            </a:pPr>
            <a:r>
              <a:rPr sz="1100" spc="55" dirty="0">
                <a:solidFill>
                  <a:prstClr val="black"/>
                </a:solidFill>
                <a:ea typeface="ＭＳ Ｐゴシック" charset="0"/>
                <a:cs typeface="Calibri"/>
              </a:rPr>
              <a:t>What </a:t>
            </a:r>
            <a:r>
              <a:rPr sz="1100" spc="25" dirty="0">
                <a:solidFill>
                  <a:prstClr val="black"/>
                </a:solidFill>
                <a:ea typeface="ＭＳ Ｐゴシック" charset="0"/>
                <a:cs typeface="Calibri"/>
              </a:rPr>
              <a:t>is </a:t>
            </a:r>
            <a:r>
              <a:rPr sz="1100" spc="45" dirty="0">
                <a:solidFill>
                  <a:prstClr val="black"/>
                </a:solidFill>
                <a:ea typeface="ＭＳ Ｐゴシック" charset="0"/>
                <a:cs typeface="Calibri"/>
              </a:rPr>
              <a:t>the primary reason </a:t>
            </a:r>
            <a:r>
              <a:rPr sz="1100" spc="50" dirty="0">
                <a:solidFill>
                  <a:prstClr val="black"/>
                </a:solidFill>
                <a:ea typeface="ＭＳ Ｐゴシック" charset="0"/>
                <a:cs typeface="Calibri"/>
              </a:rPr>
              <a:t>you</a:t>
            </a:r>
            <a:r>
              <a:rPr sz="1100" spc="-105" dirty="0">
                <a:solidFill>
                  <a:prstClr val="black"/>
                </a:solidFill>
                <a:ea typeface="ＭＳ Ｐゴシック" charset="0"/>
                <a:cs typeface="Calibri"/>
              </a:rPr>
              <a:t> </a:t>
            </a:r>
            <a:r>
              <a:rPr sz="1100" spc="45" dirty="0">
                <a:solidFill>
                  <a:prstClr val="black"/>
                </a:solidFill>
                <a:ea typeface="ＭＳ Ｐゴシック" charset="0"/>
                <a:cs typeface="Calibri"/>
              </a:rPr>
              <a:t>chose  to </a:t>
            </a:r>
            <a:r>
              <a:rPr sz="1100" spc="50" dirty="0">
                <a:solidFill>
                  <a:prstClr val="black"/>
                </a:solidFill>
                <a:ea typeface="ＭＳ Ｐゴシック" charset="0"/>
                <a:cs typeface="Calibri"/>
              </a:rPr>
              <a:t>shop </a:t>
            </a:r>
            <a:r>
              <a:rPr sz="1100" spc="40" dirty="0">
                <a:solidFill>
                  <a:prstClr val="black"/>
                </a:solidFill>
                <a:ea typeface="ＭＳ Ｐゴシック" charset="0"/>
                <a:cs typeface="Calibri"/>
              </a:rPr>
              <a:t>at </a:t>
            </a:r>
            <a:r>
              <a:rPr sz="1100" spc="35" dirty="0">
                <a:solidFill>
                  <a:prstClr val="black"/>
                </a:solidFill>
                <a:ea typeface="ＭＳ Ｐゴシック" charset="0"/>
                <a:cs typeface="Calibri"/>
              </a:rPr>
              <a:t>this </a:t>
            </a:r>
            <a:r>
              <a:rPr sz="1100" spc="45" dirty="0">
                <a:solidFill>
                  <a:prstClr val="black"/>
                </a:solidFill>
                <a:ea typeface="ＭＳ Ｐゴシック" charset="0"/>
                <a:cs typeface="Calibri"/>
              </a:rPr>
              <a:t>Walgreens?</a:t>
            </a:r>
            <a:r>
              <a:rPr sz="1100" spc="-90" dirty="0">
                <a:solidFill>
                  <a:prstClr val="black"/>
                </a:solidFill>
                <a:ea typeface="ＭＳ Ｐゴシック" charset="0"/>
                <a:cs typeface="Calibri"/>
              </a:rPr>
              <a:t> </a:t>
            </a:r>
            <a:r>
              <a:rPr sz="1100" spc="55" dirty="0">
                <a:solidFill>
                  <a:prstClr val="black"/>
                </a:solidFill>
                <a:ea typeface="ＭＳ Ｐゴシック" charset="0"/>
                <a:cs typeface="Calibri"/>
              </a:rPr>
              <a:t>Q3</a:t>
            </a:r>
            <a:endParaRPr sz="1100">
              <a:solidFill>
                <a:prstClr val="black"/>
              </a:solidFill>
              <a:ea typeface="ＭＳ Ｐゴシック" charset="0"/>
              <a:cs typeface="Calibri"/>
            </a:endParaRPr>
          </a:p>
          <a:p>
            <a:pPr marL="12700" marR="208915">
              <a:lnSpc>
                <a:spcPts val="1300"/>
              </a:lnSpc>
              <a:spcBef>
                <a:spcPts val="680"/>
              </a:spcBef>
            </a:pPr>
            <a:r>
              <a:rPr sz="1100" spc="45" dirty="0">
                <a:solidFill>
                  <a:prstClr val="black"/>
                </a:solidFill>
                <a:ea typeface="ＭＳ Ｐゴシック" charset="0"/>
                <a:cs typeface="Calibri"/>
              </a:rPr>
              <a:t>Are your purchase </a:t>
            </a:r>
            <a:r>
              <a:rPr sz="1100" spc="40" dirty="0">
                <a:solidFill>
                  <a:prstClr val="black"/>
                </a:solidFill>
                <a:ea typeface="ＭＳ Ｐゴシック" charset="0"/>
                <a:cs typeface="Calibri"/>
              </a:rPr>
              <a:t>decisions</a:t>
            </a:r>
            <a:r>
              <a:rPr sz="1100" spc="-70" dirty="0">
                <a:solidFill>
                  <a:prstClr val="black"/>
                </a:solidFill>
                <a:ea typeface="ＭＳ Ｐゴシック" charset="0"/>
                <a:cs typeface="Calibri"/>
              </a:rPr>
              <a:t> </a:t>
            </a:r>
            <a:r>
              <a:rPr sz="1100" spc="45" dirty="0">
                <a:solidFill>
                  <a:prstClr val="black"/>
                </a:solidFill>
                <a:ea typeface="ＭＳ Ｐゴシック" charset="0"/>
                <a:cs typeface="Calibri"/>
              </a:rPr>
              <a:t>based  </a:t>
            </a:r>
            <a:r>
              <a:rPr sz="1100" spc="50" dirty="0">
                <a:solidFill>
                  <a:prstClr val="black"/>
                </a:solidFill>
                <a:ea typeface="ＭＳ Ｐゴシック" charset="0"/>
                <a:cs typeface="Calibri"/>
              </a:rPr>
              <a:t>on </a:t>
            </a:r>
            <a:r>
              <a:rPr sz="1100" spc="55" dirty="0">
                <a:solidFill>
                  <a:prstClr val="black"/>
                </a:solidFill>
                <a:ea typeface="ＭＳ Ｐゴシック" charset="0"/>
                <a:cs typeface="Calibri"/>
              </a:rPr>
              <a:t>promo  </a:t>
            </a:r>
            <a:r>
              <a:rPr sz="1100" spc="40" dirty="0">
                <a:solidFill>
                  <a:prstClr val="black"/>
                </a:solidFill>
                <a:ea typeface="ＭＳ Ｐゴシック" charset="0"/>
                <a:cs typeface="Calibri"/>
              </a:rPr>
              <a:t>onal </a:t>
            </a:r>
            <a:r>
              <a:rPr sz="1100" spc="35" dirty="0">
                <a:solidFill>
                  <a:prstClr val="black"/>
                </a:solidFill>
                <a:ea typeface="ＭＳ Ｐゴシック" charset="0"/>
                <a:cs typeface="Calibri"/>
              </a:rPr>
              <a:t>offers?</a:t>
            </a:r>
            <a:r>
              <a:rPr sz="1100" spc="-5" dirty="0">
                <a:solidFill>
                  <a:prstClr val="black"/>
                </a:solidFill>
                <a:ea typeface="ＭＳ Ｐゴシック" charset="0"/>
                <a:cs typeface="Calibri"/>
              </a:rPr>
              <a:t> </a:t>
            </a:r>
            <a:r>
              <a:rPr sz="1100" spc="60" dirty="0">
                <a:solidFill>
                  <a:prstClr val="black"/>
                </a:solidFill>
                <a:ea typeface="ＭＳ Ｐゴシック" charset="0"/>
                <a:cs typeface="Calibri"/>
              </a:rPr>
              <a:t>Q4</a:t>
            </a:r>
            <a:endParaRPr sz="1100">
              <a:solidFill>
                <a:prstClr val="black"/>
              </a:solidFill>
              <a:ea typeface="ＭＳ Ｐゴシック" charset="0"/>
              <a:cs typeface="Calibri"/>
            </a:endParaRPr>
          </a:p>
          <a:p>
            <a:pPr marL="12700" marR="449580">
              <a:lnSpc>
                <a:spcPts val="1300"/>
              </a:lnSpc>
              <a:spcBef>
                <a:spcPts val="765"/>
              </a:spcBef>
            </a:pPr>
            <a:r>
              <a:rPr sz="1100" spc="40" dirty="0">
                <a:solidFill>
                  <a:prstClr val="black"/>
                </a:solidFill>
                <a:ea typeface="ＭＳ Ｐゴシック" charset="0"/>
                <a:cs typeface="Calibri"/>
              </a:rPr>
              <a:t>Did </a:t>
            </a:r>
            <a:r>
              <a:rPr sz="1100" spc="50" dirty="0">
                <a:solidFill>
                  <a:prstClr val="black"/>
                </a:solidFill>
                <a:ea typeface="ＭＳ Ｐゴシック" charset="0"/>
                <a:cs typeface="Calibri"/>
              </a:rPr>
              <a:t>you </a:t>
            </a:r>
            <a:r>
              <a:rPr sz="1100" spc="45" dirty="0">
                <a:solidFill>
                  <a:prstClr val="black"/>
                </a:solidFill>
                <a:ea typeface="ＭＳ Ｐゴシック" charset="0"/>
                <a:cs typeface="Calibri"/>
              </a:rPr>
              <a:t>purchase </a:t>
            </a:r>
            <a:r>
              <a:rPr sz="1100" spc="50" dirty="0">
                <a:solidFill>
                  <a:prstClr val="black"/>
                </a:solidFill>
                <a:ea typeface="ＭＳ Ｐゴシック" charset="0"/>
                <a:cs typeface="Calibri"/>
              </a:rPr>
              <a:t>any </a:t>
            </a:r>
            <a:r>
              <a:rPr sz="1100" spc="40" dirty="0">
                <a:solidFill>
                  <a:prstClr val="black"/>
                </a:solidFill>
                <a:ea typeface="ＭＳ Ｐゴシック" charset="0"/>
                <a:cs typeface="Calibri"/>
              </a:rPr>
              <a:t>items</a:t>
            </a:r>
            <a:r>
              <a:rPr sz="1100" spc="-100" dirty="0">
                <a:solidFill>
                  <a:prstClr val="black"/>
                </a:solidFill>
                <a:ea typeface="ＭＳ Ｐゴシック" charset="0"/>
                <a:cs typeface="Calibri"/>
              </a:rPr>
              <a:t> </a:t>
            </a:r>
            <a:r>
              <a:rPr sz="1100" spc="50" dirty="0">
                <a:solidFill>
                  <a:prstClr val="black"/>
                </a:solidFill>
                <a:ea typeface="ＭＳ Ｐゴシック" charset="0"/>
                <a:cs typeface="Calibri"/>
              </a:rPr>
              <a:t>on  </a:t>
            </a:r>
            <a:r>
              <a:rPr sz="1100" spc="55" dirty="0">
                <a:solidFill>
                  <a:prstClr val="black"/>
                </a:solidFill>
                <a:ea typeface="ＭＳ Ｐゴシック" charset="0"/>
                <a:cs typeface="Calibri"/>
              </a:rPr>
              <a:t>promo  on </a:t>
            </a:r>
            <a:r>
              <a:rPr sz="1100" spc="45" dirty="0">
                <a:solidFill>
                  <a:prstClr val="black"/>
                </a:solidFill>
                <a:ea typeface="ＭＳ Ｐゴシック" charset="0"/>
                <a:cs typeface="Calibri"/>
              </a:rPr>
              <a:t>today?</a:t>
            </a:r>
            <a:r>
              <a:rPr sz="1100" spc="-25" dirty="0">
                <a:solidFill>
                  <a:prstClr val="black"/>
                </a:solidFill>
                <a:ea typeface="ＭＳ Ｐゴシック" charset="0"/>
                <a:cs typeface="Calibri"/>
              </a:rPr>
              <a:t> </a:t>
            </a:r>
            <a:r>
              <a:rPr sz="1100" spc="55" dirty="0">
                <a:solidFill>
                  <a:prstClr val="black"/>
                </a:solidFill>
                <a:ea typeface="ＭＳ Ｐゴシック" charset="0"/>
                <a:cs typeface="Calibri"/>
              </a:rPr>
              <a:t>Q5</a:t>
            </a:r>
            <a:endParaRPr sz="1100">
              <a:solidFill>
                <a:prstClr val="black"/>
              </a:solidFill>
              <a:ea typeface="ＭＳ Ｐゴシック" charset="0"/>
              <a:cs typeface="Calibri"/>
            </a:endParaRPr>
          </a:p>
          <a:p>
            <a:pPr marL="12700" marR="200025">
              <a:lnSpc>
                <a:spcPts val="1290"/>
              </a:lnSpc>
              <a:spcBef>
                <a:spcPts val="785"/>
              </a:spcBef>
            </a:pPr>
            <a:r>
              <a:rPr sz="1100" spc="55" dirty="0">
                <a:solidFill>
                  <a:prstClr val="black"/>
                </a:solidFill>
                <a:ea typeface="ＭＳ Ｐゴシック" charset="0"/>
                <a:cs typeface="Calibri"/>
              </a:rPr>
              <a:t>Where </a:t>
            </a:r>
            <a:r>
              <a:rPr sz="1100" spc="50" dirty="0">
                <a:solidFill>
                  <a:prstClr val="black"/>
                </a:solidFill>
                <a:ea typeface="ＭＳ Ｐゴシック" charset="0"/>
                <a:cs typeface="Calibri"/>
              </a:rPr>
              <a:t>you </a:t>
            </a:r>
            <a:r>
              <a:rPr sz="1100" spc="40" dirty="0">
                <a:solidFill>
                  <a:prstClr val="black"/>
                </a:solidFill>
                <a:ea typeface="ＭＳ Ｐゴシック" charset="0"/>
                <a:cs typeface="Calibri"/>
              </a:rPr>
              <a:t>able </a:t>
            </a:r>
            <a:r>
              <a:rPr sz="1100" spc="45" dirty="0">
                <a:solidFill>
                  <a:prstClr val="black"/>
                </a:solidFill>
                <a:ea typeface="ＭＳ Ｐゴシック" charset="0"/>
                <a:cs typeface="Calibri"/>
              </a:rPr>
              <a:t>to </a:t>
            </a:r>
            <a:r>
              <a:rPr sz="1100" spc="35" dirty="0">
                <a:solidFill>
                  <a:prstClr val="black"/>
                </a:solidFill>
                <a:ea typeface="ＭＳ Ｐゴシック" charset="0"/>
                <a:cs typeface="Calibri"/>
              </a:rPr>
              <a:t>find </a:t>
            </a:r>
            <a:r>
              <a:rPr sz="1100" spc="40" dirty="0">
                <a:solidFill>
                  <a:prstClr val="black"/>
                </a:solidFill>
                <a:ea typeface="ＭＳ Ｐゴシック" charset="0"/>
                <a:cs typeface="Calibri"/>
              </a:rPr>
              <a:t>everything  </a:t>
            </a:r>
            <a:r>
              <a:rPr sz="1100" spc="50" dirty="0">
                <a:solidFill>
                  <a:prstClr val="black"/>
                </a:solidFill>
                <a:ea typeface="ＭＳ Ｐゴシック" charset="0"/>
                <a:cs typeface="Calibri"/>
              </a:rPr>
              <a:t>you needed </a:t>
            </a:r>
            <a:r>
              <a:rPr sz="1100" spc="40" dirty="0">
                <a:solidFill>
                  <a:prstClr val="black"/>
                </a:solidFill>
                <a:ea typeface="ＭＳ Ｐゴシック" charset="0"/>
                <a:cs typeface="Calibri"/>
              </a:rPr>
              <a:t>in </a:t>
            </a:r>
            <a:r>
              <a:rPr sz="1100" spc="45" dirty="0">
                <a:solidFill>
                  <a:prstClr val="black"/>
                </a:solidFill>
                <a:ea typeface="ＭＳ Ｐゴシック" charset="0"/>
                <a:cs typeface="Calibri"/>
              </a:rPr>
              <a:t>the </a:t>
            </a:r>
            <a:r>
              <a:rPr sz="1100" spc="40" dirty="0">
                <a:solidFill>
                  <a:prstClr val="black"/>
                </a:solidFill>
                <a:ea typeface="ＭＳ Ｐゴシック" charset="0"/>
                <a:cs typeface="Calibri"/>
              </a:rPr>
              <a:t>store </a:t>
            </a:r>
            <a:r>
              <a:rPr sz="1100" spc="45" dirty="0">
                <a:solidFill>
                  <a:prstClr val="black"/>
                </a:solidFill>
                <a:ea typeface="ＭＳ Ｐゴシック" charset="0"/>
                <a:cs typeface="Calibri"/>
              </a:rPr>
              <a:t>today?</a:t>
            </a:r>
            <a:r>
              <a:rPr sz="1100" spc="-135" dirty="0">
                <a:solidFill>
                  <a:prstClr val="black"/>
                </a:solidFill>
                <a:ea typeface="ＭＳ Ｐゴシック" charset="0"/>
                <a:cs typeface="Calibri"/>
              </a:rPr>
              <a:t> </a:t>
            </a:r>
            <a:r>
              <a:rPr sz="1100" spc="60" dirty="0">
                <a:solidFill>
                  <a:prstClr val="black"/>
                </a:solidFill>
                <a:ea typeface="ＭＳ Ｐゴシック" charset="0"/>
                <a:cs typeface="Calibri"/>
              </a:rPr>
              <a:t>Q6</a:t>
            </a:r>
            <a:endParaRPr sz="1100">
              <a:solidFill>
                <a:prstClr val="black"/>
              </a:solidFill>
              <a:ea typeface="ＭＳ Ｐゴシック" charset="0"/>
              <a:cs typeface="Calibri"/>
            </a:endParaRPr>
          </a:p>
          <a:p>
            <a:pPr marL="12700" marR="222885">
              <a:lnSpc>
                <a:spcPct val="98400"/>
              </a:lnSpc>
              <a:spcBef>
                <a:spcPts val="885"/>
              </a:spcBef>
            </a:pPr>
            <a:r>
              <a:rPr sz="1100" spc="55" dirty="0">
                <a:solidFill>
                  <a:prstClr val="black"/>
                </a:solidFill>
                <a:ea typeface="ＭＳ Ｐゴシック" charset="0"/>
                <a:cs typeface="Calibri"/>
              </a:rPr>
              <a:t>Were </a:t>
            </a:r>
            <a:r>
              <a:rPr sz="1100" spc="50" dirty="0">
                <a:solidFill>
                  <a:prstClr val="black"/>
                </a:solidFill>
                <a:ea typeface="ＭＳ Ｐゴシック" charset="0"/>
                <a:cs typeface="Calibri"/>
              </a:rPr>
              <a:t>you approached by </a:t>
            </a:r>
            <a:r>
              <a:rPr sz="1100" spc="45" dirty="0">
                <a:solidFill>
                  <a:prstClr val="black"/>
                </a:solidFill>
                <a:ea typeface="ＭＳ Ｐゴシック" charset="0"/>
                <a:cs typeface="Calibri"/>
              </a:rPr>
              <a:t>a </a:t>
            </a:r>
            <a:r>
              <a:rPr sz="1100" spc="50" dirty="0">
                <a:solidFill>
                  <a:prstClr val="black"/>
                </a:solidFill>
                <a:ea typeface="ＭＳ Ｐゴシック" charset="0"/>
                <a:cs typeface="Calibri"/>
              </a:rPr>
              <a:t>team  </a:t>
            </a:r>
            <a:r>
              <a:rPr sz="1100" spc="55" dirty="0">
                <a:solidFill>
                  <a:prstClr val="black"/>
                </a:solidFill>
                <a:ea typeface="ＭＳ Ｐゴシック" charset="0"/>
                <a:cs typeface="Calibri"/>
              </a:rPr>
              <a:t>member </a:t>
            </a:r>
            <a:r>
              <a:rPr sz="1100" spc="45" dirty="0">
                <a:solidFill>
                  <a:prstClr val="black"/>
                </a:solidFill>
                <a:ea typeface="ＭＳ Ｐゴシック" charset="0"/>
                <a:cs typeface="Calibri"/>
              </a:rPr>
              <a:t>to </a:t>
            </a:r>
            <a:r>
              <a:rPr sz="1100" spc="30" dirty="0">
                <a:solidFill>
                  <a:prstClr val="black"/>
                </a:solidFill>
                <a:ea typeface="ＭＳ Ｐゴシック" charset="0"/>
                <a:cs typeface="Calibri"/>
              </a:rPr>
              <a:t>offer </a:t>
            </a:r>
            <a:r>
              <a:rPr sz="1100" spc="40" dirty="0">
                <a:solidFill>
                  <a:prstClr val="black"/>
                </a:solidFill>
                <a:ea typeface="ＭＳ Ｐゴシック" charset="0"/>
                <a:cs typeface="Calibri"/>
              </a:rPr>
              <a:t>assistance</a:t>
            </a:r>
            <a:r>
              <a:rPr sz="1100" spc="-70" dirty="0">
                <a:solidFill>
                  <a:prstClr val="black"/>
                </a:solidFill>
                <a:ea typeface="ＭＳ Ｐゴシック" charset="0"/>
                <a:cs typeface="Calibri"/>
              </a:rPr>
              <a:t> </a:t>
            </a:r>
            <a:r>
              <a:rPr sz="1100" spc="45" dirty="0">
                <a:solidFill>
                  <a:prstClr val="black"/>
                </a:solidFill>
                <a:ea typeface="ＭＳ Ｐゴシック" charset="0"/>
                <a:cs typeface="Calibri"/>
              </a:rPr>
              <a:t>during  your </a:t>
            </a:r>
            <a:r>
              <a:rPr sz="1100" spc="30" dirty="0">
                <a:solidFill>
                  <a:prstClr val="black"/>
                </a:solidFill>
                <a:ea typeface="ＭＳ Ｐゴシック" charset="0"/>
                <a:cs typeface="Calibri"/>
              </a:rPr>
              <a:t>visit?</a:t>
            </a:r>
            <a:r>
              <a:rPr sz="1100" spc="-75" dirty="0">
                <a:solidFill>
                  <a:prstClr val="black"/>
                </a:solidFill>
                <a:ea typeface="ＭＳ Ｐゴシック" charset="0"/>
                <a:cs typeface="Calibri"/>
              </a:rPr>
              <a:t> </a:t>
            </a:r>
            <a:r>
              <a:rPr sz="1100" spc="60" dirty="0">
                <a:solidFill>
                  <a:prstClr val="black"/>
                </a:solidFill>
                <a:ea typeface="ＭＳ Ｐゴシック" charset="0"/>
                <a:cs typeface="Calibri"/>
              </a:rPr>
              <a:t>Q7</a:t>
            </a:r>
            <a:endParaRPr sz="1100">
              <a:solidFill>
                <a:prstClr val="black"/>
              </a:solidFill>
              <a:ea typeface="ＭＳ Ｐゴシック" charset="0"/>
              <a:cs typeface="Calibri"/>
            </a:endParaRPr>
          </a:p>
          <a:p>
            <a:pPr marL="12700" marR="27940">
              <a:lnSpc>
                <a:spcPct val="101099"/>
              </a:lnSpc>
              <a:spcBef>
                <a:spcPts val="475"/>
              </a:spcBef>
            </a:pPr>
            <a:r>
              <a:rPr sz="1000" spc="45" dirty="0">
                <a:solidFill>
                  <a:prstClr val="black"/>
                </a:solidFill>
                <a:ea typeface="ＭＳ Ｐゴシック" charset="0"/>
                <a:cs typeface="Calibri"/>
              </a:rPr>
              <a:t>Are </a:t>
            </a:r>
            <a:r>
              <a:rPr sz="1000" spc="50" dirty="0">
                <a:solidFill>
                  <a:prstClr val="black"/>
                </a:solidFill>
                <a:ea typeface="ＭＳ Ｐゴシック" charset="0"/>
                <a:cs typeface="Calibri"/>
              </a:rPr>
              <a:t>you </a:t>
            </a:r>
            <a:r>
              <a:rPr sz="1000" spc="45" dirty="0">
                <a:solidFill>
                  <a:prstClr val="black"/>
                </a:solidFill>
                <a:ea typeface="ＭＳ Ｐゴシック" charset="0"/>
                <a:cs typeface="Calibri"/>
              </a:rPr>
              <a:t>aware </a:t>
            </a:r>
            <a:r>
              <a:rPr sz="1000" spc="40" dirty="0">
                <a:solidFill>
                  <a:prstClr val="black"/>
                </a:solidFill>
                <a:ea typeface="ＭＳ Ｐゴシック" charset="0"/>
                <a:cs typeface="Calibri"/>
              </a:rPr>
              <a:t>of addi onal services that  </a:t>
            </a:r>
            <a:r>
              <a:rPr sz="1000" spc="45" dirty="0">
                <a:solidFill>
                  <a:prstClr val="black"/>
                </a:solidFill>
                <a:ea typeface="ＭＳ Ｐゴシック" charset="0"/>
                <a:cs typeface="Calibri"/>
              </a:rPr>
              <a:t>Walgreens </a:t>
            </a:r>
            <a:r>
              <a:rPr sz="1000" spc="35" dirty="0">
                <a:solidFill>
                  <a:prstClr val="black"/>
                </a:solidFill>
                <a:ea typeface="ＭＳ Ｐゴシック" charset="0"/>
                <a:cs typeface="Calibri"/>
              </a:rPr>
              <a:t>offers in </a:t>
            </a:r>
            <a:r>
              <a:rPr sz="1000" spc="50" dirty="0">
                <a:solidFill>
                  <a:prstClr val="black"/>
                </a:solidFill>
                <a:ea typeface="ＭＳ Ｐゴシック" charset="0"/>
                <a:cs typeface="Calibri"/>
              </a:rPr>
              <a:t>pharmacy…?</a:t>
            </a:r>
            <a:r>
              <a:rPr sz="1000" spc="-70" dirty="0">
                <a:solidFill>
                  <a:prstClr val="black"/>
                </a:solidFill>
                <a:ea typeface="ＭＳ Ｐゴシック" charset="0"/>
                <a:cs typeface="Calibri"/>
              </a:rPr>
              <a:t> </a:t>
            </a:r>
            <a:r>
              <a:rPr sz="1000" spc="60" dirty="0">
                <a:solidFill>
                  <a:prstClr val="black"/>
                </a:solidFill>
                <a:ea typeface="ＭＳ Ｐゴシック" charset="0"/>
                <a:cs typeface="Calibri"/>
              </a:rPr>
              <a:t>Q8</a:t>
            </a:r>
            <a:endParaRPr sz="1000">
              <a:solidFill>
                <a:prstClr val="black"/>
              </a:solidFill>
              <a:ea typeface="ＭＳ Ｐゴシック" charset="0"/>
              <a:cs typeface="Calibri"/>
            </a:endParaRPr>
          </a:p>
        </p:txBody>
      </p:sp>
      <p:sp>
        <p:nvSpPr>
          <p:cNvPr id="59" name="object 59"/>
          <p:cNvSpPr/>
          <p:nvPr/>
        </p:nvSpPr>
        <p:spPr>
          <a:xfrm>
            <a:off x="374874" y="5016760"/>
            <a:ext cx="352865" cy="354330"/>
          </a:xfrm>
          <a:custGeom>
            <a:avLst/>
            <a:gdLst/>
            <a:ahLst/>
            <a:cxnLst/>
            <a:rect l="l" t="t" r="r" b="b"/>
            <a:pathLst>
              <a:path w="382270" h="354329">
                <a:moveTo>
                  <a:pt x="191207" y="0"/>
                </a:moveTo>
                <a:lnTo>
                  <a:pt x="140636" y="6345"/>
                </a:lnTo>
                <a:lnTo>
                  <a:pt x="95033" y="24225"/>
                </a:lnTo>
                <a:lnTo>
                  <a:pt x="56283" y="51900"/>
                </a:lnTo>
                <a:lnTo>
                  <a:pt x="26271" y="87633"/>
                </a:lnTo>
                <a:lnTo>
                  <a:pt x="6882" y="129688"/>
                </a:lnTo>
                <a:lnTo>
                  <a:pt x="0" y="176327"/>
                </a:lnTo>
                <a:lnTo>
                  <a:pt x="6882" y="223507"/>
                </a:lnTo>
                <a:lnTo>
                  <a:pt x="26271" y="265925"/>
                </a:lnTo>
                <a:lnTo>
                  <a:pt x="56283" y="301879"/>
                </a:lnTo>
                <a:lnTo>
                  <a:pt x="95033" y="329667"/>
                </a:lnTo>
                <a:lnTo>
                  <a:pt x="140636" y="347588"/>
                </a:lnTo>
                <a:lnTo>
                  <a:pt x="191207" y="353940"/>
                </a:lnTo>
                <a:lnTo>
                  <a:pt x="242242" y="347588"/>
                </a:lnTo>
                <a:lnTo>
                  <a:pt x="287899" y="329667"/>
                </a:lnTo>
                <a:lnTo>
                  <a:pt x="326438" y="301879"/>
                </a:lnTo>
                <a:lnTo>
                  <a:pt x="356120" y="265925"/>
                </a:lnTo>
                <a:lnTo>
                  <a:pt x="375205" y="223507"/>
                </a:lnTo>
                <a:lnTo>
                  <a:pt x="381954" y="176327"/>
                </a:lnTo>
                <a:lnTo>
                  <a:pt x="375205" y="129688"/>
                </a:lnTo>
                <a:lnTo>
                  <a:pt x="356120" y="87633"/>
                </a:lnTo>
                <a:lnTo>
                  <a:pt x="326438" y="51900"/>
                </a:lnTo>
                <a:lnTo>
                  <a:pt x="287899" y="24225"/>
                </a:lnTo>
                <a:lnTo>
                  <a:pt x="242242" y="6345"/>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0" name="object 60"/>
          <p:cNvSpPr/>
          <p:nvPr/>
        </p:nvSpPr>
        <p:spPr>
          <a:xfrm>
            <a:off x="374874" y="5016760"/>
            <a:ext cx="354037" cy="354330"/>
          </a:xfrm>
          <a:custGeom>
            <a:avLst/>
            <a:gdLst/>
            <a:ahLst/>
            <a:cxnLst/>
            <a:rect l="l" t="t" r="r" b="b"/>
            <a:pathLst>
              <a:path w="383540" h="354329">
                <a:moveTo>
                  <a:pt x="0" y="176327"/>
                </a:moveTo>
                <a:lnTo>
                  <a:pt x="6882" y="129688"/>
                </a:lnTo>
                <a:lnTo>
                  <a:pt x="26271" y="87633"/>
                </a:lnTo>
                <a:lnTo>
                  <a:pt x="56283" y="51900"/>
                </a:lnTo>
                <a:lnTo>
                  <a:pt x="95033" y="24225"/>
                </a:lnTo>
                <a:lnTo>
                  <a:pt x="140636" y="6345"/>
                </a:lnTo>
                <a:lnTo>
                  <a:pt x="191207" y="0"/>
                </a:lnTo>
                <a:lnTo>
                  <a:pt x="242346" y="6345"/>
                </a:lnTo>
                <a:lnTo>
                  <a:pt x="288265" y="24225"/>
                </a:lnTo>
                <a:lnTo>
                  <a:pt x="327145" y="51900"/>
                </a:lnTo>
                <a:lnTo>
                  <a:pt x="357168" y="87633"/>
                </a:lnTo>
                <a:lnTo>
                  <a:pt x="376515" y="129688"/>
                </a:lnTo>
                <a:lnTo>
                  <a:pt x="383368" y="176327"/>
                </a:lnTo>
                <a:lnTo>
                  <a:pt x="376515" y="223507"/>
                </a:lnTo>
                <a:lnTo>
                  <a:pt x="357168" y="265925"/>
                </a:lnTo>
                <a:lnTo>
                  <a:pt x="327145" y="301879"/>
                </a:lnTo>
                <a:lnTo>
                  <a:pt x="288265" y="329667"/>
                </a:lnTo>
                <a:lnTo>
                  <a:pt x="242346" y="347588"/>
                </a:lnTo>
                <a:lnTo>
                  <a:pt x="191207" y="353940"/>
                </a:lnTo>
                <a:lnTo>
                  <a:pt x="140636" y="347588"/>
                </a:lnTo>
                <a:lnTo>
                  <a:pt x="95033" y="329667"/>
                </a:lnTo>
                <a:lnTo>
                  <a:pt x="56283" y="301879"/>
                </a:lnTo>
                <a:lnTo>
                  <a:pt x="26271" y="265925"/>
                </a:lnTo>
                <a:lnTo>
                  <a:pt x="6882" y="223507"/>
                </a:lnTo>
                <a:lnTo>
                  <a:pt x="0" y="176327"/>
                </a:lnTo>
                <a:close/>
              </a:path>
            </a:pathLst>
          </a:custGeom>
          <a:ln w="23179">
            <a:solidFill>
              <a:srgbClr val="00AFEF"/>
            </a:solidFill>
          </a:ln>
        </p:spPr>
        <p:txBody>
          <a:bodyPr wrap="square" lIns="0" tIns="0" rIns="0" bIns="0" rtlCol="0"/>
          <a:lstStyle/>
          <a:p>
            <a:endParaRPr>
              <a:solidFill>
                <a:prstClr val="black"/>
              </a:solidFill>
              <a:ea typeface="ＭＳ Ｐゴシック" charset="0"/>
            </a:endParaRPr>
          </a:p>
        </p:txBody>
      </p:sp>
      <p:sp>
        <p:nvSpPr>
          <p:cNvPr id="61" name="object 61"/>
          <p:cNvSpPr txBox="1"/>
          <p:nvPr/>
        </p:nvSpPr>
        <p:spPr>
          <a:xfrm>
            <a:off x="481525" y="5083311"/>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9</a:t>
            </a:r>
            <a:endParaRPr sz="1450">
              <a:solidFill>
                <a:prstClr val="black"/>
              </a:solidFill>
              <a:ea typeface="ＭＳ Ｐゴシック" charset="0"/>
              <a:cs typeface="Calibri"/>
            </a:endParaRPr>
          </a:p>
        </p:txBody>
      </p:sp>
      <p:sp>
        <p:nvSpPr>
          <p:cNvPr id="62" name="object 62"/>
          <p:cNvSpPr/>
          <p:nvPr/>
        </p:nvSpPr>
        <p:spPr>
          <a:xfrm>
            <a:off x="374874" y="1344219"/>
            <a:ext cx="352865" cy="352425"/>
          </a:xfrm>
          <a:custGeom>
            <a:avLst/>
            <a:gdLst/>
            <a:ahLst/>
            <a:cxnLst/>
            <a:rect l="l" t="t" r="r" b="b"/>
            <a:pathLst>
              <a:path w="382270" h="352425">
                <a:moveTo>
                  <a:pt x="191207" y="0"/>
                </a:moveTo>
                <a:lnTo>
                  <a:pt x="140636" y="6249"/>
                </a:lnTo>
                <a:lnTo>
                  <a:pt x="95033" y="23916"/>
                </a:lnTo>
                <a:lnTo>
                  <a:pt x="56283" y="51373"/>
                </a:lnTo>
                <a:lnTo>
                  <a:pt x="26271" y="86996"/>
                </a:lnTo>
                <a:lnTo>
                  <a:pt x="6882" y="129160"/>
                </a:lnTo>
                <a:lnTo>
                  <a:pt x="0" y="176238"/>
                </a:lnTo>
                <a:lnTo>
                  <a:pt x="6882" y="222863"/>
                </a:lnTo>
                <a:lnTo>
                  <a:pt x="26271" y="264841"/>
                </a:lnTo>
                <a:lnTo>
                  <a:pt x="56283" y="300465"/>
                </a:lnTo>
                <a:lnTo>
                  <a:pt x="95033" y="328026"/>
                </a:lnTo>
                <a:lnTo>
                  <a:pt x="140636" y="345815"/>
                </a:lnTo>
                <a:lnTo>
                  <a:pt x="191207" y="352125"/>
                </a:lnTo>
                <a:lnTo>
                  <a:pt x="242242" y="345815"/>
                </a:lnTo>
                <a:lnTo>
                  <a:pt x="287899" y="328026"/>
                </a:lnTo>
                <a:lnTo>
                  <a:pt x="326438" y="300465"/>
                </a:lnTo>
                <a:lnTo>
                  <a:pt x="356120" y="264841"/>
                </a:lnTo>
                <a:lnTo>
                  <a:pt x="375205" y="222863"/>
                </a:lnTo>
                <a:lnTo>
                  <a:pt x="381954" y="176238"/>
                </a:lnTo>
                <a:lnTo>
                  <a:pt x="375205" y="129160"/>
                </a:lnTo>
                <a:lnTo>
                  <a:pt x="356120" y="86996"/>
                </a:lnTo>
                <a:lnTo>
                  <a:pt x="326438" y="51373"/>
                </a:lnTo>
                <a:lnTo>
                  <a:pt x="287899" y="23916"/>
                </a:lnTo>
                <a:lnTo>
                  <a:pt x="242242" y="6249"/>
                </a:lnTo>
                <a:lnTo>
                  <a:pt x="19120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3" name="object 63"/>
          <p:cNvSpPr/>
          <p:nvPr/>
        </p:nvSpPr>
        <p:spPr>
          <a:xfrm>
            <a:off x="374874" y="1344219"/>
            <a:ext cx="354037" cy="352425"/>
          </a:xfrm>
          <a:custGeom>
            <a:avLst/>
            <a:gdLst/>
            <a:ahLst/>
            <a:cxnLst/>
            <a:rect l="l" t="t" r="r" b="b"/>
            <a:pathLst>
              <a:path w="383540" h="352425">
                <a:moveTo>
                  <a:pt x="0" y="176238"/>
                </a:moveTo>
                <a:lnTo>
                  <a:pt x="6882" y="129160"/>
                </a:lnTo>
                <a:lnTo>
                  <a:pt x="26271" y="86996"/>
                </a:lnTo>
                <a:lnTo>
                  <a:pt x="56283" y="51373"/>
                </a:lnTo>
                <a:lnTo>
                  <a:pt x="95033" y="23916"/>
                </a:lnTo>
                <a:lnTo>
                  <a:pt x="140636" y="6249"/>
                </a:lnTo>
                <a:lnTo>
                  <a:pt x="191207" y="0"/>
                </a:lnTo>
                <a:lnTo>
                  <a:pt x="242346" y="6249"/>
                </a:lnTo>
                <a:lnTo>
                  <a:pt x="288265" y="23916"/>
                </a:lnTo>
                <a:lnTo>
                  <a:pt x="327145" y="51373"/>
                </a:lnTo>
                <a:lnTo>
                  <a:pt x="357168" y="86996"/>
                </a:lnTo>
                <a:lnTo>
                  <a:pt x="376515" y="129160"/>
                </a:lnTo>
                <a:lnTo>
                  <a:pt x="383368" y="176238"/>
                </a:lnTo>
                <a:lnTo>
                  <a:pt x="376515" y="222863"/>
                </a:lnTo>
                <a:lnTo>
                  <a:pt x="357168" y="264841"/>
                </a:lnTo>
                <a:lnTo>
                  <a:pt x="327145" y="300465"/>
                </a:lnTo>
                <a:lnTo>
                  <a:pt x="288265" y="328026"/>
                </a:lnTo>
                <a:lnTo>
                  <a:pt x="242346" y="345815"/>
                </a:lnTo>
                <a:lnTo>
                  <a:pt x="191207" y="352125"/>
                </a:lnTo>
                <a:lnTo>
                  <a:pt x="140636" y="345815"/>
                </a:lnTo>
                <a:lnTo>
                  <a:pt x="95033" y="328026"/>
                </a:lnTo>
                <a:lnTo>
                  <a:pt x="56283" y="300465"/>
                </a:lnTo>
                <a:lnTo>
                  <a:pt x="26271" y="264841"/>
                </a:lnTo>
                <a:lnTo>
                  <a:pt x="6882" y="222863"/>
                </a:lnTo>
                <a:lnTo>
                  <a:pt x="0" y="176238"/>
                </a:lnTo>
                <a:close/>
              </a:path>
            </a:pathLst>
          </a:custGeom>
          <a:ln w="23174">
            <a:solidFill>
              <a:srgbClr val="00AFEF"/>
            </a:solidFill>
          </a:ln>
        </p:spPr>
        <p:txBody>
          <a:bodyPr wrap="square" lIns="0" tIns="0" rIns="0" bIns="0" rtlCol="0"/>
          <a:lstStyle/>
          <a:p>
            <a:endParaRPr>
              <a:solidFill>
                <a:prstClr val="black"/>
              </a:solidFill>
              <a:ea typeface="ＭＳ Ｐゴシック" charset="0"/>
            </a:endParaRPr>
          </a:p>
        </p:txBody>
      </p:sp>
      <p:sp>
        <p:nvSpPr>
          <p:cNvPr id="64" name="object 64"/>
          <p:cNvSpPr txBox="1"/>
          <p:nvPr/>
        </p:nvSpPr>
        <p:spPr>
          <a:xfrm>
            <a:off x="499909" y="1411338"/>
            <a:ext cx="118989" cy="223138"/>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a:t>
            </a:r>
            <a:endParaRPr sz="1450">
              <a:solidFill>
                <a:prstClr val="black"/>
              </a:solidFill>
              <a:ea typeface="ＭＳ Ｐゴシック" charset="0"/>
              <a:cs typeface="Calibri"/>
            </a:endParaRPr>
          </a:p>
        </p:txBody>
      </p:sp>
      <p:sp>
        <p:nvSpPr>
          <p:cNvPr id="65" name="object 65"/>
          <p:cNvSpPr/>
          <p:nvPr/>
        </p:nvSpPr>
        <p:spPr>
          <a:xfrm>
            <a:off x="2050546" y="5079550"/>
            <a:ext cx="67408" cy="93345"/>
          </a:xfrm>
          <a:custGeom>
            <a:avLst/>
            <a:gdLst/>
            <a:ahLst/>
            <a:cxnLst/>
            <a:rect l="l" t="t" r="r" b="b"/>
            <a:pathLst>
              <a:path w="73025" h="93345">
                <a:moveTo>
                  <a:pt x="37079" y="91450"/>
                </a:moveTo>
                <a:lnTo>
                  <a:pt x="25611" y="91450"/>
                </a:lnTo>
                <a:lnTo>
                  <a:pt x="28478" y="92754"/>
                </a:lnTo>
                <a:lnTo>
                  <a:pt x="35550" y="92754"/>
                </a:lnTo>
                <a:lnTo>
                  <a:pt x="37079" y="91450"/>
                </a:lnTo>
                <a:close/>
              </a:path>
              <a:path w="73025" h="93345">
                <a:moveTo>
                  <a:pt x="24273" y="35441"/>
                </a:moveTo>
                <a:lnTo>
                  <a:pt x="12824" y="35441"/>
                </a:lnTo>
                <a:lnTo>
                  <a:pt x="12824" y="80505"/>
                </a:lnTo>
                <a:lnTo>
                  <a:pt x="15672" y="85757"/>
                </a:lnTo>
                <a:lnTo>
                  <a:pt x="19934" y="89687"/>
                </a:lnTo>
                <a:lnTo>
                  <a:pt x="22744" y="91450"/>
                </a:lnTo>
                <a:lnTo>
                  <a:pt x="41283" y="91450"/>
                </a:lnTo>
                <a:lnTo>
                  <a:pt x="41283" y="89687"/>
                </a:lnTo>
                <a:lnTo>
                  <a:pt x="42621" y="89687"/>
                </a:lnTo>
                <a:lnTo>
                  <a:pt x="42621" y="88383"/>
                </a:lnTo>
                <a:lnTo>
                  <a:pt x="44150" y="88383"/>
                </a:lnTo>
                <a:lnTo>
                  <a:pt x="44150" y="83131"/>
                </a:lnTo>
                <a:lnTo>
                  <a:pt x="29816" y="83131"/>
                </a:lnTo>
                <a:lnTo>
                  <a:pt x="28478" y="81827"/>
                </a:lnTo>
                <a:lnTo>
                  <a:pt x="27140" y="79201"/>
                </a:lnTo>
                <a:lnTo>
                  <a:pt x="25611" y="76575"/>
                </a:lnTo>
                <a:lnTo>
                  <a:pt x="24273" y="73949"/>
                </a:lnTo>
                <a:lnTo>
                  <a:pt x="24273" y="35441"/>
                </a:lnTo>
                <a:close/>
              </a:path>
              <a:path w="73025" h="93345">
                <a:moveTo>
                  <a:pt x="70144" y="26259"/>
                </a:moveTo>
                <a:lnTo>
                  <a:pt x="1433" y="26259"/>
                </a:lnTo>
                <a:lnTo>
                  <a:pt x="1433" y="28885"/>
                </a:lnTo>
                <a:lnTo>
                  <a:pt x="0" y="28885"/>
                </a:lnTo>
                <a:lnTo>
                  <a:pt x="0" y="32815"/>
                </a:lnTo>
                <a:lnTo>
                  <a:pt x="1433" y="32815"/>
                </a:lnTo>
                <a:lnTo>
                  <a:pt x="1433" y="35441"/>
                </a:lnTo>
                <a:lnTo>
                  <a:pt x="58867" y="35441"/>
                </a:lnTo>
                <a:lnTo>
                  <a:pt x="58867" y="89687"/>
                </a:lnTo>
                <a:lnTo>
                  <a:pt x="60205" y="91450"/>
                </a:lnTo>
                <a:lnTo>
                  <a:pt x="70144" y="91450"/>
                </a:lnTo>
                <a:lnTo>
                  <a:pt x="71673" y="89687"/>
                </a:lnTo>
                <a:lnTo>
                  <a:pt x="71673" y="27563"/>
                </a:lnTo>
                <a:lnTo>
                  <a:pt x="70144" y="26259"/>
                </a:lnTo>
                <a:close/>
              </a:path>
              <a:path w="73025" h="93345">
                <a:moveTo>
                  <a:pt x="44150" y="81827"/>
                </a:moveTo>
                <a:lnTo>
                  <a:pt x="35550" y="81827"/>
                </a:lnTo>
                <a:lnTo>
                  <a:pt x="34212" y="83131"/>
                </a:lnTo>
                <a:lnTo>
                  <a:pt x="44150" y="83131"/>
                </a:lnTo>
                <a:lnTo>
                  <a:pt x="44150" y="81827"/>
                </a:lnTo>
                <a:close/>
              </a:path>
              <a:path w="73025" h="93345">
                <a:moveTo>
                  <a:pt x="42621" y="80505"/>
                </a:moveTo>
                <a:lnTo>
                  <a:pt x="39945" y="80505"/>
                </a:lnTo>
                <a:lnTo>
                  <a:pt x="39945" y="81827"/>
                </a:lnTo>
                <a:lnTo>
                  <a:pt x="42621" y="81827"/>
                </a:lnTo>
                <a:lnTo>
                  <a:pt x="42621" y="80505"/>
                </a:lnTo>
                <a:close/>
              </a:path>
              <a:path w="73025" h="93345">
                <a:moveTo>
                  <a:pt x="22744" y="9199"/>
                </a:moveTo>
                <a:lnTo>
                  <a:pt x="12824" y="9199"/>
                </a:lnTo>
                <a:lnTo>
                  <a:pt x="12824" y="26259"/>
                </a:lnTo>
                <a:lnTo>
                  <a:pt x="24273" y="26259"/>
                </a:lnTo>
                <a:lnTo>
                  <a:pt x="24273" y="10503"/>
                </a:lnTo>
                <a:lnTo>
                  <a:pt x="22744" y="9199"/>
                </a:lnTo>
                <a:close/>
              </a:path>
              <a:path w="73025" h="93345">
                <a:moveTo>
                  <a:pt x="71673" y="11825"/>
                </a:moveTo>
                <a:lnTo>
                  <a:pt x="60205" y="11825"/>
                </a:lnTo>
                <a:lnTo>
                  <a:pt x="60205" y="13129"/>
                </a:lnTo>
                <a:lnTo>
                  <a:pt x="63072" y="14451"/>
                </a:lnTo>
                <a:lnTo>
                  <a:pt x="68806" y="14451"/>
                </a:lnTo>
                <a:lnTo>
                  <a:pt x="70144" y="13129"/>
                </a:lnTo>
                <a:lnTo>
                  <a:pt x="71673" y="11825"/>
                </a:lnTo>
                <a:close/>
              </a:path>
              <a:path w="73025" h="93345">
                <a:moveTo>
                  <a:pt x="68806" y="0"/>
                </a:moveTo>
                <a:lnTo>
                  <a:pt x="63072" y="0"/>
                </a:lnTo>
                <a:lnTo>
                  <a:pt x="60205" y="1321"/>
                </a:lnTo>
                <a:lnTo>
                  <a:pt x="58867" y="2625"/>
                </a:lnTo>
                <a:lnTo>
                  <a:pt x="58867" y="11825"/>
                </a:lnTo>
                <a:lnTo>
                  <a:pt x="73011" y="11825"/>
                </a:lnTo>
                <a:lnTo>
                  <a:pt x="73011" y="2625"/>
                </a:lnTo>
                <a:lnTo>
                  <a:pt x="71673" y="1321"/>
                </a:lnTo>
                <a:lnTo>
                  <a:pt x="70144" y="1321"/>
                </a:lnTo>
                <a:lnTo>
                  <a:pt x="68806"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66" name="object 66"/>
          <p:cNvSpPr/>
          <p:nvPr/>
        </p:nvSpPr>
        <p:spPr>
          <a:xfrm>
            <a:off x="1280158" y="5244708"/>
            <a:ext cx="67994" cy="91440"/>
          </a:xfrm>
          <a:custGeom>
            <a:avLst/>
            <a:gdLst/>
            <a:ahLst/>
            <a:cxnLst/>
            <a:rect l="l" t="t" r="r" b="b"/>
            <a:pathLst>
              <a:path w="73659" h="91439">
                <a:moveTo>
                  <a:pt x="40328" y="90128"/>
                </a:moveTo>
                <a:lnTo>
                  <a:pt x="23260" y="90128"/>
                </a:lnTo>
                <a:lnTo>
                  <a:pt x="24674" y="91432"/>
                </a:lnTo>
                <a:lnTo>
                  <a:pt x="38913" y="91432"/>
                </a:lnTo>
                <a:lnTo>
                  <a:pt x="40328" y="90128"/>
                </a:lnTo>
                <a:close/>
              </a:path>
              <a:path w="73659" h="91439">
                <a:moveTo>
                  <a:pt x="69284" y="90128"/>
                </a:moveTo>
                <a:lnTo>
                  <a:pt x="60263" y="90128"/>
                </a:lnTo>
                <a:lnTo>
                  <a:pt x="61677" y="91432"/>
                </a:lnTo>
                <a:lnTo>
                  <a:pt x="69284" y="91432"/>
                </a:lnTo>
                <a:lnTo>
                  <a:pt x="69284" y="90128"/>
                </a:lnTo>
                <a:close/>
              </a:path>
              <a:path w="73659" h="91439">
                <a:moveTo>
                  <a:pt x="24674" y="34560"/>
                </a:moveTo>
                <a:lnTo>
                  <a:pt x="11869" y="34560"/>
                </a:lnTo>
                <a:lnTo>
                  <a:pt x="11869" y="74372"/>
                </a:lnTo>
                <a:lnTo>
                  <a:pt x="13283" y="78320"/>
                </a:lnTo>
                <a:lnTo>
                  <a:pt x="13283" y="79624"/>
                </a:lnTo>
                <a:lnTo>
                  <a:pt x="14716" y="82250"/>
                </a:lnTo>
                <a:lnTo>
                  <a:pt x="14716" y="84876"/>
                </a:lnTo>
                <a:lnTo>
                  <a:pt x="20412" y="90128"/>
                </a:lnTo>
                <a:lnTo>
                  <a:pt x="41761" y="90128"/>
                </a:lnTo>
                <a:lnTo>
                  <a:pt x="43176" y="88806"/>
                </a:lnTo>
                <a:lnTo>
                  <a:pt x="43176" y="82250"/>
                </a:lnTo>
                <a:lnTo>
                  <a:pt x="30370" y="82250"/>
                </a:lnTo>
                <a:lnTo>
                  <a:pt x="27522" y="80928"/>
                </a:lnTo>
                <a:lnTo>
                  <a:pt x="26089" y="79624"/>
                </a:lnTo>
                <a:lnTo>
                  <a:pt x="24674" y="76998"/>
                </a:lnTo>
                <a:lnTo>
                  <a:pt x="24674" y="34560"/>
                </a:lnTo>
                <a:close/>
              </a:path>
              <a:path w="73659" h="91439">
                <a:moveTo>
                  <a:pt x="70698" y="25378"/>
                </a:moveTo>
                <a:lnTo>
                  <a:pt x="1433" y="25378"/>
                </a:lnTo>
                <a:lnTo>
                  <a:pt x="1433" y="26682"/>
                </a:lnTo>
                <a:lnTo>
                  <a:pt x="0" y="26682"/>
                </a:lnTo>
                <a:lnTo>
                  <a:pt x="0" y="33256"/>
                </a:lnTo>
                <a:lnTo>
                  <a:pt x="1433" y="33256"/>
                </a:lnTo>
                <a:lnTo>
                  <a:pt x="1433" y="34560"/>
                </a:lnTo>
                <a:lnTo>
                  <a:pt x="58829" y="34560"/>
                </a:lnTo>
                <a:lnTo>
                  <a:pt x="58829" y="90128"/>
                </a:lnTo>
                <a:lnTo>
                  <a:pt x="70698" y="90128"/>
                </a:lnTo>
                <a:lnTo>
                  <a:pt x="70698" y="25378"/>
                </a:lnTo>
                <a:close/>
              </a:path>
              <a:path w="73659" h="91439">
                <a:moveTo>
                  <a:pt x="43176" y="80928"/>
                </a:moveTo>
                <a:lnTo>
                  <a:pt x="38913" y="80928"/>
                </a:lnTo>
                <a:lnTo>
                  <a:pt x="37480" y="82250"/>
                </a:lnTo>
                <a:lnTo>
                  <a:pt x="43176" y="82250"/>
                </a:lnTo>
                <a:lnTo>
                  <a:pt x="43176" y="80928"/>
                </a:lnTo>
                <a:close/>
              </a:path>
              <a:path w="73659" h="91439">
                <a:moveTo>
                  <a:pt x="24674" y="9182"/>
                </a:moveTo>
                <a:lnTo>
                  <a:pt x="11869" y="9182"/>
                </a:lnTo>
                <a:lnTo>
                  <a:pt x="11869" y="25378"/>
                </a:lnTo>
                <a:lnTo>
                  <a:pt x="24674" y="25378"/>
                </a:lnTo>
                <a:lnTo>
                  <a:pt x="24674" y="9182"/>
                </a:lnTo>
                <a:close/>
              </a:path>
              <a:path w="73659" h="91439">
                <a:moveTo>
                  <a:pt x="70698" y="0"/>
                </a:moveTo>
                <a:lnTo>
                  <a:pt x="60263" y="0"/>
                </a:lnTo>
                <a:lnTo>
                  <a:pt x="58829" y="1304"/>
                </a:lnTo>
                <a:lnTo>
                  <a:pt x="58829" y="2625"/>
                </a:lnTo>
                <a:lnTo>
                  <a:pt x="57415" y="3930"/>
                </a:lnTo>
                <a:lnTo>
                  <a:pt x="57415" y="9182"/>
                </a:lnTo>
                <a:lnTo>
                  <a:pt x="58829" y="10503"/>
                </a:lnTo>
                <a:lnTo>
                  <a:pt x="58829" y="11808"/>
                </a:lnTo>
                <a:lnTo>
                  <a:pt x="60263" y="13129"/>
                </a:lnTo>
                <a:lnTo>
                  <a:pt x="70698" y="13129"/>
                </a:lnTo>
                <a:lnTo>
                  <a:pt x="72113" y="11808"/>
                </a:lnTo>
                <a:lnTo>
                  <a:pt x="72113" y="10503"/>
                </a:lnTo>
                <a:lnTo>
                  <a:pt x="73546" y="9182"/>
                </a:lnTo>
                <a:lnTo>
                  <a:pt x="73546" y="3930"/>
                </a:lnTo>
                <a:lnTo>
                  <a:pt x="72113" y="1304"/>
                </a:lnTo>
                <a:lnTo>
                  <a:pt x="70698" y="0"/>
                </a:lnTo>
                <a:close/>
              </a:path>
              <a:path w="73659" h="91439">
                <a:moveTo>
                  <a:pt x="20412" y="7877"/>
                </a:moveTo>
                <a:lnTo>
                  <a:pt x="16131" y="7877"/>
                </a:lnTo>
                <a:lnTo>
                  <a:pt x="14716" y="9182"/>
                </a:lnTo>
                <a:lnTo>
                  <a:pt x="21826" y="9182"/>
                </a:lnTo>
                <a:lnTo>
                  <a:pt x="20412" y="7877"/>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67" name="object 67"/>
          <p:cNvSpPr txBox="1"/>
          <p:nvPr/>
        </p:nvSpPr>
        <p:spPr>
          <a:xfrm>
            <a:off x="802054" y="5038919"/>
            <a:ext cx="2167011" cy="500137"/>
          </a:xfrm>
          <a:prstGeom prst="rect">
            <a:avLst/>
          </a:prstGeom>
        </p:spPr>
        <p:txBody>
          <a:bodyPr vert="horz" wrap="square" lIns="0" tIns="0" rIns="0" bIns="0" rtlCol="0">
            <a:spAutoFit/>
          </a:bodyPr>
          <a:lstStyle/>
          <a:p>
            <a:pPr marL="12700" marR="5080">
              <a:lnSpc>
                <a:spcPts val="1300"/>
              </a:lnSpc>
            </a:pPr>
            <a:r>
              <a:rPr sz="1100" spc="50" dirty="0">
                <a:solidFill>
                  <a:prstClr val="black"/>
                </a:solidFill>
                <a:ea typeface="ＭＳ Ｐゴシック" charset="0"/>
                <a:cs typeface="Calibri"/>
              </a:rPr>
              <a:t>Can you </a:t>
            </a:r>
            <a:r>
              <a:rPr sz="1100" spc="55" dirty="0">
                <a:solidFill>
                  <a:prstClr val="black"/>
                </a:solidFill>
                <a:ea typeface="ＭＳ Ｐゴシック" charset="0"/>
                <a:cs typeface="Calibri"/>
              </a:rPr>
              <a:t>remember </a:t>
            </a:r>
            <a:r>
              <a:rPr sz="1100" spc="45" dirty="0">
                <a:solidFill>
                  <a:prstClr val="black"/>
                </a:solidFill>
                <a:ea typeface="ＭＳ Ｐゴシック" charset="0"/>
                <a:cs typeface="Calibri"/>
              </a:rPr>
              <a:t>a </a:t>
            </a:r>
            <a:r>
              <a:rPr sz="1100" spc="60" dirty="0">
                <a:solidFill>
                  <a:prstClr val="black"/>
                </a:solidFill>
                <a:ea typeface="ＭＳ Ｐゴシック" charset="0"/>
                <a:cs typeface="Calibri"/>
              </a:rPr>
              <a:t>me </a:t>
            </a:r>
            <a:r>
              <a:rPr sz="1100" spc="55" dirty="0">
                <a:solidFill>
                  <a:prstClr val="black"/>
                </a:solidFill>
                <a:ea typeface="ＭＳ Ｐゴシック" charset="0"/>
                <a:cs typeface="Calibri"/>
              </a:rPr>
              <a:t>when</a:t>
            </a:r>
            <a:r>
              <a:rPr sz="1100" spc="-80" dirty="0">
                <a:solidFill>
                  <a:prstClr val="black"/>
                </a:solidFill>
                <a:ea typeface="ＭＳ Ｐゴシック" charset="0"/>
                <a:cs typeface="Calibri"/>
              </a:rPr>
              <a:t> </a:t>
            </a:r>
            <a:r>
              <a:rPr sz="1100" spc="45" dirty="0">
                <a:solidFill>
                  <a:prstClr val="black"/>
                </a:solidFill>
                <a:ea typeface="ＭＳ Ｐゴシック" charset="0"/>
                <a:cs typeface="Calibri"/>
              </a:rPr>
              <a:t>your  </a:t>
            </a:r>
            <a:r>
              <a:rPr sz="1100" spc="40" dirty="0">
                <a:solidFill>
                  <a:prstClr val="black"/>
                </a:solidFill>
                <a:ea typeface="ＭＳ Ｐゴシック" charset="0"/>
                <a:cs typeface="Calibri"/>
              </a:rPr>
              <a:t>prescrip  </a:t>
            </a:r>
            <a:r>
              <a:rPr sz="1100" spc="55" dirty="0">
                <a:solidFill>
                  <a:prstClr val="black"/>
                </a:solidFill>
                <a:ea typeface="ＭＳ Ｐゴシック" charset="0"/>
                <a:cs typeface="Calibri"/>
              </a:rPr>
              <a:t>on </a:t>
            </a:r>
            <a:r>
              <a:rPr sz="1100" spc="50" dirty="0">
                <a:solidFill>
                  <a:prstClr val="black"/>
                </a:solidFill>
                <a:ea typeface="ＭＳ Ｐゴシック" charset="0"/>
                <a:cs typeface="Calibri"/>
              </a:rPr>
              <a:t>was </a:t>
            </a:r>
            <a:r>
              <a:rPr sz="1100" spc="40" dirty="0">
                <a:solidFill>
                  <a:prstClr val="black"/>
                </a:solidFill>
                <a:ea typeface="ＭＳ Ｐゴシック" charset="0"/>
                <a:cs typeface="Calibri"/>
              </a:rPr>
              <a:t>unavailable </a:t>
            </a:r>
            <a:r>
              <a:rPr sz="1100" spc="55" dirty="0">
                <a:solidFill>
                  <a:prstClr val="black"/>
                </a:solidFill>
                <a:ea typeface="ＭＳ Ｐゴシック" charset="0"/>
                <a:cs typeface="Calibri"/>
              </a:rPr>
              <a:t>…?</a:t>
            </a:r>
            <a:r>
              <a:rPr sz="1100" spc="5" dirty="0">
                <a:solidFill>
                  <a:prstClr val="black"/>
                </a:solidFill>
                <a:ea typeface="ＭＳ Ｐゴシック" charset="0"/>
                <a:cs typeface="Calibri"/>
              </a:rPr>
              <a:t> </a:t>
            </a:r>
            <a:r>
              <a:rPr sz="1100" spc="55" dirty="0">
                <a:solidFill>
                  <a:prstClr val="black"/>
                </a:solidFill>
                <a:ea typeface="ＭＳ Ｐゴシック" charset="0"/>
                <a:cs typeface="Calibri"/>
              </a:rPr>
              <a:t>Q10</a:t>
            </a:r>
            <a:endParaRPr sz="1100">
              <a:solidFill>
                <a:prstClr val="black"/>
              </a:solidFill>
              <a:ea typeface="ＭＳ Ｐゴシック" charset="0"/>
              <a:cs typeface="Calibri"/>
            </a:endParaRPr>
          </a:p>
        </p:txBody>
      </p:sp>
      <p:sp>
        <p:nvSpPr>
          <p:cNvPr id="68" name="object 68"/>
          <p:cNvSpPr/>
          <p:nvPr/>
        </p:nvSpPr>
        <p:spPr>
          <a:xfrm>
            <a:off x="376192" y="6158873"/>
            <a:ext cx="352865" cy="353695"/>
          </a:xfrm>
          <a:custGeom>
            <a:avLst/>
            <a:gdLst/>
            <a:ahLst/>
            <a:cxnLst/>
            <a:rect l="l" t="t" r="r" b="b"/>
            <a:pathLst>
              <a:path w="382270" h="353695">
                <a:moveTo>
                  <a:pt x="191217" y="0"/>
                </a:moveTo>
                <a:lnTo>
                  <a:pt x="140641" y="6345"/>
                </a:lnTo>
                <a:lnTo>
                  <a:pt x="95035" y="24225"/>
                </a:lnTo>
                <a:lnTo>
                  <a:pt x="56284" y="51900"/>
                </a:lnTo>
                <a:lnTo>
                  <a:pt x="26271" y="87633"/>
                </a:lnTo>
                <a:lnTo>
                  <a:pt x="6881" y="129688"/>
                </a:lnTo>
                <a:lnTo>
                  <a:pt x="0" y="176327"/>
                </a:lnTo>
                <a:lnTo>
                  <a:pt x="6881" y="223475"/>
                </a:lnTo>
                <a:lnTo>
                  <a:pt x="26271" y="265813"/>
                </a:lnTo>
                <a:lnTo>
                  <a:pt x="56284" y="301663"/>
                </a:lnTo>
                <a:lnTo>
                  <a:pt x="95035" y="329348"/>
                </a:lnTo>
                <a:lnTo>
                  <a:pt x="140641" y="347189"/>
                </a:lnTo>
                <a:lnTo>
                  <a:pt x="191217" y="353508"/>
                </a:lnTo>
                <a:lnTo>
                  <a:pt x="242243" y="347189"/>
                </a:lnTo>
                <a:lnTo>
                  <a:pt x="287895" y="329348"/>
                </a:lnTo>
                <a:lnTo>
                  <a:pt x="326431" y="301663"/>
                </a:lnTo>
                <a:lnTo>
                  <a:pt x="356111" y="265813"/>
                </a:lnTo>
                <a:lnTo>
                  <a:pt x="375196" y="223475"/>
                </a:lnTo>
                <a:lnTo>
                  <a:pt x="381944" y="176327"/>
                </a:lnTo>
                <a:lnTo>
                  <a:pt x="375196" y="129688"/>
                </a:lnTo>
                <a:lnTo>
                  <a:pt x="356111" y="87633"/>
                </a:lnTo>
                <a:lnTo>
                  <a:pt x="326431" y="51900"/>
                </a:lnTo>
                <a:lnTo>
                  <a:pt x="287895" y="24225"/>
                </a:lnTo>
                <a:lnTo>
                  <a:pt x="242243" y="6345"/>
                </a:lnTo>
                <a:lnTo>
                  <a:pt x="191217" y="0"/>
                </a:lnTo>
                <a:close/>
              </a:path>
            </a:pathLst>
          </a:custGeom>
          <a:solidFill>
            <a:srgbClr val="00AFEF"/>
          </a:solidFill>
        </p:spPr>
        <p:txBody>
          <a:bodyPr wrap="square" lIns="0" tIns="0" rIns="0" bIns="0" rtlCol="0"/>
          <a:lstStyle/>
          <a:p>
            <a:endParaRPr>
              <a:solidFill>
                <a:prstClr val="black"/>
              </a:solidFill>
              <a:ea typeface="ＭＳ Ｐゴシック" charset="0"/>
            </a:endParaRPr>
          </a:p>
        </p:txBody>
      </p:sp>
      <p:sp>
        <p:nvSpPr>
          <p:cNvPr id="69" name="object 69"/>
          <p:cNvSpPr/>
          <p:nvPr/>
        </p:nvSpPr>
        <p:spPr>
          <a:xfrm>
            <a:off x="376192" y="6158873"/>
            <a:ext cx="352865" cy="353695"/>
          </a:xfrm>
          <a:custGeom>
            <a:avLst/>
            <a:gdLst/>
            <a:ahLst/>
            <a:cxnLst/>
            <a:rect l="l" t="t" r="r" b="b"/>
            <a:pathLst>
              <a:path w="382270" h="353695">
                <a:moveTo>
                  <a:pt x="0" y="176327"/>
                </a:moveTo>
                <a:lnTo>
                  <a:pt x="6881" y="129688"/>
                </a:lnTo>
                <a:lnTo>
                  <a:pt x="26271" y="87633"/>
                </a:lnTo>
                <a:lnTo>
                  <a:pt x="56284" y="51900"/>
                </a:lnTo>
                <a:lnTo>
                  <a:pt x="95035" y="24225"/>
                </a:lnTo>
                <a:lnTo>
                  <a:pt x="140641" y="6345"/>
                </a:lnTo>
                <a:lnTo>
                  <a:pt x="191217" y="0"/>
                </a:lnTo>
                <a:lnTo>
                  <a:pt x="242243" y="6345"/>
                </a:lnTo>
                <a:lnTo>
                  <a:pt x="287895" y="24225"/>
                </a:lnTo>
                <a:lnTo>
                  <a:pt x="326431" y="51900"/>
                </a:lnTo>
                <a:lnTo>
                  <a:pt x="356111" y="87633"/>
                </a:lnTo>
                <a:lnTo>
                  <a:pt x="375196" y="129688"/>
                </a:lnTo>
                <a:lnTo>
                  <a:pt x="381944" y="176327"/>
                </a:lnTo>
                <a:lnTo>
                  <a:pt x="375196" y="223475"/>
                </a:lnTo>
                <a:lnTo>
                  <a:pt x="356111" y="265813"/>
                </a:lnTo>
                <a:lnTo>
                  <a:pt x="326431" y="301663"/>
                </a:lnTo>
                <a:lnTo>
                  <a:pt x="287895" y="329348"/>
                </a:lnTo>
                <a:lnTo>
                  <a:pt x="242243" y="347189"/>
                </a:lnTo>
                <a:lnTo>
                  <a:pt x="191217" y="353508"/>
                </a:lnTo>
                <a:lnTo>
                  <a:pt x="140641" y="347189"/>
                </a:lnTo>
                <a:lnTo>
                  <a:pt x="95035" y="329348"/>
                </a:lnTo>
                <a:lnTo>
                  <a:pt x="56284" y="301663"/>
                </a:lnTo>
                <a:lnTo>
                  <a:pt x="26271" y="265813"/>
                </a:lnTo>
                <a:lnTo>
                  <a:pt x="6881" y="223475"/>
                </a:lnTo>
                <a:lnTo>
                  <a:pt x="0" y="176327"/>
                </a:lnTo>
                <a:close/>
              </a:path>
            </a:pathLst>
          </a:custGeom>
          <a:ln w="23181">
            <a:solidFill>
              <a:srgbClr val="00AFEF"/>
            </a:solidFill>
          </a:ln>
        </p:spPr>
        <p:txBody>
          <a:bodyPr wrap="square" lIns="0" tIns="0" rIns="0" bIns="0" rtlCol="0"/>
          <a:lstStyle/>
          <a:p>
            <a:endParaRPr>
              <a:solidFill>
                <a:prstClr val="black"/>
              </a:solidFill>
              <a:ea typeface="ＭＳ Ｐゴシック" charset="0"/>
            </a:endParaRPr>
          </a:p>
        </p:txBody>
      </p:sp>
      <p:sp>
        <p:nvSpPr>
          <p:cNvPr id="70" name="object 70"/>
          <p:cNvSpPr txBox="1"/>
          <p:nvPr/>
        </p:nvSpPr>
        <p:spPr>
          <a:xfrm>
            <a:off x="448119" y="6226062"/>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11</a:t>
            </a:r>
            <a:endParaRPr sz="1450">
              <a:solidFill>
                <a:prstClr val="black"/>
              </a:solidFill>
              <a:ea typeface="ＭＳ Ｐゴシック" charset="0"/>
              <a:cs typeface="Calibri"/>
            </a:endParaRPr>
          </a:p>
        </p:txBody>
      </p:sp>
      <p:sp>
        <p:nvSpPr>
          <p:cNvPr id="71" name="object 71"/>
          <p:cNvSpPr txBox="1"/>
          <p:nvPr/>
        </p:nvSpPr>
        <p:spPr>
          <a:xfrm>
            <a:off x="801998" y="6191439"/>
            <a:ext cx="1957168" cy="338554"/>
          </a:xfrm>
          <a:prstGeom prst="rect">
            <a:avLst/>
          </a:prstGeom>
        </p:spPr>
        <p:txBody>
          <a:bodyPr vert="horz" wrap="square" lIns="0" tIns="0" rIns="0" bIns="0" rtlCol="0">
            <a:spAutoFit/>
          </a:bodyPr>
          <a:lstStyle/>
          <a:p>
            <a:pPr marL="12700"/>
            <a:r>
              <a:rPr sz="1100" spc="55" dirty="0">
                <a:solidFill>
                  <a:prstClr val="black"/>
                </a:solidFill>
                <a:ea typeface="ＭＳ Ｐゴシック" charset="0"/>
                <a:cs typeface="Calibri"/>
              </a:rPr>
              <a:t>What </a:t>
            </a:r>
            <a:r>
              <a:rPr sz="1100" spc="45" dirty="0">
                <a:solidFill>
                  <a:prstClr val="black"/>
                </a:solidFill>
                <a:ea typeface="ＭＳ Ｐゴシック" charset="0"/>
                <a:cs typeface="Calibri"/>
              </a:rPr>
              <a:t>could </a:t>
            </a:r>
            <a:r>
              <a:rPr sz="1100" spc="60" dirty="0">
                <a:solidFill>
                  <a:prstClr val="black"/>
                </a:solidFill>
                <a:ea typeface="ＭＳ Ｐゴシック" charset="0"/>
                <a:cs typeface="Calibri"/>
              </a:rPr>
              <a:t>we </a:t>
            </a:r>
            <a:r>
              <a:rPr sz="1100" spc="50" dirty="0">
                <a:solidFill>
                  <a:prstClr val="black"/>
                </a:solidFill>
                <a:ea typeface="ＭＳ Ｐゴシック" charset="0"/>
                <a:cs typeface="Calibri"/>
              </a:rPr>
              <a:t>do </a:t>
            </a:r>
            <a:r>
              <a:rPr sz="1100" spc="35" dirty="0">
                <a:solidFill>
                  <a:prstClr val="black"/>
                </a:solidFill>
                <a:ea typeface="ＭＳ Ｐゴシック" charset="0"/>
                <a:cs typeface="Calibri"/>
              </a:rPr>
              <a:t>to </a:t>
            </a:r>
            <a:r>
              <a:rPr sz="1100" spc="45" dirty="0">
                <a:solidFill>
                  <a:prstClr val="black"/>
                </a:solidFill>
                <a:ea typeface="ＭＳ Ｐゴシック" charset="0"/>
                <a:cs typeface="Calibri"/>
              </a:rPr>
              <a:t>improve</a:t>
            </a:r>
            <a:r>
              <a:rPr sz="1100" spc="-145" dirty="0">
                <a:solidFill>
                  <a:prstClr val="black"/>
                </a:solidFill>
                <a:ea typeface="ＭＳ Ｐゴシック" charset="0"/>
                <a:cs typeface="Calibri"/>
              </a:rPr>
              <a:t> </a:t>
            </a:r>
            <a:r>
              <a:rPr sz="1100" spc="45" dirty="0">
                <a:solidFill>
                  <a:prstClr val="black"/>
                </a:solidFill>
                <a:ea typeface="ＭＳ Ｐゴシック" charset="0"/>
                <a:cs typeface="Calibri"/>
              </a:rPr>
              <a:t>the</a:t>
            </a:r>
            <a:endParaRPr sz="1100">
              <a:solidFill>
                <a:prstClr val="black"/>
              </a:solidFill>
              <a:ea typeface="ＭＳ Ｐゴシック" charset="0"/>
              <a:cs typeface="Calibri"/>
            </a:endParaRPr>
          </a:p>
        </p:txBody>
      </p:sp>
      <p:sp>
        <p:nvSpPr>
          <p:cNvPr id="72" name="object 72"/>
          <p:cNvSpPr txBox="1"/>
          <p:nvPr/>
        </p:nvSpPr>
        <p:spPr>
          <a:xfrm>
            <a:off x="802001" y="6356818"/>
            <a:ext cx="1603717" cy="338554"/>
          </a:xfrm>
          <a:prstGeom prst="rect">
            <a:avLst/>
          </a:prstGeom>
        </p:spPr>
        <p:txBody>
          <a:bodyPr vert="horz" wrap="square" lIns="0" tIns="0" rIns="0" bIns="0" rtlCol="0">
            <a:spAutoFit/>
          </a:bodyPr>
          <a:lstStyle/>
          <a:p>
            <a:pPr marL="12700"/>
            <a:r>
              <a:rPr sz="1100" spc="45" dirty="0">
                <a:solidFill>
                  <a:prstClr val="black"/>
                </a:solidFill>
                <a:ea typeface="ＭＳ Ｐゴシック" charset="0"/>
                <a:cs typeface="Calibri"/>
              </a:rPr>
              <a:t>customer experience?</a:t>
            </a:r>
            <a:r>
              <a:rPr sz="1100" spc="-45" dirty="0">
                <a:solidFill>
                  <a:prstClr val="black"/>
                </a:solidFill>
                <a:ea typeface="ＭＳ Ｐゴシック" charset="0"/>
                <a:cs typeface="Calibri"/>
              </a:rPr>
              <a:t> </a:t>
            </a:r>
            <a:r>
              <a:rPr sz="1100" spc="45" dirty="0">
                <a:solidFill>
                  <a:prstClr val="black"/>
                </a:solidFill>
                <a:ea typeface="ＭＳ Ｐゴシック" charset="0"/>
                <a:cs typeface="Calibri"/>
              </a:rPr>
              <a:t>Q12.</a:t>
            </a:r>
            <a:endParaRPr sz="1100">
              <a:solidFill>
                <a:prstClr val="black"/>
              </a:solidFill>
              <a:ea typeface="ＭＳ Ｐゴシック" charset="0"/>
              <a:cs typeface="Calibri"/>
            </a:endParaRPr>
          </a:p>
        </p:txBody>
      </p:sp>
      <p:sp>
        <p:nvSpPr>
          <p:cNvPr id="73" name="object 73"/>
          <p:cNvSpPr/>
          <p:nvPr/>
        </p:nvSpPr>
        <p:spPr>
          <a:xfrm>
            <a:off x="5236813" y="2696275"/>
            <a:ext cx="62132" cy="85090"/>
          </a:xfrm>
          <a:custGeom>
            <a:avLst/>
            <a:gdLst/>
            <a:ahLst/>
            <a:cxnLst/>
            <a:rect l="l" t="t" r="r" b="b"/>
            <a:pathLst>
              <a:path w="67310" h="85089">
                <a:moveTo>
                  <a:pt x="35550" y="83537"/>
                </a:moveTo>
                <a:lnTo>
                  <a:pt x="21406" y="83537"/>
                </a:lnTo>
                <a:lnTo>
                  <a:pt x="22744" y="84770"/>
                </a:lnTo>
                <a:lnTo>
                  <a:pt x="35550" y="84770"/>
                </a:lnTo>
                <a:lnTo>
                  <a:pt x="35550" y="83537"/>
                </a:lnTo>
                <a:close/>
              </a:path>
              <a:path w="67310" h="85089">
                <a:moveTo>
                  <a:pt x="63072" y="83537"/>
                </a:moveTo>
                <a:lnTo>
                  <a:pt x="56000" y="83537"/>
                </a:lnTo>
                <a:lnTo>
                  <a:pt x="57338" y="84770"/>
                </a:lnTo>
                <a:lnTo>
                  <a:pt x="63072" y="84770"/>
                </a:lnTo>
                <a:lnTo>
                  <a:pt x="63072" y="83537"/>
                </a:lnTo>
                <a:close/>
              </a:path>
              <a:path w="67310" h="85089">
                <a:moveTo>
                  <a:pt x="22744" y="33309"/>
                </a:moveTo>
                <a:lnTo>
                  <a:pt x="11276" y="33309"/>
                </a:lnTo>
                <a:lnTo>
                  <a:pt x="11276" y="71729"/>
                </a:lnTo>
                <a:lnTo>
                  <a:pt x="12805" y="74372"/>
                </a:lnTo>
                <a:lnTo>
                  <a:pt x="12805" y="77016"/>
                </a:lnTo>
                <a:lnTo>
                  <a:pt x="14143" y="78250"/>
                </a:lnTo>
                <a:lnTo>
                  <a:pt x="15672" y="80893"/>
                </a:lnTo>
                <a:lnTo>
                  <a:pt x="17010" y="82303"/>
                </a:lnTo>
                <a:lnTo>
                  <a:pt x="18539" y="83537"/>
                </a:lnTo>
                <a:lnTo>
                  <a:pt x="38799" y="83537"/>
                </a:lnTo>
                <a:lnTo>
                  <a:pt x="38799" y="82303"/>
                </a:lnTo>
                <a:lnTo>
                  <a:pt x="40328" y="82303"/>
                </a:lnTo>
                <a:lnTo>
                  <a:pt x="40328" y="75606"/>
                </a:lnTo>
                <a:lnTo>
                  <a:pt x="25611" y="75606"/>
                </a:lnTo>
                <a:lnTo>
                  <a:pt x="24082" y="72962"/>
                </a:lnTo>
                <a:lnTo>
                  <a:pt x="22744" y="71729"/>
                </a:lnTo>
                <a:lnTo>
                  <a:pt x="22744" y="33309"/>
                </a:lnTo>
                <a:close/>
              </a:path>
              <a:path w="67310" h="85089">
                <a:moveTo>
                  <a:pt x="63072" y="23968"/>
                </a:moveTo>
                <a:lnTo>
                  <a:pt x="1337" y="23968"/>
                </a:lnTo>
                <a:lnTo>
                  <a:pt x="1337" y="26612"/>
                </a:lnTo>
                <a:lnTo>
                  <a:pt x="0" y="26612"/>
                </a:lnTo>
                <a:lnTo>
                  <a:pt x="0" y="30665"/>
                </a:lnTo>
                <a:lnTo>
                  <a:pt x="1337" y="31899"/>
                </a:lnTo>
                <a:lnTo>
                  <a:pt x="1337" y="33309"/>
                </a:lnTo>
                <a:lnTo>
                  <a:pt x="54471" y="33309"/>
                </a:lnTo>
                <a:lnTo>
                  <a:pt x="54471" y="83537"/>
                </a:lnTo>
                <a:lnTo>
                  <a:pt x="65939" y="83537"/>
                </a:lnTo>
                <a:lnTo>
                  <a:pt x="65939" y="26612"/>
                </a:lnTo>
                <a:lnTo>
                  <a:pt x="64410" y="25378"/>
                </a:lnTo>
                <a:lnTo>
                  <a:pt x="63072" y="23968"/>
                </a:lnTo>
                <a:close/>
              </a:path>
              <a:path w="67310" h="85089">
                <a:moveTo>
                  <a:pt x="40328" y="74372"/>
                </a:moveTo>
                <a:lnTo>
                  <a:pt x="37461" y="74372"/>
                </a:lnTo>
                <a:lnTo>
                  <a:pt x="37461" y="75606"/>
                </a:lnTo>
                <a:lnTo>
                  <a:pt x="40328" y="75606"/>
                </a:lnTo>
                <a:lnTo>
                  <a:pt x="40328" y="74372"/>
                </a:lnTo>
                <a:close/>
              </a:path>
              <a:path w="67310" h="85089">
                <a:moveTo>
                  <a:pt x="21406" y="9164"/>
                </a:moveTo>
                <a:lnTo>
                  <a:pt x="11276" y="9164"/>
                </a:lnTo>
                <a:lnTo>
                  <a:pt x="11276" y="23968"/>
                </a:lnTo>
                <a:lnTo>
                  <a:pt x="22744" y="23968"/>
                </a:lnTo>
                <a:lnTo>
                  <a:pt x="22744" y="10398"/>
                </a:lnTo>
                <a:lnTo>
                  <a:pt x="21406" y="9164"/>
                </a:lnTo>
                <a:close/>
              </a:path>
              <a:path w="67310" h="85089">
                <a:moveTo>
                  <a:pt x="65939" y="1233"/>
                </a:moveTo>
                <a:lnTo>
                  <a:pt x="54471" y="1233"/>
                </a:lnTo>
                <a:lnTo>
                  <a:pt x="53133" y="2643"/>
                </a:lnTo>
                <a:lnTo>
                  <a:pt x="53133" y="10398"/>
                </a:lnTo>
                <a:lnTo>
                  <a:pt x="54471" y="11808"/>
                </a:lnTo>
                <a:lnTo>
                  <a:pt x="56000" y="13041"/>
                </a:lnTo>
                <a:lnTo>
                  <a:pt x="64410" y="13041"/>
                </a:lnTo>
                <a:lnTo>
                  <a:pt x="65939" y="11808"/>
                </a:lnTo>
                <a:lnTo>
                  <a:pt x="65939" y="10398"/>
                </a:lnTo>
                <a:lnTo>
                  <a:pt x="67277" y="9164"/>
                </a:lnTo>
                <a:lnTo>
                  <a:pt x="67277" y="3877"/>
                </a:lnTo>
                <a:lnTo>
                  <a:pt x="65939" y="2643"/>
                </a:lnTo>
                <a:lnTo>
                  <a:pt x="65939" y="1233"/>
                </a:lnTo>
                <a:close/>
              </a:path>
              <a:path w="67310" h="85089">
                <a:moveTo>
                  <a:pt x="63072" y="0"/>
                </a:moveTo>
                <a:lnTo>
                  <a:pt x="57338" y="0"/>
                </a:lnTo>
                <a:lnTo>
                  <a:pt x="56000" y="1233"/>
                </a:lnTo>
                <a:lnTo>
                  <a:pt x="64410" y="1233"/>
                </a:lnTo>
                <a:lnTo>
                  <a:pt x="63072"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74" name="object 74"/>
          <p:cNvSpPr txBox="1"/>
          <p:nvPr/>
        </p:nvSpPr>
        <p:spPr>
          <a:xfrm>
            <a:off x="3629181" y="2500767"/>
            <a:ext cx="2113085" cy="461665"/>
          </a:xfrm>
          <a:prstGeom prst="rect">
            <a:avLst/>
          </a:prstGeom>
        </p:spPr>
        <p:txBody>
          <a:bodyPr vert="horz" wrap="square" lIns="0" tIns="0" rIns="0" bIns="0" rtlCol="0">
            <a:spAutoFit/>
          </a:bodyPr>
          <a:lstStyle/>
          <a:p>
            <a:pPr marL="12700" marR="5080"/>
            <a:r>
              <a:rPr sz="1000" spc="40" dirty="0">
                <a:solidFill>
                  <a:prstClr val="black"/>
                </a:solidFill>
                <a:ea typeface="ＭＳ Ｐゴシック" charset="0"/>
                <a:cs typeface="Calibri"/>
              </a:rPr>
              <a:t>In minutes, </a:t>
            </a:r>
            <a:r>
              <a:rPr sz="1000" spc="55" dirty="0">
                <a:solidFill>
                  <a:prstClr val="black"/>
                </a:solidFill>
                <a:ea typeface="ＭＳ Ｐゴシック" charset="0"/>
                <a:cs typeface="Calibri"/>
              </a:rPr>
              <a:t>how </a:t>
            </a:r>
            <a:r>
              <a:rPr sz="1000" spc="40" dirty="0">
                <a:solidFill>
                  <a:prstClr val="black"/>
                </a:solidFill>
                <a:ea typeface="ＭＳ Ｐゴシック" charset="0"/>
                <a:cs typeface="Calibri"/>
              </a:rPr>
              <a:t>long did </a:t>
            </a:r>
            <a:r>
              <a:rPr sz="1000" spc="45" dirty="0">
                <a:solidFill>
                  <a:prstClr val="black"/>
                </a:solidFill>
                <a:ea typeface="ＭＳ Ｐゴシック" charset="0"/>
                <a:cs typeface="Calibri"/>
              </a:rPr>
              <a:t>you </a:t>
            </a:r>
            <a:r>
              <a:rPr sz="1000" spc="40" dirty="0">
                <a:solidFill>
                  <a:prstClr val="black"/>
                </a:solidFill>
                <a:ea typeface="ＭＳ Ｐゴシック" charset="0"/>
                <a:cs typeface="Calibri"/>
              </a:rPr>
              <a:t>wait </a:t>
            </a:r>
            <a:r>
              <a:rPr sz="1000" spc="30" dirty="0">
                <a:solidFill>
                  <a:prstClr val="black"/>
                </a:solidFill>
                <a:ea typeface="ＭＳ Ｐゴシック" charset="0"/>
                <a:cs typeface="Calibri"/>
              </a:rPr>
              <a:t>in  </a:t>
            </a:r>
            <a:r>
              <a:rPr sz="1000" spc="40" dirty="0">
                <a:solidFill>
                  <a:prstClr val="black"/>
                </a:solidFill>
                <a:ea typeface="ＭＳ Ｐゴシック" charset="0"/>
                <a:cs typeface="Calibri"/>
              </a:rPr>
              <a:t>drive </a:t>
            </a:r>
            <a:r>
              <a:rPr sz="1000" spc="45" dirty="0">
                <a:solidFill>
                  <a:prstClr val="black"/>
                </a:solidFill>
                <a:ea typeface="ＭＳ Ｐゴシック" charset="0"/>
                <a:cs typeface="Calibri"/>
              </a:rPr>
              <a:t>thru? </a:t>
            </a:r>
            <a:r>
              <a:rPr sz="1000" spc="35" dirty="0">
                <a:solidFill>
                  <a:prstClr val="black"/>
                </a:solidFill>
                <a:ea typeface="ＭＳ Ｐゴシック" charset="0"/>
                <a:cs typeface="Calibri"/>
              </a:rPr>
              <a:t>(calculate </a:t>
            </a:r>
            <a:r>
              <a:rPr sz="1000" spc="45" dirty="0">
                <a:solidFill>
                  <a:prstClr val="black"/>
                </a:solidFill>
                <a:ea typeface="ＭＳ Ｐゴシック" charset="0"/>
                <a:cs typeface="Calibri"/>
              </a:rPr>
              <a:t>average   </a:t>
            </a:r>
            <a:r>
              <a:rPr sz="1000" spc="55" dirty="0">
                <a:solidFill>
                  <a:prstClr val="black"/>
                </a:solidFill>
                <a:ea typeface="ＭＳ Ｐゴシック" charset="0"/>
                <a:cs typeface="Calibri"/>
              </a:rPr>
              <a:t>me)</a:t>
            </a:r>
            <a:r>
              <a:rPr sz="1000" spc="-30" dirty="0">
                <a:solidFill>
                  <a:prstClr val="black"/>
                </a:solidFill>
                <a:ea typeface="ＭＳ Ｐゴシック" charset="0"/>
                <a:cs typeface="Calibri"/>
              </a:rPr>
              <a:t> </a:t>
            </a:r>
            <a:r>
              <a:rPr sz="1000" spc="50" dirty="0">
                <a:solidFill>
                  <a:prstClr val="black"/>
                </a:solidFill>
                <a:ea typeface="ＭＳ Ｐゴシック" charset="0"/>
                <a:cs typeface="Calibri"/>
              </a:rPr>
              <a:t>Q5.</a:t>
            </a:r>
            <a:endParaRPr sz="1000">
              <a:solidFill>
                <a:prstClr val="black"/>
              </a:solidFill>
              <a:ea typeface="ＭＳ Ｐゴシック" charset="0"/>
              <a:cs typeface="Calibri"/>
            </a:endParaRPr>
          </a:p>
        </p:txBody>
      </p:sp>
      <p:sp>
        <p:nvSpPr>
          <p:cNvPr id="75" name="object 75"/>
          <p:cNvSpPr/>
          <p:nvPr/>
        </p:nvSpPr>
        <p:spPr>
          <a:xfrm>
            <a:off x="3165210" y="2497879"/>
            <a:ext cx="354037" cy="352425"/>
          </a:xfrm>
          <a:custGeom>
            <a:avLst/>
            <a:gdLst/>
            <a:ahLst/>
            <a:cxnLst/>
            <a:rect l="l" t="t" r="r" b="b"/>
            <a:pathLst>
              <a:path w="383539" h="352425">
                <a:moveTo>
                  <a:pt x="190746" y="0"/>
                </a:moveTo>
                <a:lnTo>
                  <a:pt x="140183" y="6249"/>
                </a:lnTo>
                <a:lnTo>
                  <a:pt x="94658" y="23916"/>
                </a:lnTo>
                <a:lnTo>
                  <a:pt x="56024" y="51373"/>
                </a:lnTo>
                <a:lnTo>
                  <a:pt x="26135" y="86996"/>
                </a:lnTo>
                <a:lnTo>
                  <a:pt x="6842" y="129160"/>
                </a:lnTo>
                <a:lnTo>
                  <a:pt x="0" y="176238"/>
                </a:lnTo>
                <a:lnTo>
                  <a:pt x="6842" y="223291"/>
                </a:lnTo>
                <a:lnTo>
                  <a:pt x="26135" y="265389"/>
                </a:lnTo>
                <a:lnTo>
                  <a:pt x="56024" y="300927"/>
                </a:lnTo>
                <a:lnTo>
                  <a:pt x="94658" y="328300"/>
                </a:lnTo>
                <a:lnTo>
                  <a:pt x="140183" y="345901"/>
                </a:lnTo>
                <a:lnTo>
                  <a:pt x="190746" y="352125"/>
                </a:lnTo>
                <a:lnTo>
                  <a:pt x="241916" y="345901"/>
                </a:lnTo>
                <a:lnTo>
                  <a:pt x="287925" y="328300"/>
                </a:lnTo>
                <a:lnTo>
                  <a:pt x="326926" y="300927"/>
                </a:lnTo>
                <a:lnTo>
                  <a:pt x="357071" y="265389"/>
                </a:lnTo>
                <a:lnTo>
                  <a:pt x="376513" y="223291"/>
                </a:lnTo>
                <a:lnTo>
                  <a:pt x="383405" y="176238"/>
                </a:lnTo>
                <a:lnTo>
                  <a:pt x="376513" y="129160"/>
                </a:lnTo>
                <a:lnTo>
                  <a:pt x="357071" y="86996"/>
                </a:lnTo>
                <a:lnTo>
                  <a:pt x="326926" y="51373"/>
                </a:lnTo>
                <a:lnTo>
                  <a:pt x="287925" y="23916"/>
                </a:lnTo>
                <a:lnTo>
                  <a:pt x="241916" y="6249"/>
                </a:lnTo>
                <a:lnTo>
                  <a:pt x="190746"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76" name="object 76"/>
          <p:cNvSpPr/>
          <p:nvPr/>
        </p:nvSpPr>
        <p:spPr>
          <a:xfrm>
            <a:off x="3165210" y="2497879"/>
            <a:ext cx="354037" cy="352425"/>
          </a:xfrm>
          <a:custGeom>
            <a:avLst/>
            <a:gdLst/>
            <a:ahLst/>
            <a:cxnLst/>
            <a:rect l="l" t="t" r="r" b="b"/>
            <a:pathLst>
              <a:path w="383539" h="352425">
                <a:moveTo>
                  <a:pt x="0" y="176238"/>
                </a:moveTo>
                <a:lnTo>
                  <a:pt x="6842" y="129160"/>
                </a:lnTo>
                <a:lnTo>
                  <a:pt x="26135" y="86996"/>
                </a:lnTo>
                <a:lnTo>
                  <a:pt x="56024" y="51373"/>
                </a:lnTo>
                <a:lnTo>
                  <a:pt x="94658" y="23916"/>
                </a:lnTo>
                <a:lnTo>
                  <a:pt x="140183" y="6249"/>
                </a:lnTo>
                <a:lnTo>
                  <a:pt x="190746" y="0"/>
                </a:lnTo>
                <a:lnTo>
                  <a:pt x="241916" y="6249"/>
                </a:lnTo>
                <a:lnTo>
                  <a:pt x="287925" y="23916"/>
                </a:lnTo>
                <a:lnTo>
                  <a:pt x="326926" y="51373"/>
                </a:lnTo>
                <a:lnTo>
                  <a:pt x="357071" y="86996"/>
                </a:lnTo>
                <a:lnTo>
                  <a:pt x="376513" y="129160"/>
                </a:lnTo>
                <a:lnTo>
                  <a:pt x="383405" y="176238"/>
                </a:lnTo>
                <a:lnTo>
                  <a:pt x="376513" y="223291"/>
                </a:lnTo>
                <a:lnTo>
                  <a:pt x="357071" y="265389"/>
                </a:lnTo>
                <a:lnTo>
                  <a:pt x="326926" y="300927"/>
                </a:lnTo>
                <a:lnTo>
                  <a:pt x="287925" y="328300"/>
                </a:lnTo>
                <a:lnTo>
                  <a:pt x="241916" y="345901"/>
                </a:lnTo>
                <a:lnTo>
                  <a:pt x="190746" y="352125"/>
                </a:lnTo>
                <a:lnTo>
                  <a:pt x="140183" y="345901"/>
                </a:lnTo>
                <a:lnTo>
                  <a:pt x="94658" y="328300"/>
                </a:lnTo>
                <a:lnTo>
                  <a:pt x="56024" y="300927"/>
                </a:lnTo>
                <a:lnTo>
                  <a:pt x="26135" y="265389"/>
                </a:lnTo>
                <a:lnTo>
                  <a:pt x="6842" y="223291"/>
                </a:lnTo>
                <a:lnTo>
                  <a:pt x="0" y="176238"/>
                </a:lnTo>
                <a:close/>
              </a:path>
            </a:pathLst>
          </a:custGeom>
          <a:ln w="23174">
            <a:solidFill>
              <a:srgbClr val="BEBEBE"/>
            </a:solidFill>
          </a:ln>
        </p:spPr>
        <p:txBody>
          <a:bodyPr wrap="square" lIns="0" tIns="0" rIns="0" bIns="0" rtlCol="0"/>
          <a:lstStyle/>
          <a:p>
            <a:endParaRPr>
              <a:solidFill>
                <a:prstClr val="black"/>
              </a:solidFill>
              <a:ea typeface="ＭＳ Ｐゴシック" charset="0"/>
            </a:endParaRPr>
          </a:p>
        </p:txBody>
      </p:sp>
      <p:sp>
        <p:nvSpPr>
          <p:cNvPr id="77" name="object 77"/>
          <p:cNvSpPr/>
          <p:nvPr/>
        </p:nvSpPr>
        <p:spPr>
          <a:xfrm>
            <a:off x="3165210" y="1679027"/>
            <a:ext cx="354037" cy="353695"/>
          </a:xfrm>
          <a:custGeom>
            <a:avLst/>
            <a:gdLst/>
            <a:ahLst/>
            <a:cxnLst/>
            <a:rect l="l" t="t" r="r" b="b"/>
            <a:pathLst>
              <a:path w="383539" h="353694">
                <a:moveTo>
                  <a:pt x="190746" y="0"/>
                </a:moveTo>
                <a:lnTo>
                  <a:pt x="140183" y="6348"/>
                </a:lnTo>
                <a:lnTo>
                  <a:pt x="94658" y="24236"/>
                </a:lnTo>
                <a:lnTo>
                  <a:pt x="56024" y="51924"/>
                </a:lnTo>
                <a:lnTo>
                  <a:pt x="26135" y="87675"/>
                </a:lnTo>
                <a:lnTo>
                  <a:pt x="6842" y="129751"/>
                </a:lnTo>
                <a:lnTo>
                  <a:pt x="0" y="176415"/>
                </a:lnTo>
                <a:lnTo>
                  <a:pt x="6842" y="223559"/>
                </a:lnTo>
                <a:lnTo>
                  <a:pt x="26135" y="265885"/>
                </a:lnTo>
                <a:lnTo>
                  <a:pt x="56024" y="301721"/>
                </a:lnTo>
                <a:lnTo>
                  <a:pt x="94658" y="329390"/>
                </a:lnTo>
                <a:lnTo>
                  <a:pt x="140183" y="347220"/>
                </a:lnTo>
                <a:lnTo>
                  <a:pt x="190746" y="353535"/>
                </a:lnTo>
                <a:lnTo>
                  <a:pt x="241916" y="347220"/>
                </a:lnTo>
                <a:lnTo>
                  <a:pt x="287925" y="329390"/>
                </a:lnTo>
                <a:lnTo>
                  <a:pt x="326926" y="301721"/>
                </a:lnTo>
                <a:lnTo>
                  <a:pt x="357071" y="265885"/>
                </a:lnTo>
                <a:lnTo>
                  <a:pt x="376513" y="223559"/>
                </a:lnTo>
                <a:lnTo>
                  <a:pt x="383405" y="176415"/>
                </a:lnTo>
                <a:lnTo>
                  <a:pt x="376513" y="129751"/>
                </a:lnTo>
                <a:lnTo>
                  <a:pt x="357071" y="87675"/>
                </a:lnTo>
                <a:lnTo>
                  <a:pt x="326926" y="51924"/>
                </a:lnTo>
                <a:lnTo>
                  <a:pt x="287925" y="24236"/>
                </a:lnTo>
                <a:lnTo>
                  <a:pt x="241916" y="6348"/>
                </a:lnTo>
                <a:lnTo>
                  <a:pt x="190746"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78" name="object 78"/>
          <p:cNvSpPr/>
          <p:nvPr/>
        </p:nvSpPr>
        <p:spPr>
          <a:xfrm>
            <a:off x="3165210" y="1679027"/>
            <a:ext cx="354037" cy="353695"/>
          </a:xfrm>
          <a:custGeom>
            <a:avLst/>
            <a:gdLst/>
            <a:ahLst/>
            <a:cxnLst/>
            <a:rect l="l" t="t" r="r" b="b"/>
            <a:pathLst>
              <a:path w="383539" h="353694">
                <a:moveTo>
                  <a:pt x="0" y="176415"/>
                </a:moveTo>
                <a:lnTo>
                  <a:pt x="6842" y="129751"/>
                </a:lnTo>
                <a:lnTo>
                  <a:pt x="26135" y="87675"/>
                </a:lnTo>
                <a:lnTo>
                  <a:pt x="56024" y="51924"/>
                </a:lnTo>
                <a:lnTo>
                  <a:pt x="94658" y="24236"/>
                </a:lnTo>
                <a:lnTo>
                  <a:pt x="140183" y="6348"/>
                </a:lnTo>
                <a:lnTo>
                  <a:pt x="190746" y="0"/>
                </a:lnTo>
                <a:lnTo>
                  <a:pt x="241916" y="6348"/>
                </a:lnTo>
                <a:lnTo>
                  <a:pt x="287925" y="24236"/>
                </a:lnTo>
                <a:lnTo>
                  <a:pt x="326926" y="51924"/>
                </a:lnTo>
                <a:lnTo>
                  <a:pt x="357071" y="87675"/>
                </a:lnTo>
                <a:lnTo>
                  <a:pt x="376513" y="129751"/>
                </a:lnTo>
                <a:lnTo>
                  <a:pt x="383405" y="176415"/>
                </a:lnTo>
                <a:lnTo>
                  <a:pt x="376513" y="223559"/>
                </a:lnTo>
                <a:lnTo>
                  <a:pt x="357071" y="265885"/>
                </a:lnTo>
                <a:lnTo>
                  <a:pt x="326926" y="301721"/>
                </a:lnTo>
                <a:lnTo>
                  <a:pt x="287925" y="329390"/>
                </a:lnTo>
                <a:lnTo>
                  <a:pt x="241916" y="347220"/>
                </a:lnTo>
                <a:lnTo>
                  <a:pt x="190746" y="353535"/>
                </a:lnTo>
                <a:lnTo>
                  <a:pt x="140183" y="347220"/>
                </a:lnTo>
                <a:lnTo>
                  <a:pt x="94658" y="329390"/>
                </a:lnTo>
                <a:lnTo>
                  <a:pt x="56024" y="301721"/>
                </a:lnTo>
                <a:lnTo>
                  <a:pt x="26135" y="265885"/>
                </a:lnTo>
                <a:lnTo>
                  <a:pt x="6842" y="223559"/>
                </a:lnTo>
                <a:lnTo>
                  <a:pt x="0" y="176415"/>
                </a:lnTo>
                <a:close/>
              </a:path>
            </a:pathLst>
          </a:custGeom>
          <a:ln w="23178">
            <a:solidFill>
              <a:srgbClr val="BEBEBE"/>
            </a:solidFill>
          </a:ln>
        </p:spPr>
        <p:txBody>
          <a:bodyPr wrap="square" lIns="0" tIns="0" rIns="0" bIns="0" rtlCol="0"/>
          <a:lstStyle/>
          <a:p>
            <a:endParaRPr>
              <a:solidFill>
                <a:prstClr val="black"/>
              </a:solidFill>
              <a:ea typeface="ＭＳ Ｐゴシック" charset="0"/>
            </a:endParaRPr>
          </a:p>
        </p:txBody>
      </p:sp>
      <p:sp>
        <p:nvSpPr>
          <p:cNvPr id="79" name="object 79"/>
          <p:cNvSpPr txBox="1"/>
          <p:nvPr/>
        </p:nvSpPr>
        <p:spPr>
          <a:xfrm>
            <a:off x="3238042" y="1726806"/>
            <a:ext cx="216291" cy="446276"/>
          </a:xfrm>
          <a:prstGeom prst="rect">
            <a:avLst/>
          </a:prstGeom>
        </p:spPr>
        <p:txBody>
          <a:bodyPr vert="horz" wrap="square" lIns="0" tIns="0" rIns="0" bIns="0" rtlCol="0">
            <a:spAutoFit/>
          </a:bodyPr>
          <a:lstStyle/>
          <a:p>
            <a:pPr marL="12700"/>
            <a:r>
              <a:rPr sz="1450" spc="85" dirty="0">
                <a:solidFill>
                  <a:srgbClr val="FFFFFF"/>
                </a:solidFill>
                <a:ea typeface="ＭＳ Ｐゴシック" charset="0"/>
                <a:cs typeface="Calibri"/>
              </a:rPr>
              <a:t>1</a:t>
            </a:r>
            <a:r>
              <a:rPr sz="1450" spc="75" dirty="0">
                <a:solidFill>
                  <a:srgbClr val="FFFFFF"/>
                </a:solidFill>
                <a:ea typeface="ＭＳ Ｐゴシック" charset="0"/>
                <a:cs typeface="Calibri"/>
              </a:rPr>
              <a:t>3</a:t>
            </a:r>
            <a:endParaRPr sz="1450">
              <a:solidFill>
                <a:prstClr val="black"/>
              </a:solidFill>
              <a:ea typeface="ＭＳ Ｐゴシック" charset="0"/>
              <a:cs typeface="Calibri"/>
            </a:endParaRPr>
          </a:p>
        </p:txBody>
      </p:sp>
      <p:sp>
        <p:nvSpPr>
          <p:cNvPr id="80" name="object 80"/>
          <p:cNvSpPr/>
          <p:nvPr/>
        </p:nvSpPr>
        <p:spPr>
          <a:xfrm>
            <a:off x="3165210" y="1268211"/>
            <a:ext cx="354037" cy="354330"/>
          </a:xfrm>
          <a:custGeom>
            <a:avLst/>
            <a:gdLst/>
            <a:ahLst/>
            <a:cxnLst/>
            <a:rect l="l" t="t" r="r" b="b"/>
            <a:pathLst>
              <a:path w="383539" h="354330">
                <a:moveTo>
                  <a:pt x="190746" y="0"/>
                </a:moveTo>
                <a:lnTo>
                  <a:pt x="140183" y="6354"/>
                </a:lnTo>
                <a:lnTo>
                  <a:pt x="94658" y="24281"/>
                </a:lnTo>
                <a:lnTo>
                  <a:pt x="56024" y="52078"/>
                </a:lnTo>
                <a:lnTo>
                  <a:pt x="26135" y="88041"/>
                </a:lnTo>
                <a:lnTo>
                  <a:pt x="6842" y="130465"/>
                </a:lnTo>
                <a:lnTo>
                  <a:pt x="0" y="177648"/>
                </a:lnTo>
                <a:lnTo>
                  <a:pt x="6842" y="224299"/>
                </a:lnTo>
                <a:lnTo>
                  <a:pt x="26135" y="266342"/>
                </a:lnTo>
                <a:lnTo>
                  <a:pt x="56024" y="302051"/>
                </a:lnTo>
                <a:lnTo>
                  <a:pt x="94658" y="329697"/>
                </a:lnTo>
                <a:lnTo>
                  <a:pt x="140183" y="347552"/>
                </a:lnTo>
                <a:lnTo>
                  <a:pt x="190746" y="353887"/>
                </a:lnTo>
                <a:lnTo>
                  <a:pt x="241916" y="347552"/>
                </a:lnTo>
                <a:lnTo>
                  <a:pt x="287925" y="329697"/>
                </a:lnTo>
                <a:lnTo>
                  <a:pt x="326926" y="302051"/>
                </a:lnTo>
                <a:lnTo>
                  <a:pt x="357071" y="266342"/>
                </a:lnTo>
                <a:lnTo>
                  <a:pt x="376513" y="224299"/>
                </a:lnTo>
                <a:lnTo>
                  <a:pt x="383405" y="177648"/>
                </a:lnTo>
                <a:lnTo>
                  <a:pt x="376513" y="130465"/>
                </a:lnTo>
                <a:lnTo>
                  <a:pt x="357071" y="88041"/>
                </a:lnTo>
                <a:lnTo>
                  <a:pt x="326926" y="52078"/>
                </a:lnTo>
                <a:lnTo>
                  <a:pt x="287925" y="24281"/>
                </a:lnTo>
                <a:lnTo>
                  <a:pt x="241916" y="6354"/>
                </a:lnTo>
                <a:lnTo>
                  <a:pt x="190746"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81" name="object 81"/>
          <p:cNvSpPr/>
          <p:nvPr/>
        </p:nvSpPr>
        <p:spPr>
          <a:xfrm>
            <a:off x="3165210" y="1268211"/>
            <a:ext cx="354037" cy="354330"/>
          </a:xfrm>
          <a:custGeom>
            <a:avLst/>
            <a:gdLst/>
            <a:ahLst/>
            <a:cxnLst/>
            <a:rect l="l" t="t" r="r" b="b"/>
            <a:pathLst>
              <a:path w="383539" h="354330">
                <a:moveTo>
                  <a:pt x="0" y="177648"/>
                </a:moveTo>
                <a:lnTo>
                  <a:pt x="6842" y="130465"/>
                </a:lnTo>
                <a:lnTo>
                  <a:pt x="26135" y="88041"/>
                </a:lnTo>
                <a:lnTo>
                  <a:pt x="56024" y="52078"/>
                </a:lnTo>
                <a:lnTo>
                  <a:pt x="94658" y="24281"/>
                </a:lnTo>
                <a:lnTo>
                  <a:pt x="140183" y="6354"/>
                </a:lnTo>
                <a:lnTo>
                  <a:pt x="190746" y="0"/>
                </a:lnTo>
                <a:lnTo>
                  <a:pt x="241916" y="6354"/>
                </a:lnTo>
                <a:lnTo>
                  <a:pt x="287925" y="24281"/>
                </a:lnTo>
                <a:lnTo>
                  <a:pt x="326926" y="52078"/>
                </a:lnTo>
                <a:lnTo>
                  <a:pt x="357071" y="88041"/>
                </a:lnTo>
                <a:lnTo>
                  <a:pt x="376513" y="130465"/>
                </a:lnTo>
                <a:lnTo>
                  <a:pt x="383405" y="177648"/>
                </a:lnTo>
                <a:lnTo>
                  <a:pt x="376513" y="224299"/>
                </a:lnTo>
                <a:lnTo>
                  <a:pt x="357071" y="266342"/>
                </a:lnTo>
                <a:lnTo>
                  <a:pt x="326926" y="302051"/>
                </a:lnTo>
                <a:lnTo>
                  <a:pt x="287925" y="329697"/>
                </a:lnTo>
                <a:lnTo>
                  <a:pt x="241916" y="347552"/>
                </a:lnTo>
                <a:lnTo>
                  <a:pt x="190746" y="353887"/>
                </a:lnTo>
                <a:lnTo>
                  <a:pt x="140183" y="347552"/>
                </a:lnTo>
                <a:lnTo>
                  <a:pt x="94658" y="329697"/>
                </a:lnTo>
                <a:lnTo>
                  <a:pt x="56024" y="302051"/>
                </a:lnTo>
                <a:lnTo>
                  <a:pt x="26135" y="266342"/>
                </a:lnTo>
                <a:lnTo>
                  <a:pt x="6842" y="224299"/>
                </a:lnTo>
                <a:lnTo>
                  <a:pt x="0" y="177648"/>
                </a:lnTo>
                <a:close/>
              </a:path>
            </a:pathLst>
          </a:custGeom>
          <a:ln w="23179">
            <a:solidFill>
              <a:srgbClr val="BEBEBE"/>
            </a:solidFill>
          </a:ln>
        </p:spPr>
        <p:txBody>
          <a:bodyPr wrap="square" lIns="0" tIns="0" rIns="0" bIns="0" rtlCol="0"/>
          <a:lstStyle/>
          <a:p>
            <a:endParaRPr>
              <a:solidFill>
                <a:prstClr val="black"/>
              </a:solidFill>
              <a:ea typeface="ＭＳ Ｐゴシック" charset="0"/>
            </a:endParaRPr>
          </a:p>
        </p:txBody>
      </p:sp>
      <p:sp>
        <p:nvSpPr>
          <p:cNvPr id="82" name="object 82"/>
          <p:cNvSpPr txBox="1"/>
          <p:nvPr/>
        </p:nvSpPr>
        <p:spPr>
          <a:xfrm>
            <a:off x="3238042" y="1315993"/>
            <a:ext cx="216291" cy="446276"/>
          </a:xfrm>
          <a:prstGeom prst="rect">
            <a:avLst/>
          </a:prstGeom>
        </p:spPr>
        <p:txBody>
          <a:bodyPr vert="horz" wrap="square" lIns="0" tIns="0" rIns="0" bIns="0" rtlCol="0">
            <a:spAutoFit/>
          </a:bodyPr>
          <a:lstStyle/>
          <a:p>
            <a:pPr marL="12700"/>
            <a:r>
              <a:rPr sz="1450" spc="85" dirty="0">
                <a:solidFill>
                  <a:srgbClr val="FFFFFF"/>
                </a:solidFill>
                <a:ea typeface="ＭＳ Ｐゴシック" charset="0"/>
                <a:cs typeface="Calibri"/>
              </a:rPr>
              <a:t>1</a:t>
            </a:r>
            <a:r>
              <a:rPr sz="1450" spc="75" dirty="0">
                <a:solidFill>
                  <a:srgbClr val="FFFFFF"/>
                </a:solidFill>
                <a:ea typeface="ＭＳ Ｐゴシック" charset="0"/>
                <a:cs typeface="Calibri"/>
              </a:rPr>
              <a:t>2</a:t>
            </a:r>
            <a:endParaRPr sz="1450">
              <a:solidFill>
                <a:prstClr val="black"/>
              </a:solidFill>
              <a:ea typeface="ＭＳ Ｐゴシック" charset="0"/>
              <a:cs typeface="Calibri"/>
            </a:endParaRPr>
          </a:p>
        </p:txBody>
      </p:sp>
      <p:sp>
        <p:nvSpPr>
          <p:cNvPr id="83" name="object 83"/>
          <p:cNvSpPr txBox="1"/>
          <p:nvPr/>
        </p:nvSpPr>
        <p:spPr>
          <a:xfrm>
            <a:off x="3644834" y="1275378"/>
            <a:ext cx="2165252" cy="461665"/>
          </a:xfrm>
          <a:prstGeom prst="rect">
            <a:avLst/>
          </a:prstGeom>
        </p:spPr>
        <p:txBody>
          <a:bodyPr vert="horz" wrap="square" lIns="0" tIns="0" rIns="0" bIns="0" rtlCol="0">
            <a:spAutoFit/>
          </a:bodyPr>
          <a:lstStyle/>
          <a:p>
            <a:pPr marL="12700" marR="5080"/>
            <a:r>
              <a:rPr sz="1000" spc="60" dirty="0">
                <a:solidFill>
                  <a:prstClr val="black"/>
                </a:solidFill>
                <a:ea typeface="ＭＳ Ｐゴシック" charset="0"/>
                <a:cs typeface="Calibri"/>
              </a:rPr>
              <a:t>Do </a:t>
            </a:r>
            <a:r>
              <a:rPr sz="1000" spc="50" dirty="0">
                <a:solidFill>
                  <a:prstClr val="black"/>
                </a:solidFill>
                <a:ea typeface="ＭＳ Ｐゴシック" charset="0"/>
                <a:cs typeface="Calibri"/>
              </a:rPr>
              <a:t>you </a:t>
            </a:r>
            <a:r>
              <a:rPr sz="1000" spc="40" dirty="0">
                <a:solidFill>
                  <a:prstClr val="black"/>
                </a:solidFill>
                <a:ea typeface="ＭＳ Ｐゴシック" charset="0"/>
                <a:cs typeface="Calibri"/>
              </a:rPr>
              <a:t>ever experience </a:t>
            </a:r>
            <a:r>
              <a:rPr sz="1000" spc="45" dirty="0">
                <a:solidFill>
                  <a:prstClr val="black"/>
                </a:solidFill>
                <a:ea typeface="ＭＳ Ｐゴシック" charset="0"/>
                <a:cs typeface="Calibri"/>
              </a:rPr>
              <a:t>any problems  with </a:t>
            </a:r>
            <a:r>
              <a:rPr sz="1000" spc="40" dirty="0">
                <a:solidFill>
                  <a:prstClr val="black"/>
                </a:solidFill>
                <a:ea typeface="ＭＳ Ｐゴシック" charset="0"/>
                <a:cs typeface="Calibri"/>
              </a:rPr>
              <a:t>the </a:t>
            </a:r>
            <a:r>
              <a:rPr sz="1000" spc="45" dirty="0">
                <a:solidFill>
                  <a:prstClr val="black"/>
                </a:solidFill>
                <a:ea typeface="ＭＳ Ｐゴシック" charset="0"/>
                <a:cs typeface="Calibri"/>
              </a:rPr>
              <a:t>pharmacy intercom system?</a:t>
            </a:r>
            <a:r>
              <a:rPr sz="1000" spc="-70" dirty="0">
                <a:solidFill>
                  <a:prstClr val="black"/>
                </a:solidFill>
                <a:ea typeface="ＭＳ Ｐゴシック" charset="0"/>
                <a:cs typeface="Calibri"/>
              </a:rPr>
              <a:t> </a:t>
            </a:r>
            <a:r>
              <a:rPr sz="1000" spc="60" dirty="0">
                <a:solidFill>
                  <a:prstClr val="black"/>
                </a:solidFill>
                <a:ea typeface="ＭＳ Ｐゴシック" charset="0"/>
                <a:cs typeface="Calibri"/>
              </a:rPr>
              <a:t>Q2</a:t>
            </a:r>
            <a:endParaRPr sz="1000">
              <a:solidFill>
                <a:prstClr val="black"/>
              </a:solidFill>
              <a:ea typeface="ＭＳ Ｐゴシック" charset="0"/>
              <a:cs typeface="Calibri"/>
            </a:endParaRPr>
          </a:p>
        </p:txBody>
      </p:sp>
      <p:sp>
        <p:nvSpPr>
          <p:cNvPr id="84" name="object 84"/>
          <p:cNvSpPr/>
          <p:nvPr/>
        </p:nvSpPr>
        <p:spPr>
          <a:xfrm>
            <a:off x="3165210" y="2100637"/>
            <a:ext cx="354037" cy="353695"/>
          </a:xfrm>
          <a:custGeom>
            <a:avLst/>
            <a:gdLst/>
            <a:ahLst/>
            <a:cxnLst/>
            <a:rect l="l" t="t" r="r" b="b"/>
            <a:pathLst>
              <a:path w="383539" h="353694">
                <a:moveTo>
                  <a:pt x="190746" y="0"/>
                </a:moveTo>
                <a:lnTo>
                  <a:pt x="140183" y="6309"/>
                </a:lnTo>
                <a:lnTo>
                  <a:pt x="94658" y="24099"/>
                </a:lnTo>
                <a:lnTo>
                  <a:pt x="56024" y="51660"/>
                </a:lnTo>
                <a:lnTo>
                  <a:pt x="26135" y="87283"/>
                </a:lnTo>
                <a:lnTo>
                  <a:pt x="6842" y="129262"/>
                </a:lnTo>
                <a:lnTo>
                  <a:pt x="0" y="175886"/>
                </a:lnTo>
                <a:lnTo>
                  <a:pt x="6842" y="223069"/>
                </a:lnTo>
                <a:lnTo>
                  <a:pt x="26135" y="265494"/>
                </a:lnTo>
                <a:lnTo>
                  <a:pt x="56024" y="301456"/>
                </a:lnTo>
                <a:lnTo>
                  <a:pt x="94658" y="329253"/>
                </a:lnTo>
                <a:lnTo>
                  <a:pt x="140183" y="347180"/>
                </a:lnTo>
                <a:lnTo>
                  <a:pt x="190746" y="353535"/>
                </a:lnTo>
                <a:lnTo>
                  <a:pt x="241916" y="347180"/>
                </a:lnTo>
                <a:lnTo>
                  <a:pt x="287925" y="329253"/>
                </a:lnTo>
                <a:lnTo>
                  <a:pt x="326926" y="301456"/>
                </a:lnTo>
                <a:lnTo>
                  <a:pt x="357071" y="265494"/>
                </a:lnTo>
                <a:lnTo>
                  <a:pt x="376513" y="223069"/>
                </a:lnTo>
                <a:lnTo>
                  <a:pt x="383405" y="175886"/>
                </a:lnTo>
                <a:lnTo>
                  <a:pt x="376513" y="129262"/>
                </a:lnTo>
                <a:lnTo>
                  <a:pt x="357071" y="87283"/>
                </a:lnTo>
                <a:lnTo>
                  <a:pt x="326926" y="51660"/>
                </a:lnTo>
                <a:lnTo>
                  <a:pt x="287925" y="24099"/>
                </a:lnTo>
                <a:lnTo>
                  <a:pt x="241916" y="6309"/>
                </a:lnTo>
                <a:lnTo>
                  <a:pt x="190746" y="0"/>
                </a:lnTo>
                <a:close/>
              </a:path>
            </a:pathLst>
          </a:custGeom>
          <a:solidFill>
            <a:srgbClr val="BEBEBE"/>
          </a:solidFill>
        </p:spPr>
        <p:txBody>
          <a:bodyPr wrap="square" lIns="0" tIns="0" rIns="0" bIns="0" rtlCol="0"/>
          <a:lstStyle/>
          <a:p>
            <a:endParaRPr>
              <a:solidFill>
                <a:prstClr val="black"/>
              </a:solidFill>
              <a:ea typeface="ＭＳ Ｐゴシック" charset="0"/>
            </a:endParaRPr>
          </a:p>
        </p:txBody>
      </p:sp>
      <p:sp>
        <p:nvSpPr>
          <p:cNvPr id="85" name="object 85"/>
          <p:cNvSpPr/>
          <p:nvPr/>
        </p:nvSpPr>
        <p:spPr>
          <a:xfrm>
            <a:off x="3165210" y="2100637"/>
            <a:ext cx="354037" cy="353695"/>
          </a:xfrm>
          <a:custGeom>
            <a:avLst/>
            <a:gdLst/>
            <a:ahLst/>
            <a:cxnLst/>
            <a:rect l="l" t="t" r="r" b="b"/>
            <a:pathLst>
              <a:path w="383539" h="353694">
                <a:moveTo>
                  <a:pt x="0" y="175886"/>
                </a:moveTo>
                <a:lnTo>
                  <a:pt x="6842" y="129262"/>
                </a:lnTo>
                <a:lnTo>
                  <a:pt x="26135" y="87283"/>
                </a:lnTo>
                <a:lnTo>
                  <a:pt x="56024" y="51660"/>
                </a:lnTo>
                <a:lnTo>
                  <a:pt x="94658" y="24099"/>
                </a:lnTo>
                <a:lnTo>
                  <a:pt x="140183" y="6309"/>
                </a:lnTo>
                <a:lnTo>
                  <a:pt x="190746" y="0"/>
                </a:lnTo>
                <a:lnTo>
                  <a:pt x="241916" y="6309"/>
                </a:lnTo>
                <a:lnTo>
                  <a:pt x="287925" y="24099"/>
                </a:lnTo>
                <a:lnTo>
                  <a:pt x="326926" y="51660"/>
                </a:lnTo>
                <a:lnTo>
                  <a:pt x="357071" y="87283"/>
                </a:lnTo>
                <a:lnTo>
                  <a:pt x="376513" y="129262"/>
                </a:lnTo>
                <a:lnTo>
                  <a:pt x="383405" y="175886"/>
                </a:lnTo>
                <a:lnTo>
                  <a:pt x="376513" y="223069"/>
                </a:lnTo>
                <a:lnTo>
                  <a:pt x="357071" y="265494"/>
                </a:lnTo>
                <a:lnTo>
                  <a:pt x="326926" y="301456"/>
                </a:lnTo>
                <a:lnTo>
                  <a:pt x="287925" y="329253"/>
                </a:lnTo>
                <a:lnTo>
                  <a:pt x="241916" y="347180"/>
                </a:lnTo>
                <a:lnTo>
                  <a:pt x="190746" y="353535"/>
                </a:lnTo>
                <a:lnTo>
                  <a:pt x="140183" y="347180"/>
                </a:lnTo>
                <a:lnTo>
                  <a:pt x="94658" y="329253"/>
                </a:lnTo>
                <a:lnTo>
                  <a:pt x="56024" y="301456"/>
                </a:lnTo>
                <a:lnTo>
                  <a:pt x="26135" y="265494"/>
                </a:lnTo>
                <a:lnTo>
                  <a:pt x="6842" y="223069"/>
                </a:lnTo>
                <a:lnTo>
                  <a:pt x="0" y="175886"/>
                </a:lnTo>
                <a:close/>
              </a:path>
            </a:pathLst>
          </a:custGeom>
          <a:ln w="23178">
            <a:solidFill>
              <a:srgbClr val="BEBEBE"/>
            </a:solidFill>
          </a:ln>
        </p:spPr>
        <p:txBody>
          <a:bodyPr wrap="square" lIns="0" tIns="0" rIns="0" bIns="0" rtlCol="0"/>
          <a:lstStyle/>
          <a:p>
            <a:endParaRPr>
              <a:solidFill>
                <a:prstClr val="black"/>
              </a:solidFill>
              <a:ea typeface="ＭＳ Ｐゴシック" charset="0"/>
            </a:endParaRPr>
          </a:p>
        </p:txBody>
      </p:sp>
      <p:sp>
        <p:nvSpPr>
          <p:cNvPr id="86" name="object 86"/>
          <p:cNvSpPr txBox="1"/>
          <p:nvPr/>
        </p:nvSpPr>
        <p:spPr>
          <a:xfrm>
            <a:off x="3238042" y="2148017"/>
            <a:ext cx="216291" cy="1046440"/>
          </a:xfrm>
          <a:prstGeom prst="rect">
            <a:avLst/>
          </a:prstGeom>
        </p:spPr>
        <p:txBody>
          <a:bodyPr vert="horz" wrap="square" lIns="0" tIns="0" rIns="0" bIns="0" rtlCol="0">
            <a:spAutoFit/>
          </a:bodyPr>
          <a:lstStyle/>
          <a:p>
            <a:pPr marL="12700"/>
            <a:r>
              <a:rPr sz="1450" spc="85" dirty="0">
                <a:solidFill>
                  <a:srgbClr val="FFFFFF"/>
                </a:solidFill>
                <a:ea typeface="ＭＳ Ｐゴシック" charset="0"/>
                <a:cs typeface="Calibri"/>
              </a:rPr>
              <a:t>1</a:t>
            </a:r>
            <a:r>
              <a:rPr sz="1450" spc="75" dirty="0">
                <a:solidFill>
                  <a:srgbClr val="FFFFFF"/>
                </a:solidFill>
                <a:ea typeface="ＭＳ Ｐゴシック" charset="0"/>
                <a:cs typeface="Calibri"/>
              </a:rPr>
              <a:t>4</a:t>
            </a:r>
            <a:endParaRPr sz="1450">
              <a:solidFill>
                <a:prstClr val="black"/>
              </a:solidFill>
              <a:ea typeface="ＭＳ Ｐゴシック" charset="0"/>
              <a:cs typeface="Calibri"/>
            </a:endParaRPr>
          </a:p>
          <a:p>
            <a:pPr marL="12700">
              <a:spcBef>
                <a:spcPts val="1240"/>
              </a:spcBef>
            </a:pPr>
            <a:r>
              <a:rPr sz="1450" spc="85" dirty="0">
                <a:solidFill>
                  <a:srgbClr val="FFFFFF"/>
                </a:solidFill>
                <a:ea typeface="ＭＳ Ｐゴシック" charset="0"/>
                <a:cs typeface="Calibri"/>
              </a:rPr>
              <a:t>1</a:t>
            </a:r>
            <a:r>
              <a:rPr sz="1450" spc="75" dirty="0">
                <a:solidFill>
                  <a:srgbClr val="FFFFFF"/>
                </a:solidFill>
                <a:ea typeface="ＭＳ Ｐゴシック" charset="0"/>
                <a:cs typeface="Calibri"/>
              </a:rPr>
              <a:t>5</a:t>
            </a:r>
            <a:endParaRPr sz="1450">
              <a:solidFill>
                <a:prstClr val="black"/>
              </a:solidFill>
              <a:ea typeface="ＭＳ Ｐゴシック" charset="0"/>
              <a:cs typeface="Calibri"/>
            </a:endParaRPr>
          </a:p>
        </p:txBody>
      </p:sp>
      <p:sp>
        <p:nvSpPr>
          <p:cNvPr id="87" name="object 87"/>
          <p:cNvSpPr txBox="1"/>
          <p:nvPr/>
        </p:nvSpPr>
        <p:spPr>
          <a:xfrm>
            <a:off x="3631782" y="1704296"/>
            <a:ext cx="2069123" cy="838178"/>
          </a:xfrm>
          <a:prstGeom prst="rect">
            <a:avLst/>
          </a:prstGeom>
        </p:spPr>
        <p:txBody>
          <a:bodyPr vert="horz" wrap="square" lIns="0" tIns="0" rIns="0" bIns="0" rtlCol="0">
            <a:spAutoFit/>
          </a:bodyPr>
          <a:lstStyle/>
          <a:p>
            <a:pPr marL="12700" marR="139700"/>
            <a:r>
              <a:rPr sz="1000" spc="55" dirty="0">
                <a:solidFill>
                  <a:prstClr val="black"/>
                </a:solidFill>
                <a:ea typeface="ＭＳ Ｐゴシック" charset="0"/>
                <a:cs typeface="Calibri"/>
              </a:rPr>
              <a:t>Were </a:t>
            </a:r>
            <a:r>
              <a:rPr sz="1000" spc="40" dirty="0">
                <a:solidFill>
                  <a:prstClr val="black"/>
                </a:solidFill>
                <a:ea typeface="ＭＳ Ｐゴシック" charset="0"/>
                <a:cs typeface="Calibri"/>
              </a:rPr>
              <a:t>there </a:t>
            </a:r>
            <a:r>
              <a:rPr sz="1000" spc="50" dirty="0">
                <a:solidFill>
                  <a:prstClr val="black"/>
                </a:solidFill>
                <a:ea typeface="ＭＳ Ｐゴシック" charset="0"/>
                <a:cs typeface="Calibri"/>
              </a:rPr>
              <a:t>enough </a:t>
            </a:r>
            <a:r>
              <a:rPr sz="1000" spc="30" dirty="0">
                <a:solidFill>
                  <a:prstClr val="black"/>
                </a:solidFill>
                <a:ea typeface="ＭＳ Ｐゴシック" charset="0"/>
                <a:cs typeface="Calibri"/>
              </a:rPr>
              <a:t>staff in </a:t>
            </a:r>
            <a:r>
              <a:rPr sz="1000" spc="40" dirty="0">
                <a:solidFill>
                  <a:prstClr val="black"/>
                </a:solidFill>
                <a:ea typeface="ＭＳ Ｐゴシック" charset="0"/>
                <a:cs typeface="Calibri"/>
              </a:rPr>
              <a:t>the</a:t>
            </a:r>
            <a:r>
              <a:rPr sz="1000" spc="-85" dirty="0">
                <a:solidFill>
                  <a:prstClr val="black"/>
                </a:solidFill>
                <a:ea typeface="ＭＳ Ｐゴシック" charset="0"/>
                <a:cs typeface="Calibri"/>
              </a:rPr>
              <a:t> </a:t>
            </a:r>
            <a:r>
              <a:rPr sz="1000" spc="40" dirty="0">
                <a:solidFill>
                  <a:prstClr val="black"/>
                </a:solidFill>
                <a:ea typeface="ＭＳ Ｐゴシック" charset="0"/>
                <a:cs typeface="Calibri"/>
              </a:rPr>
              <a:t>drive  </a:t>
            </a:r>
            <a:r>
              <a:rPr sz="1000" spc="45" dirty="0">
                <a:solidFill>
                  <a:prstClr val="black"/>
                </a:solidFill>
                <a:ea typeface="ＭＳ Ｐゴシック" charset="0"/>
                <a:cs typeface="Calibri"/>
              </a:rPr>
              <a:t>thru today?</a:t>
            </a:r>
            <a:r>
              <a:rPr sz="1000" spc="-95" dirty="0">
                <a:solidFill>
                  <a:prstClr val="black"/>
                </a:solidFill>
                <a:ea typeface="ＭＳ Ｐゴシック" charset="0"/>
                <a:cs typeface="Calibri"/>
              </a:rPr>
              <a:t> </a:t>
            </a:r>
            <a:r>
              <a:rPr sz="1000" spc="60" dirty="0">
                <a:solidFill>
                  <a:prstClr val="black"/>
                </a:solidFill>
                <a:ea typeface="ＭＳ Ｐゴシック" charset="0"/>
                <a:cs typeface="Calibri"/>
              </a:rPr>
              <a:t>Q3</a:t>
            </a:r>
            <a:endParaRPr sz="1000">
              <a:solidFill>
                <a:prstClr val="black"/>
              </a:solidFill>
              <a:ea typeface="ＭＳ Ｐゴシック" charset="0"/>
              <a:cs typeface="Calibri"/>
            </a:endParaRPr>
          </a:p>
          <a:p>
            <a:pPr marL="25400" marR="5080">
              <a:lnSpc>
                <a:spcPct val="100800"/>
              </a:lnSpc>
              <a:spcBef>
                <a:spcPts val="530"/>
              </a:spcBef>
            </a:pPr>
            <a:r>
              <a:rPr sz="1000" spc="40" dirty="0">
                <a:solidFill>
                  <a:prstClr val="black"/>
                </a:solidFill>
                <a:ea typeface="ＭＳ Ｐゴシック" charset="0"/>
                <a:cs typeface="Calibri"/>
              </a:rPr>
              <a:t>..consider another </a:t>
            </a:r>
            <a:r>
              <a:rPr sz="1000" spc="50" dirty="0">
                <a:solidFill>
                  <a:prstClr val="black"/>
                </a:solidFill>
                <a:ea typeface="ＭＳ Ｐゴシック" charset="0"/>
                <a:cs typeface="Calibri"/>
              </a:rPr>
              <a:t>pharmacy </a:t>
            </a:r>
            <a:r>
              <a:rPr sz="1000" spc="20" dirty="0">
                <a:solidFill>
                  <a:prstClr val="black"/>
                </a:solidFill>
                <a:ea typeface="ＭＳ Ｐゴシック" charset="0"/>
                <a:cs typeface="Calibri"/>
              </a:rPr>
              <a:t>if </a:t>
            </a:r>
            <a:r>
              <a:rPr sz="1000" spc="50" dirty="0">
                <a:solidFill>
                  <a:prstClr val="black"/>
                </a:solidFill>
                <a:ea typeface="ＭＳ Ｐゴシック" charset="0"/>
                <a:cs typeface="Calibri"/>
              </a:rPr>
              <a:t>you  </a:t>
            </a:r>
            <a:r>
              <a:rPr sz="1000" spc="45" dirty="0">
                <a:solidFill>
                  <a:prstClr val="black"/>
                </a:solidFill>
                <a:ea typeface="ＭＳ Ｐゴシック" charset="0"/>
                <a:cs typeface="Calibri"/>
              </a:rPr>
              <a:t>experience problems </a:t>
            </a:r>
            <a:r>
              <a:rPr sz="1000" spc="40" dirty="0">
                <a:solidFill>
                  <a:prstClr val="black"/>
                </a:solidFill>
                <a:ea typeface="ＭＳ Ｐゴシック" charset="0"/>
                <a:cs typeface="Calibri"/>
              </a:rPr>
              <a:t>at drive thru?</a:t>
            </a:r>
            <a:r>
              <a:rPr sz="1000" spc="-105" dirty="0">
                <a:solidFill>
                  <a:prstClr val="black"/>
                </a:solidFill>
                <a:ea typeface="ＭＳ Ｐゴシック" charset="0"/>
                <a:cs typeface="Calibri"/>
              </a:rPr>
              <a:t> </a:t>
            </a:r>
            <a:r>
              <a:rPr sz="1000" spc="60" dirty="0">
                <a:solidFill>
                  <a:prstClr val="black"/>
                </a:solidFill>
                <a:ea typeface="ＭＳ Ｐゴシック" charset="0"/>
                <a:cs typeface="Calibri"/>
              </a:rPr>
              <a:t>Q4</a:t>
            </a:r>
            <a:endParaRPr sz="1000">
              <a:solidFill>
                <a:prstClr val="black"/>
              </a:solidFill>
              <a:ea typeface="ＭＳ Ｐゴシック" charset="0"/>
              <a:cs typeface="Calibri"/>
            </a:endParaRPr>
          </a:p>
        </p:txBody>
      </p:sp>
      <p:sp>
        <p:nvSpPr>
          <p:cNvPr id="88" name="object 88"/>
          <p:cNvSpPr txBox="1"/>
          <p:nvPr/>
        </p:nvSpPr>
        <p:spPr>
          <a:xfrm>
            <a:off x="6069469" y="899012"/>
            <a:ext cx="214532" cy="446276"/>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4</a:t>
            </a:r>
            <a:endParaRPr sz="1450">
              <a:solidFill>
                <a:prstClr val="black"/>
              </a:solidFill>
              <a:ea typeface="ＭＳ Ｐゴシック" charset="0"/>
              <a:cs typeface="Calibri"/>
            </a:endParaRPr>
          </a:p>
        </p:txBody>
      </p:sp>
      <p:sp>
        <p:nvSpPr>
          <p:cNvPr id="89" name="object 89"/>
          <p:cNvSpPr txBox="1"/>
          <p:nvPr/>
        </p:nvSpPr>
        <p:spPr>
          <a:xfrm>
            <a:off x="6421971" y="852874"/>
            <a:ext cx="2127738" cy="342900"/>
          </a:xfrm>
          <a:prstGeom prst="rect">
            <a:avLst/>
          </a:prstGeom>
        </p:spPr>
        <p:txBody>
          <a:bodyPr vert="horz" wrap="square" lIns="0" tIns="0" rIns="0" bIns="0" rtlCol="0">
            <a:spAutoFit/>
          </a:bodyPr>
          <a:lstStyle/>
          <a:p>
            <a:pPr marL="12700" marR="5080">
              <a:lnSpc>
                <a:spcPts val="1290"/>
              </a:lnSpc>
            </a:pPr>
            <a:r>
              <a:rPr sz="1100" spc="55" dirty="0">
                <a:solidFill>
                  <a:prstClr val="black"/>
                </a:solidFill>
                <a:ea typeface="ＭＳ Ｐゴシック" charset="0"/>
                <a:cs typeface="Calibri"/>
              </a:rPr>
              <a:t>Number </a:t>
            </a:r>
            <a:r>
              <a:rPr sz="1100" spc="35" dirty="0">
                <a:solidFill>
                  <a:prstClr val="black"/>
                </a:solidFill>
                <a:ea typeface="ＭＳ Ｐゴシック" charset="0"/>
                <a:cs typeface="Calibri"/>
              </a:rPr>
              <a:t>of </a:t>
            </a:r>
            <a:r>
              <a:rPr sz="1100" spc="50" dirty="0">
                <a:solidFill>
                  <a:prstClr val="black"/>
                </a:solidFill>
                <a:ea typeface="ＭＳ Ｐゴシック" charset="0"/>
                <a:cs typeface="Calibri"/>
              </a:rPr>
              <a:t>overdue </a:t>
            </a:r>
            <a:r>
              <a:rPr sz="1100" spc="40" dirty="0">
                <a:solidFill>
                  <a:prstClr val="black"/>
                </a:solidFill>
                <a:ea typeface="ＭＳ Ｐゴシック" charset="0"/>
                <a:cs typeface="Calibri"/>
              </a:rPr>
              <a:t>resets</a:t>
            </a:r>
            <a:r>
              <a:rPr sz="1100" spc="-65" dirty="0">
                <a:solidFill>
                  <a:prstClr val="black"/>
                </a:solidFill>
                <a:ea typeface="ＭＳ Ｐゴシック" charset="0"/>
                <a:cs typeface="Calibri"/>
              </a:rPr>
              <a:t> </a:t>
            </a:r>
            <a:r>
              <a:rPr sz="1100" spc="35" dirty="0">
                <a:solidFill>
                  <a:prstClr val="black"/>
                </a:solidFill>
                <a:ea typeface="ＭＳ Ｐゴシック" charset="0"/>
                <a:cs typeface="Calibri"/>
              </a:rPr>
              <a:t>/revisions  </a:t>
            </a:r>
            <a:r>
              <a:rPr sz="1100" spc="30" dirty="0">
                <a:solidFill>
                  <a:prstClr val="black"/>
                </a:solidFill>
                <a:ea typeface="ＭＳ Ｐゴシック" charset="0"/>
                <a:cs typeface="Calibri"/>
              </a:rPr>
              <a:t>in</a:t>
            </a:r>
            <a:r>
              <a:rPr sz="1100" spc="-55" dirty="0">
                <a:solidFill>
                  <a:prstClr val="black"/>
                </a:solidFill>
                <a:ea typeface="ＭＳ Ｐゴシック" charset="0"/>
                <a:cs typeface="Calibri"/>
              </a:rPr>
              <a:t> </a:t>
            </a:r>
            <a:r>
              <a:rPr sz="1100" spc="40" dirty="0">
                <a:solidFill>
                  <a:prstClr val="black"/>
                </a:solidFill>
                <a:ea typeface="ＭＳ Ｐゴシック" charset="0"/>
                <a:cs typeface="Calibri"/>
              </a:rPr>
              <a:t>store</a:t>
            </a:r>
            <a:endParaRPr sz="1100">
              <a:solidFill>
                <a:prstClr val="black"/>
              </a:solidFill>
              <a:ea typeface="ＭＳ Ｐゴシック" charset="0"/>
              <a:cs typeface="Calibri"/>
            </a:endParaRPr>
          </a:p>
        </p:txBody>
      </p:sp>
      <p:sp>
        <p:nvSpPr>
          <p:cNvPr id="90" name="object 90"/>
          <p:cNvSpPr/>
          <p:nvPr/>
        </p:nvSpPr>
        <p:spPr>
          <a:xfrm>
            <a:off x="5993684" y="1231779"/>
            <a:ext cx="354037" cy="352425"/>
          </a:xfrm>
          <a:custGeom>
            <a:avLst/>
            <a:gdLst/>
            <a:ahLst/>
            <a:cxnLst/>
            <a:rect l="l" t="t" r="r" b="b"/>
            <a:pathLst>
              <a:path w="383540" h="352425">
                <a:moveTo>
                  <a:pt x="192084" y="0"/>
                </a:moveTo>
                <a:lnTo>
                  <a:pt x="140957" y="6309"/>
                </a:lnTo>
                <a:lnTo>
                  <a:pt x="95054" y="24099"/>
                </a:lnTo>
                <a:lnTo>
                  <a:pt x="56191" y="51660"/>
                </a:lnTo>
                <a:lnTo>
                  <a:pt x="26184" y="87283"/>
                </a:lnTo>
                <a:lnTo>
                  <a:pt x="6848" y="129262"/>
                </a:lnTo>
                <a:lnTo>
                  <a:pt x="0" y="175886"/>
                </a:lnTo>
                <a:lnTo>
                  <a:pt x="6848" y="222965"/>
                </a:lnTo>
                <a:lnTo>
                  <a:pt x="26184" y="265128"/>
                </a:lnTo>
                <a:lnTo>
                  <a:pt x="56191" y="300751"/>
                </a:lnTo>
                <a:lnTo>
                  <a:pt x="95054" y="328209"/>
                </a:lnTo>
                <a:lnTo>
                  <a:pt x="140957" y="345875"/>
                </a:lnTo>
                <a:lnTo>
                  <a:pt x="192084" y="352125"/>
                </a:lnTo>
                <a:lnTo>
                  <a:pt x="242676" y="345875"/>
                </a:lnTo>
                <a:lnTo>
                  <a:pt x="288272" y="328209"/>
                </a:lnTo>
                <a:lnTo>
                  <a:pt x="326998" y="300751"/>
                </a:lnTo>
                <a:lnTo>
                  <a:pt x="356979" y="265128"/>
                </a:lnTo>
                <a:lnTo>
                  <a:pt x="376342" y="222965"/>
                </a:lnTo>
                <a:lnTo>
                  <a:pt x="383213" y="175886"/>
                </a:lnTo>
                <a:lnTo>
                  <a:pt x="376342" y="129262"/>
                </a:lnTo>
                <a:lnTo>
                  <a:pt x="356979" y="87283"/>
                </a:lnTo>
                <a:lnTo>
                  <a:pt x="326998" y="51660"/>
                </a:lnTo>
                <a:lnTo>
                  <a:pt x="288272" y="24099"/>
                </a:lnTo>
                <a:lnTo>
                  <a:pt x="242676" y="6309"/>
                </a:lnTo>
                <a:lnTo>
                  <a:pt x="192084"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91" name="object 91"/>
          <p:cNvSpPr/>
          <p:nvPr/>
        </p:nvSpPr>
        <p:spPr>
          <a:xfrm>
            <a:off x="5993684" y="1231779"/>
            <a:ext cx="354037" cy="352425"/>
          </a:xfrm>
          <a:custGeom>
            <a:avLst/>
            <a:gdLst/>
            <a:ahLst/>
            <a:cxnLst/>
            <a:rect l="l" t="t" r="r" b="b"/>
            <a:pathLst>
              <a:path w="383540" h="352425">
                <a:moveTo>
                  <a:pt x="0" y="175886"/>
                </a:moveTo>
                <a:lnTo>
                  <a:pt x="6848" y="129262"/>
                </a:lnTo>
                <a:lnTo>
                  <a:pt x="26184" y="87283"/>
                </a:lnTo>
                <a:lnTo>
                  <a:pt x="56191" y="51660"/>
                </a:lnTo>
                <a:lnTo>
                  <a:pt x="95054" y="24099"/>
                </a:lnTo>
                <a:lnTo>
                  <a:pt x="140957" y="6309"/>
                </a:lnTo>
                <a:lnTo>
                  <a:pt x="192084" y="0"/>
                </a:lnTo>
                <a:lnTo>
                  <a:pt x="242676" y="6309"/>
                </a:lnTo>
                <a:lnTo>
                  <a:pt x="288272" y="24099"/>
                </a:lnTo>
                <a:lnTo>
                  <a:pt x="326998" y="51660"/>
                </a:lnTo>
                <a:lnTo>
                  <a:pt x="356979" y="87283"/>
                </a:lnTo>
                <a:lnTo>
                  <a:pt x="376342" y="129262"/>
                </a:lnTo>
                <a:lnTo>
                  <a:pt x="383213" y="175886"/>
                </a:lnTo>
                <a:lnTo>
                  <a:pt x="376342" y="222965"/>
                </a:lnTo>
                <a:lnTo>
                  <a:pt x="356979" y="265128"/>
                </a:lnTo>
                <a:lnTo>
                  <a:pt x="326998" y="300751"/>
                </a:lnTo>
                <a:lnTo>
                  <a:pt x="288272" y="328209"/>
                </a:lnTo>
                <a:lnTo>
                  <a:pt x="242676" y="345875"/>
                </a:lnTo>
                <a:lnTo>
                  <a:pt x="192084" y="352125"/>
                </a:lnTo>
                <a:lnTo>
                  <a:pt x="140957" y="345875"/>
                </a:lnTo>
                <a:lnTo>
                  <a:pt x="95054" y="328209"/>
                </a:lnTo>
                <a:lnTo>
                  <a:pt x="56191" y="300751"/>
                </a:lnTo>
                <a:lnTo>
                  <a:pt x="26184" y="265128"/>
                </a:lnTo>
                <a:lnTo>
                  <a:pt x="6848" y="222965"/>
                </a:lnTo>
                <a:lnTo>
                  <a:pt x="0" y="175886"/>
                </a:lnTo>
                <a:close/>
              </a:path>
            </a:pathLst>
          </a:custGeom>
          <a:ln w="23174">
            <a:solidFill>
              <a:srgbClr val="C00000"/>
            </a:solidFill>
          </a:ln>
        </p:spPr>
        <p:txBody>
          <a:bodyPr wrap="square" lIns="0" tIns="0" rIns="0" bIns="0" rtlCol="0"/>
          <a:lstStyle/>
          <a:p>
            <a:endParaRPr>
              <a:solidFill>
                <a:prstClr val="black"/>
              </a:solidFill>
              <a:ea typeface="ＭＳ Ｐゴシック" charset="0"/>
            </a:endParaRPr>
          </a:p>
        </p:txBody>
      </p:sp>
      <p:sp>
        <p:nvSpPr>
          <p:cNvPr id="92" name="object 92"/>
          <p:cNvSpPr/>
          <p:nvPr/>
        </p:nvSpPr>
        <p:spPr>
          <a:xfrm>
            <a:off x="5997570" y="3702959"/>
            <a:ext cx="354037" cy="353695"/>
          </a:xfrm>
          <a:custGeom>
            <a:avLst/>
            <a:gdLst/>
            <a:ahLst/>
            <a:cxnLst/>
            <a:rect l="l" t="t" r="r" b="b"/>
            <a:pathLst>
              <a:path w="383540" h="353695">
                <a:moveTo>
                  <a:pt x="190746" y="0"/>
                </a:moveTo>
                <a:lnTo>
                  <a:pt x="140382" y="6354"/>
                </a:lnTo>
                <a:lnTo>
                  <a:pt x="94913" y="24281"/>
                </a:lnTo>
                <a:lnTo>
                  <a:pt x="56239" y="52078"/>
                </a:lnTo>
                <a:lnTo>
                  <a:pt x="26262" y="88041"/>
                </a:lnTo>
                <a:lnTo>
                  <a:pt x="6882" y="130465"/>
                </a:lnTo>
                <a:lnTo>
                  <a:pt x="0" y="177648"/>
                </a:lnTo>
                <a:lnTo>
                  <a:pt x="6882" y="224211"/>
                </a:lnTo>
                <a:lnTo>
                  <a:pt x="26262" y="266172"/>
                </a:lnTo>
                <a:lnTo>
                  <a:pt x="56239" y="301809"/>
                </a:lnTo>
                <a:lnTo>
                  <a:pt x="94913" y="329397"/>
                </a:lnTo>
                <a:lnTo>
                  <a:pt x="140382" y="347213"/>
                </a:lnTo>
                <a:lnTo>
                  <a:pt x="190746" y="353535"/>
                </a:lnTo>
                <a:lnTo>
                  <a:pt x="241916" y="347213"/>
                </a:lnTo>
                <a:lnTo>
                  <a:pt x="287925" y="329397"/>
                </a:lnTo>
                <a:lnTo>
                  <a:pt x="326926" y="301809"/>
                </a:lnTo>
                <a:lnTo>
                  <a:pt x="357071" y="266172"/>
                </a:lnTo>
                <a:lnTo>
                  <a:pt x="376513" y="224211"/>
                </a:lnTo>
                <a:lnTo>
                  <a:pt x="383405" y="177648"/>
                </a:lnTo>
                <a:lnTo>
                  <a:pt x="376513" y="130465"/>
                </a:lnTo>
                <a:lnTo>
                  <a:pt x="357071" y="88041"/>
                </a:lnTo>
                <a:lnTo>
                  <a:pt x="326926" y="52078"/>
                </a:lnTo>
                <a:lnTo>
                  <a:pt x="287925" y="24281"/>
                </a:lnTo>
                <a:lnTo>
                  <a:pt x="241916" y="6354"/>
                </a:lnTo>
                <a:lnTo>
                  <a:pt x="190746"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93" name="object 93"/>
          <p:cNvSpPr/>
          <p:nvPr/>
        </p:nvSpPr>
        <p:spPr>
          <a:xfrm>
            <a:off x="5997570" y="3702959"/>
            <a:ext cx="354037" cy="353695"/>
          </a:xfrm>
          <a:custGeom>
            <a:avLst/>
            <a:gdLst/>
            <a:ahLst/>
            <a:cxnLst/>
            <a:rect l="l" t="t" r="r" b="b"/>
            <a:pathLst>
              <a:path w="383540" h="353695">
                <a:moveTo>
                  <a:pt x="0" y="177648"/>
                </a:moveTo>
                <a:lnTo>
                  <a:pt x="6882" y="130465"/>
                </a:lnTo>
                <a:lnTo>
                  <a:pt x="26262" y="88041"/>
                </a:lnTo>
                <a:lnTo>
                  <a:pt x="56239" y="52078"/>
                </a:lnTo>
                <a:lnTo>
                  <a:pt x="94913" y="24281"/>
                </a:lnTo>
                <a:lnTo>
                  <a:pt x="140382" y="6354"/>
                </a:lnTo>
                <a:lnTo>
                  <a:pt x="190746" y="0"/>
                </a:lnTo>
                <a:lnTo>
                  <a:pt x="241916" y="6354"/>
                </a:lnTo>
                <a:lnTo>
                  <a:pt x="287925" y="24281"/>
                </a:lnTo>
                <a:lnTo>
                  <a:pt x="326926" y="52078"/>
                </a:lnTo>
                <a:lnTo>
                  <a:pt x="357071" y="88041"/>
                </a:lnTo>
                <a:lnTo>
                  <a:pt x="376513" y="130465"/>
                </a:lnTo>
                <a:lnTo>
                  <a:pt x="383405" y="177648"/>
                </a:lnTo>
                <a:lnTo>
                  <a:pt x="376513" y="224211"/>
                </a:lnTo>
                <a:lnTo>
                  <a:pt x="357071" y="266172"/>
                </a:lnTo>
                <a:lnTo>
                  <a:pt x="326926" y="301809"/>
                </a:lnTo>
                <a:lnTo>
                  <a:pt x="287925" y="329397"/>
                </a:lnTo>
                <a:lnTo>
                  <a:pt x="241916" y="347213"/>
                </a:lnTo>
                <a:lnTo>
                  <a:pt x="190746" y="353535"/>
                </a:lnTo>
                <a:lnTo>
                  <a:pt x="140382" y="347213"/>
                </a:lnTo>
                <a:lnTo>
                  <a:pt x="94913" y="329397"/>
                </a:lnTo>
                <a:lnTo>
                  <a:pt x="56239" y="301809"/>
                </a:lnTo>
                <a:lnTo>
                  <a:pt x="26262" y="266172"/>
                </a:lnTo>
                <a:lnTo>
                  <a:pt x="6882" y="224211"/>
                </a:lnTo>
                <a:lnTo>
                  <a:pt x="0" y="177648"/>
                </a:lnTo>
                <a:close/>
              </a:path>
            </a:pathLst>
          </a:custGeom>
          <a:ln w="23178">
            <a:solidFill>
              <a:srgbClr val="C00000"/>
            </a:solidFill>
          </a:ln>
        </p:spPr>
        <p:txBody>
          <a:bodyPr wrap="square" lIns="0" tIns="0" rIns="0" bIns="0" rtlCol="0"/>
          <a:lstStyle/>
          <a:p>
            <a:endParaRPr>
              <a:solidFill>
                <a:prstClr val="black"/>
              </a:solidFill>
              <a:ea typeface="ＭＳ Ｐゴシック" charset="0"/>
            </a:endParaRPr>
          </a:p>
        </p:txBody>
      </p:sp>
      <p:sp>
        <p:nvSpPr>
          <p:cNvPr id="94" name="object 94"/>
          <p:cNvSpPr/>
          <p:nvPr/>
        </p:nvSpPr>
        <p:spPr>
          <a:xfrm>
            <a:off x="5997570" y="3278921"/>
            <a:ext cx="354037" cy="354330"/>
          </a:xfrm>
          <a:custGeom>
            <a:avLst/>
            <a:gdLst/>
            <a:ahLst/>
            <a:cxnLst/>
            <a:rect l="l" t="t" r="r" b="b"/>
            <a:pathLst>
              <a:path w="383540" h="354329">
                <a:moveTo>
                  <a:pt x="190746" y="0"/>
                </a:moveTo>
                <a:lnTo>
                  <a:pt x="140382" y="6354"/>
                </a:lnTo>
                <a:lnTo>
                  <a:pt x="94913" y="24281"/>
                </a:lnTo>
                <a:lnTo>
                  <a:pt x="56239" y="52078"/>
                </a:lnTo>
                <a:lnTo>
                  <a:pt x="26262" y="88041"/>
                </a:lnTo>
                <a:lnTo>
                  <a:pt x="6882" y="130465"/>
                </a:lnTo>
                <a:lnTo>
                  <a:pt x="0" y="177648"/>
                </a:lnTo>
                <a:lnTo>
                  <a:pt x="6882" y="224312"/>
                </a:lnTo>
                <a:lnTo>
                  <a:pt x="26262" y="266388"/>
                </a:lnTo>
                <a:lnTo>
                  <a:pt x="56239" y="302139"/>
                </a:lnTo>
                <a:lnTo>
                  <a:pt x="94913" y="329827"/>
                </a:lnTo>
                <a:lnTo>
                  <a:pt x="140382" y="347715"/>
                </a:lnTo>
                <a:lnTo>
                  <a:pt x="190746" y="354063"/>
                </a:lnTo>
                <a:lnTo>
                  <a:pt x="241916" y="347715"/>
                </a:lnTo>
                <a:lnTo>
                  <a:pt x="287925" y="329827"/>
                </a:lnTo>
                <a:lnTo>
                  <a:pt x="326926" y="302139"/>
                </a:lnTo>
                <a:lnTo>
                  <a:pt x="357071" y="266388"/>
                </a:lnTo>
                <a:lnTo>
                  <a:pt x="376513" y="224312"/>
                </a:lnTo>
                <a:lnTo>
                  <a:pt x="383405" y="177648"/>
                </a:lnTo>
                <a:lnTo>
                  <a:pt x="376513" y="130465"/>
                </a:lnTo>
                <a:lnTo>
                  <a:pt x="357071" y="88041"/>
                </a:lnTo>
                <a:lnTo>
                  <a:pt x="326926" y="52078"/>
                </a:lnTo>
                <a:lnTo>
                  <a:pt x="287925" y="24281"/>
                </a:lnTo>
                <a:lnTo>
                  <a:pt x="241916" y="6354"/>
                </a:lnTo>
                <a:lnTo>
                  <a:pt x="190746"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95" name="object 95"/>
          <p:cNvSpPr/>
          <p:nvPr/>
        </p:nvSpPr>
        <p:spPr>
          <a:xfrm>
            <a:off x="5997570" y="3278921"/>
            <a:ext cx="354037" cy="354330"/>
          </a:xfrm>
          <a:custGeom>
            <a:avLst/>
            <a:gdLst/>
            <a:ahLst/>
            <a:cxnLst/>
            <a:rect l="l" t="t" r="r" b="b"/>
            <a:pathLst>
              <a:path w="383540" h="354329">
                <a:moveTo>
                  <a:pt x="0" y="177648"/>
                </a:moveTo>
                <a:lnTo>
                  <a:pt x="6882" y="130465"/>
                </a:lnTo>
                <a:lnTo>
                  <a:pt x="26262" y="88041"/>
                </a:lnTo>
                <a:lnTo>
                  <a:pt x="56239" y="52078"/>
                </a:lnTo>
                <a:lnTo>
                  <a:pt x="94913" y="24281"/>
                </a:lnTo>
                <a:lnTo>
                  <a:pt x="140382" y="6354"/>
                </a:lnTo>
                <a:lnTo>
                  <a:pt x="190746" y="0"/>
                </a:lnTo>
                <a:lnTo>
                  <a:pt x="241916" y="6354"/>
                </a:lnTo>
                <a:lnTo>
                  <a:pt x="287925" y="24281"/>
                </a:lnTo>
                <a:lnTo>
                  <a:pt x="326926" y="52078"/>
                </a:lnTo>
                <a:lnTo>
                  <a:pt x="357071" y="88041"/>
                </a:lnTo>
                <a:lnTo>
                  <a:pt x="376513" y="130465"/>
                </a:lnTo>
                <a:lnTo>
                  <a:pt x="383405" y="177648"/>
                </a:lnTo>
                <a:lnTo>
                  <a:pt x="376513" y="224312"/>
                </a:lnTo>
                <a:lnTo>
                  <a:pt x="357071" y="266388"/>
                </a:lnTo>
                <a:lnTo>
                  <a:pt x="326926" y="302139"/>
                </a:lnTo>
                <a:lnTo>
                  <a:pt x="287925" y="329827"/>
                </a:lnTo>
                <a:lnTo>
                  <a:pt x="241916" y="347715"/>
                </a:lnTo>
                <a:lnTo>
                  <a:pt x="190746" y="354063"/>
                </a:lnTo>
                <a:lnTo>
                  <a:pt x="140382" y="347715"/>
                </a:lnTo>
                <a:lnTo>
                  <a:pt x="94913" y="329827"/>
                </a:lnTo>
                <a:lnTo>
                  <a:pt x="56239" y="302139"/>
                </a:lnTo>
                <a:lnTo>
                  <a:pt x="26262" y="266388"/>
                </a:lnTo>
                <a:lnTo>
                  <a:pt x="6882" y="224312"/>
                </a:lnTo>
                <a:lnTo>
                  <a:pt x="0" y="177648"/>
                </a:lnTo>
                <a:close/>
              </a:path>
            </a:pathLst>
          </a:custGeom>
          <a:ln w="23179">
            <a:solidFill>
              <a:srgbClr val="C00000"/>
            </a:solidFill>
          </a:ln>
        </p:spPr>
        <p:txBody>
          <a:bodyPr wrap="square" lIns="0" tIns="0" rIns="0" bIns="0" rtlCol="0"/>
          <a:lstStyle/>
          <a:p>
            <a:endParaRPr>
              <a:solidFill>
                <a:prstClr val="black"/>
              </a:solidFill>
              <a:ea typeface="ＭＳ Ｐゴシック" charset="0"/>
            </a:endParaRPr>
          </a:p>
        </p:txBody>
      </p:sp>
      <p:sp>
        <p:nvSpPr>
          <p:cNvPr id="96" name="object 96"/>
          <p:cNvSpPr/>
          <p:nvPr/>
        </p:nvSpPr>
        <p:spPr>
          <a:xfrm>
            <a:off x="5993684" y="2848546"/>
            <a:ext cx="354037" cy="354330"/>
          </a:xfrm>
          <a:custGeom>
            <a:avLst/>
            <a:gdLst/>
            <a:ahLst/>
            <a:cxnLst/>
            <a:rect l="l" t="t" r="r" b="b"/>
            <a:pathLst>
              <a:path w="383540" h="354330">
                <a:moveTo>
                  <a:pt x="192084" y="0"/>
                </a:moveTo>
                <a:lnTo>
                  <a:pt x="140957" y="6354"/>
                </a:lnTo>
                <a:lnTo>
                  <a:pt x="95054" y="24281"/>
                </a:lnTo>
                <a:lnTo>
                  <a:pt x="56191" y="52078"/>
                </a:lnTo>
                <a:lnTo>
                  <a:pt x="26184" y="88041"/>
                </a:lnTo>
                <a:lnTo>
                  <a:pt x="6848" y="130465"/>
                </a:lnTo>
                <a:lnTo>
                  <a:pt x="0" y="177648"/>
                </a:lnTo>
                <a:lnTo>
                  <a:pt x="6848" y="224237"/>
                </a:lnTo>
                <a:lnTo>
                  <a:pt x="26184" y="266264"/>
                </a:lnTo>
                <a:lnTo>
                  <a:pt x="56191" y="301985"/>
                </a:lnTo>
                <a:lnTo>
                  <a:pt x="95054" y="329658"/>
                </a:lnTo>
                <a:lnTo>
                  <a:pt x="140957" y="347539"/>
                </a:lnTo>
                <a:lnTo>
                  <a:pt x="192084" y="353887"/>
                </a:lnTo>
                <a:lnTo>
                  <a:pt x="242676" y="347539"/>
                </a:lnTo>
                <a:lnTo>
                  <a:pt x="288272" y="329658"/>
                </a:lnTo>
                <a:lnTo>
                  <a:pt x="326998" y="301985"/>
                </a:lnTo>
                <a:lnTo>
                  <a:pt x="356979" y="266264"/>
                </a:lnTo>
                <a:lnTo>
                  <a:pt x="376342" y="224237"/>
                </a:lnTo>
                <a:lnTo>
                  <a:pt x="383213" y="177648"/>
                </a:lnTo>
                <a:lnTo>
                  <a:pt x="376342" y="130465"/>
                </a:lnTo>
                <a:lnTo>
                  <a:pt x="356979" y="88041"/>
                </a:lnTo>
                <a:lnTo>
                  <a:pt x="326998" y="52078"/>
                </a:lnTo>
                <a:lnTo>
                  <a:pt x="288272" y="24281"/>
                </a:lnTo>
                <a:lnTo>
                  <a:pt x="242676" y="6354"/>
                </a:lnTo>
                <a:lnTo>
                  <a:pt x="192084"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97" name="object 97"/>
          <p:cNvSpPr/>
          <p:nvPr/>
        </p:nvSpPr>
        <p:spPr>
          <a:xfrm>
            <a:off x="5993684" y="2848546"/>
            <a:ext cx="354037" cy="354330"/>
          </a:xfrm>
          <a:custGeom>
            <a:avLst/>
            <a:gdLst/>
            <a:ahLst/>
            <a:cxnLst/>
            <a:rect l="l" t="t" r="r" b="b"/>
            <a:pathLst>
              <a:path w="383540" h="354330">
                <a:moveTo>
                  <a:pt x="0" y="177648"/>
                </a:moveTo>
                <a:lnTo>
                  <a:pt x="6848" y="130465"/>
                </a:lnTo>
                <a:lnTo>
                  <a:pt x="26184" y="88041"/>
                </a:lnTo>
                <a:lnTo>
                  <a:pt x="56191" y="52078"/>
                </a:lnTo>
                <a:lnTo>
                  <a:pt x="95054" y="24281"/>
                </a:lnTo>
                <a:lnTo>
                  <a:pt x="140957" y="6354"/>
                </a:lnTo>
                <a:lnTo>
                  <a:pt x="192084" y="0"/>
                </a:lnTo>
                <a:lnTo>
                  <a:pt x="242676" y="6354"/>
                </a:lnTo>
                <a:lnTo>
                  <a:pt x="288272" y="24281"/>
                </a:lnTo>
                <a:lnTo>
                  <a:pt x="326998" y="52078"/>
                </a:lnTo>
                <a:lnTo>
                  <a:pt x="356979" y="88041"/>
                </a:lnTo>
                <a:lnTo>
                  <a:pt x="376342" y="130465"/>
                </a:lnTo>
                <a:lnTo>
                  <a:pt x="383213" y="177648"/>
                </a:lnTo>
                <a:lnTo>
                  <a:pt x="376342" y="224237"/>
                </a:lnTo>
                <a:lnTo>
                  <a:pt x="356979" y="266264"/>
                </a:lnTo>
                <a:lnTo>
                  <a:pt x="326998" y="301985"/>
                </a:lnTo>
                <a:lnTo>
                  <a:pt x="288272" y="329658"/>
                </a:lnTo>
                <a:lnTo>
                  <a:pt x="242676" y="347539"/>
                </a:lnTo>
                <a:lnTo>
                  <a:pt x="192084" y="353887"/>
                </a:lnTo>
                <a:lnTo>
                  <a:pt x="140957" y="347539"/>
                </a:lnTo>
                <a:lnTo>
                  <a:pt x="95054" y="329658"/>
                </a:lnTo>
                <a:lnTo>
                  <a:pt x="56191" y="301985"/>
                </a:lnTo>
                <a:lnTo>
                  <a:pt x="26184" y="266264"/>
                </a:lnTo>
                <a:lnTo>
                  <a:pt x="6848" y="224237"/>
                </a:lnTo>
                <a:lnTo>
                  <a:pt x="0" y="177648"/>
                </a:lnTo>
                <a:close/>
              </a:path>
            </a:pathLst>
          </a:custGeom>
          <a:ln w="23179">
            <a:solidFill>
              <a:srgbClr val="C00000"/>
            </a:solidFill>
          </a:ln>
        </p:spPr>
        <p:txBody>
          <a:bodyPr wrap="square" lIns="0" tIns="0" rIns="0" bIns="0" rtlCol="0"/>
          <a:lstStyle/>
          <a:p>
            <a:endParaRPr>
              <a:solidFill>
                <a:prstClr val="black"/>
              </a:solidFill>
              <a:ea typeface="ＭＳ Ｐゴシック" charset="0"/>
            </a:endParaRPr>
          </a:p>
        </p:txBody>
      </p:sp>
      <p:sp>
        <p:nvSpPr>
          <p:cNvPr id="98" name="object 98"/>
          <p:cNvSpPr/>
          <p:nvPr/>
        </p:nvSpPr>
        <p:spPr>
          <a:xfrm>
            <a:off x="5993684" y="2431790"/>
            <a:ext cx="354037" cy="353695"/>
          </a:xfrm>
          <a:custGeom>
            <a:avLst/>
            <a:gdLst/>
            <a:ahLst/>
            <a:cxnLst/>
            <a:rect l="l" t="t" r="r" b="b"/>
            <a:pathLst>
              <a:path w="383540" h="353694">
                <a:moveTo>
                  <a:pt x="192084" y="0"/>
                </a:moveTo>
                <a:lnTo>
                  <a:pt x="140957" y="6315"/>
                </a:lnTo>
                <a:lnTo>
                  <a:pt x="95054" y="24144"/>
                </a:lnTo>
                <a:lnTo>
                  <a:pt x="56191" y="51814"/>
                </a:lnTo>
                <a:lnTo>
                  <a:pt x="26184" y="87649"/>
                </a:lnTo>
                <a:lnTo>
                  <a:pt x="6848" y="129976"/>
                </a:lnTo>
                <a:lnTo>
                  <a:pt x="0" y="177120"/>
                </a:lnTo>
                <a:lnTo>
                  <a:pt x="6848" y="223783"/>
                </a:lnTo>
                <a:lnTo>
                  <a:pt x="26184" y="265859"/>
                </a:lnTo>
                <a:lnTo>
                  <a:pt x="56191" y="301610"/>
                </a:lnTo>
                <a:lnTo>
                  <a:pt x="95054" y="329299"/>
                </a:lnTo>
                <a:lnTo>
                  <a:pt x="140957" y="347186"/>
                </a:lnTo>
                <a:lnTo>
                  <a:pt x="192084" y="353535"/>
                </a:lnTo>
                <a:lnTo>
                  <a:pt x="242676" y="347186"/>
                </a:lnTo>
                <a:lnTo>
                  <a:pt x="288272" y="329299"/>
                </a:lnTo>
                <a:lnTo>
                  <a:pt x="326998" y="301610"/>
                </a:lnTo>
                <a:lnTo>
                  <a:pt x="356979" y="265859"/>
                </a:lnTo>
                <a:lnTo>
                  <a:pt x="376342" y="223783"/>
                </a:lnTo>
                <a:lnTo>
                  <a:pt x="383213" y="177120"/>
                </a:lnTo>
                <a:lnTo>
                  <a:pt x="376342" y="129976"/>
                </a:lnTo>
                <a:lnTo>
                  <a:pt x="356979" y="87649"/>
                </a:lnTo>
                <a:lnTo>
                  <a:pt x="326998" y="51814"/>
                </a:lnTo>
                <a:lnTo>
                  <a:pt x="288272" y="24144"/>
                </a:lnTo>
                <a:lnTo>
                  <a:pt x="242676" y="6315"/>
                </a:lnTo>
                <a:lnTo>
                  <a:pt x="192084"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99" name="object 99"/>
          <p:cNvSpPr/>
          <p:nvPr/>
        </p:nvSpPr>
        <p:spPr>
          <a:xfrm>
            <a:off x="5993684" y="2431790"/>
            <a:ext cx="354037" cy="353695"/>
          </a:xfrm>
          <a:custGeom>
            <a:avLst/>
            <a:gdLst/>
            <a:ahLst/>
            <a:cxnLst/>
            <a:rect l="l" t="t" r="r" b="b"/>
            <a:pathLst>
              <a:path w="383540" h="353694">
                <a:moveTo>
                  <a:pt x="0" y="177120"/>
                </a:moveTo>
                <a:lnTo>
                  <a:pt x="6848" y="129976"/>
                </a:lnTo>
                <a:lnTo>
                  <a:pt x="26184" y="87649"/>
                </a:lnTo>
                <a:lnTo>
                  <a:pt x="56191" y="51814"/>
                </a:lnTo>
                <a:lnTo>
                  <a:pt x="95054" y="24144"/>
                </a:lnTo>
                <a:lnTo>
                  <a:pt x="140957" y="6315"/>
                </a:lnTo>
                <a:lnTo>
                  <a:pt x="192084" y="0"/>
                </a:lnTo>
                <a:lnTo>
                  <a:pt x="242676" y="6315"/>
                </a:lnTo>
                <a:lnTo>
                  <a:pt x="288272" y="24144"/>
                </a:lnTo>
                <a:lnTo>
                  <a:pt x="326998" y="51814"/>
                </a:lnTo>
                <a:lnTo>
                  <a:pt x="356979" y="87649"/>
                </a:lnTo>
                <a:lnTo>
                  <a:pt x="376342" y="129976"/>
                </a:lnTo>
                <a:lnTo>
                  <a:pt x="383213" y="177120"/>
                </a:lnTo>
                <a:lnTo>
                  <a:pt x="376342" y="223783"/>
                </a:lnTo>
                <a:lnTo>
                  <a:pt x="356979" y="265859"/>
                </a:lnTo>
                <a:lnTo>
                  <a:pt x="326998" y="301610"/>
                </a:lnTo>
                <a:lnTo>
                  <a:pt x="288272" y="329299"/>
                </a:lnTo>
                <a:lnTo>
                  <a:pt x="242676" y="347186"/>
                </a:lnTo>
                <a:lnTo>
                  <a:pt x="192084" y="353535"/>
                </a:lnTo>
                <a:lnTo>
                  <a:pt x="140957" y="347186"/>
                </a:lnTo>
                <a:lnTo>
                  <a:pt x="95054" y="329299"/>
                </a:lnTo>
                <a:lnTo>
                  <a:pt x="56191" y="301610"/>
                </a:lnTo>
                <a:lnTo>
                  <a:pt x="26184" y="265859"/>
                </a:lnTo>
                <a:lnTo>
                  <a:pt x="6848" y="223783"/>
                </a:lnTo>
                <a:lnTo>
                  <a:pt x="0" y="177120"/>
                </a:lnTo>
                <a:close/>
              </a:path>
            </a:pathLst>
          </a:custGeom>
          <a:ln w="23178">
            <a:solidFill>
              <a:srgbClr val="C00000"/>
            </a:solidFill>
          </a:ln>
        </p:spPr>
        <p:txBody>
          <a:bodyPr wrap="square" lIns="0" tIns="0" rIns="0" bIns="0" rtlCol="0"/>
          <a:lstStyle/>
          <a:p>
            <a:endParaRPr>
              <a:solidFill>
                <a:prstClr val="black"/>
              </a:solidFill>
              <a:ea typeface="ＭＳ Ｐゴシック" charset="0"/>
            </a:endParaRPr>
          </a:p>
        </p:txBody>
      </p:sp>
      <p:sp>
        <p:nvSpPr>
          <p:cNvPr id="100" name="object 100"/>
          <p:cNvSpPr/>
          <p:nvPr/>
        </p:nvSpPr>
        <p:spPr>
          <a:xfrm>
            <a:off x="5994919" y="2023397"/>
            <a:ext cx="354037" cy="352425"/>
          </a:xfrm>
          <a:custGeom>
            <a:avLst/>
            <a:gdLst/>
            <a:ahLst/>
            <a:cxnLst/>
            <a:rect l="l" t="t" r="r" b="b"/>
            <a:pathLst>
              <a:path w="383540" h="352425">
                <a:moveTo>
                  <a:pt x="190746" y="0"/>
                </a:moveTo>
                <a:lnTo>
                  <a:pt x="140183" y="6249"/>
                </a:lnTo>
                <a:lnTo>
                  <a:pt x="94658" y="23916"/>
                </a:lnTo>
                <a:lnTo>
                  <a:pt x="56024" y="51373"/>
                </a:lnTo>
                <a:lnTo>
                  <a:pt x="26135" y="86996"/>
                </a:lnTo>
                <a:lnTo>
                  <a:pt x="6842" y="129160"/>
                </a:lnTo>
                <a:lnTo>
                  <a:pt x="0" y="176238"/>
                </a:lnTo>
                <a:lnTo>
                  <a:pt x="6842" y="223291"/>
                </a:lnTo>
                <a:lnTo>
                  <a:pt x="26135" y="265389"/>
                </a:lnTo>
                <a:lnTo>
                  <a:pt x="56024" y="300927"/>
                </a:lnTo>
                <a:lnTo>
                  <a:pt x="94658" y="328300"/>
                </a:lnTo>
                <a:lnTo>
                  <a:pt x="140183" y="345901"/>
                </a:lnTo>
                <a:lnTo>
                  <a:pt x="190746" y="352125"/>
                </a:lnTo>
                <a:lnTo>
                  <a:pt x="241916" y="345901"/>
                </a:lnTo>
                <a:lnTo>
                  <a:pt x="287925" y="328300"/>
                </a:lnTo>
                <a:lnTo>
                  <a:pt x="326926" y="300927"/>
                </a:lnTo>
                <a:lnTo>
                  <a:pt x="357071" y="265389"/>
                </a:lnTo>
                <a:lnTo>
                  <a:pt x="376513" y="223291"/>
                </a:lnTo>
                <a:lnTo>
                  <a:pt x="383405" y="176238"/>
                </a:lnTo>
                <a:lnTo>
                  <a:pt x="376513" y="129160"/>
                </a:lnTo>
                <a:lnTo>
                  <a:pt x="357071" y="86996"/>
                </a:lnTo>
                <a:lnTo>
                  <a:pt x="326926" y="51373"/>
                </a:lnTo>
                <a:lnTo>
                  <a:pt x="287925" y="23916"/>
                </a:lnTo>
                <a:lnTo>
                  <a:pt x="241916" y="6249"/>
                </a:lnTo>
                <a:lnTo>
                  <a:pt x="190746"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01" name="object 101"/>
          <p:cNvSpPr/>
          <p:nvPr/>
        </p:nvSpPr>
        <p:spPr>
          <a:xfrm>
            <a:off x="5994919" y="2023397"/>
            <a:ext cx="354037" cy="352425"/>
          </a:xfrm>
          <a:custGeom>
            <a:avLst/>
            <a:gdLst/>
            <a:ahLst/>
            <a:cxnLst/>
            <a:rect l="l" t="t" r="r" b="b"/>
            <a:pathLst>
              <a:path w="383540" h="352425">
                <a:moveTo>
                  <a:pt x="0" y="176238"/>
                </a:moveTo>
                <a:lnTo>
                  <a:pt x="6842" y="129160"/>
                </a:lnTo>
                <a:lnTo>
                  <a:pt x="26135" y="86996"/>
                </a:lnTo>
                <a:lnTo>
                  <a:pt x="56024" y="51373"/>
                </a:lnTo>
                <a:lnTo>
                  <a:pt x="94658" y="23916"/>
                </a:lnTo>
                <a:lnTo>
                  <a:pt x="140183" y="6249"/>
                </a:lnTo>
                <a:lnTo>
                  <a:pt x="190746" y="0"/>
                </a:lnTo>
                <a:lnTo>
                  <a:pt x="241916" y="6249"/>
                </a:lnTo>
                <a:lnTo>
                  <a:pt x="287925" y="23916"/>
                </a:lnTo>
                <a:lnTo>
                  <a:pt x="326926" y="51373"/>
                </a:lnTo>
                <a:lnTo>
                  <a:pt x="357071" y="86996"/>
                </a:lnTo>
                <a:lnTo>
                  <a:pt x="376513" y="129160"/>
                </a:lnTo>
                <a:lnTo>
                  <a:pt x="383405" y="176238"/>
                </a:lnTo>
                <a:lnTo>
                  <a:pt x="376513" y="223291"/>
                </a:lnTo>
                <a:lnTo>
                  <a:pt x="357071" y="265389"/>
                </a:lnTo>
                <a:lnTo>
                  <a:pt x="326926" y="300927"/>
                </a:lnTo>
                <a:lnTo>
                  <a:pt x="287925" y="328300"/>
                </a:lnTo>
                <a:lnTo>
                  <a:pt x="241916" y="345901"/>
                </a:lnTo>
                <a:lnTo>
                  <a:pt x="190746" y="352125"/>
                </a:lnTo>
                <a:lnTo>
                  <a:pt x="140183" y="345901"/>
                </a:lnTo>
                <a:lnTo>
                  <a:pt x="94658" y="328300"/>
                </a:lnTo>
                <a:lnTo>
                  <a:pt x="56024" y="300927"/>
                </a:lnTo>
                <a:lnTo>
                  <a:pt x="26135" y="265389"/>
                </a:lnTo>
                <a:lnTo>
                  <a:pt x="6842" y="223291"/>
                </a:lnTo>
                <a:lnTo>
                  <a:pt x="0" y="176238"/>
                </a:lnTo>
                <a:close/>
              </a:path>
            </a:pathLst>
          </a:custGeom>
          <a:ln w="23174">
            <a:solidFill>
              <a:srgbClr val="C00000"/>
            </a:solidFill>
          </a:ln>
        </p:spPr>
        <p:txBody>
          <a:bodyPr wrap="square" lIns="0" tIns="0" rIns="0" bIns="0" rtlCol="0"/>
          <a:lstStyle/>
          <a:p>
            <a:endParaRPr>
              <a:solidFill>
                <a:prstClr val="black"/>
              </a:solidFill>
              <a:ea typeface="ＭＳ Ｐゴシック" charset="0"/>
            </a:endParaRPr>
          </a:p>
        </p:txBody>
      </p:sp>
      <p:sp>
        <p:nvSpPr>
          <p:cNvPr id="102" name="object 102"/>
          <p:cNvSpPr/>
          <p:nvPr/>
        </p:nvSpPr>
        <p:spPr>
          <a:xfrm>
            <a:off x="5993684" y="1618224"/>
            <a:ext cx="354037" cy="353695"/>
          </a:xfrm>
          <a:custGeom>
            <a:avLst/>
            <a:gdLst/>
            <a:ahLst/>
            <a:cxnLst/>
            <a:rect l="l" t="t" r="r" b="b"/>
            <a:pathLst>
              <a:path w="383540" h="353694">
                <a:moveTo>
                  <a:pt x="192084" y="0"/>
                </a:moveTo>
                <a:lnTo>
                  <a:pt x="140957" y="6315"/>
                </a:lnTo>
                <a:lnTo>
                  <a:pt x="95054" y="24144"/>
                </a:lnTo>
                <a:lnTo>
                  <a:pt x="56191" y="51814"/>
                </a:lnTo>
                <a:lnTo>
                  <a:pt x="26184" y="87649"/>
                </a:lnTo>
                <a:lnTo>
                  <a:pt x="6848" y="129976"/>
                </a:lnTo>
                <a:lnTo>
                  <a:pt x="0" y="177120"/>
                </a:lnTo>
                <a:lnTo>
                  <a:pt x="6848" y="223783"/>
                </a:lnTo>
                <a:lnTo>
                  <a:pt x="26184" y="265859"/>
                </a:lnTo>
                <a:lnTo>
                  <a:pt x="56191" y="301610"/>
                </a:lnTo>
                <a:lnTo>
                  <a:pt x="95054" y="329299"/>
                </a:lnTo>
                <a:lnTo>
                  <a:pt x="140957" y="347186"/>
                </a:lnTo>
                <a:lnTo>
                  <a:pt x="192084" y="353535"/>
                </a:lnTo>
                <a:lnTo>
                  <a:pt x="242676" y="347186"/>
                </a:lnTo>
                <a:lnTo>
                  <a:pt x="288272" y="329299"/>
                </a:lnTo>
                <a:lnTo>
                  <a:pt x="326998" y="301610"/>
                </a:lnTo>
                <a:lnTo>
                  <a:pt x="356979" y="265859"/>
                </a:lnTo>
                <a:lnTo>
                  <a:pt x="376342" y="223783"/>
                </a:lnTo>
                <a:lnTo>
                  <a:pt x="383213" y="177120"/>
                </a:lnTo>
                <a:lnTo>
                  <a:pt x="376342" y="129976"/>
                </a:lnTo>
                <a:lnTo>
                  <a:pt x="356979" y="87649"/>
                </a:lnTo>
                <a:lnTo>
                  <a:pt x="326998" y="51814"/>
                </a:lnTo>
                <a:lnTo>
                  <a:pt x="288272" y="24144"/>
                </a:lnTo>
                <a:lnTo>
                  <a:pt x="242676" y="6315"/>
                </a:lnTo>
                <a:lnTo>
                  <a:pt x="192084"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03" name="object 103"/>
          <p:cNvSpPr/>
          <p:nvPr/>
        </p:nvSpPr>
        <p:spPr>
          <a:xfrm>
            <a:off x="5993684" y="1618224"/>
            <a:ext cx="354037" cy="353695"/>
          </a:xfrm>
          <a:custGeom>
            <a:avLst/>
            <a:gdLst/>
            <a:ahLst/>
            <a:cxnLst/>
            <a:rect l="l" t="t" r="r" b="b"/>
            <a:pathLst>
              <a:path w="383540" h="353694">
                <a:moveTo>
                  <a:pt x="0" y="177120"/>
                </a:moveTo>
                <a:lnTo>
                  <a:pt x="6848" y="129976"/>
                </a:lnTo>
                <a:lnTo>
                  <a:pt x="26184" y="87649"/>
                </a:lnTo>
                <a:lnTo>
                  <a:pt x="56191" y="51814"/>
                </a:lnTo>
                <a:lnTo>
                  <a:pt x="95054" y="24144"/>
                </a:lnTo>
                <a:lnTo>
                  <a:pt x="140957" y="6315"/>
                </a:lnTo>
                <a:lnTo>
                  <a:pt x="192084" y="0"/>
                </a:lnTo>
                <a:lnTo>
                  <a:pt x="242676" y="6315"/>
                </a:lnTo>
                <a:lnTo>
                  <a:pt x="288272" y="24144"/>
                </a:lnTo>
                <a:lnTo>
                  <a:pt x="326998" y="51814"/>
                </a:lnTo>
                <a:lnTo>
                  <a:pt x="356979" y="87649"/>
                </a:lnTo>
                <a:lnTo>
                  <a:pt x="376342" y="129976"/>
                </a:lnTo>
                <a:lnTo>
                  <a:pt x="383213" y="177120"/>
                </a:lnTo>
                <a:lnTo>
                  <a:pt x="376342" y="223783"/>
                </a:lnTo>
                <a:lnTo>
                  <a:pt x="356979" y="265859"/>
                </a:lnTo>
                <a:lnTo>
                  <a:pt x="326998" y="301610"/>
                </a:lnTo>
                <a:lnTo>
                  <a:pt x="288272" y="329299"/>
                </a:lnTo>
                <a:lnTo>
                  <a:pt x="242676" y="347186"/>
                </a:lnTo>
                <a:lnTo>
                  <a:pt x="192084" y="353535"/>
                </a:lnTo>
                <a:lnTo>
                  <a:pt x="140957" y="347186"/>
                </a:lnTo>
                <a:lnTo>
                  <a:pt x="95054" y="329299"/>
                </a:lnTo>
                <a:lnTo>
                  <a:pt x="56191" y="301610"/>
                </a:lnTo>
                <a:lnTo>
                  <a:pt x="26184" y="265859"/>
                </a:lnTo>
                <a:lnTo>
                  <a:pt x="6848" y="223783"/>
                </a:lnTo>
                <a:lnTo>
                  <a:pt x="0" y="177120"/>
                </a:lnTo>
                <a:close/>
              </a:path>
            </a:pathLst>
          </a:custGeom>
          <a:ln w="23178">
            <a:solidFill>
              <a:srgbClr val="C00000"/>
            </a:solidFill>
          </a:ln>
        </p:spPr>
        <p:txBody>
          <a:bodyPr wrap="square" lIns="0" tIns="0" rIns="0" bIns="0" rtlCol="0"/>
          <a:lstStyle/>
          <a:p>
            <a:endParaRPr>
              <a:solidFill>
                <a:prstClr val="black"/>
              </a:solidFill>
              <a:ea typeface="ＭＳ Ｐゴシック" charset="0"/>
            </a:endParaRPr>
          </a:p>
        </p:txBody>
      </p:sp>
      <p:sp>
        <p:nvSpPr>
          <p:cNvPr id="104" name="object 104"/>
          <p:cNvSpPr txBox="1"/>
          <p:nvPr/>
        </p:nvSpPr>
        <p:spPr>
          <a:xfrm>
            <a:off x="6421971" y="1300985"/>
            <a:ext cx="1750842" cy="338554"/>
          </a:xfrm>
          <a:prstGeom prst="rect">
            <a:avLst/>
          </a:prstGeom>
        </p:spPr>
        <p:txBody>
          <a:bodyPr vert="horz" wrap="square" lIns="0" tIns="0" rIns="0" bIns="0" rtlCol="0">
            <a:spAutoFit/>
          </a:bodyPr>
          <a:lstStyle/>
          <a:p>
            <a:pPr marL="12700"/>
            <a:r>
              <a:rPr sz="1100" spc="55" dirty="0">
                <a:solidFill>
                  <a:prstClr val="black"/>
                </a:solidFill>
                <a:ea typeface="ＭＳ Ｐゴシック" charset="0"/>
                <a:cs typeface="Calibri"/>
              </a:rPr>
              <a:t>Number </a:t>
            </a:r>
            <a:r>
              <a:rPr sz="1100" spc="35" dirty="0">
                <a:solidFill>
                  <a:prstClr val="black"/>
                </a:solidFill>
                <a:ea typeface="ＭＳ Ｐゴシック" charset="0"/>
                <a:cs typeface="Calibri"/>
              </a:rPr>
              <a:t>of </a:t>
            </a:r>
            <a:r>
              <a:rPr sz="1100" spc="50" dirty="0">
                <a:solidFill>
                  <a:prstClr val="black"/>
                </a:solidFill>
                <a:ea typeface="ＭＳ Ｐゴシック" charset="0"/>
                <a:cs typeface="Calibri"/>
              </a:rPr>
              <a:t>overdue</a:t>
            </a:r>
            <a:r>
              <a:rPr sz="1100" spc="-95" dirty="0">
                <a:solidFill>
                  <a:prstClr val="black"/>
                </a:solidFill>
                <a:ea typeface="ＭＳ Ｐゴシック" charset="0"/>
                <a:cs typeface="Calibri"/>
              </a:rPr>
              <a:t> </a:t>
            </a:r>
            <a:r>
              <a:rPr sz="1100" spc="45" dirty="0">
                <a:solidFill>
                  <a:prstClr val="black"/>
                </a:solidFill>
                <a:ea typeface="ＭＳ Ｐゴシック" charset="0"/>
                <a:cs typeface="Calibri"/>
              </a:rPr>
              <a:t>eLearning</a:t>
            </a:r>
            <a:endParaRPr sz="1100">
              <a:solidFill>
                <a:prstClr val="black"/>
              </a:solidFill>
              <a:ea typeface="ＭＳ Ｐゴシック" charset="0"/>
              <a:cs typeface="Calibri"/>
            </a:endParaRPr>
          </a:p>
        </p:txBody>
      </p:sp>
      <p:sp>
        <p:nvSpPr>
          <p:cNvPr id="105" name="object 105"/>
          <p:cNvSpPr txBox="1"/>
          <p:nvPr/>
        </p:nvSpPr>
        <p:spPr>
          <a:xfrm>
            <a:off x="6386156" y="1605074"/>
            <a:ext cx="1525758" cy="500137"/>
          </a:xfrm>
          <a:prstGeom prst="rect">
            <a:avLst/>
          </a:prstGeom>
        </p:spPr>
        <p:txBody>
          <a:bodyPr vert="horz" wrap="square" lIns="0" tIns="0" rIns="0" bIns="0" rtlCol="0">
            <a:spAutoFit/>
          </a:bodyPr>
          <a:lstStyle/>
          <a:p>
            <a:pPr marL="12700" marR="5080">
              <a:lnSpc>
                <a:spcPts val="1290"/>
              </a:lnSpc>
            </a:pPr>
            <a:r>
              <a:rPr sz="1100" spc="30" dirty="0">
                <a:solidFill>
                  <a:prstClr val="black"/>
                </a:solidFill>
                <a:ea typeface="ＭＳ Ｐゴシック" charset="0"/>
                <a:cs typeface="Calibri"/>
              </a:rPr>
              <a:t>Staff </a:t>
            </a:r>
            <a:r>
              <a:rPr sz="1100" spc="45" dirty="0">
                <a:solidFill>
                  <a:prstClr val="black"/>
                </a:solidFill>
                <a:ea typeface="ＭＳ Ｐゴシック" charset="0"/>
                <a:cs typeface="Calibri"/>
              </a:rPr>
              <a:t>Turnover </a:t>
            </a:r>
            <a:r>
              <a:rPr sz="1100" spc="35" dirty="0">
                <a:solidFill>
                  <a:prstClr val="black"/>
                </a:solidFill>
                <a:ea typeface="ＭＳ Ｐゴシック" charset="0"/>
                <a:cs typeface="Calibri"/>
              </a:rPr>
              <a:t>(FE </a:t>
            </a:r>
            <a:r>
              <a:rPr sz="1100" spc="50" dirty="0">
                <a:solidFill>
                  <a:prstClr val="black"/>
                </a:solidFill>
                <a:ea typeface="ＭＳ Ｐゴシック" charset="0"/>
                <a:cs typeface="Calibri"/>
              </a:rPr>
              <a:t>and</a:t>
            </a:r>
            <a:r>
              <a:rPr sz="1100" spc="-45" dirty="0">
                <a:solidFill>
                  <a:prstClr val="black"/>
                </a:solidFill>
                <a:ea typeface="ＭＳ Ｐゴシック" charset="0"/>
                <a:cs typeface="Calibri"/>
              </a:rPr>
              <a:t> </a:t>
            </a:r>
            <a:r>
              <a:rPr sz="1100" spc="45" dirty="0">
                <a:solidFill>
                  <a:prstClr val="black"/>
                </a:solidFill>
                <a:ea typeface="ＭＳ Ｐゴシック" charset="0"/>
                <a:cs typeface="Calibri"/>
              </a:rPr>
              <a:t>RX)  </a:t>
            </a:r>
            <a:r>
              <a:rPr sz="1100" spc="55" dirty="0">
                <a:solidFill>
                  <a:prstClr val="black"/>
                </a:solidFill>
                <a:ea typeface="ＭＳ Ｐゴシック" charset="0"/>
                <a:cs typeface="Calibri"/>
              </a:rPr>
              <a:t>Company </a:t>
            </a:r>
            <a:r>
              <a:rPr sz="1100" spc="45" dirty="0">
                <a:solidFill>
                  <a:prstClr val="black"/>
                </a:solidFill>
                <a:ea typeface="ＭＳ Ｐゴシック" charset="0"/>
                <a:cs typeface="Calibri"/>
              </a:rPr>
              <a:t>average  </a:t>
            </a:r>
            <a:r>
              <a:rPr sz="1100" spc="30" dirty="0">
                <a:solidFill>
                  <a:prstClr val="black"/>
                </a:solidFill>
                <a:ea typeface="ＭＳ Ｐゴシック" charset="0"/>
                <a:cs typeface="Calibri"/>
              </a:rPr>
              <a:t>is</a:t>
            </a:r>
            <a:r>
              <a:rPr sz="1100" spc="-125" dirty="0">
                <a:solidFill>
                  <a:prstClr val="black"/>
                </a:solidFill>
                <a:ea typeface="ＭＳ Ｐゴシック" charset="0"/>
                <a:cs typeface="Calibri"/>
              </a:rPr>
              <a:t> </a:t>
            </a:r>
            <a:r>
              <a:rPr sz="1100" spc="70" dirty="0">
                <a:solidFill>
                  <a:prstClr val="black"/>
                </a:solidFill>
                <a:ea typeface="ＭＳ Ｐゴシック" charset="0"/>
                <a:cs typeface="Calibri"/>
              </a:rPr>
              <a:t>%</a:t>
            </a:r>
            <a:endParaRPr sz="1100">
              <a:solidFill>
                <a:prstClr val="black"/>
              </a:solidFill>
              <a:ea typeface="ＭＳ Ｐゴシック" charset="0"/>
              <a:cs typeface="Calibri"/>
            </a:endParaRPr>
          </a:p>
        </p:txBody>
      </p:sp>
      <p:sp>
        <p:nvSpPr>
          <p:cNvPr id="106" name="object 106"/>
          <p:cNvSpPr txBox="1"/>
          <p:nvPr/>
        </p:nvSpPr>
        <p:spPr>
          <a:xfrm>
            <a:off x="6068234" y="1278805"/>
            <a:ext cx="213946" cy="1059264"/>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5</a:t>
            </a:r>
            <a:endParaRPr sz="1450">
              <a:solidFill>
                <a:prstClr val="black"/>
              </a:solidFill>
              <a:ea typeface="ＭＳ Ｐゴシック" charset="0"/>
              <a:cs typeface="Calibri"/>
            </a:endParaRPr>
          </a:p>
          <a:p>
            <a:pPr marL="12700">
              <a:spcBef>
                <a:spcPts val="1295"/>
              </a:spcBef>
            </a:pPr>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6</a:t>
            </a:r>
            <a:endParaRPr sz="1450">
              <a:solidFill>
                <a:prstClr val="black"/>
              </a:solidFill>
              <a:ea typeface="ＭＳ Ｐゴシック" charset="0"/>
              <a:cs typeface="Calibri"/>
            </a:endParaRPr>
          </a:p>
        </p:txBody>
      </p:sp>
      <p:sp>
        <p:nvSpPr>
          <p:cNvPr id="107" name="object 107"/>
          <p:cNvSpPr txBox="1"/>
          <p:nvPr/>
        </p:nvSpPr>
        <p:spPr>
          <a:xfrm>
            <a:off x="6069469" y="2076287"/>
            <a:ext cx="214532" cy="446276"/>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7</a:t>
            </a:r>
            <a:endParaRPr sz="1450">
              <a:solidFill>
                <a:prstClr val="black"/>
              </a:solidFill>
              <a:ea typeface="ＭＳ Ｐゴシック" charset="0"/>
              <a:cs typeface="Calibri"/>
            </a:endParaRPr>
          </a:p>
        </p:txBody>
      </p:sp>
      <p:sp>
        <p:nvSpPr>
          <p:cNvPr id="108" name="object 108"/>
          <p:cNvSpPr txBox="1"/>
          <p:nvPr/>
        </p:nvSpPr>
        <p:spPr>
          <a:xfrm>
            <a:off x="6422083" y="2094126"/>
            <a:ext cx="1298331" cy="338554"/>
          </a:xfrm>
          <a:prstGeom prst="rect">
            <a:avLst/>
          </a:prstGeom>
        </p:spPr>
        <p:txBody>
          <a:bodyPr vert="horz" wrap="square" lIns="0" tIns="0" rIns="0" bIns="0" rtlCol="0">
            <a:spAutoFit/>
          </a:bodyPr>
          <a:lstStyle/>
          <a:p>
            <a:pPr marL="12700"/>
            <a:r>
              <a:rPr sz="1100" spc="45" dirty="0">
                <a:solidFill>
                  <a:prstClr val="black"/>
                </a:solidFill>
                <a:ea typeface="ＭＳ Ｐゴシック" charset="0"/>
                <a:cs typeface="Calibri"/>
              </a:rPr>
              <a:t>Labor hours vs</a:t>
            </a:r>
            <a:r>
              <a:rPr sz="1100" spc="-85" dirty="0">
                <a:solidFill>
                  <a:prstClr val="black"/>
                </a:solidFill>
                <a:ea typeface="ＭＳ Ｐゴシック" charset="0"/>
                <a:cs typeface="Calibri"/>
              </a:rPr>
              <a:t> </a:t>
            </a:r>
            <a:r>
              <a:rPr sz="1100" spc="45" dirty="0">
                <a:solidFill>
                  <a:prstClr val="black"/>
                </a:solidFill>
                <a:ea typeface="ＭＳ Ｐゴシック" charset="0"/>
                <a:cs typeface="Calibri"/>
              </a:rPr>
              <a:t>budget</a:t>
            </a:r>
            <a:endParaRPr sz="1100">
              <a:solidFill>
                <a:prstClr val="black"/>
              </a:solidFill>
              <a:ea typeface="ＭＳ Ｐゴシック" charset="0"/>
              <a:cs typeface="Calibri"/>
            </a:endParaRPr>
          </a:p>
        </p:txBody>
      </p:sp>
      <p:sp>
        <p:nvSpPr>
          <p:cNvPr id="109" name="object 109"/>
          <p:cNvSpPr txBox="1"/>
          <p:nvPr/>
        </p:nvSpPr>
        <p:spPr>
          <a:xfrm>
            <a:off x="6069469" y="2489744"/>
            <a:ext cx="214532" cy="446276"/>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8</a:t>
            </a:r>
            <a:endParaRPr sz="1450">
              <a:solidFill>
                <a:prstClr val="black"/>
              </a:solidFill>
              <a:ea typeface="ＭＳ Ｐゴシック" charset="0"/>
              <a:cs typeface="Calibri"/>
            </a:endParaRPr>
          </a:p>
        </p:txBody>
      </p:sp>
      <p:sp>
        <p:nvSpPr>
          <p:cNvPr id="110" name="object 110"/>
          <p:cNvSpPr txBox="1"/>
          <p:nvPr/>
        </p:nvSpPr>
        <p:spPr>
          <a:xfrm>
            <a:off x="6421971" y="2409282"/>
            <a:ext cx="2135358" cy="345440"/>
          </a:xfrm>
          <a:prstGeom prst="rect">
            <a:avLst/>
          </a:prstGeom>
        </p:spPr>
        <p:txBody>
          <a:bodyPr vert="horz" wrap="square" lIns="0" tIns="0" rIns="0" bIns="0" rtlCol="0">
            <a:spAutoFit/>
          </a:bodyPr>
          <a:lstStyle/>
          <a:p>
            <a:pPr marL="12700" marR="5080">
              <a:lnSpc>
                <a:spcPts val="1300"/>
              </a:lnSpc>
            </a:pPr>
            <a:r>
              <a:rPr sz="1100" spc="40" dirty="0">
                <a:solidFill>
                  <a:prstClr val="black"/>
                </a:solidFill>
                <a:ea typeface="ＭＳ Ｐゴシック" charset="0"/>
                <a:cs typeface="Calibri"/>
              </a:rPr>
              <a:t>Inventory </a:t>
            </a:r>
            <a:r>
              <a:rPr sz="1100" spc="45" dirty="0">
                <a:solidFill>
                  <a:prstClr val="black"/>
                </a:solidFill>
                <a:ea typeface="ＭＳ Ｐゴシック" charset="0"/>
                <a:cs typeface="Calibri"/>
              </a:rPr>
              <a:t>adjustment: </a:t>
            </a:r>
            <a:r>
              <a:rPr sz="1100" spc="40" dirty="0">
                <a:solidFill>
                  <a:prstClr val="black"/>
                </a:solidFill>
                <a:ea typeface="ＭＳ Ｐゴシック" charset="0"/>
                <a:cs typeface="Calibri"/>
              </a:rPr>
              <a:t>inventory</a:t>
            </a:r>
            <a:r>
              <a:rPr sz="1100" spc="-20" dirty="0">
                <a:solidFill>
                  <a:prstClr val="black"/>
                </a:solidFill>
                <a:ea typeface="ＭＳ Ｐゴシック" charset="0"/>
                <a:cs typeface="Calibri"/>
              </a:rPr>
              <a:t> </a:t>
            </a:r>
            <a:r>
              <a:rPr sz="1100" spc="35" dirty="0">
                <a:solidFill>
                  <a:prstClr val="black"/>
                </a:solidFill>
                <a:ea typeface="ＭＳ Ｐゴシック" charset="0"/>
                <a:cs typeface="Calibri"/>
              </a:rPr>
              <a:t>loss  </a:t>
            </a:r>
            <a:r>
              <a:rPr sz="1100" spc="45" dirty="0">
                <a:solidFill>
                  <a:prstClr val="black"/>
                </a:solidFill>
                <a:ea typeface="ＭＳ Ｐゴシック" charset="0"/>
                <a:cs typeface="Calibri"/>
              </a:rPr>
              <a:t>over the course </a:t>
            </a:r>
            <a:r>
              <a:rPr sz="1100" spc="35" dirty="0">
                <a:solidFill>
                  <a:prstClr val="black"/>
                </a:solidFill>
                <a:ea typeface="ＭＳ Ｐゴシック" charset="0"/>
                <a:cs typeface="Calibri"/>
              </a:rPr>
              <a:t>of </a:t>
            </a:r>
            <a:r>
              <a:rPr sz="1100" spc="45" dirty="0">
                <a:solidFill>
                  <a:prstClr val="black"/>
                </a:solidFill>
                <a:ea typeface="ＭＳ Ｐゴシック" charset="0"/>
                <a:cs typeface="Calibri"/>
              </a:rPr>
              <a:t>the</a:t>
            </a:r>
            <a:r>
              <a:rPr sz="1100" spc="-125" dirty="0">
                <a:solidFill>
                  <a:prstClr val="black"/>
                </a:solidFill>
                <a:ea typeface="ＭＳ Ｐゴシック" charset="0"/>
                <a:cs typeface="Calibri"/>
              </a:rPr>
              <a:t> </a:t>
            </a:r>
            <a:r>
              <a:rPr sz="1100" spc="55" dirty="0">
                <a:solidFill>
                  <a:prstClr val="black"/>
                </a:solidFill>
                <a:ea typeface="ＭＳ Ｐゴシック" charset="0"/>
                <a:cs typeface="Calibri"/>
              </a:rPr>
              <a:t>month</a:t>
            </a:r>
            <a:endParaRPr sz="1100">
              <a:solidFill>
                <a:prstClr val="black"/>
              </a:solidFill>
              <a:ea typeface="ＭＳ Ｐゴシック" charset="0"/>
              <a:cs typeface="Calibri"/>
            </a:endParaRPr>
          </a:p>
        </p:txBody>
      </p:sp>
      <p:sp>
        <p:nvSpPr>
          <p:cNvPr id="111" name="object 111"/>
          <p:cNvSpPr txBox="1"/>
          <p:nvPr/>
        </p:nvSpPr>
        <p:spPr>
          <a:xfrm>
            <a:off x="6068234" y="2902848"/>
            <a:ext cx="213946" cy="446276"/>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2</a:t>
            </a:r>
            <a:r>
              <a:rPr sz="1450" spc="75" dirty="0">
                <a:solidFill>
                  <a:srgbClr val="FFFFFF"/>
                </a:solidFill>
                <a:ea typeface="ＭＳ Ｐゴシック" charset="0"/>
                <a:cs typeface="Calibri"/>
              </a:rPr>
              <a:t>9</a:t>
            </a:r>
            <a:endParaRPr sz="1450">
              <a:solidFill>
                <a:prstClr val="black"/>
              </a:solidFill>
              <a:ea typeface="ＭＳ Ｐゴシック" charset="0"/>
              <a:cs typeface="Calibri"/>
            </a:endParaRPr>
          </a:p>
        </p:txBody>
      </p:sp>
      <p:sp>
        <p:nvSpPr>
          <p:cNvPr id="112" name="object 112"/>
          <p:cNvSpPr txBox="1"/>
          <p:nvPr/>
        </p:nvSpPr>
        <p:spPr>
          <a:xfrm>
            <a:off x="6421975" y="2926436"/>
            <a:ext cx="1078523" cy="338554"/>
          </a:xfrm>
          <a:prstGeom prst="rect">
            <a:avLst/>
          </a:prstGeom>
        </p:spPr>
        <p:txBody>
          <a:bodyPr vert="horz" wrap="square" lIns="0" tIns="0" rIns="0" bIns="0" rtlCol="0">
            <a:spAutoFit/>
          </a:bodyPr>
          <a:lstStyle/>
          <a:p>
            <a:pPr marL="12700"/>
            <a:r>
              <a:rPr sz="1100" spc="40" dirty="0">
                <a:solidFill>
                  <a:prstClr val="black"/>
                </a:solidFill>
                <a:ea typeface="ＭＳ Ｐゴシック" charset="0"/>
                <a:cs typeface="Calibri"/>
              </a:rPr>
              <a:t>S/S </a:t>
            </a:r>
            <a:r>
              <a:rPr sz="1100" spc="45" dirty="0">
                <a:solidFill>
                  <a:prstClr val="black"/>
                </a:solidFill>
                <a:ea typeface="ＭＳ Ｐゴシック" charset="0"/>
                <a:cs typeface="Calibri"/>
              </a:rPr>
              <a:t>Days </a:t>
            </a:r>
            <a:r>
              <a:rPr sz="1100" spc="35" dirty="0">
                <a:solidFill>
                  <a:prstClr val="black"/>
                </a:solidFill>
                <a:ea typeface="ＭＳ Ｐゴシック" charset="0"/>
                <a:cs typeface="Calibri"/>
              </a:rPr>
              <a:t>of</a:t>
            </a:r>
            <a:r>
              <a:rPr sz="1100" spc="-75" dirty="0">
                <a:solidFill>
                  <a:prstClr val="black"/>
                </a:solidFill>
                <a:ea typeface="ＭＳ Ｐゴシック" charset="0"/>
                <a:cs typeface="Calibri"/>
              </a:rPr>
              <a:t> </a:t>
            </a:r>
            <a:r>
              <a:rPr sz="1100" spc="45" dirty="0">
                <a:solidFill>
                  <a:prstClr val="black"/>
                </a:solidFill>
                <a:ea typeface="ＭＳ Ｐゴシック" charset="0"/>
                <a:cs typeface="Calibri"/>
              </a:rPr>
              <a:t>Supply</a:t>
            </a:r>
            <a:endParaRPr sz="1100">
              <a:solidFill>
                <a:prstClr val="black"/>
              </a:solidFill>
              <a:ea typeface="ＭＳ Ｐゴシック" charset="0"/>
              <a:cs typeface="Calibri"/>
            </a:endParaRPr>
          </a:p>
        </p:txBody>
      </p:sp>
      <p:sp>
        <p:nvSpPr>
          <p:cNvPr id="113" name="object 113"/>
          <p:cNvSpPr txBox="1"/>
          <p:nvPr/>
        </p:nvSpPr>
        <p:spPr>
          <a:xfrm>
            <a:off x="6046711" y="3346441"/>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30</a:t>
            </a:r>
            <a:endParaRPr sz="1450">
              <a:solidFill>
                <a:prstClr val="black"/>
              </a:solidFill>
              <a:ea typeface="ＭＳ Ｐゴシック" charset="0"/>
              <a:cs typeface="Calibri"/>
            </a:endParaRPr>
          </a:p>
        </p:txBody>
      </p:sp>
      <p:sp>
        <p:nvSpPr>
          <p:cNvPr id="114" name="object 114"/>
          <p:cNvSpPr txBox="1"/>
          <p:nvPr/>
        </p:nvSpPr>
        <p:spPr>
          <a:xfrm>
            <a:off x="6386155" y="3343242"/>
            <a:ext cx="2015197" cy="338554"/>
          </a:xfrm>
          <a:prstGeom prst="rect">
            <a:avLst/>
          </a:prstGeom>
        </p:spPr>
        <p:txBody>
          <a:bodyPr vert="horz" wrap="square" lIns="0" tIns="0" rIns="0" bIns="0" rtlCol="0">
            <a:spAutoFit/>
          </a:bodyPr>
          <a:lstStyle/>
          <a:p>
            <a:pPr marL="12700"/>
            <a:r>
              <a:rPr sz="1100" spc="45" dirty="0">
                <a:solidFill>
                  <a:prstClr val="black"/>
                </a:solidFill>
                <a:ea typeface="ＭＳ Ｐゴシック" charset="0"/>
                <a:cs typeface="Calibri"/>
              </a:rPr>
              <a:t>1506- </a:t>
            </a:r>
            <a:r>
              <a:rPr sz="1100" spc="70" dirty="0">
                <a:solidFill>
                  <a:prstClr val="black"/>
                </a:solidFill>
                <a:ea typeface="ＭＳ Ｐゴシック" charset="0"/>
                <a:cs typeface="Calibri"/>
              </a:rPr>
              <a:t>% </a:t>
            </a:r>
            <a:r>
              <a:rPr sz="1100" spc="40" dirty="0">
                <a:solidFill>
                  <a:prstClr val="black"/>
                </a:solidFill>
                <a:ea typeface="ＭＳ Ｐゴシック" charset="0"/>
                <a:cs typeface="Calibri"/>
              </a:rPr>
              <a:t>shrink </a:t>
            </a:r>
            <a:r>
              <a:rPr sz="1100" spc="45" dirty="0">
                <a:solidFill>
                  <a:prstClr val="black"/>
                </a:solidFill>
                <a:ea typeface="ＭＳ Ｐゴシック" charset="0"/>
                <a:cs typeface="Calibri"/>
              </a:rPr>
              <a:t>caused by</a:t>
            </a:r>
            <a:r>
              <a:rPr sz="1100" spc="-110" dirty="0">
                <a:solidFill>
                  <a:prstClr val="black"/>
                </a:solidFill>
                <a:ea typeface="ＭＳ Ｐゴシック" charset="0"/>
                <a:cs typeface="Calibri"/>
              </a:rPr>
              <a:t> </a:t>
            </a:r>
            <a:r>
              <a:rPr sz="1100" spc="45" dirty="0">
                <a:solidFill>
                  <a:prstClr val="black"/>
                </a:solidFill>
                <a:ea typeface="ＭＳ Ｐゴシック" charset="0"/>
                <a:cs typeface="Calibri"/>
              </a:rPr>
              <a:t>outdates</a:t>
            </a:r>
            <a:endParaRPr sz="1100">
              <a:solidFill>
                <a:prstClr val="black"/>
              </a:solidFill>
              <a:ea typeface="ＭＳ Ｐゴシック" charset="0"/>
              <a:cs typeface="Calibri"/>
            </a:endParaRPr>
          </a:p>
        </p:txBody>
      </p:sp>
      <p:sp>
        <p:nvSpPr>
          <p:cNvPr id="115" name="object 115"/>
          <p:cNvSpPr txBox="1"/>
          <p:nvPr/>
        </p:nvSpPr>
        <p:spPr>
          <a:xfrm>
            <a:off x="6049356" y="3770296"/>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31</a:t>
            </a:r>
            <a:endParaRPr sz="1450">
              <a:solidFill>
                <a:prstClr val="black"/>
              </a:solidFill>
              <a:ea typeface="ＭＳ Ｐゴシック" charset="0"/>
              <a:cs typeface="Calibri"/>
            </a:endParaRPr>
          </a:p>
        </p:txBody>
      </p:sp>
      <p:sp>
        <p:nvSpPr>
          <p:cNvPr id="116" name="object 116"/>
          <p:cNvSpPr txBox="1"/>
          <p:nvPr/>
        </p:nvSpPr>
        <p:spPr>
          <a:xfrm>
            <a:off x="6421971" y="3773688"/>
            <a:ext cx="1209822" cy="338554"/>
          </a:xfrm>
          <a:prstGeom prst="rect">
            <a:avLst/>
          </a:prstGeom>
        </p:spPr>
        <p:txBody>
          <a:bodyPr vert="horz" wrap="square" lIns="0" tIns="0" rIns="0" bIns="0" rtlCol="0">
            <a:spAutoFit/>
          </a:bodyPr>
          <a:lstStyle/>
          <a:p>
            <a:pPr marL="12700"/>
            <a:r>
              <a:rPr sz="1100" spc="55" dirty="0">
                <a:solidFill>
                  <a:prstClr val="black"/>
                </a:solidFill>
                <a:ea typeface="ＭＳ Ｐゴシック" charset="0"/>
                <a:cs typeface="Calibri"/>
              </a:rPr>
              <a:t>NPS </a:t>
            </a:r>
            <a:r>
              <a:rPr sz="1100" spc="40" dirty="0">
                <a:solidFill>
                  <a:prstClr val="black"/>
                </a:solidFill>
                <a:ea typeface="ＭＳ Ｐゴシック" charset="0"/>
                <a:cs typeface="Calibri"/>
              </a:rPr>
              <a:t>(Overall </a:t>
            </a:r>
            <a:r>
              <a:rPr sz="1100" spc="50" dirty="0">
                <a:solidFill>
                  <a:prstClr val="black"/>
                </a:solidFill>
                <a:ea typeface="ＭＳ Ｐゴシック" charset="0"/>
                <a:cs typeface="Calibri"/>
              </a:rPr>
              <a:t>and</a:t>
            </a:r>
            <a:r>
              <a:rPr sz="1100" spc="-114" dirty="0">
                <a:solidFill>
                  <a:prstClr val="black"/>
                </a:solidFill>
                <a:ea typeface="ＭＳ Ｐゴシック" charset="0"/>
                <a:cs typeface="Calibri"/>
              </a:rPr>
              <a:t> </a:t>
            </a:r>
            <a:r>
              <a:rPr sz="1100" spc="45" dirty="0">
                <a:solidFill>
                  <a:prstClr val="black"/>
                </a:solidFill>
                <a:ea typeface="ＭＳ Ｐゴシック" charset="0"/>
                <a:cs typeface="Calibri"/>
              </a:rPr>
              <a:t>RX)</a:t>
            </a:r>
            <a:endParaRPr sz="1100">
              <a:solidFill>
                <a:prstClr val="black"/>
              </a:solidFill>
              <a:ea typeface="ＭＳ Ｐゴシック" charset="0"/>
              <a:cs typeface="Calibri"/>
            </a:endParaRPr>
          </a:p>
        </p:txBody>
      </p:sp>
      <p:sp>
        <p:nvSpPr>
          <p:cNvPr id="117" name="object 117"/>
          <p:cNvSpPr/>
          <p:nvPr/>
        </p:nvSpPr>
        <p:spPr>
          <a:xfrm>
            <a:off x="6045208" y="5752430"/>
            <a:ext cx="352865" cy="353695"/>
          </a:xfrm>
          <a:custGeom>
            <a:avLst/>
            <a:gdLst/>
            <a:ahLst/>
            <a:cxnLst/>
            <a:rect l="l" t="t" r="r" b="b"/>
            <a:pathLst>
              <a:path w="382270" h="353695">
                <a:moveTo>
                  <a:pt x="190746" y="0"/>
                </a:moveTo>
                <a:lnTo>
                  <a:pt x="139718" y="6320"/>
                </a:lnTo>
                <a:lnTo>
                  <a:pt x="94063" y="24163"/>
                </a:lnTo>
                <a:lnTo>
                  <a:pt x="55523" y="51849"/>
                </a:lnTo>
                <a:lnTo>
                  <a:pt x="25837" y="87701"/>
                </a:lnTo>
                <a:lnTo>
                  <a:pt x="6749" y="130041"/>
                </a:lnTo>
                <a:lnTo>
                  <a:pt x="0" y="177190"/>
                </a:lnTo>
                <a:lnTo>
                  <a:pt x="6749" y="223829"/>
                </a:lnTo>
                <a:lnTo>
                  <a:pt x="25837" y="265883"/>
                </a:lnTo>
                <a:lnTo>
                  <a:pt x="55523" y="301617"/>
                </a:lnTo>
                <a:lnTo>
                  <a:pt x="94063" y="329292"/>
                </a:lnTo>
                <a:lnTo>
                  <a:pt x="139718" y="347171"/>
                </a:lnTo>
                <a:lnTo>
                  <a:pt x="190746" y="353517"/>
                </a:lnTo>
                <a:lnTo>
                  <a:pt x="241817" y="347171"/>
                </a:lnTo>
                <a:lnTo>
                  <a:pt x="287578" y="329292"/>
                </a:lnTo>
                <a:lnTo>
                  <a:pt x="326257" y="301617"/>
                </a:lnTo>
                <a:lnTo>
                  <a:pt x="356080" y="265883"/>
                </a:lnTo>
                <a:lnTo>
                  <a:pt x="375274" y="223829"/>
                </a:lnTo>
                <a:lnTo>
                  <a:pt x="382067" y="177190"/>
                </a:lnTo>
                <a:lnTo>
                  <a:pt x="375274" y="130041"/>
                </a:lnTo>
                <a:lnTo>
                  <a:pt x="356080" y="87701"/>
                </a:lnTo>
                <a:lnTo>
                  <a:pt x="326257" y="51849"/>
                </a:lnTo>
                <a:lnTo>
                  <a:pt x="287578" y="24163"/>
                </a:lnTo>
                <a:lnTo>
                  <a:pt x="241817" y="6320"/>
                </a:lnTo>
                <a:lnTo>
                  <a:pt x="190746" y="0"/>
                </a:lnTo>
                <a:close/>
              </a:path>
            </a:pathLst>
          </a:custGeom>
          <a:solidFill>
            <a:srgbClr val="C00000"/>
          </a:solidFill>
        </p:spPr>
        <p:txBody>
          <a:bodyPr wrap="square" lIns="0" tIns="0" rIns="0" bIns="0" rtlCol="0"/>
          <a:lstStyle/>
          <a:p>
            <a:endParaRPr>
              <a:solidFill>
                <a:prstClr val="black"/>
              </a:solidFill>
              <a:ea typeface="ＭＳ Ｐゴシック" charset="0"/>
            </a:endParaRPr>
          </a:p>
        </p:txBody>
      </p:sp>
      <p:sp>
        <p:nvSpPr>
          <p:cNvPr id="118" name="object 118"/>
          <p:cNvSpPr/>
          <p:nvPr/>
        </p:nvSpPr>
        <p:spPr>
          <a:xfrm>
            <a:off x="6045208" y="5752430"/>
            <a:ext cx="352865" cy="353695"/>
          </a:xfrm>
          <a:custGeom>
            <a:avLst/>
            <a:gdLst/>
            <a:ahLst/>
            <a:cxnLst/>
            <a:rect l="l" t="t" r="r" b="b"/>
            <a:pathLst>
              <a:path w="382270" h="353695">
                <a:moveTo>
                  <a:pt x="0" y="177190"/>
                </a:moveTo>
                <a:lnTo>
                  <a:pt x="6749" y="130041"/>
                </a:lnTo>
                <a:lnTo>
                  <a:pt x="25837" y="87701"/>
                </a:lnTo>
                <a:lnTo>
                  <a:pt x="55523" y="51849"/>
                </a:lnTo>
                <a:lnTo>
                  <a:pt x="94063" y="24163"/>
                </a:lnTo>
                <a:lnTo>
                  <a:pt x="139718" y="6320"/>
                </a:lnTo>
                <a:lnTo>
                  <a:pt x="190746" y="0"/>
                </a:lnTo>
                <a:lnTo>
                  <a:pt x="241817" y="6320"/>
                </a:lnTo>
                <a:lnTo>
                  <a:pt x="287578" y="24163"/>
                </a:lnTo>
                <a:lnTo>
                  <a:pt x="326257" y="51849"/>
                </a:lnTo>
                <a:lnTo>
                  <a:pt x="356080" y="87701"/>
                </a:lnTo>
                <a:lnTo>
                  <a:pt x="375274" y="130041"/>
                </a:lnTo>
                <a:lnTo>
                  <a:pt x="382067" y="177190"/>
                </a:lnTo>
                <a:lnTo>
                  <a:pt x="375274" y="223829"/>
                </a:lnTo>
                <a:lnTo>
                  <a:pt x="356080" y="265883"/>
                </a:lnTo>
                <a:lnTo>
                  <a:pt x="326257" y="301617"/>
                </a:lnTo>
                <a:lnTo>
                  <a:pt x="287578" y="329292"/>
                </a:lnTo>
                <a:lnTo>
                  <a:pt x="241817" y="347171"/>
                </a:lnTo>
                <a:lnTo>
                  <a:pt x="190746" y="353517"/>
                </a:lnTo>
                <a:lnTo>
                  <a:pt x="139718" y="347171"/>
                </a:lnTo>
                <a:lnTo>
                  <a:pt x="94063" y="329292"/>
                </a:lnTo>
                <a:lnTo>
                  <a:pt x="55523" y="301617"/>
                </a:lnTo>
                <a:lnTo>
                  <a:pt x="25837" y="265883"/>
                </a:lnTo>
                <a:lnTo>
                  <a:pt x="6749" y="223829"/>
                </a:lnTo>
                <a:lnTo>
                  <a:pt x="0" y="177190"/>
                </a:lnTo>
                <a:close/>
              </a:path>
            </a:pathLst>
          </a:custGeom>
          <a:ln w="23181">
            <a:solidFill>
              <a:srgbClr val="C00000"/>
            </a:solidFill>
          </a:ln>
        </p:spPr>
        <p:txBody>
          <a:bodyPr wrap="square" lIns="0" tIns="0" rIns="0" bIns="0" rtlCol="0"/>
          <a:lstStyle/>
          <a:p>
            <a:endParaRPr>
              <a:solidFill>
                <a:prstClr val="black"/>
              </a:solidFill>
              <a:ea typeface="ＭＳ Ｐゴシック" charset="0"/>
            </a:endParaRPr>
          </a:p>
        </p:txBody>
      </p:sp>
      <p:sp>
        <p:nvSpPr>
          <p:cNvPr id="119" name="object 119"/>
          <p:cNvSpPr/>
          <p:nvPr/>
        </p:nvSpPr>
        <p:spPr>
          <a:xfrm>
            <a:off x="7046074" y="5868819"/>
            <a:ext cx="67408" cy="93345"/>
          </a:xfrm>
          <a:custGeom>
            <a:avLst/>
            <a:gdLst/>
            <a:ahLst/>
            <a:cxnLst/>
            <a:rect l="l" t="t" r="r" b="b"/>
            <a:pathLst>
              <a:path w="73025" h="93345">
                <a:moveTo>
                  <a:pt x="35550" y="91432"/>
                </a:moveTo>
                <a:lnTo>
                  <a:pt x="25611" y="91432"/>
                </a:lnTo>
                <a:lnTo>
                  <a:pt x="28478" y="92736"/>
                </a:lnTo>
                <a:lnTo>
                  <a:pt x="35550" y="92736"/>
                </a:lnTo>
                <a:lnTo>
                  <a:pt x="35550" y="91432"/>
                </a:lnTo>
                <a:close/>
              </a:path>
              <a:path w="73025" h="93345">
                <a:moveTo>
                  <a:pt x="24082" y="35864"/>
                </a:moveTo>
                <a:lnTo>
                  <a:pt x="12805" y="35864"/>
                </a:lnTo>
                <a:lnTo>
                  <a:pt x="12805" y="80928"/>
                </a:lnTo>
                <a:lnTo>
                  <a:pt x="14143" y="83554"/>
                </a:lnTo>
                <a:lnTo>
                  <a:pt x="15672" y="86180"/>
                </a:lnTo>
                <a:lnTo>
                  <a:pt x="17010" y="87502"/>
                </a:lnTo>
                <a:lnTo>
                  <a:pt x="18539" y="88806"/>
                </a:lnTo>
                <a:lnTo>
                  <a:pt x="19877" y="90128"/>
                </a:lnTo>
                <a:lnTo>
                  <a:pt x="22744" y="91432"/>
                </a:lnTo>
                <a:lnTo>
                  <a:pt x="41283" y="91432"/>
                </a:lnTo>
                <a:lnTo>
                  <a:pt x="41283" y="90128"/>
                </a:lnTo>
                <a:lnTo>
                  <a:pt x="43195" y="90128"/>
                </a:lnTo>
                <a:lnTo>
                  <a:pt x="43195" y="88806"/>
                </a:lnTo>
                <a:lnTo>
                  <a:pt x="44533" y="88806"/>
                </a:lnTo>
                <a:lnTo>
                  <a:pt x="44533" y="82250"/>
                </a:lnTo>
                <a:lnTo>
                  <a:pt x="28478" y="82250"/>
                </a:lnTo>
                <a:lnTo>
                  <a:pt x="26949" y="79624"/>
                </a:lnTo>
                <a:lnTo>
                  <a:pt x="25611" y="76998"/>
                </a:lnTo>
                <a:lnTo>
                  <a:pt x="24082" y="74372"/>
                </a:lnTo>
                <a:lnTo>
                  <a:pt x="24082" y="35864"/>
                </a:lnTo>
                <a:close/>
              </a:path>
              <a:path w="73025" h="93345">
                <a:moveTo>
                  <a:pt x="70144" y="90128"/>
                </a:moveTo>
                <a:lnTo>
                  <a:pt x="60205" y="90128"/>
                </a:lnTo>
                <a:lnTo>
                  <a:pt x="60205" y="91432"/>
                </a:lnTo>
                <a:lnTo>
                  <a:pt x="70144" y="91432"/>
                </a:lnTo>
                <a:lnTo>
                  <a:pt x="70144" y="90128"/>
                </a:lnTo>
                <a:close/>
              </a:path>
              <a:path w="73025" h="93345">
                <a:moveTo>
                  <a:pt x="70144" y="26682"/>
                </a:moveTo>
                <a:lnTo>
                  <a:pt x="1337" y="26682"/>
                </a:lnTo>
                <a:lnTo>
                  <a:pt x="1337" y="29308"/>
                </a:lnTo>
                <a:lnTo>
                  <a:pt x="0" y="29308"/>
                </a:lnTo>
                <a:lnTo>
                  <a:pt x="0" y="31934"/>
                </a:lnTo>
                <a:lnTo>
                  <a:pt x="1337" y="33238"/>
                </a:lnTo>
                <a:lnTo>
                  <a:pt x="1337" y="34560"/>
                </a:lnTo>
                <a:lnTo>
                  <a:pt x="2866" y="35864"/>
                </a:lnTo>
                <a:lnTo>
                  <a:pt x="58867" y="35864"/>
                </a:lnTo>
                <a:lnTo>
                  <a:pt x="58867" y="90128"/>
                </a:lnTo>
                <a:lnTo>
                  <a:pt x="71673" y="90128"/>
                </a:lnTo>
                <a:lnTo>
                  <a:pt x="71673" y="27986"/>
                </a:lnTo>
                <a:lnTo>
                  <a:pt x="70144" y="26682"/>
                </a:lnTo>
                <a:close/>
              </a:path>
              <a:path w="73025" h="93345">
                <a:moveTo>
                  <a:pt x="43195" y="80928"/>
                </a:moveTo>
                <a:lnTo>
                  <a:pt x="39754" y="80928"/>
                </a:lnTo>
                <a:lnTo>
                  <a:pt x="39754" y="82250"/>
                </a:lnTo>
                <a:lnTo>
                  <a:pt x="43195" y="82250"/>
                </a:lnTo>
                <a:lnTo>
                  <a:pt x="43195" y="80928"/>
                </a:lnTo>
                <a:close/>
              </a:path>
              <a:path w="73025" h="93345">
                <a:moveTo>
                  <a:pt x="22744" y="9182"/>
                </a:moveTo>
                <a:lnTo>
                  <a:pt x="12805" y="9182"/>
                </a:lnTo>
                <a:lnTo>
                  <a:pt x="12805" y="26682"/>
                </a:lnTo>
                <a:lnTo>
                  <a:pt x="24082" y="26682"/>
                </a:lnTo>
                <a:lnTo>
                  <a:pt x="24082" y="10486"/>
                </a:lnTo>
                <a:lnTo>
                  <a:pt x="22744" y="9182"/>
                </a:lnTo>
                <a:close/>
              </a:path>
              <a:path w="73025" h="93345">
                <a:moveTo>
                  <a:pt x="71673" y="11808"/>
                </a:moveTo>
                <a:lnTo>
                  <a:pt x="60205" y="11808"/>
                </a:lnTo>
                <a:lnTo>
                  <a:pt x="60205" y="13112"/>
                </a:lnTo>
                <a:lnTo>
                  <a:pt x="70144" y="13112"/>
                </a:lnTo>
                <a:lnTo>
                  <a:pt x="71673" y="11808"/>
                </a:lnTo>
                <a:close/>
              </a:path>
              <a:path w="73025" h="93345">
                <a:moveTo>
                  <a:pt x="68806" y="0"/>
                </a:moveTo>
                <a:lnTo>
                  <a:pt x="63072" y="0"/>
                </a:lnTo>
                <a:lnTo>
                  <a:pt x="60205" y="1304"/>
                </a:lnTo>
                <a:lnTo>
                  <a:pt x="58867" y="2625"/>
                </a:lnTo>
                <a:lnTo>
                  <a:pt x="58867" y="11808"/>
                </a:lnTo>
                <a:lnTo>
                  <a:pt x="73011" y="11808"/>
                </a:lnTo>
                <a:lnTo>
                  <a:pt x="73011" y="2625"/>
                </a:lnTo>
                <a:lnTo>
                  <a:pt x="71673" y="1304"/>
                </a:lnTo>
                <a:lnTo>
                  <a:pt x="70144" y="1304"/>
                </a:lnTo>
                <a:lnTo>
                  <a:pt x="68806"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20" name="object 120"/>
          <p:cNvSpPr/>
          <p:nvPr/>
        </p:nvSpPr>
        <p:spPr>
          <a:xfrm>
            <a:off x="7757777" y="5875150"/>
            <a:ext cx="82062" cy="86360"/>
          </a:xfrm>
          <a:custGeom>
            <a:avLst/>
            <a:gdLst/>
            <a:ahLst/>
            <a:cxnLst/>
            <a:rect l="l" t="t" r="r" b="b"/>
            <a:pathLst>
              <a:path w="88900" h="86360">
                <a:moveTo>
                  <a:pt x="35932" y="84876"/>
                </a:moveTo>
                <a:lnTo>
                  <a:pt x="25611" y="84876"/>
                </a:lnTo>
                <a:lnTo>
                  <a:pt x="28478" y="86180"/>
                </a:lnTo>
                <a:lnTo>
                  <a:pt x="34212" y="86180"/>
                </a:lnTo>
                <a:lnTo>
                  <a:pt x="35932" y="84876"/>
                </a:lnTo>
                <a:close/>
              </a:path>
              <a:path w="88900" h="86360">
                <a:moveTo>
                  <a:pt x="81612" y="84876"/>
                </a:moveTo>
                <a:lnTo>
                  <a:pt x="70144" y="84876"/>
                </a:lnTo>
                <a:lnTo>
                  <a:pt x="73011" y="86180"/>
                </a:lnTo>
                <a:lnTo>
                  <a:pt x="80083" y="86180"/>
                </a:lnTo>
                <a:lnTo>
                  <a:pt x="81612" y="84876"/>
                </a:lnTo>
                <a:close/>
              </a:path>
              <a:path w="88900" h="86360">
                <a:moveTo>
                  <a:pt x="24082" y="29308"/>
                </a:moveTo>
                <a:lnTo>
                  <a:pt x="11276" y="29308"/>
                </a:lnTo>
                <a:lnTo>
                  <a:pt x="11276" y="69120"/>
                </a:lnTo>
                <a:lnTo>
                  <a:pt x="12805" y="71746"/>
                </a:lnTo>
                <a:lnTo>
                  <a:pt x="12805" y="74372"/>
                </a:lnTo>
                <a:lnTo>
                  <a:pt x="14143" y="76998"/>
                </a:lnTo>
                <a:lnTo>
                  <a:pt x="15672" y="79624"/>
                </a:lnTo>
                <a:lnTo>
                  <a:pt x="17010" y="80946"/>
                </a:lnTo>
                <a:lnTo>
                  <a:pt x="18539" y="82250"/>
                </a:lnTo>
                <a:lnTo>
                  <a:pt x="19877" y="83572"/>
                </a:lnTo>
                <a:lnTo>
                  <a:pt x="22744" y="84876"/>
                </a:lnTo>
                <a:lnTo>
                  <a:pt x="41666" y="84876"/>
                </a:lnTo>
                <a:lnTo>
                  <a:pt x="41666" y="83572"/>
                </a:lnTo>
                <a:lnTo>
                  <a:pt x="43195" y="83572"/>
                </a:lnTo>
                <a:lnTo>
                  <a:pt x="43195" y="82250"/>
                </a:lnTo>
                <a:lnTo>
                  <a:pt x="44533" y="82250"/>
                </a:lnTo>
                <a:lnTo>
                  <a:pt x="44533" y="75694"/>
                </a:lnTo>
                <a:lnTo>
                  <a:pt x="26949" y="75694"/>
                </a:lnTo>
                <a:lnTo>
                  <a:pt x="25611" y="73068"/>
                </a:lnTo>
                <a:lnTo>
                  <a:pt x="25611" y="70442"/>
                </a:lnTo>
                <a:lnTo>
                  <a:pt x="24082" y="67816"/>
                </a:lnTo>
                <a:lnTo>
                  <a:pt x="24082" y="29308"/>
                </a:lnTo>
                <a:close/>
              </a:path>
              <a:path w="88900" h="86360">
                <a:moveTo>
                  <a:pt x="70144" y="29308"/>
                </a:moveTo>
                <a:lnTo>
                  <a:pt x="57338" y="29308"/>
                </a:lnTo>
                <a:lnTo>
                  <a:pt x="57338" y="71746"/>
                </a:lnTo>
                <a:lnTo>
                  <a:pt x="58867" y="74372"/>
                </a:lnTo>
                <a:lnTo>
                  <a:pt x="58867" y="76998"/>
                </a:lnTo>
                <a:lnTo>
                  <a:pt x="60205" y="79624"/>
                </a:lnTo>
                <a:lnTo>
                  <a:pt x="61734" y="80946"/>
                </a:lnTo>
                <a:lnTo>
                  <a:pt x="63072" y="82250"/>
                </a:lnTo>
                <a:lnTo>
                  <a:pt x="68806" y="84876"/>
                </a:lnTo>
                <a:lnTo>
                  <a:pt x="85816" y="84876"/>
                </a:lnTo>
                <a:lnTo>
                  <a:pt x="87346" y="83572"/>
                </a:lnTo>
                <a:lnTo>
                  <a:pt x="88683" y="83572"/>
                </a:lnTo>
                <a:lnTo>
                  <a:pt x="88683" y="75694"/>
                </a:lnTo>
                <a:lnTo>
                  <a:pt x="73011" y="75694"/>
                </a:lnTo>
                <a:lnTo>
                  <a:pt x="71673" y="73068"/>
                </a:lnTo>
                <a:lnTo>
                  <a:pt x="70144" y="70442"/>
                </a:lnTo>
                <a:lnTo>
                  <a:pt x="70144" y="29308"/>
                </a:lnTo>
                <a:close/>
              </a:path>
              <a:path w="88900" h="86360">
                <a:moveTo>
                  <a:pt x="43195" y="74372"/>
                </a:moveTo>
                <a:lnTo>
                  <a:pt x="40328" y="74372"/>
                </a:lnTo>
                <a:lnTo>
                  <a:pt x="40328" y="75694"/>
                </a:lnTo>
                <a:lnTo>
                  <a:pt x="43195" y="75694"/>
                </a:lnTo>
                <a:lnTo>
                  <a:pt x="43195" y="74372"/>
                </a:lnTo>
                <a:close/>
              </a:path>
              <a:path w="88900" h="86360">
                <a:moveTo>
                  <a:pt x="88683" y="74372"/>
                </a:moveTo>
                <a:lnTo>
                  <a:pt x="85816" y="74372"/>
                </a:lnTo>
                <a:lnTo>
                  <a:pt x="84479" y="75694"/>
                </a:lnTo>
                <a:lnTo>
                  <a:pt x="88683" y="75694"/>
                </a:lnTo>
                <a:lnTo>
                  <a:pt x="88683" y="74372"/>
                </a:lnTo>
                <a:close/>
              </a:path>
              <a:path w="88900" h="86360">
                <a:moveTo>
                  <a:pt x="88683" y="20126"/>
                </a:moveTo>
                <a:lnTo>
                  <a:pt x="1337" y="20126"/>
                </a:lnTo>
                <a:lnTo>
                  <a:pt x="1337" y="21430"/>
                </a:lnTo>
                <a:lnTo>
                  <a:pt x="0" y="21430"/>
                </a:lnTo>
                <a:lnTo>
                  <a:pt x="0" y="26682"/>
                </a:lnTo>
                <a:lnTo>
                  <a:pt x="1337" y="28004"/>
                </a:lnTo>
                <a:lnTo>
                  <a:pt x="1337" y="29308"/>
                </a:lnTo>
                <a:lnTo>
                  <a:pt x="87346" y="29308"/>
                </a:lnTo>
                <a:lnTo>
                  <a:pt x="88683" y="28004"/>
                </a:lnTo>
                <a:lnTo>
                  <a:pt x="88683" y="20126"/>
                </a:lnTo>
                <a:close/>
              </a:path>
              <a:path w="88900" h="86360">
                <a:moveTo>
                  <a:pt x="24082" y="3930"/>
                </a:moveTo>
                <a:lnTo>
                  <a:pt x="11276" y="3930"/>
                </a:lnTo>
                <a:lnTo>
                  <a:pt x="11276" y="20126"/>
                </a:lnTo>
                <a:lnTo>
                  <a:pt x="24082" y="20126"/>
                </a:lnTo>
                <a:lnTo>
                  <a:pt x="24082" y="3930"/>
                </a:lnTo>
                <a:close/>
              </a:path>
              <a:path w="88900" h="86360">
                <a:moveTo>
                  <a:pt x="68806" y="0"/>
                </a:moveTo>
                <a:lnTo>
                  <a:pt x="58867" y="0"/>
                </a:lnTo>
                <a:lnTo>
                  <a:pt x="57338" y="1321"/>
                </a:lnTo>
                <a:lnTo>
                  <a:pt x="57338" y="20126"/>
                </a:lnTo>
                <a:lnTo>
                  <a:pt x="70144" y="20126"/>
                </a:lnTo>
                <a:lnTo>
                  <a:pt x="70144" y="1321"/>
                </a:lnTo>
                <a:lnTo>
                  <a:pt x="68806" y="0"/>
                </a:lnTo>
                <a:close/>
              </a:path>
              <a:path w="88900" h="86360">
                <a:moveTo>
                  <a:pt x="22744" y="2625"/>
                </a:moveTo>
                <a:lnTo>
                  <a:pt x="12805" y="2625"/>
                </a:lnTo>
                <a:lnTo>
                  <a:pt x="12805" y="3930"/>
                </a:lnTo>
                <a:lnTo>
                  <a:pt x="22744" y="3930"/>
                </a:lnTo>
                <a:lnTo>
                  <a:pt x="22744" y="2625"/>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21" name="object 121"/>
          <p:cNvSpPr txBox="1"/>
          <p:nvPr/>
        </p:nvSpPr>
        <p:spPr>
          <a:xfrm>
            <a:off x="6492192" y="5820438"/>
            <a:ext cx="1836420" cy="338554"/>
          </a:xfrm>
          <a:prstGeom prst="rect">
            <a:avLst/>
          </a:prstGeom>
        </p:spPr>
        <p:txBody>
          <a:bodyPr vert="horz" wrap="square" lIns="0" tIns="0" rIns="0" bIns="0" rtlCol="0">
            <a:spAutoFit/>
          </a:bodyPr>
          <a:lstStyle/>
          <a:p>
            <a:pPr marL="12700"/>
            <a:r>
              <a:rPr sz="1100" spc="50" dirty="0">
                <a:solidFill>
                  <a:prstClr val="black"/>
                </a:solidFill>
                <a:ea typeface="ＭＳ Ｐゴシック" charset="0"/>
                <a:cs typeface="Calibri"/>
              </a:rPr>
              <a:t>RX </a:t>
            </a:r>
            <a:r>
              <a:rPr sz="1100" spc="70" dirty="0">
                <a:solidFill>
                  <a:prstClr val="black"/>
                </a:solidFill>
                <a:ea typeface="ＭＳ Ｐゴシック" charset="0"/>
                <a:cs typeface="Calibri"/>
              </a:rPr>
              <a:t>% </a:t>
            </a:r>
            <a:r>
              <a:rPr sz="1100" spc="50" dirty="0">
                <a:solidFill>
                  <a:prstClr val="black"/>
                </a:solidFill>
                <a:ea typeface="ＭＳ Ｐゴシック" charset="0"/>
                <a:cs typeface="Calibri"/>
              </a:rPr>
              <a:t>Wai  ng Push Bu  </a:t>
            </a:r>
            <a:r>
              <a:rPr sz="1100" spc="45" dirty="0">
                <a:solidFill>
                  <a:prstClr val="black"/>
                </a:solidFill>
                <a:ea typeface="ＭＳ Ｐゴシック" charset="0"/>
                <a:cs typeface="Calibri"/>
              </a:rPr>
              <a:t>on</a:t>
            </a:r>
            <a:r>
              <a:rPr sz="1100" spc="100" dirty="0">
                <a:solidFill>
                  <a:prstClr val="black"/>
                </a:solidFill>
                <a:ea typeface="ＭＳ Ｐゴシック" charset="0"/>
                <a:cs typeface="Calibri"/>
              </a:rPr>
              <a:t> </a:t>
            </a:r>
            <a:r>
              <a:rPr sz="1100" spc="50" dirty="0">
                <a:solidFill>
                  <a:prstClr val="black"/>
                </a:solidFill>
                <a:ea typeface="ＭＳ Ｐゴシック" charset="0"/>
                <a:cs typeface="Calibri"/>
              </a:rPr>
              <a:t>Used</a:t>
            </a:r>
            <a:endParaRPr sz="1100">
              <a:solidFill>
                <a:prstClr val="black"/>
              </a:solidFill>
              <a:ea typeface="ＭＳ Ｐゴシック" charset="0"/>
              <a:cs typeface="Calibri"/>
            </a:endParaRPr>
          </a:p>
        </p:txBody>
      </p:sp>
      <p:sp>
        <p:nvSpPr>
          <p:cNvPr id="122" name="object 122"/>
          <p:cNvSpPr/>
          <p:nvPr/>
        </p:nvSpPr>
        <p:spPr>
          <a:xfrm>
            <a:off x="3139806" y="3374443"/>
            <a:ext cx="354037" cy="354330"/>
          </a:xfrm>
          <a:custGeom>
            <a:avLst/>
            <a:gdLst/>
            <a:ahLst/>
            <a:cxnLst/>
            <a:rect l="l" t="t" r="r" b="b"/>
            <a:pathLst>
              <a:path w="383539" h="354329">
                <a:moveTo>
                  <a:pt x="191129" y="0"/>
                </a:moveTo>
                <a:lnTo>
                  <a:pt x="140603" y="6335"/>
                </a:lnTo>
                <a:lnTo>
                  <a:pt x="95026" y="24190"/>
                </a:lnTo>
                <a:lnTo>
                  <a:pt x="56287" y="51836"/>
                </a:lnTo>
                <a:lnTo>
                  <a:pt x="26276" y="87545"/>
                </a:lnTo>
                <a:lnTo>
                  <a:pt x="6884" y="129588"/>
                </a:lnTo>
                <a:lnTo>
                  <a:pt x="0" y="176238"/>
                </a:lnTo>
                <a:lnTo>
                  <a:pt x="6884" y="223422"/>
                </a:lnTo>
                <a:lnTo>
                  <a:pt x="26276" y="265846"/>
                </a:lnTo>
                <a:lnTo>
                  <a:pt x="56287" y="301809"/>
                </a:lnTo>
                <a:lnTo>
                  <a:pt x="95026" y="329605"/>
                </a:lnTo>
                <a:lnTo>
                  <a:pt x="140603" y="347533"/>
                </a:lnTo>
                <a:lnTo>
                  <a:pt x="191129" y="353887"/>
                </a:lnTo>
                <a:lnTo>
                  <a:pt x="242270" y="347533"/>
                </a:lnTo>
                <a:lnTo>
                  <a:pt x="288208" y="329605"/>
                </a:lnTo>
                <a:lnTo>
                  <a:pt x="327117" y="301809"/>
                </a:lnTo>
                <a:lnTo>
                  <a:pt x="357170" y="265846"/>
                </a:lnTo>
                <a:lnTo>
                  <a:pt x="376542" y="223422"/>
                </a:lnTo>
                <a:lnTo>
                  <a:pt x="383405" y="176238"/>
                </a:lnTo>
                <a:lnTo>
                  <a:pt x="376542" y="129588"/>
                </a:lnTo>
                <a:lnTo>
                  <a:pt x="357170" y="87545"/>
                </a:lnTo>
                <a:lnTo>
                  <a:pt x="327117" y="51836"/>
                </a:lnTo>
                <a:lnTo>
                  <a:pt x="288208" y="24190"/>
                </a:lnTo>
                <a:lnTo>
                  <a:pt x="242270" y="6335"/>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23" name="object 123"/>
          <p:cNvSpPr/>
          <p:nvPr/>
        </p:nvSpPr>
        <p:spPr>
          <a:xfrm>
            <a:off x="3139806" y="3374443"/>
            <a:ext cx="354037" cy="354330"/>
          </a:xfrm>
          <a:custGeom>
            <a:avLst/>
            <a:gdLst/>
            <a:ahLst/>
            <a:cxnLst/>
            <a:rect l="l" t="t" r="r" b="b"/>
            <a:pathLst>
              <a:path w="383539" h="354329">
                <a:moveTo>
                  <a:pt x="0" y="176238"/>
                </a:moveTo>
                <a:lnTo>
                  <a:pt x="6884" y="129588"/>
                </a:lnTo>
                <a:lnTo>
                  <a:pt x="26276" y="87545"/>
                </a:lnTo>
                <a:lnTo>
                  <a:pt x="56287" y="51836"/>
                </a:lnTo>
                <a:lnTo>
                  <a:pt x="95026" y="24190"/>
                </a:lnTo>
                <a:lnTo>
                  <a:pt x="140603" y="6335"/>
                </a:lnTo>
                <a:lnTo>
                  <a:pt x="191129" y="0"/>
                </a:lnTo>
                <a:lnTo>
                  <a:pt x="242270" y="6335"/>
                </a:lnTo>
                <a:lnTo>
                  <a:pt x="288208" y="24190"/>
                </a:lnTo>
                <a:lnTo>
                  <a:pt x="327117" y="51836"/>
                </a:lnTo>
                <a:lnTo>
                  <a:pt x="357170" y="87545"/>
                </a:lnTo>
                <a:lnTo>
                  <a:pt x="376542" y="129588"/>
                </a:lnTo>
                <a:lnTo>
                  <a:pt x="383405" y="176238"/>
                </a:lnTo>
                <a:lnTo>
                  <a:pt x="376542" y="223422"/>
                </a:lnTo>
                <a:lnTo>
                  <a:pt x="357170" y="265846"/>
                </a:lnTo>
                <a:lnTo>
                  <a:pt x="327117" y="301809"/>
                </a:lnTo>
                <a:lnTo>
                  <a:pt x="288208" y="329605"/>
                </a:lnTo>
                <a:lnTo>
                  <a:pt x="242270" y="347533"/>
                </a:lnTo>
                <a:lnTo>
                  <a:pt x="191129" y="353887"/>
                </a:lnTo>
                <a:lnTo>
                  <a:pt x="140603" y="347533"/>
                </a:lnTo>
                <a:lnTo>
                  <a:pt x="95026" y="329605"/>
                </a:lnTo>
                <a:lnTo>
                  <a:pt x="56287" y="301809"/>
                </a:lnTo>
                <a:lnTo>
                  <a:pt x="26276" y="265846"/>
                </a:lnTo>
                <a:lnTo>
                  <a:pt x="6884" y="223422"/>
                </a:lnTo>
                <a:lnTo>
                  <a:pt x="0" y="176238"/>
                </a:lnTo>
                <a:close/>
              </a:path>
            </a:pathLst>
          </a:custGeom>
          <a:ln w="23179">
            <a:solidFill>
              <a:srgbClr val="FFC000"/>
            </a:solidFill>
          </a:ln>
        </p:spPr>
        <p:txBody>
          <a:bodyPr wrap="square" lIns="0" tIns="0" rIns="0" bIns="0" rtlCol="0"/>
          <a:lstStyle/>
          <a:p>
            <a:endParaRPr>
              <a:solidFill>
                <a:prstClr val="black"/>
              </a:solidFill>
              <a:ea typeface="ＭＳ Ｐゴシック" charset="0"/>
            </a:endParaRPr>
          </a:p>
        </p:txBody>
      </p:sp>
      <p:sp>
        <p:nvSpPr>
          <p:cNvPr id="124" name="object 124"/>
          <p:cNvSpPr txBox="1"/>
          <p:nvPr/>
        </p:nvSpPr>
        <p:spPr>
          <a:xfrm>
            <a:off x="3202532" y="3439143"/>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16</a:t>
            </a:r>
            <a:endParaRPr sz="1450">
              <a:solidFill>
                <a:prstClr val="black"/>
              </a:solidFill>
              <a:ea typeface="ＭＳ Ｐゴシック" charset="0"/>
              <a:cs typeface="Calibri"/>
            </a:endParaRPr>
          </a:p>
        </p:txBody>
      </p:sp>
      <p:sp>
        <p:nvSpPr>
          <p:cNvPr id="125" name="object 125"/>
          <p:cNvSpPr txBox="1"/>
          <p:nvPr/>
        </p:nvSpPr>
        <p:spPr>
          <a:xfrm>
            <a:off x="3557680" y="3421043"/>
            <a:ext cx="2301240" cy="307777"/>
          </a:xfrm>
          <a:prstGeom prst="rect">
            <a:avLst/>
          </a:prstGeom>
        </p:spPr>
        <p:txBody>
          <a:bodyPr vert="horz" wrap="square" lIns="0" tIns="0" rIns="0" bIns="0" rtlCol="0">
            <a:spAutoFit/>
          </a:bodyPr>
          <a:lstStyle/>
          <a:p>
            <a:pPr marL="12700"/>
            <a:r>
              <a:rPr sz="1000" spc="20" dirty="0">
                <a:solidFill>
                  <a:prstClr val="black"/>
                </a:solidFill>
                <a:ea typeface="ＭＳ Ｐゴシック" charset="0"/>
                <a:cs typeface="Calibri"/>
              </a:rPr>
              <a:t>I </a:t>
            </a:r>
            <a:r>
              <a:rPr sz="1000" spc="45" dirty="0">
                <a:solidFill>
                  <a:prstClr val="black"/>
                </a:solidFill>
                <a:ea typeface="ＭＳ Ｐゴシック" charset="0"/>
                <a:cs typeface="Calibri"/>
              </a:rPr>
              <a:t>would </a:t>
            </a:r>
            <a:r>
              <a:rPr sz="1000" spc="55" dirty="0">
                <a:solidFill>
                  <a:prstClr val="black"/>
                </a:solidFill>
                <a:ea typeface="ＭＳ Ｐゴシック" charset="0"/>
                <a:cs typeface="Calibri"/>
              </a:rPr>
              <a:t>recommend </a:t>
            </a:r>
            <a:r>
              <a:rPr sz="1000" spc="45" dirty="0">
                <a:solidFill>
                  <a:prstClr val="black"/>
                </a:solidFill>
                <a:ea typeface="ＭＳ Ｐゴシック" charset="0"/>
                <a:cs typeface="Calibri"/>
              </a:rPr>
              <a:t>Walgreens </a:t>
            </a:r>
            <a:r>
              <a:rPr sz="1000" spc="65" dirty="0">
                <a:solidFill>
                  <a:prstClr val="black"/>
                </a:solidFill>
                <a:ea typeface="ＭＳ Ｐゴシック" charset="0"/>
                <a:cs typeface="Calibri"/>
              </a:rPr>
              <a:t>… </a:t>
            </a:r>
            <a:r>
              <a:rPr sz="1000" spc="45" dirty="0">
                <a:solidFill>
                  <a:prstClr val="black"/>
                </a:solidFill>
                <a:ea typeface="ＭＳ Ｐゴシック" charset="0"/>
                <a:cs typeface="Calibri"/>
              </a:rPr>
              <a:t>work.</a:t>
            </a:r>
            <a:r>
              <a:rPr sz="1000" spc="-114" dirty="0">
                <a:solidFill>
                  <a:prstClr val="black"/>
                </a:solidFill>
                <a:ea typeface="ＭＳ Ｐゴシック" charset="0"/>
                <a:cs typeface="Calibri"/>
              </a:rPr>
              <a:t> </a:t>
            </a:r>
            <a:r>
              <a:rPr sz="1000" spc="60" dirty="0">
                <a:solidFill>
                  <a:prstClr val="black"/>
                </a:solidFill>
                <a:ea typeface="ＭＳ Ｐゴシック" charset="0"/>
                <a:cs typeface="Calibri"/>
              </a:rPr>
              <a:t>Q2</a:t>
            </a:r>
            <a:endParaRPr sz="1000">
              <a:solidFill>
                <a:prstClr val="black"/>
              </a:solidFill>
              <a:ea typeface="ＭＳ Ｐゴシック" charset="0"/>
              <a:cs typeface="Calibri"/>
            </a:endParaRPr>
          </a:p>
        </p:txBody>
      </p:sp>
      <p:sp>
        <p:nvSpPr>
          <p:cNvPr id="126" name="object 126"/>
          <p:cNvSpPr/>
          <p:nvPr/>
        </p:nvSpPr>
        <p:spPr>
          <a:xfrm>
            <a:off x="3127986" y="4189026"/>
            <a:ext cx="354037" cy="353695"/>
          </a:xfrm>
          <a:custGeom>
            <a:avLst/>
            <a:gdLst/>
            <a:ahLst/>
            <a:cxnLst/>
            <a:rect l="l" t="t" r="r" b="b"/>
            <a:pathLst>
              <a:path w="383539" h="353695">
                <a:moveTo>
                  <a:pt x="191129" y="0"/>
                </a:moveTo>
                <a:lnTo>
                  <a:pt x="140603" y="6354"/>
                </a:lnTo>
                <a:lnTo>
                  <a:pt x="95026" y="24281"/>
                </a:lnTo>
                <a:lnTo>
                  <a:pt x="56287" y="52078"/>
                </a:lnTo>
                <a:lnTo>
                  <a:pt x="26276" y="88041"/>
                </a:lnTo>
                <a:lnTo>
                  <a:pt x="6884" y="130465"/>
                </a:lnTo>
                <a:lnTo>
                  <a:pt x="0" y="177648"/>
                </a:lnTo>
                <a:lnTo>
                  <a:pt x="6884" y="224211"/>
                </a:lnTo>
                <a:lnTo>
                  <a:pt x="26276" y="266172"/>
                </a:lnTo>
                <a:lnTo>
                  <a:pt x="56287" y="301809"/>
                </a:lnTo>
                <a:lnTo>
                  <a:pt x="95026" y="329397"/>
                </a:lnTo>
                <a:lnTo>
                  <a:pt x="140603" y="347213"/>
                </a:lnTo>
                <a:lnTo>
                  <a:pt x="191129" y="353535"/>
                </a:lnTo>
                <a:lnTo>
                  <a:pt x="242137" y="347213"/>
                </a:lnTo>
                <a:lnTo>
                  <a:pt x="288038" y="329397"/>
                </a:lnTo>
                <a:lnTo>
                  <a:pt x="326974" y="301809"/>
                </a:lnTo>
                <a:lnTo>
                  <a:pt x="357085" y="266172"/>
                </a:lnTo>
                <a:lnTo>
                  <a:pt x="376515" y="224211"/>
                </a:lnTo>
                <a:lnTo>
                  <a:pt x="383405" y="177648"/>
                </a:lnTo>
                <a:lnTo>
                  <a:pt x="376515" y="130465"/>
                </a:lnTo>
                <a:lnTo>
                  <a:pt x="357085" y="88041"/>
                </a:lnTo>
                <a:lnTo>
                  <a:pt x="326974" y="52078"/>
                </a:lnTo>
                <a:lnTo>
                  <a:pt x="288038" y="24281"/>
                </a:lnTo>
                <a:lnTo>
                  <a:pt x="242137" y="6354"/>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27" name="object 127"/>
          <p:cNvSpPr/>
          <p:nvPr/>
        </p:nvSpPr>
        <p:spPr>
          <a:xfrm>
            <a:off x="3127986" y="4189026"/>
            <a:ext cx="354037" cy="353695"/>
          </a:xfrm>
          <a:custGeom>
            <a:avLst/>
            <a:gdLst/>
            <a:ahLst/>
            <a:cxnLst/>
            <a:rect l="l" t="t" r="r" b="b"/>
            <a:pathLst>
              <a:path w="383539" h="353695">
                <a:moveTo>
                  <a:pt x="0" y="177648"/>
                </a:moveTo>
                <a:lnTo>
                  <a:pt x="6884" y="130465"/>
                </a:lnTo>
                <a:lnTo>
                  <a:pt x="26276" y="88041"/>
                </a:lnTo>
                <a:lnTo>
                  <a:pt x="56287" y="52078"/>
                </a:lnTo>
                <a:lnTo>
                  <a:pt x="95026" y="24281"/>
                </a:lnTo>
                <a:lnTo>
                  <a:pt x="140603" y="6354"/>
                </a:lnTo>
                <a:lnTo>
                  <a:pt x="191129" y="0"/>
                </a:lnTo>
                <a:lnTo>
                  <a:pt x="242137" y="6354"/>
                </a:lnTo>
                <a:lnTo>
                  <a:pt x="288038" y="24281"/>
                </a:lnTo>
                <a:lnTo>
                  <a:pt x="326974" y="52078"/>
                </a:lnTo>
                <a:lnTo>
                  <a:pt x="357085" y="88041"/>
                </a:lnTo>
                <a:lnTo>
                  <a:pt x="376515" y="130465"/>
                </a:lnTo>
                <a:lnTo>
                  <a:pt x="383405" y="177648"/>
                </a:lnTo>
                <a:lnTo>
                  <a:pt x="376515" y="224211"/>
                </a:lnTo>
                <a:lnTo>
                  <a:pt x="357085" y="266172"/>
                </a:lnTo>
                <a:lnTo>
                  <a:pt x="326974" y="301809"/>
                </a:lnTo>
                <a:lnTo>
                  <a:pt x="288038" y="329397"/>
                </a:lnTo>
                <a:lnTo>
                  <a:pt x="242137" y="347213"/>
                </a:lnTo>
                <a:lnTo>
                  <a:pt x="191129" y="353535"/>
                </a:lnTo>
                <a:lnTo>
                  <a:pt x="140603" y="347213"/>
                </a:lnTo>
                <a:lnTo>
                  <a:pt x="95026" y="329397"/>
                </a:lnTo>
                <a:lnTo>
                  <a:pt x="56287" y="301809"/>
                </a:lnTo>
                <a:lnTo>
                  <a:pt x="26276" y="266172"/>
                </a:lnTo>
                <a:lnTo>
                  <a:pt x="6884" y="224211"/>
                </a:lnTo>
                <a:lnTo>
                  <a:pt x="0" y="177648"/>
                </a:lnTo>
                <a:close/>
              </a:path>
            </a:pathLst>
          </a:custGeom>
          <a:ln w="23178">
            <a:solidFill>
              <a:srgbClr val="FFC000"/>
            </a:solidFill>
          </a:ln>
        </p:spPr>
        <p:txBody>
          <a:bodyPr wrap="square" lIns="0" tIns="0" rIns="0" bIns="0" rtlCol="0"/>
          <a:lstStyle/>
          <a:p>
            <a:endParaRPr>
              <a:solidFill>
                <a:prstClr val="black"/>
              </a:solidFill>
              <a:ea typeface="ＭＳ Ｐゴシック" charset="0"/>
            </a:endParaRPr>
          </a:p>
        </p:txBody>
      </p:sp>
      <p:sp>
        <p:nvSpPr>
          <p:cNvPr id="128" name="object 128"/>
          <p:cNvSpPr txBox="1"/>
          <p:nvPr/>
        </p:nvSpPr>
        <p:spPr>
          <a:xfrm>
            <a:off x="3202532" y="4256363"/>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18</a:t>
            </a:r>
            <a:endParaRPr sz="1450">
              <a:solidFill>
                <a:prstClr val="black"/>
              </a:solidFill>
              <a:ea typeface="ＭＳ Ｐゴシック" charset="0"/>
              <a:cs typeface="Calibri"/>
            </a:endParaRPr>
          </a:p>
        </p:txBody>
      </p:sp>
      <p:sp>
        <p:nvSpPr>
          <p:cNvPr id="129" name="object 129"/>
          <p:cNvSpPr txBox="1"/>
          <p:nvPr/>
        </p:nvSpPr>
        <p:spPr>
          <a:xfrm>
            <a:off x="3570936" y="4248052"/>
            <a:ext cx="2107223" cy="338554"/>
          </a:xfrm>
          <a:prstGeom prst="rect">
            <a:avLst/>
          </a:prstGeom>
        </p:spPr>
        <p:txBody>
          <a:bodyPr vert="horz" wrap="square" lIns="0" tIns="0" rIns="0" bIns="0" rtlCol="0">
            <a:spAutoFit/>
          </a:bodyPr>
          <a:lstStyle/>
          <a:p>
            <a:pPr marL="12700"/>
            <a:r>
              <a:rPr sz="1100" spc="25" dirty="0">
                <a:solidFill>
                  <a:prstClr val="black"/>
                </a:solidFill>
                <a:ea typeface="ＭＳ Ｐゴシック" charset="0"/>
                <a:cs typeface="Calibri"/>
              </a:rPr>
              <a:t>I </a:t>
            </a:r>
            <a:r>
              <a:rPr sz="1100" spc="50" dirty="0">
                <a:solidFill>
                  <a:prstClr val="black"/>
                </a:solidFill>
                <a:ea typeface="ＭＳ Ｐゴシック" charset="0"/>
                <a:cs typeface="Calibri"/>
              </a:rPr>
              <a:t>do </a:t>
            </a:r>
            <a:r>
              <a:rPr sz="1100" spc="45" dirty="0">
                <a:solidFill>
                  <a:prstClr val="black"/>
                </a:solidFill>
                <a:ea typeface="ＭＳ Ｐゴシック" charset="0"/>
                <a:cs typeface="Calibri"/>
              </a:rPr>
              <a:t>not always </a:t>
            </a:r>
            <a:r>
              <a:rPr sz="1100" spc="35" dirty="0">
                <a:solidFill>
                  <a:prstClr val="black"/>
                </a:solidFill>
                <a:ea typeface="ＭＳ Ｐゴシック" charset="0"/>
                <a:cs typeface="Calibri"/>
              </a:rPr>
              <a:t>feel </a:t>
            </a:r>
            <a:r>
              <a:rPr sz="1100" spc="40" dirty="0">
                <a:solidFill>
                  <a:prstClr val="black"/>
                </a:solidFill>
                <a:ea typeface="ＭＳ Ｐゴシック" charset="0"/>
                <a:cs typeface="Calibri"/>
              </a:rPr>
              <a:t>safe </a:t>
            </a:r>
            <a:r>
              <a:rPr sz="1100" spc="45" dirty="0">
                <a:solidFill>
                  <a:prstClr val="black"/>
                </a:solidFill>
                <a:ea typeface="ＭＳ Ｐゴシック" charset="0"/>
                <a:cs typeface="Calibri"/>
              </a:rPr>
              <a:t>at work.</a:t>
            </a:r>
            <a:r>
              <a:rPr sz="1100" spc="-150" dirty="0">
                <a:solidFill>
                  <a:prstClr val="black"/>
                </a:solidFill>
                <a:ea typeface="ＭＳ Ｐゴシック" charset="0"/>
                <a:cs typeface="Calibri"/>
              </a:rPr>
              <a:t> </a:t>
            </a:r>
            <a:r>
              <a:rPr sz="1100" spc="55" dirty="0">
                <a:solidFill>
                  <a:prstClr val="black"/>
                </a:solidFill>
                <a:ea typeface="ＭＳ Ｐゴシック" charset="0"/>
                <a:cs typeface="Calibri"/>
              </a:rPr>
              <a:t>Q4</a:t>
            </a:r>
            <a:endParaRPr sz="1100">
              <a:solidFill>
                <a:prstClr val="black"/>
              </a:solidFill>
              <a:ea typeface="ＭＳ Ｐゴシック" charset="0"/>
              <a:cs typeface="Calibri"/>
            </a:endParaRPr>
          </a:p>
        </p:txBody>
      </p:sp>
      <p:sp>
        <p:nvSpPr>
          <p:cNvPr id="130" name="object 130"/>
          <p:cNvSpPr/>
          <p:nvPr/>
        </p:nvSpPr>
        <p:spPr>
          <a:xfrm>
            <a:off x="3151626" y="5492341"/>
            <a:ext cx="354037" cy="354330"/>
          </a:xfrm>
          <a:custGeom>
            <a:avLst/>
            <a:gdLst/>
            <a:ahLst/>
            <a:cxnLst/>
            <a:rect l="l" t="t" r="r" b="b"/>
            <a:pathLst>
              <a:path w="383539" h="354329">
                <a:moveTo>
                  <a:pt x="191129" y="0"/>
                </a:moveTo>
                <a:lnTo>
                  <a:pt x="140603" y="6351"/>
                </a:lnTo>
                <a:lnTo>
                  <a:pt x="95026" y="24272"/>
                </a:lnTo>
                <a:lnTo>
                  <a:pt x="56287" y="52060"/>
                </a:lnTo>
                <a:lnTo>
                  <a:pt x="26276" y="88015"/>
                </a:lnTo>
                <a:lnTo>
                  <a:pt x="6884" y="130433"/>
                </a:lnTo>
                <a:lnTo>
                  <a:pt x="0" y="177613"/>
                </a:lnTo>
                <a:lnTo>
                  <a:pt x="6884" y="224252"/>
                </a:lnTo>
                <a:lnTo>
                  <a:pt x="26276" y="266306"/>
                </a:lnTo>
                <a:lnTo>
                  <a:pt x="56287" y="302040"/>
                </a:lnTo>
                <a:lnTo>
                  <a:pt x="95026" y="329715"/>
                </a:lnTo>
                <a:lnTo>
                  <a:pt x="140603" y="347594"/>
                </a:lnTo>
                <a:lnTo>
                  <a:pt x="191129" y="353940"/>
                </a:lnTo>
                <a:lnTo>
                  <a:pt x="242270" y="347594"/>
                </a:lnTo>
                <a:lnTo>
                  <a:pt x="288208" y="329715"/>
                </a:lnTo>
                <a:lnTo>
                  <a:pt x="327117" y="302040"/>
                </a:lnTo>
                <a:lnTo>
                  <a:pt x="357170" y="266306"/>
                </a:lnTo>
                <a:lnTo>
                  <a:pt x="376542" y="224252"/>
                </a:lnTo>
                <a:lnTo>
                  <a:pt x="383405" y="177613"/>
                </a:lnTo>
                <a:lnTo>
                  <a:pt x="376542" y="130433"/>
                </a:lnTo>
                <a:lnTo>
                  <a:pt x="357170" y="88015"/>
                </a:lnTo>
                <a:lnTo>
                  <a:pt x="327117" y="52060"/>
                </a:lnTo>
                <a:lnTo>
                  <a:pt x="288208" y="24272"/>
                </a:lnTo>
                <a:lnTo>
                  <a:pt x="242270" y="6351"/>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31" name="object 131"/>
          <p:cNvSpPr/>
          <p:nvPr/>
        </p:nvSpPr>
        <p:spPr>
          <a:xfrm>
            <a:off x="3151626" y="5492341"/>
            <a:ext cx="354037" cy="354330"/>
          </a:xfrm>
          <a:custGeom>
            <a:avLst/>
            <a:gdLst/>
            <a:ahLst/>
            <a:cxnLst/>
            <a:rect l="l" t="t" r="r" b="b"/>
            <a:pathLst>
              <a:path w="383539" h="354329">
                <a:moveTo>
                  <a:pt x="0" y="177613"/>
                </a:moveTo>
                <a:lnTo>
                  <a:pt x="6884" y="130433"/>
                </a:lnTo>
                <a:lnTo>
                  <a:pt x="26276" y="88015"/>
                </a:lnTo>
                <a:lnTo>
                  <a:pt x="56287" y="52060"/>
                </a:lnTo>
                <a:lnTo>
                  <a:pt x="95026" y="24272"/>
                </a:lnTo>
                <a:lnTo>
                  <a:pt x="140603" y="6351"/>
                </a:lnTo>
                <a:lnTo>
                  <a:pt x="191129" y="0"/>
                </a:lnTo>
                <a:lnTo>
                  <a:pt x="242270" y="6351"/>
                </a:lnTo>
                <a:lnTo>
                  <a:pt x="288208" y="24272"/>
                </a:lnTo>
                <a:lnTo>
                  <a:pt x="327117" y="52060"/>
                </a:lnTo>
                <a:lnTo>
                  <a:pt x="357170" y="88015"/>
                </a:lnTo>
                <a:lnTo>
                  <a:pt x="376542" y="130433"/>
                </a:lnTo>
                <a:lnTo>
                  <a:pt x="383405" y="177613"/>
                </a:lnTo>
                <a:lnTo>
                  <a:pt x="376542" y="224252"/>
                </a:lnTo>
                <a:lnTo>
                  <a:pt x="357170" y="266306"/>
                </a:lnTo>
                <a:lnTo>
                  <a:pt x="327117" y="302040"/>
                </a:lnTo>
                <a:lnTo>
                  <a:pt x="288208" y="329715"/>
                </a:lnTo>
                <a:lnTo>
                  <a:pt x="242270" y="347594"/>
                </a:lnTo>
                <a:lnTo>
                  <a:pt x="191129" y="353940"/>
                </a:lnTo>
                <a:lnTo>
                  <a:pt x="140603" y="347594"/>
                </a:lnTo>
                <a:lnTo>
                  <a:pt x="95026" y="329715"/>
                </a:lnTo>
                <a:lnTo>
                  <a:pt x="56287" y="302040"/>
                </a:lnTo>
                <a:lnTo>
                  <a:pt x="26276" y="266306"/>
                </a:lnTo>
                <a:lnTo>
                  <a:pt x="6884" y="224252"/>
                </a:lnTo>
                <a:lnTo>
                  <a:pt x="0" y="177613"/>
                </a:lnTo>
                <a:close/>
              </a:path>
            </a:pathLst>
          </a:custGeom>
          <a:ln w="23179">
            <a:solidFill>
              <a:srgbClr val="FFC000"/>
            </a:solidFill>
          </a:ln>
        </p:spPr>
        <p:txBody>
          <a:bodyPr wrap="square" lIns="0" tIns="0" rIns="0" bIns="0" rtlCol="0"/>
          <a:lstStyle/>
          <a:p>
            <a:endParaRPr>
              <a:solidFill>
                <a:prstClr val="black"/>
              </a:solidFill>
              <a:ea typeface="ＭＳ Ｐゴシック" charset="0"/>
            </a:endParaRPr>
          </a:p>
        </p:txBody>
      </p:sp>
      <p:sp>
        <p:nvSpPr>
          <p:cNvPr id="132" name="object 132"/>
          <p:cNvSpPr txBox="1"/>
          <p:nvPr/>
        </p:nvSpPr>
        <p:spPr>
          <a:xfrm>
            <a:off x="3202532" y="5559756"/>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21</a:t>
            </a:r>
            <a:endParaRPr sz="1450">
              <a:solidFill>
                <a:prstClr val="black"/>
              </a:solidFill>
              <a:ea typeface="ＭＳ Ｐゴシック" charset="0"/>
              <a:cs typeface="Calibri"/>
            </a:endParaRPr>
          </a:p>
        </p:txBody>
      </p:sp>
      <p:sp>
        <p:nvSpPr>
          <p:cNvPr id="133" name="object 133"/>
          <p:cNvSpPr/>
          <p:nvPr/>
        </p:nvSpPr>
        <p:spPr>
          <a:xfrm>
            <a:off x="4127441" y="5534779"/>
            <a:ext cx="62132" cy="85090"/>
          </a:xfrm>
          <a:custGeom>
            <a:avLst/>
            <a:gdLst/>
            <a:ahLst/>
            <a:cxnLst/>
            <a:rect l="l" t="t" r="r" b="b"/>
            <a:pathLst>
              <a:path w="67310" h="85089">
                <a:moveTo>
                  <a:pt x="34212" y="83554"/>
                </a:moveTo>
                <a:lnTo>
                  <a:pt x="21406" y="83554"/>
                </a:lnTo>
                <a:lnTo>
                  <a:pt x="22744" y="84876"/>
                </a:lnTo>
                <a:lnTo>
                  <a:pt x="34212" y="84876"/>
                </a:lnTo>
                <a:lnTo>
                  <a:pt x="34212" y="83554"/>
                </a:lnTo>
                <a:close/>
              </a:path>
              <a:path w="67310" h="85089">
                <a:moveTo>
                  <a:pt x="22744" y="33238"/>
                </a:moveTo>
                <a:lnTo>
                  <a:pt x="11276" y="33238"/>
                </a:lnTo>
                <a:lnTo>
                  <a:pt x="11276" y="74372"/>
                </a:lnTo>
                <a:lnTo>
                  <a:pt x="12805" y="76998"/>
                </a:lnTo>
                <a:lnTo>
                  <a:pt x="14143" y="78302"/>
                </a:lnTo>
                <a:lnTo>
                  <a:pt x="15672" y="79624"/>
                </a:lnTo>
                <a:lnTo>
                  <a:pt x="17010" y="82250"/>
                </a:lnTo>
                <a:lnTo>
                  <a:pt x="18539" y="83554"/>
                </a:lnTo>
                <a:lnTo>
                  <a:pt x="38799" y="83554"/>
                </a:lnTo>
                <a:lnTo>
                  <a:pt x="38799" y="82250"/>
                </a:lnTo>
                <a:lnTo>
                  <a:pt x="40328" y="82250"/>
                </a:lnTo>
                <a:lnTo>
                  <a:pt x="40328" y="75676"/>
                </a:lnTo>
                <a:lnTo>
                  <a:pt x="25611" y="75676"/>
                </a:lnTo>
                <a:lnTo>
                  <a:pt x="24082" y="73051"/>
                </a:lnTo>
                <a:lnTo>
                  <a:pt x="22744" y="71746"/>
                </a:lnTo>
                <a:lnTo>
                  <a:pt x="22744" y="33238"/>
                </a:lnTo>
                <a:close/>
              </a:path>
              <a:path w="67310" h="85089">
                <a:moveTo>
                  <a:pt x="64410" y="24056"/>
                </a:moveTo>
                <a:lnTo>
                  <a:pt x="1337" y="24056"/>
                </a:lnTo>
                <a:lnTo>
                  <a:pt x="1337" y="25360"/>
                </a:lnTo>
                <a:lnTo>
                  <a:pt x="0" y="25360"/>
                </a:lnTo>
                <a:lnTo>
                  <a:pt x="0" y="30612"/>
                </a:lnTo>
                <a:lnTo>
                  <a:pt x="1337" y="31934"/>
                </a:lnTo>
                <a:lnTo>
                  <a:pt x="1337" y="33238"/>
                </a:lnTo>
                <a:lnTo>
                  <a:pt x="54471" y="33238"/>
                </a:lnTo>
                <a:lnTo>
                  <a:pt x="54471" y="83554"/>
                </a:lnTo>
                <a:lnTo>
                  <a:pt x="64410" y="83554"/>
                </a:lnTo>
                <a:lnTo>
                  <a:pt x="64410" y="24056"/>
                </a:lnTo>
                <a:close/>
              </a:path>
              <a:path w="67310" h="85089">
                <a:moveTo>
                  <a:pt x="40328" y="74372"/>
                </a:moveTo>
                <a:lnTo>
                  <a:pt x="35550" y="74372"/>
                </a:lnTo>
                <a:lnTo>
                  <a:pt x="35550" y="75676"/>
                </a:lnTo>
                <a:lnTo>
                  <a:pt x="40328" y="75676"/>
                </a:lnTo>
                <a:lnTo>
                  <a:pt x="40328" y="74372"/>
                </a:lnTo>
                <a:close/>
              </a:path>
              <a:path w="67310" h="85089">
                <a:moveTo>
                  <a:pt x="21406" y="9182"/>
                </a:moveTo>
                <a:lnTo>
                  <a:pt x="11276" y="9182"/>
                </a:lnTo>
                <a:lnTo>
                  <a:pt x="11276" y="24056"/>
                </a:lnTo>
                <a:lnTo>
                  <a:pt x="22744" y="24056"/>
                </a:lnTo>
                <a:lnTo>
                  <a:pt x="22744" y="10486"/>
                </a:lnTo>
                <a:lnTo>
                  <a:pt x="21406" y="9182"/>
                </a:lnTo>
                <a:close/>
              </a:path>
              <a:path w="67310" h="85089">
                <a:moveTo>
                  <a:pt x="64410" y="11808"/>
                </a:moveTo>
                <a:lnTo>
                  <a:pt x="56000" y="11808"/>
                </a:lnTo>
                <a:lnTo>
                  <a:pt x="57338" y="13112"/>
                </a:lnTo>
                <a:lnTo>
                  <a:pt x="63072" y="13112"/>
                </a:lnTo>
                <a:lnTo>
                  <a:pt x="64410" y="11808"/>
                </a:lnTo>
                <a:close/>
              </a:path>
              <a:path w="67310" h="85089">
                <a:moveTo>
                  <a:pt x="65939" y="1304"/>
                </a:moveTo>
                <a:lnTo>
                  <a:pt x="54471" y="1304"/>
                </a:lnTo>
                <a:lnTo>
                  <a:pt x="53133" y="2625"/>
                </a:lnTo>
                <a:lnTo>
                  <a:pt x="53133" y="10486"/>
                </a:lnTo>
                <a:lnTo>
                  <a:pt x="54471" y="11808"/>
                </a:lnTo>
                <a:lnTo>
                  <a:pt x="65939" y="11808"/>
                </a:lnTo>
                <a:lnTo>
                  <a:pt x="65939" y="10486"/>
                </a:lnTo>
                <a:lnTo>
                  <a:pt x="67277" y="9182"/>
                </a:lnTo>
                <a:lnTo>
                  <a:pt x="67277" y="3930"/>
                </a:lnTo>
                <a:lnTo>
                  <a:pt x="65939" y="2625"/>
                </a:lnTo>
                <a:lnTo>
                  <a:pt x="65939" y="1304"/>
                </a:lnTo>
                <a:close/>
              </a:path>
              <a:path w="67310" h="85089">
                <a:moveTo>
                  <a:pt x="17010" y="7860"/>
                </a:moveTo>
                <a:lnTo>
                  <a:pt x="15672" y="7860"/>
                </a:lnTo>
                <a:lnTo>
                  <a:pt x="14143" y="9182"/>
                </a:lnTo>
                <a:lnTo>
                  <a:pt x="18539" y="9182"/>
                </a:lnTo>
                <a:lnTo>
                  <a:pt x="17010" y="7860"/>
                </a:lnTo>
                <a:close/>
              </a:path>
              <a:path w="67310" h="85089">
                <a:moveTo>
                  <a:pt x="63072" y="0"/>
                </a:moveTo>
                <a:lnTo>
                  <a:pt x="57338" y="0"/>
                </a:lnTo>
                <a:lnTo>
                  <a:pt x="56000" y="1304"/>
                </a:lnTo>
                <a:lnTo>
                  <a:pt x="64410" y="1304"/>
                </a:lnTo>
                <a:lnTo>
                  <a:pt x="63072"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34" name="object 134"/>
          <p:cNvSpPr/>
          <p:nvPr/>
        </p:nvSpPr>
        <p:spPr>
          <a:xfrm>
            <a:off x="4320981" y="5534779"/>
            <a:ext cx="60960" cy="85090"/>
          </a:xfrm>
          <a:custGeom>
            <a:avLst/>
            <a:gdLst/>
            <a:ahLst/>
            <a:cxnLst/>
            <a:rect l="l" t="t" r="r" b="b"/>
            <a:pathLst>
              <a:path w="66039" h="85089">
                <a:moveTo>
                  <a:pt x="34212" y="83554"/>
                </a:moveTo>
                <a:lnTo>
                  <a:pt x="19877" y="83554"/>
                </a:lnTo>
                <a:lnTo>
                  <a:pt x="22744" y="84876"/>
                </a:lnTo>
                <a:lnTo>
                  <a:pt x="32683" y="84876"/>
                </a:lnTo>
                <a:lnTo>
                  <a:pt x="34212" y="83554"/>
                </a:lnTo>
                <a:close/>
              </a:path>
              <a:path w="66039" h="85089">
                <a:moveTo>
                  <a:pt x="21406" y="33238"/>
                </a:moveTo>
                <a:lnTo>
                  <a:pt x="9938" y="33238"/>
                </a:lnTo>
                <a:lnTo>
                  <a:pt x="9938" y="71746"/>
                </a:lnTo>
                <a:lnTo>
                  <a:pt x="11467" y="74372"/>
                </a:lnTo>
                <a:lnTo>
                  <a:pt x="11467" y="76998"/>
                </a:lnTo>
                <a:lnTo>
                  <a:pt x="12805" y="78302"/>
                </a:lnTo>
                <a:lnTo>
                  <a:pt x="14334" y="79624"/>
                </a:lnTo>
                <a:lnTo>
                  <a:pt x="15672" y="82250"/>
                </a:lnTo>
                <a:lnTo>
                  <a:pt x="17010" y="83554"/>
                </a:lnTo>
                <a:lnTo>
                  <a:pt x="37079" y="83554"/>
                </a:lnTo>
                <a:lnTo>
                  <a:pt x="38416" y="82250"/>
                </a:lnTo>
                <a:lnTo>
                  <a:pt x="38416" y="79624"/>
                </a:lnTo>
                <a:lnTo>
                  <a:pt x="39945" y="79624"/>
                </a:lnTo>
                <a:lnTo>
                  <a:pt x="39945" y="76998"/>
                </a:lnTo>
                <a:lnTo>
                  <a:pt x="38416" y="75676"/>
                </a:lnTo>
                <a:lnTo>
                  <a:pt x="24273" y="75676"/>
                </a:lnTo>
                <a:lnTo>
                  <a:pt x="22744" y="73051"/>
                </a:lnTo>
                <a:lnTo>
                  <a:pt x="21406" y="71746"/>
                </a:lnTo>
                <a:lnTo>
                  <a:pt x="21406" y="33238"/>
                </a:lnTo>
                <a:close/>
              </a:path>
              <a:path w="66039" h="85089">
                <a:moveTo>
                  <a:pt x="63072" y="24056"/>
                </a:moveTo>
                <a:lnTo>
                  <a:pt x="0" y="24056"/>
                </a:lnTo>
                <a:lnTo>
                  <a:pt x="0" y="31934"/>
                </a:lnTo>
                <a:lnTo>
                  <a:pt x="1529" y="33238"/>
                </a:lnTo>
                <a:lnTo>
                  <a:pt x="53133" y="33238"/>
                </a:lnTo>
                <a:lnTo>
                  <a:pt x="53133" y="83554"/>
                </a:lnTo>
                <a:lnTo>
                  <a:pt x="64601" y="83554"/>
                </a:lnTo>
                <a:lnTo>
                  <a:pt x="64601" y="25360"/>
                </a:lnTo>
                <a:lnTo>
                  <a:pt x="63072" y="25360"/>
                </a:lnTo>
                <a:lnTo>
                  <a:pt x="63072" y="24056"/>
                </a:lnTo>
                <a:close/>
              </a:path>
              <a:path w="66039" h="85089">
                <a:moveTo>
                  <a:pt x="38416" y="74372"/>
                </a:moveTo>
                <a:lnTo>
                  <a:pt x="35550" y="74372"/>
                </a:lnTo>
                <a:lnTo>
                  <a:pt x="34212" y="75676"/>
                </a:lnTo>
                <a:lnTo>
                  <a:pt x="38416" y="75676"/>
                </a:lnTo>
                <a:lnTo>
                  <a:pt x="38416" y="74372"/>
                </a:lnTo>
                <a:close/>
              </a:path>
              <a:path w="66039" h="85089">
                <a:moveTo>
                  <a:pt x="21406" y="9182"/>
                </a:moveTo>
                <a:lnTo>
                  <a:pt x="9938" y="9182"/>
                </a:lnTo>
                <a:lnTo>
                  <a:pt x="9938" y="24056"/>
                </a:lnTo>
                <a:lnTo>
                  <a:pt x="21406" y="24056"/>
                </a:lnTo>
                <a:lnTo>
                  <a:pt x="21406" y="9182"/>
                </a:lnTo>
                <a:close/>
              </a:path>
              <a:path w="66039" h="85089">
                <a:moveTo>
                  <a:pt x="63072" y="11808"/>
                </a:moveTo>
                <a:lnTo>
                  <a:pt x="54662" y="11808"/>
                </a:lnTo>
                <a:lnTo>
                  <a:pt x="56000" y="13112"/>
                </a:lnTo>
                <a:lnTo>
                  <a:pt x="61734" y="13112"/>
                </a:lnTo>
                <a:lnTo>
                  <a:pt x="63072" y="11808"/>
                </a:lnTo>
                <a:close/>
              </a:path>
              <a:path w="66039" h="85089">
                <a:moveTo>
                  <a:pt x="64601" y="1304"/>
                </a:moveTo>
                <a:lnTo>
                  <a:pt x="53133" y="1304"/>
                </a:lnTo>
                <a:lnTo>
                  <a:pt x="53133" y="2625"/>
                </a:lnTo>
                <a:lnTo>
                  <a:pt x="51795" y="3930"/>
                </a:lnTo>
                <a:lnTo>
                  <a:pt x="51795" y="9182"/>
                </a:lnTo>
                <a:lnTo>
                  <a:pt x="53133" y="10486"/>
                </a:lnTo>
                <a:lnTo>
                  <a:pt x="53133" y="11808"/>
                </a:lnTo>
                <a:lnTo>
                  <a:pt x="64601" y="11808"/>
                </a:lnTo>
                <a:lnTo>
                  <a:pt x="65939" y="10486"/>
                </a:lnTo>
                <a:lnTo>
                  <a:pt x="65939" y="2625"/>
                </a:lnTo>
                <a:lnTo>
                  <a:pt x="64601" y="1304"/>
                </a:lnTo>
                <a:close/>
              </a:path>
              <a:path w="66039" h="85089">
                <a:moveTo>
                  <a:pt x="17010" y="7860"/>
                </a:moveTo>
                <a:lnTo>
                  <a:pt x="14334" y="7860"/>
                </a:lnTo>
                <a:lnTo>
                  <a:pt x="14334" y="9182"/>
                </a:lnTo>
                <a:lnTo>
                  <a:pt x="18539" y="9182"/>
                </a:lnTo>
                <a:lnTo>
                  <a:pt x="17010" y="7860"/>
                </a:lnTo>
                <a:close/>
              </a:path>
              <a:path w="66039" h="85089">
                <a:moveTo>
                  <a:pt x="61734" y="0"/>
                </a:moveTo>
                <a:lnTo>
                  <a:pt x="56000" y="0"/>
                </a:lnTo>
                <a:lnTo>
                  <a:pt x="54662" y="1304"/>
                </a:lnTo>
                <a:lnTo>
                  <a:pt x="63072" y="1304"/>
                </a:lnTo>
                <a:lnTo>
                  <a:pt x="61734"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35" name="object 135"/>
          <p:cNvSpPr/>
          <p:nvPr/>
        </p:nvSpPr>
        <p:spPr>
          <a:xfrm>
            <a:off x="4214948" y="4629969"/>
            <a:ext cx="60960" cy="83820"/>
          </a:xfrm>
          <a:custGeom>
            <a:avLst/>
            <a:gdLst/>
            <a:ahLst/>
            <a:cxnLst/>
            <a:rect l="l" t="t" r="r" b="b"/>
            <a:pathLst>
              <a:path w="66039" h="83820">
                <a:moveTo>
                  <a:pt x="21406" y="31899"/>
                </a:moveTo>
                <a:lnTo>
                  <a:pt x="11467" y="31899"/>
                </a:lnTo>
                <a:lnTo>
                  <a:pt x="11467" y="73139"/>
                </a:lnTo>
                <a:lnTo>
                  <a:pt x="12805" y="75782"/>
                </a:lnTo>
                <a:lnTo>
                  <a:pt x="12805" y="78426"/>
                </a:lnTo>
                <a:lnTo>
                  <a:pt x="14334" y="79659"/>
                </a:lnTo>
                <a:lnTo>
                  <a:pt x="15672" y="81069"/>
                </a:lnTo>
                <a:lnTo>
                  <a:pt x="18539" y="82303"/>
                </a:lnTo>
                <a:lnTo>
                  <a:pt x="20068" y="83537"/>
                </a:lnTo>
                <a:lnTo>
                  <a:pt x="35550" y="83537"/>
                </a:lnTo>
                <a:lnTo>
                  <a:pt x="37079" y="82303"/>
                </a:lnTo>
                <a:lnTo>
                  <a:pt x="38416" y="82303"/>
                </a:lnTo>
                <a:lnTo>
                  <a:pt x="38416" y="81069"/>
                </a:lnTo>
                <a:lnTo>
                  <a:pt x="39945" y="81069"/>
                </a:lnTo>
                <a:lnTo>
                  <a:pt x="39945" y="75782"/>
                </a:lnTo>
                <a:lnTo>
                  <a:pt x="27140" y="75782"/>
                </a:lnTo>
                <a:lnTo>
                  <a:pt x="24273" y="73139"/>
                </a:lnTo>
                <a:lnTo>
                  <a:pt x="22744" y="70495"/>
                </a:lnTo>
                <a:lnTo>
                  <a:pt x="21406" y="67851"/>
                </a:lnTo>
                <a:lnTo>
                  <a:pt x="21406" y="31899"/>
                </a:lnTo>
                <a:close/>
              </a:path>
              <a:path w="66039" h="83820">
                <a:moveTo>
                  <a:pt x="64601" y="24144"/>
                </a:moveTo>
                <a:lnTo>
                  <a:pt x="0" y="24144"/>
                </a:lnTo>
                <a:lnTo>
                  <a:pt x="0" y="30665"/>
                </a:lnTo>
                <a:lnTo>
                  <a:pt x="1529" y="31899"/>
                </a:lnTo>
                <a:lnTo>
                  <a:pt x="53133" y="31899"/>
                </a:lnTo>
                <a:lnTo>
                  <a:pt x="53133" y="82303"/>
                </a:lnTo>
                <a:lnTo>
                  <a:pt x="54662" y="82303"/>
                </a:lnTo>
                <a:lnTo>
                  <a:pt x="54662" y="83537"/>
                </a:lnTo>
                <a:lnTo>
                  <a:pt x="63072" y="83537"/>
                </a:lnTo>
                <a:lnTo>
                  <a:pt x="64601" y="82303"/>
                </a:lnTo>
                <a:lnTo>
                  <a:pt x="64601" y="24144"/>
                </a:lnTo>
                <a:close/>
              </a:path>
              <a:path w="66039" h="83820">
                <a:moveTo>
                  <a:pt x="39945" y="74372"/>
                </a:moveTo>
                <a:lnTo>
                  <a:pt x="34212" y="74372"/>
                </a:lnTo>
                <a:lnTo>
                  <a:pt x="32874" y="75782"/>
                </a:lnTo>
                <a:lnTo>
                  <a:pt x="39945" y="75782"/>
                </a:lnTo>
                <a:lnTo>
                  <a:pt x="39945" y="74372"/>
                </a:lnTo>
                <a:close/>
              </a:path>
              <a:path w="66039" h="83820">
                <a:moveTo>
                  <a:pt x="38416" y="73139"/>
                </a:moveTo>
                <a:lnTo>
                  <a:pt x="37079" y="74372"/>
                </a:lnTo>
                <a:lnTo>
                  <a:pt x="38416" y="74372"/>
                </a:lnTo>
                <a:lnTo>
                  <a:pt x="38416" y="73139"/>
                </a:lnTo>
                <a:close/>
              </a:path>
              <a:path w="66039" h="83820">
                <a:moveTo>
                  <a:pt x="21406" y="7930"/>
                </a:moveTo>
                <a:lnTo>
                  <a:pt x="11467" y="7930"/>
                </a:lnTo>
                <a:lnTo>
                  <a:pt x="11467" y="24144"/>
                </a:lnTo>
                <a:lnTo>
                  <a:pt x="21406" y="24144"/>
                </a:lnTo>
                <a:lnTo>
                  <a:pt x="21406" y="7930"/>
                </a:lnTo>
                <a:close/>
              </a:path>
              <a:path w="66039" h="83820">
                <a:moveTo>
                  <a:pt x="64601" y="10574"/>
                </a:moveTo>
                <a:lnTo>
                  <a:pt x="54662" y="10574"/>
                </a:lnTo>
                <a:lnTo>
                  <a:pt x="54662" y="12336"/>
                </a:lnTo>
                <a:lnTo>
                  <a:pt x="64601" y="12336"/>
                </a:lnTo>
                <a:lnTo>
                  <a:pt x="64601" y="10574"/>
                </a:lnTo>
                <a:close/>
              </a:path>
              <a:path w="66039" h="83820">
                <a:moveTo>
                  <a:pt x="65939" y="1409"/>
                </a:moveTo>
                <a:lnTo>
                  <a:pt x="53133" y="1409"/>
                </a:lnTo>
                <a:lnTo>
                  <a:pt x="53133" y="10574"/>
                </a:lnTo>
                <a:lnTo>
                  <a:pt x="65939" y="10574"/>
                </a:lnTo>
                <a:lnTo>
                  <a:pt x="65939" y="1409"/>
                </a:lnTo>
                <a:close/>
              </a:path>
              <a:path w="66039" h="83820">
                <a:moveTo>
                  <a:pt x="64601" y="0"/>
                </a:moveTo>
                <a:lnTo>
                  <a:pt x="54662" y="0"/>
                </a:lnTo>
                <a:lnTo>
                  <a:pt x="54662" y="1409"/>
                </a:lnTo>
                <a:lnTo>
                  <a:pt x="64601" y="1409"/>
                </a:lnTo>
                <a:lnTo>
                  <a:pt x="64601"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36" name="object 136"/>
          <p:cNvSpPr txBox="1"/>
          <p:nvPr/>
        </p:nvSpPr>
        <p:spPr>
          <a:xfrm>
            <a:off x="3574797" y="4586731"/>
            <a:ext cx="2207455" cy="307777"/>
          </a:xfrm>
          <a:prstGeom prst="rect">
            <a:avLst/>
          </a:prstGeom>
        </p:spPr>
        <p:txBody>
          <a:bodyPr vert="horz" wrap="square" lIns="0" tIns="0" rIns="0" bIns="0" rtlCol="0">
            <a:spAutoFit/>
          </a:bodyPr>
          <a:lstStyle/>
          <a:p>
            <a:pPr marL="12700" marR="5080"/>
            <a:r>
              <a:rPr sz="1000" spc="50" dirty="0">
                <a:solidFill>
                  <a:prstClr val="black"/>
                </a:solidFill>
                <a:ea typeface="ＭＳ Ｐゴシック" charset="0"/>
                <a:cs typeface="Calibri"/>
              </a:rPr>
              <a:t>Communica on </a:t>
            </a:r>
            <a:r>
              <a:rPr sz="1000" spc="40" dirty="0">
                <a:solidFill>
                  <a:prstClr val="black"/>
                </a:solidFill>
                <a:ea typeface="ＭＳ Ｐゴシック" charset="0"/>
                <a:cs typeface="Calibri"/>
              </a:rPr>
              <a:t>within </a:t>
            </a:r>
            <a:r>
              <a:rPr sz="1000" spc="45" dirty="0">
                <a:solidFill>
                  <a:prstClr val="black"/>
                </a:solidFill>
                <a:ea typeface="ＭＳ Ｐゴシック" charset="0"/>
                <a:cs typeface="Calibri"/>
              </a:rPr>
              <a:t>the </a:t>
            </a:r>
            <a:r>
              <a:rPr sz="1000" spc="40" dirty="0">
                <a:solidFill>
                  <a:prstClr val="black"/>
                </a:solidFill>
                <a:ea typeface="ＭＳ Ｐゴシック" charset="0"/>
                <a:cs typeface="Calibri"/>
              </a:rPr>
              <a:t>store could </a:t>
            </a:r>
            <a:r>
              <a:rPr sz="1000" spc="50" dirty="0">
                <a:solidFill>
                  <a:prstClr val="black"/>
                </a:solidFill>
                <a:ea typeface="ＭＳ Ｐゴシック" charset="0"/>
                <a:cs typeface="Calibri"/>
              </a:rPr>
              <a:t>be  </a:t>
            </a:r>
            <a:r>
              <a:rPr sz="1000" spc="45" dirty="0">
                <a:solidFill>
                  <a:prstClr val="black"/>
                </a:solidFill>
                <a:ea typeface="ＭＳ Ｐゴシック" charset="0"/>
                <a:cs typeface="Calibri"/>
              </a:rPr>
              <a:t>improved.</a:t>
            </a:r>
            <a:r>
              <a:rPr sz="1000" spc="-70" dirty="0">
                <a:solidFill>
                  <a:prstClr val="black"/>
                </a:solidFill>
                <a:ea typeface="ＭＳ Ｐゴシック" charset="0"/>
                <a:cs typeface="Calibri"/>
              </a:rPr>
              <a:t> </a:t>
            </a:r>
            <a:r>
              <a:rPr sz="1000" spc="60" dirty="0">
                <a:solidFill>
                  <a:prstClr val="black"/>
                </a:solidFill>
                <a:ea typeface="ＭＳ Ｐゴシック" charset="0"/>
                <a:cs typeface="Calibri"/>
              </a:rPr>
              <a:t>Q5</a:t>
            </a:r>
            <a:endParaRPr sz="1000">
              <a:solidFill>
                <a:prstClr val="black"/>
              </a:solidFill>
              <a:ea typeface="ＭＳ Ｐゴシック" charset="0"/>
              <a:cs typeface="Calibri"/>
            </a:endParaRPr>
          </a:p>
        </p:txBody>
      </p:sp>
      <p:sp>
        <p:nvSpPr>
          <p:cNvPr id="137" name="object 137"/>
          <p:cNvSpPr/>
          <p:nvPr/>
        </p:nvSpPr>
        <p:spPr>
          <a:xfrm>
            <a:off x="3145096" y="5075620"/>
            <a:ext cx="352865" cy="353695"/>
          </a:xfrm>
          <a:custGeom>
            <a:avLst/>
            <a:gdLst/>
            <a:ahLst/>
            <a:cxnLst/>
            <a:rect l="l" t="t" r="r" b="b"/>
            <a:pathLst>
              <a:path w="382270" h="353695">
                <a:moveTo>
                  <a:pt x="191129" y="0"/>
                </a:moveTo>
                <a:lnTo>
                  <a:pt x="140072" y="6313"/>
                </a:lnTo>
                <a:lnTo>
                  <a:pt x="94346" y="24110"/>
                </a:lnTo>
                <a:lnTo>
                  <a:pt x="55714" y="51677"/>
                </a:lnTo>
                <a:lnTo>
                  <a:pt x="25936" y="87302"/>
                </a:lnTo>
                <a:lnTo>
                  <a:pt x="6778" y="129270"/>
                </a:lnTo>
                <a:lnTo>
                  <a:pt x="0" y="175868"/>
                </a:lnTo>
                <a:lnTo>
                  <a:pt x="6778" y="223056"/>
                </a:lnTo>
                <a:lnTo>
                  <a:pt x="25936" y="265479"/>
                </a:lnTo>
                <a:lnTo>
                  <a:pt x="55714" y="301436"/>
                </a:lnTo>
                <a:lnTo>
                  <a:pt x="94346" y="329226"/>
                </a:lnTo>
                <a:lnTo>
                  <a:pt x="140072" y="347148"/>
                </a:lnTo>
                <a:lnTo>
                  <a:pt x="191129" y="353500"/>
                </a:lnTo>
                <a:lnTo>
                  <a:pt x="242157" y="347148"/>
                </a:lnTo>
                <a:lnTo>
                  <a:pt x="287812" y="329226"/>
                </a:lnTo>
                <a:lnTo>
                  <a:pt x="326352" y="301436"/>
                </a:lnTo>
                <a:lnTo>
                  <a:pt x="356038" y="265479"/>
                </a:lnTo>
                <a:lnTo>
                  <a:pt x="375126" y="223056"/>
                </a:lnTo>
                <a:lnTo>
                  <a:pt x="381875" y="175868"/>
                </a:lnTo>
                <a:lnTo>
                  <a:pt x="375126" y="129270"/>
                </a:lnTo>
                <a:lnTo>
                  <a:pt x="356038" y="87302"/>
                </a:lnTo>
                <a:lnTo>
                  <a:pt x="326352" y="51677"/>
                </a:lnTo>
                <a:lnTo>
                  <a:pt x="287812" y="24110"/>
                </a:lnTo>
                <a:lnTo>
                  <a:pt x="242157" y="6313"/>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38" name="object 138"/>
          <p:cNvSpPr/>
          <p:nvPr/>
        </p:nvSpPr>
        <p:spPr>
          <a:xfrm>
            <a:off x="3145096" y="5075620"/>
            <a:ext cx="352865" cy="353695"/>
          </a:xfrm>
          <a:custGeom>
            <a:avLst/>
            <a:gdLst/>
            <a:ahLst/>
            <a:cxnLst/>
            <a:rect l="l" t="t" r="r" b="b"/>
            <a:pathLst>
              <a:path w="382270" h="353695">
                <a:moveTo>
                  <a:pt x="0" y="175868"/>
                </a:moveTo>
                <a:lnTo>
                  <a:pt x="6778" y="129270"/>
                </a:lnTo>
                <a:lnTo>
                  <a:pt x="25936" y="87302"/>
                </a:lnTo>
                <a:lnTo>
                  <a:pt x="55714" y="51677"/>
                </a:lnTo>
                <a:lnTo>
                  <a:pt x="94346" y="24110"/>
                </a:lnTo>
                <a:lnTo>
                  <a:pt x="140072" y="6313"/>
                </a:lnTo>
                <a:lnTo>
                  <a:pt x="191129" y="0"/>
                </a:lnTo>
                <a:lnTo>
                  <a:pt x="242157" y="6313"/>
                </a:lnTo>
                <a:lnTo>
                  <a:pt x="287812" y="24110"/>
                </a:lnTo>
                <a:lnTo>
                  <a:pt x="326352" y="51677"/>
                </a:lnTo>
                <a:lnTo>
                  <a:pt x="356038" y="87302"/>
                </a:lnTo>
                <a:lnTo>
                  <a:pt x="375126" y="129270"/>
                </a:lnTo>
                <a:lnTo>
                  <a:pt x="381875" y="175868"/>
                </a:lnTo>
                <a:lnTo>
                  <a:pt x="375126" y="223056"/>
                </a:lnTo>
                <a:lnTo>
                  <a:pt x="356038" y="265479"/>
                </a:lnTo>
                <a:lnTo>
                  <a:pt x="326352" y="301436"/>
                </a:lnTo>
                <a:lnTo>
                  <a:pt x="287812" y="329226"/>
                </a:lnTo>
                <a:lnTo>
                  <a:pt x="242157" y="347148"/>
                </a:lnTo>
                <a:lnTo>
                  <a:pt x="191129" y="353500"/>
                </a:lnTo>
                <a:lnTo>
                  <a:pt x="140072" y="347148"/>
                </a:lnTo>
                <a:lnTo>
                  <a:pt x="94346" y="329226"/>
                </a:lnTo>
                <a:lnTo>
                  <a:pt x="55714" y="301436"/>
                </a:lnTo>
                <a:lnTo>
                  <a:pt x="25936" y="265479"/>
                </a:lnTo>
                <a:lnTo>
                  <a:pt x="6778" y="223056"/>
                </a:lnTo>
                <a:lnTo>
                  <a:pt x="0" y="175868"/>
                </a:lnTo>
                <a:close/>
              </a:path>
            </a:pathLst>
          </a:custGeom>
          <a:ln w="23181">
            <a:solidFill>
              <a:srgbClr val="FFC000"/>
            </a:solidFill>
          </a:ln>
        </p:spPr>
        <p:txBody>
          <a:bodyPr wrap="square" lIns="0" tIns="0" rIns="0" bIns="0" rtlCol="0"/>
          <a:lstStyle/>
          <a:p>
            <a:endParaRPr>
              <a:solidFill>
                <a:prstClr val="black"/>
              </a:solidFill>
              <a:ea typeface="ＭＳ Ｐゴシック" charset="0"/>
            </a:endParaRPr>
          </a:p>
        </p:txBody>
      </p:sp>
      <p:sp>
        <p:nvSpPr>
          <p:cNvPr id="139" name="object 139"/>
          <p:cNvSpPr/>
          <p:nvPr/>
        </p:nvSpPr>
        <p:spPr>
          <a:xfrm>
            <a:off x="4237355" y="5091151"/>
            <a:ext cx="60960" cy="85090"/>
          </a:xfrm>
          <a:custGeom>
            <a:avLst/>
            <a:gdLst/>
            <a:ahLst/>
            <a:cxnLst/>
            <a:rect l="l" t="t" r="r" b="b"/>
            <a:pathLst>
              <a:path w="66039" h="85089">
                <a:moveTo>
                  <a:pt x="21406" y="31934"/>
                </a:moveTo>
                <a:lnTo>
                  <a:pt x="9938" y="31934"/>
                </a:lnTo>
                <a:lnTo>
                  <a:pt x="9938" y="71306"/>
                </a:lnTo>
                <a:lnTo>
                  <a:pt x="11276" y="73932"/>
                </a:lnTo>
                <a:lnTo>
                  <a:pt x="11276" y="76558"/>
                </a:lnTo>
                <a:lnTo>
                  <a:pt x="12805" y="77862"/>
                </a:lnTo>
                <a:lnTo>
                  <a:pt x="14143" y="79624"/>
                </a:lnTo>
                <a:lnTo>
                  <a:pt x="15672" y="82250"/>
                </a:lnTo>
                <a:lnTo>
                  <a:pt x="17010" y="82250"/>
                </a:lnTo>
                <a:lnTo>
                  <a:pt x="22744" y="84876"/>
                </a:lnTo>
                <a:lnTo>
                  <a:pt x="33256" y="84876"/>
                </a:lnTo>
                <a:lnTo>
                  <a:pt x="33256" y="83554"/>
                </a:lnTo>
                <a:lnTo>
                  <a:pt x="37461" y="83554"/>
                </a:lnTo>
                <a:lnTo>
                  <a:pt x="38799" y="82250"/>
                </a:lnTo>
                <a:lnTo>
                  <a:pt x="38799" y="79624"/>
                </a:lnTo>
                <a:lnTo>
                  <a:pt x="40328" y="79624"/>
                </a:lnTo>
                <a:lnTo>
                  <a:pt x="40328" y="76558"/>
                </a:lnTo>
                <a:lnTo>
                  <a:pt x="38799" y="76558"/>
                </a:lnTo>
                <a:lnTo>
                  <a:pt x="38799" y="75236"/>
                </a:lnTo>
                <a:lnTo>
                  <a:pt x="27522" y="75236"/>
                </a:lnTo>
                <a:lnTo>
                  <a:pt x="24273" y="73932"/>
                </a:lnTo>
                <a:lnTo>
                  <a:pt x="22744" y="72610"/>
                </a:lnTo>
                <a:lnTo>
                  <a:pt x="21406" y="70002"/>
                </a:lnTo>
                <a:lnTo>
                  <a:pt x="21406" y="31934"/>
                </a:lnTo>
                <a:close/>
              </a:path>
              <a:path w="66039" h="85089">
                <a:moveTo>
                  <a:pt x="63072" y="23616"/>
                </a:moveTo>
                <a:lnTo>
                  <a:pt x="0" y="23616"/>
                </a:lnTo>
                <a:lnTo>
                  <a:pt x="0" y="31934"/>
                </a:lnTo>
                <a:lnTo>
                  <a:pt x="53133" y="31934"/>
                </a:lnTo>
                <a:lnTo>
                  <a:pt x="53133" y="83554"/>
                </a:lnTo>
                <a:lnTo>
                  <a:pt x="64601" y="83554"/>
                </a:lnTo>
                <a:lnTo>
                  <a:pt x="64601" y="24937"/>
                </a:lnTo>
                <a:lnTo>
                  <a:pt x="63072" y="24937"/>
                </a:lnTo>
                <a:lnTo>
                  <a:pt x="63072" y="23616"/>
                </a:lnTo>
                <a:close/>
              </a:path>
              <a:path w="66039" h="85089">
                <a:moveTo>
                  <a:pt x="38799" y="73932"/>
                </a:moveTo>
                <a:lnTo>
                  <a:pt x="36123" y="73932"/>
                </a:lnTo>
                <a:lnTo>
                  <a:pt x="34594" y="75236"/>
                </a:lnTo>
                <a:lnTo>
                  <a:pt x="38799" y="75236"/>
                </a:lnTo>
                <a:lnTo>
                  <a:pt x="38799" y="73932"/>
                </a:lnTo>
                <a:close/>
              </a:path>
              <a:path w="66039" h="85089">
                <a:moveTo>
                  <a:pt x="21406" y="9182"/>
                </a:moveTo>
                <a:lnTo>
                  <a:pt x="9938" y="9182"/>
                </a:lnTo>
                <a:lnTo>
                  <a:pt x="9938" y="23616"/>
                </a:lnTo>
                <a:lnTo>
                  <a:pt x="21406" y="23616"/>
                </a:lnTo>
                <a:lnTo>
                  <a:pt x="21406" y="9182"/>
                </a:lnTo>
                <a:close/>
              </a:path>
              <a:path w="66039" h="85089">
                <a:moveTo>
                  <a:pt x="63072" y="11808"/>
                </a:moveTo>
                <a:lnTo>
                  <a:pt x="54471" y="11808"/>
                </a:lnTo>
                <a:lnTo>
                  <a:pt x="56000" y="13112"/>
                </a:lnTo>
                <a:lnTo>
                  <a:pt x="61734" y="13112"/>
                </a:lnTo>
                <a:lnTo>
                  <a:pt x="63072" y="11808"/>
                </a:lnTo>
                <a:close/>
              </a:path>
              <a:path w="66039" h="85089">
                <a:moveTo>
                  <a:pt x="64601" y="1304"/>
                </a:moveTo>
                <a:lnTo>
                  <a:pt x="53133" y="1304"/>
                </a:lnTo>
                <a:lnTo>
                  <a:pt x="53133" y="2625"/>
                </a:lnTo>
                <a:lnTo>
                  <a:pt x="51604" y="3930"/>
                </a:lnTo>
                <a:lnTo>
                  <a:pt x="51604" y="9182"/>
                </a:lnTo>
                <a:lnTo>
                  <a:pt x="53133" y="10486"/>
                </a:lnTo>
                <a:lnTo>
                  <a:pt x="53133" y="11808"/>
                </a:lnTo>
                <a:lnTo>
                  <a:pt x="64601" y="11808"/>
                </a:lnTo>
                <a:lnTo>
                  <a:pt x="65939" y="10486"/>
                </a:lnTo>
                <a:lnTo>
                  <a:pt x="65939" y="2625"/>
                </a:lnTo>
                <a:lnTo>
                  <a:pt x="64601" y="1304"/>
                </a:lnTo>
                <a:close/>
              </a:path>
              <a:path w="66039" h="85089">
                <a:moveTo>
                  <a:pt x="18539" y="7860"/>
                </a:moveTo>
                <a:lnTo>
                  <a:pt x="12805" y="7860"/>
                </a:lnTo>
                <a:lnTo>
                  <a:pt x="12805" y="9182"/>
                </a:lnTo>
                <a:lnTo>
                  <a:pt x="19877" y="9182"/>
                </a:lnTo>
                <a:lnTo>
                  <a:pt x="18539" y="7860"/>
                </a:lnTo>
                <a:close/>
              </a:path>
              <a:path w="66039" h="85089">
                <a:moveTo>
                  <a:pt x="61734" y="0"/>
                </a:moveTo>
                <a:lnTo>
                  <a:pt x="56000" y="0"/>
                </a:lnTo>
                <a:lnTo>
                  <a:pt x="54471" y="1304"/>
                </a:lnTo>
                <a:lnTo>
                  <a:pt x="63072" y="1304"/>
                </a:lnTo>
                <a:lnTo>
                  <a:pt x="61734"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40" name="object 140"/>
          <p:cNvSpPr/>
          <p:nvPr/>
        </p:nvSpPr>
        <p:spPr>
          <a:xfrm>
            <a:off x="5284448" y="5091151"/>
            <a:ext cx="60960" cy="85090"/>
          </a:xfrm>
          <a:custGeom>
            <a:avLst/>
            <a:gdLst/>
            <a:ahLst/>
            <a:cxnLst/>
            <a:rect l="l" t="t" r="r" b="b"/>
            <a:pathLst>
              <a:path w="66039" h="85089">
                <a:moveTo>
                  <a:pt x="37079" y="82250"/>
                </a:moveTo>
                <a:lnTo>
                  <a:pt x="17201" y="82250"/>
                </a:lnTo>
                <a:lnTo>
                  <a:pt x="20068" y="83554"/>
                </a:lnTo>
                <a:lnTo>
                  <a:pt x="21406" y="84876"/>
                </a:lnTo>
                <a:lnTo>
                  <a:pt x="31345" y="84876"/>
                </a:lnTo>
                <a:lnTo>
                  <a:pt x="32874" y="83554"/>
                </a:lnTo>
                <a:lnTo>
                  <a:pt x="37079" y="83554"/>
                </a:lnTo>
                <a:lnTo>
                  <a:pt x="37079" y="82250"/>
                </a:lnTo>
                <a:close/>
              </a:path>
              <a:path w="66039" h="85089">
                <a:moveTo>
                  <a:pt x="63263" y="23616"/>
                </a:moveTo>
                <a:lnTo>
                  <a:pt x="0" y="23616"/>
                </a:lnTo>
                <a:lnTo>
                  <a:pt x="0" y="31934"/>
                </a:lnTo>
                <a:lnTo>
                  <a:pt x="53133" y="31934"/>
                </a:lnTo>
                <a:lnTo>
                  <a:pt x="53133" y="83554"/>
                </a:lnTo>
                <a:lnTo>
                  <a:pt x="63263" y="83554"/>
                </a:lnTo>
                <a:lnTo>
                  <a:pt x="64601" y="82250"/>
                </a:lnTo>
                <a:lnTo>
                  <a:pt x="64601" y="24937"/>
                </a:lnTo>
                <a:lnTo>
                  <a:pt x="63263" y="24937"/>
                </a:lnTo>
                <a:lnTo>
                  <a:pt x="63263" y="23616"/>
                </a:lnTo>
                <a:close/>
              </a:path>
              <a:path w="66039" h="85089">
                <a:moveTo>
                  <a:pt x="21406" y="31934"/>
                </a:moveTo>
                <a:lnTo>
                  <a:pt x="10129" y="31934"/>
                </a:lnTo>
                <a:lnTo>
                  <a:pt x="10129" y="71306"/>
                </a:lnTo>
                <a:lnTo>
                  <a:pt x="11467" y="73932"/>
                </a:lnTo>
                <a:lnTo>
                  <a:pt x="11467" y="76558"/>
                </a:lnTo>
                <a:lnTo>
                  <a:pt x="12805" y="77862"/>
                </a:lnTo>
                <a:lnTo>
                  <a:pt x="14334" y="79624"/>
                </a:lnTo>
                <a:lnTo>
                  <a:pt x="15672" y="82250"/>
                </a:lnTo>
                <a:lnTo>
                  <a:pt x="38608" y="82250"/>
                </a:lnTo>
                <a:lnTo>
                  <a:pt x="38608" y="75236"/>
                </a:lnTo>
                <a:lnTo>
                  <a:pt x="27140" y="75236"/>
                </a:lnTo>
                <a:lnTo>
                  <a:pt x="24273" y="73932"/>
                </a:lnTo>
                <a:lnTo>
                  <a:pt x="22935" y="72610"/>
                </a:lnTo>
                <a:lnTo>
                  <a:pt x="21406" y="70002"/>
                </a:lnTo>
                <a:lnTo>
                  <a:pt x="21406" y="31934"/>
                </a:lnTo>
                <a:close/>
              </a:path>
              <a:path w="66039" h="85089">
                <a:moveTo>
                  <a:pt x="38608" y="73932"/>
                </a:moveTo>
                <a:lnTo>
                  <a:pt x="35741" y="73932"/>
                </a:lnTo>
                <a:lnTo>
                  <a:pt x="34212" y="75236"/>
                </a:lnTo>
                <a:lnTo>
                  <a:pt x="38608" y="75236"/>
                </a:lnTo>
                <a:lnTo>
                  <a:pt x="38608" y="73932"/>
                </a:lnTo>
                <a:close/>
              </a:path>
              <a:path w="66039" h="85089">
                <a:moveTo>
                  <a:pt x="21406" y="9182"/>
                </a:moveTo>
                <a:lnTo>
                  <a:pt x="10129" y="9182"/>
                </a:lnTo>
                <a:lnTo>
                  <a:pt x="10129" y="23616"/>
                </a:lnTo>
                <a:lnTo>
                  <a:pt x="21406" y="23616"/>
                </a:lnTo>
                <a:lnTo>
                  <a:pt x="21406" y="9182"/>
                </a:lnTo>
                <a:close/>
              </a:path>
              <a:path w="66039" h="85089">
                <a:moveTo>
                  <a:pt x="63263" y="11808"/>
                </a:moveTo>
                <a:lnTo>
                  <a:pt x="54662" y="11808"/>
                </a:lnTo>
                <a:lnTo>
                  <a:pt x="56000" y="13112"/>
                </a:lnTo>
                <a:lnTo>
                  <a:pt x="61734" y="13112"/>
                </a:lnTo>
                <a:lnTo>
                  <a:pt x="63263" y="11808"/>
                </a:lnTo>
                <a:close/>
              </a:path>
              <a:path w="66039" h="85089">
                <a:moveTo>
                  <a:pt x="64601" y="1304"/>
                </a:moveTo>
                <a:lnTo>
                  <a:pt x="53133" y="1304"/>
                </a:lnTo>
                <a:lnTo>
                  <a:pt x="53133" y="2625"/>
                </a:lnTo>
                <a:lnTo>
                  <a:pt x="51795" y="3930"/>
                </a:lnTo>
                <a:lnTo>
                  <a:pt x="51795" y="9182"/>
                </a:lnTo>
                <a:lnTo>
                  <a:pt x="53133" y="10486"/>
                </a:lnTo>
                <a:lnTo>
                  <a:pt x="53133" y="11808"/>
                </a:lnTo>
                <a:lnTo>
                  <a:pt x="64601" y="11808"/>
                </a:lnTo>
                <a:lnTo>
                  <a:pt x="65939" y="10486"/>
                </a:lnTo>
                <a:lnTo>
                  <a:pt x="65939" y="2625"/>
                </a:lnTo>
                <a:lnTo>
                  <a:pt x="64601" y="1304"/>
                </a:lnTo>
                <a:close/>
              </a:path>
              <a:path w="66039" h="85089">
                <a:moveTo>
                  <a:pt x="18539" y="7860"/>
                </a:moveTo>
                <a:lnTo>
                  <a:pt x="12805" y="7860"/>
                </a:lnTo>
                <a:lnTo>
                  <a:pt x="12805" y="9182"/>
                </a:lnTo>
                <a:lnTo>
                  <a:pt x="18539" y="9182"/>
                </a:lnTo>
                <a:lnTo>
                  <a:pt x="18539" y="7860"/>
                </a:lnTo>
                <a:close/>
              </a:path>
              <a:path w="66039" h="85089">
                <a:moveTo>
                  <a:pt x="61734" y="0"/>
                </a:moveTo>
                <a:lnTo>
                  <a:pt x="56000" y="0"/>
                </a:lnTo>
                <a:lnTo>
                  <a:pt x="54662" y="1304"/>
                </a:lnTo>
                <a:lnTo>
                  <a:pt x="63263" y="1304"/>
                </a:lnTo>
                <a:lnTo>
                  <a:pt x="61734"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41" name="object 141"/>
          <p:cNvSpPr txBox="1"/>
          <p:nvPr/>
        </p:nvSpPr>
        <p:spPr>
          <a:xfrm>
            <a:off x="3202533" y="5049252"/>
            <a:ext cx="2405575" cy="448841"/>
          </a:xfrm>
          <a:prstGeom prst="rect">
            <a:avLst/>
          </a:prstGeom>
        </p:spPr>
        <p:txBody>
          <a:bodyPr vert="horz" wrap="square" lIns="0" tIns="0" rIns="0" bIns="0" rtlCol="0">
            <a:spAutoFit/>
          </a:bodyPr>
          <a:lstStyle/>
          <a:p>
            <a:pPr marL="412750">
              <a:lnSpc>
                <a:spcPts val="975"/>
              </a:lnSpc>
            </a:pPr>
            <a:r>
              <a:rPr sz="1000" spc="40" dirty="0">
                <a:solidFill>
                  <a:prstClr val="black"/>
                </a:solidFill>
                <a:ea typeface="ＭＳ Ｐゴシック" charset="0"/>
                <a:cs typeface="Calibri"/>
              </a:rPr>
              <a:t>Accountabili  </a:t>
            </a:r>
            <a:r>
              <a:rPr sz="1000" spc="45" dirty="0">
                <a:solidFill>
                  <a:prstClr val="black"/>
                </a:solidFill>
                <a:ea typeface="ＭＳ Ｐゴシック" charset="0"/>
                <a:cs typeface="Calibri"/>
              </a:rPr>
              <a:t>es </a:t>
            </a:r>
            <a:r>
              <a:rPr sz="1000" spc="50" dirty="0">
                <a:solidFill>
                  <a:prstClr val="black"/>
                </a:solidFill>
                <a:ea typeface="ＭＳ Ｐゴシック" charset="0"/>
                <a:cs typeface="Calibri"/>
              </a:rPr>
              <a:t>and </a:t>
            </a:r>
            <a:r>
              <a:rPr sz="1000" spc="35" dirty="0">
                <a:solidFill>
                  <a:prstClr val="black"/>
                </a:solidFill>
                <a:ea typeface="ＭＳ Ｐゴシック" charset="0"/>
                <a:cs typeface="Calibri"/>
              </a:rPr>
              <a:t>responsibili  </a:t>
            </a:r>
            <a:r>
              <a:rPr sz="1000" spc="45" dirty="0">
                <a:solidFill>
                  <a:prstClr val="black"/>
                </a:solidFill>
                <a:ea typeface="ＭＳ Ｐゴシック" charset="0"/>
                <a:cs typeface="Calibri"/>
              </a:rPr>
              <a:t>es</a:t>
            </a:r>
            <a:r>
              <a:rPr sz="1000" spc="110" dirty="0">
                <a:solidFill>
                  <a:prstClr val="black"/>
                </a:solidFill>
                <a:ea typeface="ＭＳ Ｐゴシック" charset="0"/>
                <a:cs typeface="Calibri"/>
              </a:rPr>
              <a:t> </a:t>
            </a:r>
            <a:r>
              <a:rPr sz="1000" spc="30" dirty="0">
                <a:solidFill>
                  <a:prstClr val="black"/>
                </a:solidFill>
                <a:ea typeface="ＭＳ Ｐゴシック" charset="0"/>
                <a:cs typeface="Calibri"/>
              </a:rPr>
              <a:t>in</a:t>
            </a:r>
            <a:endParaRPr sz="1000">
              <a:solidFill>
                <a:prstClr val="black"/>
              </a:solidFill>
              <a:ea typeface="ＭＳ Ｐゴシック" charset="0"/>
              <a:cs typeface="Calibri"/>
            </a:endParaRPr>
          </a:p>
          <a:p>
            <a:pPr marL="12700">
              <a:lnSpc>
                <a:spcPts val="1515"/>
              </a:lnSpc>
              <a:tabLst>
                <a:tab pos="412750" algn="l"/>
              </a:tabLst>
            </a:pPr>
            <a:r>
              <a:rPr sz="1450" spc="75" dirty="0">
                <a:solidFill>
                  <a:srgbClr val="FFFFFF"/>
                </a:solidFill>
                <a:ea typeface="ＭＳ Ｐゴシック" charset="0"/>
                <a:cs typeface="Calibri"/>
              </a:rPr>
              <a:t>20	</a:t>
            </a:r>
            <a:r>
              <a:rPr sz="1000" spc="45" dirty="0">
                <a:solidFill>
                  <a:prstClr val="black"/>
                </a:solidFill>
                <a:ea typeface="ＭＳ Ｐゴシック" charset="0"/>
                <a:cs typeface="Calibri"/>
              </a:rPr>
              <a:t>our </a:t>
            </a:r>
            <a:r>
              <a:rPr sz="1000" spc="40" dirty="0">
                <a:solidFill>
                  <a:prstClr val="black"/>
                </a:solidFill>
                <a:ea typeface="ＭＳ Ｐゴシック" charset="0"/>
                <a:cs typeface="Calibri"/>
              </a:rPr>
              <a:t>stores could </a:t>
            </a:r>
            <a:r>
              <a:rPr sz="1000" spc="45" dirty="0">
                <a:solidFill>
                  <a:prstClr val="black"/>
                </a:solidFill>
                <a:ea typeface="ＭＳ Ｐゴシック" charset="0"/>
                <a:cs typeface="Calibri"/>
              </a:rPr>
              <a:t>be </a:t>
            </a:r>
            <a:r>
              <a:rPr sz="1000" spc="35" dirty="0">
                <a:solidFill>
                  <a:prstClr val="black"/>
                </a:solidFill>
                <a:ea typeface="ＭＳ Ｐゴシック" charset="0"/>
                <a:cs typeface="Calibri"/>
              </a:rPr>
              <a:t>clearer.</a:t>
            </a:r>
            <a:r>
              <a:rPr sz="1000" spc="-80" dirty="0">
                <a:solidFill>
                  <a:prstClr val="black"/>
                </a:solidFill>
                <a:ea typeface="ＭＳ Ｐゴシック" charset="0"/>
                <a:cs typeface="Calibri"/>
              </a:rPr>
              <a:t> </a:t>
            </a:r>
            <a:r>
              <a:rPr sz="1000" spc="60" dirty="0">
                <a:solidFill>
                  <a:prstClr val="black"/>
                </a:solidFill>
                <a:ea typeface="ＭＳ Ｐゴシック" charset="0"/>
                <a:cs typeface="Calibri"/>
              </a:rPr>
              <a:t>Q6</a:t>
            </a:r>
            <a:endParaRPr sz="1000">
              <a:solidFill>
                <a:prstClr val="black"/>
              </a:solidFill>
              <a:ea typeface="ＭＳ Ｐゴシック" charset="0"/>
              <a:cs typeface="Calibri"/>
            </a:endParaRPr>
          </a:p>
        </p:txBody>
      </p:sp>
      <p:sp>
        <p:nvSpPr>
          <p:cNvPr id="142" name="object 142"/>
          <p:cNvSpPr/>
          <p:nvPr/>
        </p:nvSpPr>
        <p:spPr>
          <a:xfrm>
            <a:off x="3151624" y="6306970"/>
            <a:ext cx="352865" cy="322580"/>
          </a:xfrm>
          <a:custGeom>
            <a:avLst/>
            <a:gdLst/>
            <a:ahLst/>
            <a:cxnLst/>
            <a:rect l="l" t="t" r="r" b="b"/>
            <a:pathLst>
              <a:path w="382270" h="322579">
                <a:moveTo>
                  <a:pt x="191129" y="0"/>
                </a:moveTo>
                <a:lnTo>
                  <a:pt x="140072" y="6351"/>
                </a:lnTo>
                <a:lnTo>
                  <a:pt x="94346" y="24273"/>
                </a:lnTo>
                <a:lnTo>
                  <a:pt x="55714" y="52062"/>
                </a:lnTo>
                <a:lnTo>
                  <a:pt x="25936" y="88018"/>
                </a:lnTo>
                <a:lnTo>
                  <a:pt x="6778" y="130439"/>
                </a:lnTo>
                <a:lnTo>
                  <a:pt x="0" y="177624"/>
                </a:lnTo>
                <a:lnTo>
                  <a:pt x="6778" y="224224"/>
                </a:lnTo>
                <a:lnTo>
                  <a:pt x="25936" y="266194"/>
                </a:lnTo>
                <a:lnTo>
                  <a:pt x="55714" y="301820"/>
                </a:lnTo>
                <a:lnTo>
                  <a:pt x="84594" y="322429"/>
                </a:lnTo>
                <a:lnTo>
                  <a:pt x="297541" y="322429"/>
                </a:lnTo>
                <a:lnTo>
                  <a:pt x="326352" y="301820"/>
                </a:lnTo>
                <a:lnTo>
                  <a:pt x="356038" y="266194"/>
                </a:lnTo>
                <a:lnTo>
                  <a:pt x="375126" y="224224"/>
                </a:lnTo>
                <a:lnTo>
                  <a:pt x="381875" y="177624"/>
                </a:lnTo>
                <a:lnTo>
                  <a:pt x="375126" y="130439"/>
                </a:lnTo>
                <a:lnTo>
                  <a:pt x="356038" y="88018"/>
                </a:lnTo>
                <a:lnTo>
                  <a:pt x="326352" y="52062"/>
                </a:lnTo>
                <a:lnTo>
                  <a:pt x="287812" y="24273"/>
                </a:lnTo>
                <a:lnTo>
                  <a:pt x="242157" y="6351"/>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43" name="object 143"/>
          <p:cNvSpPr/>
          <p:nvPr/>
        </p:nvSpPr>
        <p:spPr>
          <a:xfrm>
            <a:off x="3151624" y="6306970"/>
            <a:ext cx="352865" cy="322580"/>
          </a:xfrm>
          <a:custGeom>
            <a:avLst/>
            <a:gdLst/>
            <a:ahLst/>
            <a:cxnLst/>
            <a:rect l="l" t="t" r="r" b="b"/>
            <a:pathLst>
              <a:path w="382270" h="322579">
                <a:moveTo>
                  <a:pt x="0" y="177624"/>
                </a:moveTo>
                <a:lnTo>
                  <a:pt x="6778" y="130439"/>
                </a:lnTo>
                <a:lnTo>
                  <a:pt x="25936" y="88018"/>
                </a:lnTo>
                <a:lnTo>
                  <a:pt x="55714" y="52062"/>
                </a:lnTo>
                <a:lnTo>
                  <a:pt x="94346" y="24273"/>
                </a:lnTo>
                <a:lnTo>
                  <a:pt x="140072" y="6351"/>
                </a:lnTo>
                <a:lnTo>
                  <a:pt x="191129" y="0"/>
                </a:lnTo>
                <a:lnTo>
                  <a:pt x="242157" y="6351"/>
                </a:lnTo>
                <a:lnTo>
                  <a:pt x="287812" y="24273"/>
                </a:lnTo>
                <a:lnTo>
                  <a:pt x="326352" y="52062"/>
                </a:lnTo>
                <a:lnTo>
                  <a:pt x="356038" y="88018"/>
                </a:lnTo>
                <a:lnTo>
                  <a:pt x="375126" y="130439"/>
                </a:lnTo>
                <a:lnTo>
                  <a:pt x="381875" y="177624"/>
                </a:lnTo>
                <a:lnTo>
                  <a:pt x="375126" y="224224"/>
                </a:lnTo>
                <a:lnTo>
                  <a:pt x="356038" y="266194"/>
                </a:lnTo>
                <a:lnTo>
                  <a:pt x="326352" y="301820"/>
                </a:lnTo>
                <a:lnTo>
                  <a:pt x="297541" y="322429"/>
                </a:lnTo>
              </a:path>
            </a:pathLst>
          </a:custGeom>
          <a:ln w="23096">
            <a:solidFill>
              <a:srgbClr val="FFC000"/>
            </a:solidFill>
          </a:ln>
        </p:spPr>
        <p:txBody>
          <a:bodyPr wrap="square" lIns="0" tIns="0" rIns="0" bIns="0" rtlCol="0"/>
          <a:lstStyle/>
          <a:p>
            <a:endParaRPr>
              <a:solidFill>
                <a:prstClr val="black"/>
              </a:solidFill>
              <a:ea typeface="ＭＳ Ｐゴシック" charset="0"/>
            </a:endParaRPr>
          </a:p>
        </p:txBody>
      </p:sp>
      <p:sp>
        <p:nvSpPr>
          <p:cNvPr id="144" name="object 144"/>
          <p:cNvSpPr/>
          <p:nvPr/>
        </p:nvSpPr>
        <p:spPr>
          <a:xfrm>
            <a:off x="3151624" y="6484819"/>
            <a:ext cx="78545" cy="145415"/>
          </a:xfrm>
          <a:custGeom>
            <a:avLst/>
            <a:gdLst/>
            <a:ahLst/>
            <a:cxnLst/>
            <a:rect l="l" t="t" r="r" b="b"/>
            <a:pathLst>
              <a:path w="85089" h="145415">
                <a:moveTo>
                  <a:pt x="84594" y="144804"/>
                </a:moveTo>
                <a:lnTo>
                  <a:pt x="55714" y="124196"/>
                </a:lnTo>
                <a:lnTo>
                  <a:pt x="25936" y="88569"/>
                </a:lnTo>
                <a:lnTo>
                  <a:pt x="6778" y="46600"/>
                </a:lnTo>
                <a:lnTo>
                  <a:pt x="0" y="0"/>
                </a:lnTo>
              </a:path>
            </a:pathLst>
          </a:custGeom>
          <a:ln w="23717">
            <a:solidFill>
              <a:srgbClr val="FFC000"/>
            </a:solidFill>
          </a:ln>
        </p:spPr>
        <p:txBody>
          <a:bodyPr wrap="square" lIns="0" tIns="0" rIns="0" bIns="0" rtlCol="0"/>
          <a:lstStyle/>
          <a:p>
            <a:endParaRPr>
              <a:solidFill>
                <a:prstClr val="black"/>
              </a:solidFill>
              <a:ea typeface="ＭＳ Ｐゴシック" charset="0"/>
            </a:endParaRPr>
          </a:p>
        </p:txBody>
      </p:sp>
      <p:sp>
        <p:nvSpPr>
          <p:cNvPr id="145" name="object 145"/>
          <p:cNvSpPr txBox="1"/>
          <p:nvPr/>
        </p:nvSpPr>
        <p:spPr>
          <a:xfrm>
            <a:off x="6019188" y="4795866"/>
            <a:ext cx="461889" cy="446276"/>
          </a:xfrm>
          <a:prstGeom prst="rect">
            <a:avLst/>
          </a:prstGeom>
        </p:spPr>
        <p:txBody>
          <a:bodyPr vert="horz" wrap="square" lIns="0" tIns="0" rIns="0" bIns="0" rtlCol="0">
            <a:spAutoFit/>
          </a:bodyPr>
          <a:lstStyle/>
          <a:p>
            <a:pPr marL="12700"/>
            <a:r>
              <a:rPr sz="1450" spc="70" dirty="0">
                <a:solidFill>
                  <a:srgbClr val="FFFFFF"/>
                </a:solidFill>
                <a:ea typeface="ＭＳ Ｐゴシック" charset="0"/>
                <a:cs typeface="Calibri"/>
              </a:rPr>
              <a:t>3</a:t>
            </a:r>
            <a:r>
              <a:rPr sz="1450" spc="75" dirty="0">
                <a:solidFill>
                  <a:srgbClr val="FFFFFF"/>
                </a:solidFill>
                <a:ea typeface="ＭＳ Ｐゴシック" charset="0"/>
                <a:cs typeface="Calibri"/>
              </a:rPr>
              <a:t>2</a:t>
            </a:r>
            <a:r>
              <a:rPr sz="1450" spc="55" dirty="0">
                <a:solidFill>
                  <a:srgbClr val="FFFFFF"/>
                </a:solidFill>
                <a:ea typeface="ＭＳ Ｐゴシック" charset="0"/>
                <a:cs typeface="Calibri"/>
              </a:rPr>
              <a:t>-3</a:t>
            </a:r>
            <a:r>
              <a:rPr sz="1450" spc="75" dirty="0">
                <a:solidFill>
                  <a:srgbClr val="FFFFFF"/>
                </a:solidFill>
                <a:ea typeface="ＭＳ Ｐゴシック" charset="0"/>
                <a:cs typeface="Calibri"/>
              </a:rPr>
              <a:t>5</a:t>
            </a:r>
            <a:endParaRPr sz="1450">
              <a:solidFill>
                <a:prstClr val="black"/>
              </a:solidFill>
              <a:ea typeface="ＭＳ Ｐゴシック" charset="0"/>
              <a:cs typeface="Calibri"/>
            </a:endParaRPr>
          </a:p>
        </p:txBody>
      </p:sp>
      <p:sp>
        <p:nvSpPr>
          <p:cNvPr id="146" name="object 146"/>
          <p:cNvSpPr txBox="1"/>
          <p:nvPr/>
        </p:nvSpPr>
        <p:spPr>
          <a:xfrm>
            <a:off x="6656378" y="4745783"/>
            <a:ext cx="1604303" cy="344805"/>
          </a:xfrm>
          <a:prstGeom prst="rect">
            <a:avLst/>
          </a:prstGeom>
        </p:spPr>
        <p:txBody>
          <a:bodyPr vert="horz" wrap="square" lIns="0" tIns="0" rIns="0" bIns="0" rtlCol="0">
            <a:spAutoFit/>
          </a:bodyPr>
          <a:lstStyle/>
          <a:p>
            <a:pPr marL="12700" marR="5080">
              <a:lnSpc>
                <a:spcPts val="1300"/>
              </a:lnSpc>
            </a:pPr>
            <a:r>
              <a:rPr sz="1100" spc="70" dirty="0">
                <a:solidFill>
                  <a:prstClr val="black"/>
                </a:solidFill>
                <a:ea typeface="ＭＳ Ｐゴシック" charset="0"/>
                <a:cs typeface="Calibri"/>
              </a:rPr>
              <a:t>DM </a:t>
            </a:r>
            <a:r>
              <a:rPr sz="1100" spc="35" dirty="0">
                <a:solidFill>
                  <a:prstClr val="black"/>
                </a:solidFill>
                <a:ea typeface="ＭＳ Ｐゴシック" charset="0"/>
                <a:cs typeface="Calibri"/>
              </a:rPr>
              <a:t>to </a:t>
            </a:r>
            <a:r>
              <a:rPr sz="1100" spc="45" dirty="0">
                <a:solidFill>
                  <a:prstClr val="black"/>
                </a:solidFill>
                <a:ea typeface="ＭＳ Ｐゴシック" charset="0"/>
                <a:cs typeface="Calibri"/>
              </a:rPr>
              <a:t>populate </a:t>
            </a:r>
            <a:r>
              <a:rPr sz="1100" spc="50" dirty="0">
                <a:solidFill>
                  <a:prstClr val="black"/>
                </a:solidFill>
                <a:ea typeface="ＭＳ Ｐゴシック" charset="0"/>
                <a:cs typeface="Calibri"/>
              </a:rPr>
              <a:t>from</a:t>
            </a:r>
            <a:r>
              <a:rPr sz="1100" spc="-110" dirty="0">
                <a:solidFill>
                  <a:prstClr val="black"/>
                </a:solidFill>
                <a:ea typeface="ＭＳ Ｐゴシック" charset="0"/>
                <a:cs typeface="Calibri"/>
              </a:rPr>
              <a:t> </a:t>
            </a:r>
            <a:r>
              <a:rPr sz="1100" spc="45" dirty="0">
                <a:solidFill>
                  <a:prstClr val="black"/>
                </a:solidFill>
                <a:ea typeface="ＭＳ Ｐゴシック" charset="0"/>
                <a:cs typeface="Calibri"/>
              </a:rPr>
              <a:t>Focus  </a:t>
            </a:r>
            <a:r>
              <a:rPr sz="1100" spc="50" dirty="0">
                <a:solidFill>
                  <a:prstClr val="black"/>
                </a:solidFill>
                <a:ea typeface="ＭＳ Ｐゴシック" charset="0"/>
                <a:cs typeface="Calibri"/>
              </a:rPr>
              <a:t>Group</a:t>
            </a:r>
            <a:r>
              <a:rPr sz="1100" spc="-30" dirty="0">
                <a:solidFill>
                  <a:prstClr val="black"/>
                </a:solidFill>
                <a:ea typeface="ＭＳ Ｐゴシック" charset="0"/>
                <a:cs typeface="Calibri"/>
              </a:rPr>
              <a:t> </a:t>
            </a:r>
            <a:r>
              <a:rPr sz="1100" spc="50" dirty="0">
                <a:solidFill>
                  <a:prstClr val="black"/>
                </a:solidFill>
                <a:ea typeface="ＭＳ Ｐゴシック" charset="0"/>
                <a:cs typeface="Calibri"/>
              </a:rPr>
              <a:t>summary</a:t>
            </a:r>
            <a:endParaRPr sz="1100">
              <a:solidFill>
                <a:prstClr val="black"/>
              </a:solidFill>
              <a:ea typeface="ＭＳ Ｐゴシック" charset="0"/>
              <a:cs typeface="Calibri"/>
            </a:endParaRPr>
          </a:p>
        </p:txBody>
      </p:sp>
      <p:sp>
        <p:nvSpPr>
          <p:cNvPr id="147" name="object 147"/>
          <p:cNvSpPr/>
          <p:nvPr/>
        </p:nvSpPr>
        <p:spPr>
          <a:xfrm>
            <a:off x="5995032" y="5285825"/>
            <a:ext cx="2579663" cy="398780"/>
          </a:xfrm>
          <a:custGeom>
            <a:avLst/>
            <a:gdLst/>
            <a:ahLst/>
            <a:cxnLst/>
            <a:rect l="l" t="t" r="r" b="b"/>
            <a:pathLst>
              <a:path w="2794634" h="398779">
                <a:moveTo>
                  <a:pt x="2722443" y="0"/>
                </a:moveTo>
                <a:lnTo>
                  <a:pt x="71673" y="0"/>
                </a:lnTo>
                <a:lnTo>
                  <a:pt x="43460" y="5339"/>
                </a:lnTo>
                <a:lnTo>
                  <a:pt x="20713" y="19745"/>
                </a:lnTo>
                <a:lnTo>
                  <a:pt x="5527" y="40796"/>
                </a:lnTo>
                <a:lnTo>
                  <a:pt x="0" y="66071"/>
                </a:lnTo>
                <a:lnTo>
                  <a:pt x="0" y="332509"/>
                </a:lnTo>
                <a:lnTo>
                  <a:pt x="5527" y="358521"/>
                </a:lnTo>
                <a:lnTo>
                  <a:pt x="20713" y="379490"/>
                </a:lnTo>
                <a:lnTo>
                  <a:pt x="43460" y="393487"/>
                </a:lnTo>
                <a:lnTo>
                  <a:pt x="71673" y="398581"/>
                </a:lnTo>
                <a:lnTo>
                  <a:pt x="2722443" y="398581"/>
                </a:lnTo>
                <a:lnTo>
                  <a:pt x="2750494" y="393487"/>
                </a:lnTo>
                <a:lnTo>
                  <a:pt x="2773259" y="379490"/>
                </a:lnTo>
                <a:lnTo>
                  <a:pt x="2788535" y="358521"/>
                </a:lnTo>
                <a:lnTo>
                  <a:pt x="2794116" y="332509"/>
                </a:lnTo>
                <a:lnTo>
                  <a:pt x="2794116" y="66071"/>
                </a:lnTo>
                <a:lnTo>
                  <a:pt x="2788535" y="40796"/>
                </a:lnTo>
                <a:lnTo>
                  <a:pt x="2773259" y="19745"/>
                </a:lnTo>
                <a:lnTo>
                  <a:pt x="2750494" y="5339"/>
                </a:lnTo>
                <a:lnTo>
                  <a:pt x="2722443" y="0"/>
                </a:lnTo>
                <a:close/>
              </a:path>
            </a:pathLst>
          </a:custGeom>
          <a:solidFill>
            <a:srgbClr val="8063A1"/>
          </a:solidFill>
        </p:spPr>
        <p:txBody>
          <a:bodyPr wrap="square" lIns="0" tIns="0" rIns="0" bIns="0" rtlCol="0"/>
          <a:lstStyle/>
          <a:p>
            <a:endParaRPr>
              <a:solidFill>
                <a:prstClr val="black"/>
              </a:solidFill>
              <a:ea typeface="ＭＳ Ｐゴシック" charset="0"/>
            </a:endParaRPr>
          </a:p>
        </p:txBody>
      </p:sp>
      <p:sp>
        <p:nvSpPr>
          <p:cNvPr id="148" name="object 148"/>
          <p:cNvSpPr/>
          <p:nvPr/>
        </p:nvSpPr>
        <p:spPr>
          <a:xfrm>
            <a:off x="5995032" y="5285825"/>
            <a:ext cx="2579663" cy="398780"/>
          </a:xfrm>
          <a:custGeom>
            <a:avLst/>
            <a:gdLst/>
            <a:ahLst/>
            <a:cxnLst/>
            <a:rect l="l" t="t" r="r" b="b"/>
            <a:pathLst>
              <a:path w="2794634" h="398779">
                <a:moveTo>
                  <a:pt x="0" y="66071"/>
                </a:moveTo>
                <a:lnTo>
                  <a:pt x="5527" y="40796"/>
                </a:lnTo>
                <a:lnTo>
                  <a:pt x="20713" y="19745"/>
                </a:lnTo>
                <a:lnTo>
                  <a:pt x="43460" y="5339"/>
                </a:lnTo>
                <a:lnTo>
                  <a:pt x="71673" y="0"/>
                </a:lnTo>
                <a:lnTo>
                  <a:pt x="2722443" y="0"/>
                </a:lnTo>
                <a:lnTo>
                  <a:pt x="2750494" y="5339"/>
                </a:lnTo>
                <a:lnTo>
                  <a:pt x="2773259" y="19745"/>
                </a:lnTo>
                <a:lnTo>
                  <a:pt x="2788535" y="40796"/>
                </a:lnTo>
                <a:lnTo>
                  <a:pt x="2794116" y="66071"/>
                </a:lnTo>
                <a:lnTo>
                  <a:pt x="2794116" y="332509"/>
                </a:lnTo>
                <a:lnTo>
                  <a:pt x="2788535" y="358521"/>
                </a:lnTo>
                <a:lnTo>
                  <a:pt x="2773259" y="379490"/>
                </a:lnTo>
                <a:lnTo>
                  <a:pt x="2750494" y="393487"/>
                </a:lnTo>
                <a:lnTo>
                  <a:pt x="2722443" y="398581"/>
                </a:lnTo>
                <a:lnTo>
                  <a:pt x="71673" y="398581"/>
                </a:lnTo>
                <a:lnTo>
                  <a:pt x="43460" y="393487"/>
                </a:lnTo>
                <a:lnTo>
                  <a:pt x="20713" y="379490"/>
                </a:lnTo>
                <a:lnTo>
                  <a:pt x="5527" y="358521"/>
                </a:lnTo>
                <a:lnTo>
                  <a:pt x="0" y="332509"/>
                </a:lnTo>
                <a:lnTo>
                  <a:pt x="0" y="66071"/>
                </a:lnTo>
                <a:close/>
              </a:path>
            </a:pathLst>
          </a:custGeom>
          <a:ln w="22349">
            <a:solidFill>
              <a:srgbClr val="5C4676"/>
            </a:solidFill>
          </a:ln>
        </p:spPr>
        <p:txBody>
          <a:bodyPr wrap="square" lIns="0" tIns="0" rIns="0" bIns="0" rtlCol="0"/>
          <a:lstStyle/>
          <a:p>
            <a:endParaRPr>
              <a:solidFill>
                <a:prstClr val="black"/>
              </a:solidFill>
              <a:ea typeface="ＭＳ Ｐゴシック" charset="0"/>
            </a:endParaRPr>
          </a:p>
        </p:txBody>
      </p:sp>
      <p:sp>
        <p:nvSpPr>
          <p:cNvPr id="149" name="object 149"/>
          <p:cNvSpPr/>
          <p:nvPr/>
        </p:nvSpPr>
        <p:spPr>
          <a:xfrm>
            <a:off x="8073052" y="5423868"/>
            <a:ext cx="122506" cy="158115"/>
          </a:xfrm>
          <a:custGeom>
            <a:avLst/>
            <a:gdLst/>
            <a:ahLst/>
            <a:cxnLst/>
            <a:rect l="l" t="t" r="r" b="b"/>
            <a:pathLst>
              <a:path w="132715" h="158114">
                <a:moveTo>
                  <a:pt x="48929" y="68697"/>
                </a:moveTo>
                <a:lnTo>
                  <a:pt x="18539" y="68697"/>
                </a:lnTo>
                <a:lnTo>
                  <a:pt x="18539" y="133871"/>
                </a:lnTo>
                <a:lnTo>
                  <a:pt x="19877" y="137818"/>
                </a:lnTo>
                <a:lnTo>
                  <a:pt x="21406" y="143070"/>
                </a:lnTo>
                <a:lnTo>
                  <a:pt x="24655" y="147000"/>
                </a:lnTo>
                <a:lnTo>
                  <a:pt x="33256" y="154878"/>
                </a:lnTo>
                <a:lnTo>
                  <a:pt x="38990" y="156200"/>
                </a:lnTo>
                <a:lnTo>
                  <a:pt x="43195" y="157504"/>
                </a:lnTo>
                <a:lnTo>
                  <a:pt x="65939" y="157504"/>
                </a:lnTo>
                <a:lnTo>
                  <a:pt x="67468" y="156200"/>
                </a:lnTo>
                <a:lnTo>
                  <a:pt x="71673" y="156200"/>
                </a:lnTo>
                <a:lnTo>
                  <a:pt x="73011" y="154878"/>
                </a:lnTo>
                <a:lnTo>
                  <a:pt x="74540" y="154878"/>
                </a:lnTo>
                <a:lnTo>
                  <a:pt x="74540" y="153574"/>
                </a:lnTo>
                <a:lnTo>
                  <a:pt x="75878" y="153574"/>
                </a:lnTo>
                <a:lnTo>
                  <a:pt x="77789" y="152252"/>
                </a:lnTo>
                <a:lnTo>
                  <a:pt x="77789" y="148322"/>
                </a:lnTo>
                <a:lnTo>
                  <a:pt x="79318" y="145696"/>
                </a:lnTo>
                <a:lnTo>
                  <a:pt x="79318" y="137818"/>
                </a:lnTo>
                <a:lnTo>
                  <a:pt x="77789" y="136497"/>
                </a:lnTo>
                <a:lnTo>
                  <a:pt x="77789" y="133871"/>
                </a:lnTo>
                <a:lnTo>
                  <a:pt x="57529" y="133871"/>
                </a:lnTo>
                <a:lnTo>
                  <a:pt x="54662" y="132566"/>
                </a:lnTo>
                <a:lnTo>
                  <a:pt x="51795" y="129500"/>
                </a:lnTo>
                <a:lnTo>
                  <a:pt x="50266" y="126874"/>
                </a:lnTo>
                <a:lnTo>
                  <a:pt x="48929" y="122944"/>
                </a:lnTo>
                <a:lnTo>
                  <a:pt x="48929" y="68697"/>
                </a:lnTo>
                <a:close/>
              </a:path>
              <a:path w="132715" h="158114">
                <a:moveTo>
                  <a:pt x="127674" y="154878"/>
                </a:moveTo>
                <a:lnTo>
                  <a:pt x="102062" y="154878"/>
                </a:lnTo>
                <a:lnTo>
                  <a:pt x="103400" y="156200"/>
                </a:lnTo>
                <a:lnTo>
                  <a:pt x="126336" y="156200"/>
                </a:lnTo>
                <a:lnTo>
                  <a:pt x="127674" y="154878"/>
                </a:lnTo>
                <a:close/>
              </a:path>
              <a:path w="132715" h="158114">
                <a:moveTo>
                  <a:pt x="129012" y="153574"/>
                </a:moveTo>
                <a:lnTo>
                  <a:pt x="100533" y="153574"/>
                </a:lnTo>
                <a:lnTo>
                  <a:pt x="100533" y="154878"/>
                </a:lnTo>
                <a:lnTo>
                  <a:pt x="129012" y="154878"/>
                </a:lnTo>
                <a:lnTo>
                  <a:pt x="129012" y="153574"/>
                </a:lnTo>
                <a:close/>
              </a:path>
              <a:path w="132715" h="158114">
                <a:moveTo>
                  <a:pt x="126336" y="46386"/>
                </a:moveTo>
                <a:lnTo>
                  <a:pt x="2866" y="46386"/>
                </a:lnTo>
                <a:lnTo>
                  <a:pt x="2866" y="47690"/>
                </a:lnTo>
                <a:lnTo>
                  <a:pt x="1529" y="47690"/>
                </a:lnTo>
                <a:lnTo>
                  <a:pt x="1529" y="49012"/>
                </a:lnTo>
                <a:lnTo>
                  <a:pt x="0" y="50316"/>
                </a:lnTo>
                <a:lnTo>
                  <a:pt x="0" y="64750"/>
                </a:lnTo>
                <a:lnTo>
                  <a:pt x="1529" y="66071"/>
                </a:lnTo>
                <a:lnTo>
                  <a:pt x="2866" y="68697"/>
                </a:lnTo>
                <a:lnTo>
                  <a:pt x="99196" y="68697"/>
                </a:lnTo>
                <a:lnTo>
                  <a:pt x="99196" y="153574"/>
                </a:lnTo>
                <a:lnTo>
                  <a:pt x="130541" y="153574"/>
                </a:lnTo>
                <a:lnTo>
                  <a:pt x="130541" y="51620"/>
                </a:lnTo>
                <a:lnTo>
                  <a:pt x="129012" y="49012"/>
                </a:lnTo>
                <a:lnTo>
                  <a:pt x="126336" y="46386"/>
                </a:lnTo>
                <a:close/>
              </a:path>
              <a:path w="132715" h="158114">
                <a:moveTo>
                  <a:pt x="77789" y="132566"/>
                </a:moveTo>
                <a:lnTo>
                  <a:pt x="70335" y="132566"/>
                </a:lnTo>
                <a:lnTo>
                  <a:pt x="68806" y="133871"/>
                </a:lnTo>
                <a:lnTo>
                  <a:pt x="77789" y="133871"/>
                </a:lnTo>
                <a:lnTo>
                  <a:pt x="77789" y="132566"/>
                </a:lnTo>
                <a:close/>
              </a:path>
              <a:path w="132715" h="158114">
                <a:moveTo>
                  <a:pt x="75878" y="130822"/>
                </a:moveTo>
                <a:lnTo>
                  <a:pt x="73011" y="130822"/>
                </a:lnTo>
                <a:lnTo>
                  <a:pt x="73011" y="132566"/>
                </a:lnTo>
                <a:lnTo>
                  <a:pt x="75878" y="132566"/>
                </a:lnTo>
                <a:lnTo>
                  <a:pt x="75878" y="130822"/>
                </a:lnTo>
                <a:close/>
              </a:path>
              <a:path w="132715" h="158114">
                <a:moveTo>
                  <a:pt x="47400" y="19685"/>
                </a:moveTo>
                <a:lnTo>
                  <a:pt x="19877" y="19685"/>
                </a:lnTo>
                <a:lnTo>
                  <a:pt x="19877" y="21007"/>
                </a:lnTo>
                <a:lnTo>
                  <a:pt x="18539" y="21007"/>
                </a:lnTo>
                <a:lnTo>
                  <a:pt x="18539" y="46386"/>
                </a:lnTo>
                <a:lnTo>
                  <a:pt x="48929" y="46386"/>
                </a:lnTo>
                <a:lnTo>
                  <a:pt x="48929" y="21007"/>
                </a:lnTo>
                <a:lnTo>
                  <a:pt x="47400" y="19685"/>
                </a:lnTo>
                <a:close/>
              </a:path>
              <a:path w="132715" h="158114">
                <a:moveTo>
                  <a:pt x="121940" y="0"/>
                </a:moveTo>
                <a:lnTo>
                  <a:pt x="107796" y="0"/>
                </a:lnTo>
                <a:lnTo>
                  <a:pt x="103400" y="1321"/>
                </a:lnTo>
                <a:lnTo>
                  <a:pt x="100533" y="3947"/>
                </a:lnTo>
                <a:lnTo>
                  <a:pt x="97858" y="6573"/>
                </a:lnTo>
                <a:lnTo>
                  <a:pt x="96329" y="10503"/>
                </a:lnTo>
                <a:lnTo>
                  <a:pt x="96329" y="21007"/>
                </a:lnTo>
                <a:lnTo>
                  <a:pt x="97858" y="24937"/>
                </a:lnTo>
                <a:lnTo>
                  <a:pt x="100533" y="27563"/>
                </a:lnTo>
                <a:lnTo>
                  <a:pt x="103400" y="28885"/>
                </a:lnTo>
                <a:lnTo>
                  <a:pt x="107796" y="30189"/>
                </a:lnTo>
                <a:lnTo>
                  <a:pt x="121940" y="30189"/>
                </a:lnTo>
                <a:lnTo>
                  <a:pt x="126336" y="28885"/>
                </a:lnTo>
                <a:lnTo>
                  <a:pt x="129012" y="27563"/>
                </a:lnTo>
                <a:lnTo>
                  <a:pt x="132452" y="24937"/>
                </a:lnTo>
                <a:lnTo>
                  <a:pt x="132452" y="6573"/>
                </a:lnTo>
                <a:lnTo>
                  <a:pt x="129012" y="3947"/>
                </a:lnTo>
                <a:lnTo>
                  <a:pt x="126336" y="1321"/>
                </a:lnTo>
                <a:lnTo>
                  <a:pt x="121940" y="0"/>
                </a:lnTo>
                <a:close/>
              </a:path>
              <a:path w="132715" h="158114">
                <a:moveTo>
                  <a:pt x="43195" y="18381"/>
                </a:moveTo>
                <a:lnTo>
                  <a:pt x="24655" y="18381"/>
                </a:lnTo>
                <a:lnTo>
                  <a:pt x="23317" y="19685"/>
                </a:lnTo>
                <a:lnTo>
                  <a:pt x="44724" y="19685"/>
                </a:lnTo>
                <a:lnTo>
                  <a:pt x="43195" y="18381"/>
                </a:lnTo>
                <a:close/>
              </a:path>
            </a:pathLst>
          </a:custGeom>
          <a:solidFill>
            <a:srgbClr val="FFFFFF"/>
          </a:solidFill>
        </p:spPr>
        <p:txBody>
          <a:bodyPr wrap="square" lIns="0" tIns="0" rIns="0" bIns="0" rtlCol="0"/>
          <a:lstStyle/>
          <a:p>
            <a:endParaRPr>
              <a:solidFill>
                <a:prstClr val="black"/>
              </a:solidFill>
              <a:ea typeface="ＭＳ Ｐゴシック" charset="0"/>
            </a:endParaRPr>
          </a:p>
        </p:txBody>
      </p:sp>
      <p:sp>
        <p:nvSpPr>
          <p:cNvPr id="150" name="object 150"/>
          <p:cNvSpPr txBox="1"/>
          <p:nvPr/>
        </p:nvSpPr>
        <p:spPr>
          <a:xfrm>
            <a:off x="6256129" y="5345007"/>
            <a:ext cx="2063848" cy="854080"/>
          </a:xfrm>
          <a:prstGeom prst="rect">
            <a:avLst/>
          </a:prstGeom>
        </p:spPr>
        <p:txBody>
          <a:bodyPr vert="horz" wrap="square" lIns="0" tIns="0" rIns="0" bIns="0" rtlCol="0">
            <a:spAutoFit/>
          </a:bodyPr>
          <a:lstStyle/>
          <a:p>
            <a:pPr marL="12700">
              <a:tabLst>
                <a:tab pos="2115820" algn="l"/>
              </a:tabLst>
            </a:pPr>
            <a:r>
              <a:rPr sz="1850" b="1" spc="75" dirty="0">
                <a:solidFill>
                  <a:srgbClr val="FFFFFF"/>
                </a:solidFill>
                <a:ea typeface="ＭＳ Ｐゴシック" charset="0"/>
                <a:cs typeface="Calibri"/>
              </a:rPr>
              <a:t>Ph</a:t>
            </a:r>
            <a:r>
              <a:rPr sz="1850" b="1" spc="80" dirty="0">
                <a:solidFill>
                  <a:srgbClr val="FFFFFF"/>
                </a:solidFill>
                <a:ea typeface="ＭＳ Ｐゴシック" charset="0"/>
                <a:cs typeface="Calibri"/>
              </a:rPr>
              <a:t>a</a:t>
            </a:r>
            <a:r>
              <a:rPr sz="1850" b="1" spc="45" dirty="0">
                <a:solidFill>
                  <a:srgbClr val="FFFFFF"/>
                </a:solidFill>
                <a:ea typeface="ＭＳ Ｐゴシック" charset="0"/>
                <a:cs typeface="Calibri"/>
              </a:rPr>
              <a:t>r</a:t>
            </a:r>
            <a:r>
              <a:rPr sz="1850" b="1" spc="125" dirty="0">
                <a:solidFill>
                  <a:srgbClr val="FFFFFF"/>
                </a:solidFill>
                <a:ea typeface="ＭＳ Ｐゴシック" charset="0"/>
                <a:cs typeface="Calibri"/>
              </a:rPr>
              <a:t>m</a:t>
            </a:r>
            <a:r>
              <a:rPr sz="1850" b="1" spc="75" dirty="0">
                <a:solidFill>
                  <a:srgbClr val="FFFFFF"/>
                </a:solidFill>
                <a:ea typeface="ＭＳ Ｐゴシック" charset="0"/>
                <a:cs typeface="Calibri"/>
              </a:rPr>
              <a:t>a</a:t>
            </a:r>
            <a:r>
              <a:rPr sz="1850" b="1" spc="55" dirty="0">
                <a:solidFill>
                  <a:srgbClr val="FFFFFF"/>
                </a:solidFill>
                <a:ea typeface="ＭＳ Ｐゴシック" charset="0"/>
                <a:cs typeface="Calibri"/>
              </a:rPr>
              <a:t>c</a:t>
            </a:r>
            <a:r>
              <a:rPr sz="1850" b="1" spc="70" dirty="0">
                <a:solidFill>
                  <a:srgbClr val="FFFFFF"/>
                </a:solidFill>
                <a:ea typeface="ＭＳ Ｐゴシック" charset="0"/>
                <a:cs typeface="Calibri"/>
              </a:rPr>
              <a:t>y</a:t>
            </a:r>
            <a:r>
              <a:rPr sz="1850" b="1" spc="35" dirty="0">
                <a:solidFill>
                  <a:srgbClr val="FFFFFF"/>
                </a:solidFill>
                <a:ea typeface="ＭＳ Ｐゴシック" charset="0"/>
                <a:cs typeface="Calibri"/>
              </a:rPr>
              <a:t> </a:t>
            </a:r>
            <a:r>
              <a:rPr sz="1850" b="1" spc="65" dirty="0">
                <a:solidFill>
                  <a:srgbClr val="FFFFFF"/>
                </a:solidFill>
                <a:ea typeface="ＭＳ Ｐゴシック" charset="0"/>
                <a:cs typeface="Calibri"/>
              </a:rPr>
              <a:t>Di</a:t>
            </a:r>
            <a:r>
              <a:rPr sz="1850" b="1" spc="80" dirty="0">
                <a:solidFill>
                  <a:srgbClr val="FFFFFF"/>
                </a:solidFill>
                <a:ea typeface="ＭＳ Ｐゴシック" charset="0"/>
                <a:cs typeface="Calibri"/>
              </a:rPr>
              <a:t>a</a:t>
            </a:r>
            <a:r>
              <a:rPr sz="1850" b="1" spc="65" dirty="0">
                <a:solidFill>
                  <a:srgbClr val="FFFFFF"/>
                </a:solidFill>
                <a:ea typeface="ＭＳ Ｐゴシック" charset="0"/>
                <a:cs typeface="Calibri"/>
              </a:rPr>
              <a:t>g</a:t>
            </a:r>
            <a:r>
              <a:rPr sz="1850" b="1" spc="80" dirty="0">
                <a:solidFill>
                  <a:srgbClr val="FFFFFF"/>
                </a:solidFill>
                <a:ea typeface="ＭＳ Ｐゴシック" charset="0"/>
                <a:cs typeface="Calibri"/>
              </a:rPr>
              <a:t>n</a:t>
            </a:r>
            <a:r>
              <a:rPr sz="1850" b="1" spc="85" dirty="0">
                <a:solidFill>
                  <a:srgbClr val="FFFFFF"/>
                </a:solidFill>
                <a:ea typeface="ＭＳ Ｐゴシック" charset="0"/>
                <a:cs typeface="Calibri"/>
              </a:rPr>
              <a:t>o</a:t>
            </a:r>
            <a:r>
              <a:rPr sz="1850" b="1" spc="60" dirty="0">
                <a:solidFill>
                  <a:srgbClr val="FFFFFF"/>
                </a:solidFill>
                <a:ea typeface="ＭＳ Ｐゴシック" charset="0"/>
                <a:cs typeface="Calibri"/>
              </a:rPr>
              <a:t>s</a:t>
            </a:r>
            <a:r>
              <a:rPr sz="1850" b="1" dirty="0">
                <a:solidFill>
                  <a:srgbClr val="FFFFFF"/>
                </a:solidFill>
                <a:ea typeface="ＭＳ Ｐゴシック" charset="0"/>
                <a:cs typeface="Calibri"/>
              </a:rPr>
              <a:t>	</a:t>
            </a:r>
            <a:r>
              <a:rPr sz="1850" b="1" spc="60" dirty="0">
                <a:solidFill>
                  <a:srgbClr val="FFFFFF"/>
                </a:solidFill>
                <a:ea typeface="ＭＳ Ｐゴシック" charset="0"/>
                <a:cs typeface="Calibri"/>
              </a:rPr>
              <a:t>c</a:t>
            </a:r>
            <a:endParaRPr sz="1850">
              <a:solidFill>
                <a:prstClr val="black"/>
              </a:solidFill>
              <a:ea typeface="ＭＳ Ｐゴシック" charset="0"/>
              <a:cs typeface="Calibri"/>
            </a:endParaRPr>
          </a:p>
        </p:txBody>
      </p:sp>
      <p:sp>
        <p:nvSpPr>
          <p:cNvPr id="151" name="object 151"/>
          <p:cNvSpPr txBox="1"/>
          <p:nvPr/>
        </p:nvSpPr>
        <p:spPr>
          <a:xfrm>
            <a:off x="6103696" y="5827498"/>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36</a:t>
            </a:r>
            <a:endParaRPr sz="1450">
              <a:solidFill>
                <a:prstClr val="black"/>
              </a:solidFill>
              <a:ea typeface="ＭＳ Ｐゴシック" charset="0"/>
              <a:cs typeface="Calibri"/>
            </a:endParaRPr>
          </a:p>
        </p:txBody>
      </p:sp>
      <p:sp>
        <p:nvSpPr>
          <p:cNvPr id="152" name="object 152"/>
          <p:cNvSpPr/>
          <p:nvPr/>
        </p:nvSpPr>
        <p:spPr>
          <a:xfrm>
            <a:off x="6042738" y="6184251"/>
            <a:ext cx="354037" cy="353695"/>
          </a:xfrm>
          <a:custGeom>
            <a:avLst/>
            <a:gdLst/>
            <a:ahLst/>
            <a:cxnLst/>
            <a:rect l="l" t="t" r="r" b="b"/>
            <a:pathLst>
              <a:path w="383540" h="353695">
                <a:moveTo>
                  <a:pt x="192084" y="0"/>
                </a:moveTo>
                <a:lnTo>
                  <a:pt x="140957" y="6319"/>
                </a:lnTo>
                <a:lnTo>
                  <a:pt x="95054" y="24159"/>
                </a:lnTo>
                <a:lnTo>
                  <a:pt x="56191" y="51842"/>
                </a:lnTo>
                <a:lnTo>
                  <a:pt x="26184" y="87693"/>
                </a:lnTo>
                <a:lnTo>
                  <a:pt x="6848" y="130035"/>
                </a:lnTo>
                <a:lnTo>
                  <a:pt x="0" y="177190"/>
                </a:lnTo>
                <a:lnTo>
                  <a:pt x="6848" y="223823"/>
                </a:lnTo>
                <a:lnTo>
                  <a:pt x="26184" y="265875"/>
                </a:lnTo>
                <a:lnTo>
                  <a:pt x="56191" y="301606"/>
                </a:lnTo>
                <a:lnTo>
                  <a:pt x="95054" y="329280"/>
                </a:lnTo>
                <a:lnTo>
                  <a:pt x="140957" y="347159"/>
                </a:lnTo>
                <a:lnTo>
                  <a:pt x="192084" y="353505"/>
                </a:lnTo>
                <a:lnTo>
                  <a:pt x="242676" y="347159"/>
                </a:lnTo>
                <a:lnTo>
                  <a:pt x="288272" y="329280"/>
                </a:lnTo>
                <a:lnTo>
                  <a:pt x="326998" y="301606"/>
                </a:lnTo>
                <a:lnTo>
                  <a:pt x="356979" y="265875"/>
                </a:lnTo>
                <a:lnTo>
                  <a:pt x="376342" y="223823"/>
                </a:lnTo>
                <a:lnTo>
                  <a:pt x="383213" y="177190"/>
                </a:lnTo>
                <a:lnTo>
                  <a:pt x="376342" y="130035"/>
                </a:lnTo>
                <a:lnTo>
                  <a:pt x="356979" y="87693"/>
                </a:lnTo>
                <a:lnTo>
                  <a:pt x="326998" y="51842"/>
                </a:lnTo>
                <a:lnTo>
                  <a:pt x="288272" y="24159"/>
                </a:lnTo>
                <a:lnTo>
                  <a:pt x="242676" y="6319"/>
                </a:lnTo>
                <a:lnTo>
                  <a:pt x="192084" y="0"/>
                </a:lnTo>
                <a:close/>
              </a:path>
            </a:pathLst>
          </a:custGeom>
          <a:solidFill>
            <a:srgbClr val="C0A400"/>
          </a:solidFill>
        </p:spPr>
        <p:txBody>
          <a:bodyPr wrap="square" lIns="0" tIns="0" rIns="0" bIns="0" rtlCol="0"/>
          <a:lstStyle/>
          <a:p>
            <a:endParaRPr>
              <a:solidFill>
                <a:prstClr val="black"/>
              </a:solidFill>
              <a:ea typeface="ＭＳ Ｐゴシック" charset="0"/>
            </a:endParaRPr>
          </a:p>
        </p:txBody>
      </p:sp>
      <p:sp>
        <p:nvSpPr>
          <p:cNvPr id="153" name="object 153"/>
          <p:cNvSpPr/>
          <p:nvPr/>
        </p:nvSpPr>
        <p:spPr>
          <a:xfrm>
            <a:off x="6042738" y="6184251"/>
            <a:ext cx="354037" cy="353695"/>
          </a:xfrm>
          <a:custGeom>
            <a:avLst/>
            <a:gdLst/>
            <a:ahLst/>
            <a:cxnLst/>
            <a:rect l="l" t="t" r="r" b="b"/>
            <a:pathLst>
              <a:path w="383540" h="353695">
                <a:moveTo>
                  <a:pt x="0" y="177190"/>
                </a:moveTo>
                <a:lnTo>
                  <a:pt x="6848" y="130035"/>
                </a:lnTo>
                <a:lnTo>
                  <a:pt x="26184" y="87693"/>
                </a:lnTo>
                <a:lnTo>
                  <a:pt x="56191" y="51842"/>
                </a:lnTo>
                <a:lnTo>
                  <a:pt x="95054" y="24159"/>
                </a:lnTo>
                <a:lnTo>
                  <a:pt x="140957" y="6319"/>
                </a:lnTo>
                <a:lnTo>
                  <a:pt x="192084" y="0"/>
                </a:lnTo>
                <a:lnTo>
                  <a:pt x="242676" y="6319"/>
                </a:lnTo>
                <a:lnTo>
                  <a:pt x="288272" y="24159"/>
                </a:lnTo>
                <a:lnTo>
                  <a:pt x="326998" y="51842"/>
                </a:lnTo>
                <a:lnTo>
                  <a:pt x="356979" y="87693"/>
                </a:lnTo>
                <a:lnTo>
                  <a:pt x="376342" y="130035"/>
                </a:lnTo>
                <a:lnTo>
                  <a:pt x="383213" y="177190"/>
                </a:lnTo>
                <a:lnTo>
                  <a:pt x="376342" y="223823"/>
                </a:lnTo>
                <a:lnTo>
                  <a:pt x="356979" y="265875"/>
                </a:lnTo>
                <a:lnTo>
                  <a:pt x="326998" y="301606"/>
                </a:lnTo>
                <a:lnTo>
                  <a:pt x="288272" y="329280"/>
                </a:lnTo>
                <a:lnTo>
                  <a:pt x="242676" y="347159"/>
                </a:lnTo>
                <a:lnTo>
                  <a:pt x="192084" y="353505"/>
                </a:lnTo>
                <a:lnTo>
                  <a:pt x="140957" y="347159"/>
                </a:lnTo>
                <a:lnTo>
                  <a:pt x="95054" y="329280"/>
                </a:lnTo>
                <a:lnTo>
                  <a:pt x="56191" y="301606"/>
                </a:lnTo>
                <a:lnTo>
                  <a:pt x="26184" y="265875"/>
                </a:lnTo>
                <a:lnTo>
                  <a:pt x="6848" y="223823"/>
                </a:lnTo>
                <a:lnTo>
                  <a:pt x="0" y="177190"/>
                </a:lnTo>
                <a:close/>
              </a:path>
            </a:pathLst>
          </a:custGeom>
          <a:ln w="23178">
            <a:solidFill>
              <a:srgbClr val="C0A400"/>
            </a:solidFill>
          </a:ln>
        </p:spPr>
        <p:txBody>
          <a:bodyPr wrap="square" lIns="0" tIns="0" rIns="0" bIns="0" rtlCol="0"/>
          <a:lstStyle/>
          <a:p>
            <a:endParaRPr>
              <a:solidFill>
                <a:prstClr val="black"/>
              </a:solidFill>
              <a:ea typeface="ＭＳ Ｐゴシック" charset="0"/>
            </a:endParaRPr>
          </a:p>
        </p:txBody>
      </p:sp>
      <p:sp>
        <p:nvSpPr>
          <p:cNvPr id="154" name="object 154"/>
          <p:cNvSpPr txBox="1"/>
          <p:nvPr/>
        </p:nvSpPr>
        <p:spPr>
          <a:xfrm>
            <a:off x="6103696" y="6233940"/>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37</a:t>
            </a:r>
            <a:endParaRPr sz="1450">
              <a:solidFill>
                <a:prstClr val="black"/>
              </a:solidFill>
              <a:ea typeface="ＭＳ Ｐゴシック" charset="0"/>
              <a:cs typeface="Calibri"/>
            </a:endParaRPr>
          </a:p>
        </p:txBody>
      </p:sp>
      <p:sp>
        <p:nvSpPr>
          <p:cNvPr id="155" name="object 155"/>
          <p:cNvSpPr/>
          <p:nvPr/>
        </p:nvSpPr>
        <p:spPr>
          <a:xfrm>
            <a:off x="7455670" y="6404977"/>
            <a:ext cx="66235" cy="91440"/>
          </a:xfrm>
          <a:custGeom>
            <a:avLst/>
            <a:gdLst/>
            <a:ahLst/>
            <a:cxnLst/>
            <a:rect l="l" t="t" r="r" b="b"/>
            <a:pathLst>
              <a:path w="71754" h="91439">
                <a:moveTo>
                  <a:pt x="38799" y="90118"/>
                </a:moveTo>
                <a:lnTo>
                  <a:pt x="21406" y="90118"/>
                </a:lnTo>
                <a:lnTo>
                  <a:pt x="24273" y="91429"/>
                </a:lnTo>
                <a:lnTo>
                  <a:pt x="37461" y="91429"/>
                </a:lnTo>
                <a:lnTo>
                  <a:pt x="38799" y="90118"/>
                </a:lnTo>
                <a:close/>
              </a:path>
              <a:path w="71754" h="91439">
                <a:moveTo>
                  <a:pt x="67277" y="90118"/>
                </a:moveTo>
                <a:lnTo>
                  <a:pt x="61734" y="90118"/>
                </a:lnTo>
                <a:lnTo>
                  <a:pt x="61734" y="91429"/>
                </a:lnTo>
                <a:lnTo>
                  <a:pt x="65939" y="91429"/>
                </a:lnTo>
                <a:lnTo>
                  <a:pt x="67277" y="90118"/>
                </a:lnTo>
                <a:close/>
              </a:path>
              <a:path w="71754" h="91439">
                <a:moveTo>
                  <a:pt x="22744" y="34560"/>
                </a:moveTo>
                <a:lnTo>
                  <a:pt x="11467" y="34560"/>
                </a:lnTo>
                <a:lnTo>
                  <a:pt x="11467" y="76991"/>
                </a:lnTo>
                <a:lnTo>
                  <a:pt x="12805" y="79617"/>
                </a:lnTo>
                <a:lnTo>
                  <a:pt x="12805" y="82241"/>
                </a:lnTo>
                <a:lnTo>
                  <a:pt x="14143" y="84867"/>
                </a:lnTo>
                <a:lnTo>
                  <a:pt x="15672" y="86179"/>
                </a:lnTo>
                <a:lnTo>
                  <a:pt x="17010" y="88805"/>
                </a:lnTo>
                <a:lnTo>
                  <a:pt x="19877" y="90118"/>
                </a:lnTo>
                <a:lnTo>
                  <a:pt x="41666" y="90118"/>
                </a:lnTo>
                <a:lnTo>
                  <a:pt x="41666" y="88805"/>
                </a:lnTo>
                <a:lnTo>
                  <a:pt x="43195" y="88805"/>
                </a:lnTo>
                <a:lnTo>
                  <a:pt x="43195" y="82241"/>
                </a:lnTo>
                <a:lnTo>
                  <a:pt x="29816" y="82241"/>
                </a:lnTo>
                <a:lnTo>
                  <a:pt x="26949" y="80928"/>
                </a:lnTo>
                <a:lnTo>
                  <a:pt x="25611" y="78304"/>
                </a:lnTo>
                <a:lnTo>
                  <a:pt x="24273" y="76991"/>
                </a:lnTo>
                <a:lnTo>
                  <a:pt x="22744" y="73054"/>
                </a:lnTo>
                <a:lnTo>
                  <a:pt x="22744" y="34560"/>
                </a:lnTo>
                <a:close/>
              </a:path>
              <a:path w="71754" h="91439">
                <a:moveTo>
                  <a:pt x="68806" y="25360"/>
                </a:moveTo>
                <a:lnTo>
                  <a:pt x="0" y="25360"/>
                </a:lnTo>
                <a:lnTo>
                  <a:pt x="0" y="34560"/>
                </a:lnTo>
                <a:lnTo>
                  <a:pt x="58867" y="34560"/>
                </a:lnTo>
                <a:lnTo>
                  <a:pt x="58867" y="90118"/>
                </a:lnTo>
                <a:lnTo>
                  <a:pt x="70144" y="90118"/>
                </a:lnTo>
                <a:lnTo>
                  <a:pt x="70144" y="26682"/>
                </a:lnTo>
                <a:lnTo>
                  <a:pt x="68806" y="25360"/>
                </a:lnTo>
                <a:close/>
              </a:path>
              <a:path w="71754" h="91439">
                <a:moveTo>
                  <a:pt x="43195" y="80928"/>
                </a:moveTo>
                <a:lnTo>
                  <a:pt x="37461" y="80928"/>
                </a:lnTo>
                <a:lnTo>
                  <a:pt x="36123" y="82241"/>
                </a:lnTo>
                <a:lnTo>
                  <a:pt x="43195" y="82241"/>
                </a:lnTo>
                <a:lnTo>
                  <a:pt x="43195" y="80928"/>
                </a:lnTo>
                <a:close/>
              </a:path>
              <a:path w="71754" h="91439">
                <a:moveTo>
                  <a:pt x="41666" y="79617"/>
                </a:moveTo>
                <a:lnTo>
                  <a:pt x="40328" y="79617"/>
                </a:lnTo>
                <a:lnTo>
                  <a:pt x="40328" y="80928"/>
                </a:lnTo>
                <a:lnTo>
                  <a:pt x="41666" y="80928"/>
                </a:lnTo>
                <a:lnTo>
                  <a:pt x="41666" y="79617"/>
                </a:lnTo>
                <a:close/>
              </a:path>
              <a:path w="71754" h="91439">
                <a:moveTo>
                  <a:pt x="22744" y="9182"/>
                </a:moveTo>
                <a:lnTo>
                  <a:pt x="11467" y="9182"/>
                </a:lnTo>
                <a:lnTo>
                  <a:pt x="11467" y="25360"/>
                </a:lnTo>
                <a:lnTo>
                  <a:pt x="22744" y="25360"/>
                </a:lnTo>
                <a:lnTo>
                  <a:pt x="22744" y="9182"/>
                </a:lnTo>
                <a:close/>
              </a:path>
              <a:path w="71754" h="91439">
                <a:moveTo>
                  <a:pt x="71673" y="1304"/>
                </a:moveTo>
                <a:lnTo>
                  <a:pt x="57338" y="1304"/>
                </a:lnTo>
                <a:lnTo>
                  <a:pt x="57338" y="10486"/>
                </a:lnTo>
                <a:lnTo>
                  <a:pt x="58867" y="11808"/>
                </a:lnTo>
                <a:lnTo>
                  <a:pt x="60205" y="11808"/>
                </a:lnTo>
                <a:lnTo>
                  <a:pt x="61734" y="13112"/>
                </a:lnTo>
                <a:lnTo>
                  <a:pt x="67277" y="13112"/>
                </a:lnTo>
                <a:lnTo>
                  <a:pt x="70144" y="11808"/>
                </a:lnTo>
                <a:lnTo>
                  <a:pt x="71673" y="10486"/>
                </a:lnTo>
                <a:lnTo>
                  <a:pt x="71673" y="1304"/>
                </a:lnTo>
                <a:close/>
              </a:path>
              <a:path w="71754" h="91439">
                <a:moveTo>
                  <a:pt x="21406" y="7860"/>
                </a:moveTo>
                <a:lnTo>
                  <a:pt x="14143" y="7860"/>
                </a:lnTo>
                <a:lnTo>
                  <a:pt x="12805" y="9182"/>
                </a:lnTo>
                <a:lnTo>
                  <a:pt x="21406" y="9182"/>
                </a:lnTo>
                <a:lnTo>
                  <a:pt x="21406" y="7860"/>
                </a:lnTo>
                <a:close/>
              </a:path>
              <a:path w="71754" h="91439">
                <a:moveTo>
                  <a:pt x="70144" y="0"/>
                </a:moveTo>
                <a:lnTo>
                  <a:pt x="60205" y="0"/>
                </a:lnTo>
                <a:lnTo>
                  <a:pt x="58867" y="1304"/>
                </a:lnTo>
                <a:lnTo>
                  <a:pt x="70144" y="1304"/>
                </a:lnTo>
                <a:lnTo>
                  <a:pt x="70144"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56" name="object 156"/>
          <p:cNvSpPr txBox="1"/>
          <p:nvPr/>
        </p:nvSpPr>
        <p:spPr>
          <a:xfrm>
            <a:off x="6472431" y="6198947"/>
            <a:ext cx="2074398" cy="345440"/>
          </a:xfrm>
          <a:prstGeom prst="rect">
            <a:avLst/>
          </a:prstGeom>
        </p:spPr>
        <p:txBody>
          <a:bodyPr vert="horz" wrap="square" lIns="0" tIns="0" rIns="0" bIns="0" rtlCol="0">
            <a:spAutoFit/>
          </a:bodyPr>
          <a:lstStyle/>
          <a:p>
            <a:pPr marL="12700" marR="5080">
              <a:lnSpc>
                <a:spcPts val="1300"/>
              </a:lnSpc>
            </a:pPr>
            <a:r>
              <a:rPr sz="1100" spc="70" dirty="0">
                <a:solidFill>
                  <a:prstClr val="black"/>
                </a:solidFill>
                <a:ea typeface="ＭＳ Ｐゴシック" charset="0"/>
                <a:cs typeface="Calibri"/>
              </a:rPr>
              <a:t>% </a:t>
            </a:r>
            <a:r>
              <a:rPr sz="1100" spc="45" dirty="0">
                <a:solidFill>
                  <a:prstClr val="black"/>
                </a:solidFill>
                <a:ea typeface="ＭＳ Ｐゴシック" charset="0"/>
                <a:cs typeface="Calibri"/>
              </a:rPr>
              <a:t>of customers </a:t>
            </a:r>
            <a:r>
              <a:rPr sz="1100" spc="40" dirty="0">
                <a:solidFill>
                  <a:prstClr val="black"/>
                </a:solidFill>
                <a:ea typeface="ＭＳ Ｐゴシック" charset="0"/>
                <a:cs typeface="Calibri"/>
              </a:rPr>
              <a:t>that </a:t>
            </a:r>
            <a:r>
              <a:rPr sz="1100" spc="50" dirty="0">
                <a:solidFill>
                  <a:prstClr val="black"/>
                </a:solidFill>
                <a:ea typeface="ＭＳ Ｐゴシック" charset="0"/>
                <a:cs typeface="Calibri"/>
              </a:rPr>
              <a:t>wanted </a:t>
            </a:r>
            <a:r>
              <a:rPr sz="1100" spc="40" dirty="0">
                <a:solidFill>
                  <a:prstClr val="black"/>
                </a:solidFill>
                <a:ea typeface="ＭＳ Ｐゴシック" charset="0"/>
                <a:cs typeface="Calibri"/>
              </a:rPr>
              <a:t>to</a:t>
            </a:r>
            <a:r>
              <a:rPr sz="1100" spc="-140" dirty="0">
                <a:solidFill>
                  <a:prstClr val="black"/>
                </a:solidFill>
                <a:ea typeface="ＭＳ Ｐゴシック" charset="0"/>
                <a:cs typeface="Calibri"/>
              </a:rPr>
              <a:t> </a:t>
            </a:r>
            <a:r>
              <a:rPr sz="1100" spc="40" dirty="0">
                <a:solidFill>
                  <a:prstClr val="black"/>
                </a:solidFill>
                <a:ea typeface="ＭＳ Ｐゴシック" charset="0"/>
                <a:cs typeface="Calibri"/>
              </a:rPr>
              <a:t>wait  </a:t>
            </a:r>
            <a:r>
              <a:rPr sz="1100" spc="35" dirty="0">
                <a:solidFill>
                  <a:prstClr val="black"/>
                </a:solidFill>
                <a:ea typeface="ＭＳ Ｐゴシック" charset="0"/>
                <a:cs typeface="Calibri"/>
              </a:rPr>
              <a:t>for their </a:t>
            </a:r>
            <a:r>
              <a:rPr sz="1100" spc="40" dirty="0">
                <a:solidFill>
                  <a:prstClr val="black"/>
                </a:solidFill>
                <a:ea typeface="ＭＳ Ｐゴシック" charset="0"/>
                <a:cs typeface="Calibri"/>
              </a:rPr>
              <a:t>prescrip </a:t>
            </a:r>
            <a:r>
              <a:rPr sz="1100" spc="55" dirty="0">
                <a:solidFill>
                  <a:prstClr val="black"/>
                </a:solidFill>
                <a:ea typeface="ＭＳ Ｐゴシック" charset="0"/>
                <a:cs typeface="Calibri"/>
              </a:rPr>
              <a:t> </a:t>
            </a:r>
            <a:r>
              <a:rPr sz="1100" spc="50" dirty="0">
                <a:solidFill>
                  <a:prstClr val="black"/>
                </a:solidFill>
                <a:ea typeface="ＭＳ Ｐゴシック" charset="0"/>
                <a:cs typeface="Calibri"/>
              </a:rPr>
              <a:t>on</a:t>
            </a:r>
            <a:endParaRPr sz="1100">
              <a:solidFill>
                <a:prstClr val="black"/>
              </a:solidFill>
              <a:ea typeface="ＭＳ Ｐゴシック" charset="0"/>
              <a:cs typeface="Calibri"/>
            </a:endParaRPr>
          </a:p>
        </p:txBody>
      </p:sp>
      <p:sp>
        <p:nvSpPr>
          <p:cNvPr id="157" name="object 157"/>
          <p:cNvSpPr txBox="1"/>
          <p:nvPr/>
        </p:nvSpPr>
        <p:spPr>
          <a:xfrm>
            <a:off x="3587904" y="3789992"/>
            <a:ext cx="2137703" cy="310854"/>
          </a:xfrm>
          <a:prstGeom prst="rect">
            <a:avLst/>
          </a:prstGeom>
        </p:spPr>
        <p:txBody>
          <a:bodyPr vert="horz" wrap="square" lIns="0" tIns="0" rIns="0" bIns="0" rtlCol="0">
            <a:spAutoFit/>
          </a:bodyPr>
          <a:lstStyle/>
          <a:p>
            <a:pPr marL="12700" marR="5080">
              <a:lnSpc>
                <a:spcPct val="101099"/>
              </a:lnSpc>
            </a:pPr>
            <a:r>
              <a:rPr sz="1000" spc="20" dirty="0">
                <a:solidFill>
                  <a:prstClr val="black"/>
                </a:solidFill>
                <a:ea typeface="ＭＳ Ｐゴシック" charset="0"/>
                <a:cs typeface="Calibri"/>
              </a:rPr>
              <a:t>I </a:t>
            </a:r>
            <a:r>
              <a:rPr sz="1000" spc="65" dirty="0">
                <a:solidFill>
                  <a:prstClr val="black"/>
                </a:solidFill>
                <a:ea typeface="ＭＳ Ｐゴシック" charset="0"/>
                <a:cs typeface="Calibri"/>
              </a:rPr>
              <a:t>am </a:t>
            </a:r>
            <a:r>
              <a:rPr sz="1000" spc="45" dirty="0">
                <a:solidFill>
                  <a:prstClr val="black"/>
                </a:solidFill>
                <a:ea typeface="ＭＳ Ｐゴシック" charset="0"/>
                <a:cs typeface="Calibri"/>
              </a:rPr>
              <a:t>happy with the </a:t>
            </a:r>
            <a:r>
              <a:rPr sz="1000" spc="35" dirty="0">
                <a:solidFill>
                  <a:prstClr val="black"/>
                </a:solidFill>
                <a:ea typeface="ＭＳ Ｐゴシック" charset="0"/>
                <a:cs typeface="Calibri"/>
              </a:rPr>
              <a:t>level </a:t>
            </a:r>
            <a:r>
              <a:rPr sz="1000" spc="50" dirty="0">
                <a:solidFill>
                  <a:prstClr val="black"/>
                </a:solidFill>
                <a:ea typeface="ＭＳ Ｐゴシック" charset="0"/>
                <a:cs typeface="Calibri"/>
              </a:rPr>
              <a:t>and</a:t>
            </a:r>
            <a:r>
              <a:rPr sz="1000" spc="-125" dirty="0">
                <a:solidFill>
                  <a:prstClr val="black"/>
                </a:solidFill>
                <a:ea typeface="ＭＳ Ｐゴシック" charset="0"/>
                <a:cs typeface="Calibri"/>
              </a:rPr>
              <a:t> </a:t>
            </a:r>
            <a:r>
              <a:rPr sz="1000" spc="45" dirty="0">
                <a:solidFill>
                  <a:prstClr val="black"/>
                </a:solidFill>
                <a:ea typeface="ＭＳ Ｐゴシック" charset="0"/>
                <a:cs typeface="Calibri"/>
              </a:rPr>
              <a:t>frequency  </a:t>
            </a:r>
            <a:r>
              <a:rPr sz="1000" spc="40" dirty="0">
                <a:solidFill>
                  <a:prstClr val="black"/>
                </a:solidFill>
                <a:ea typeface="ＭＳ Ｐゴシック" charset="0"/>
                <a:cs typeface="Calibri"/>
              </a:rPr>
              <a:t>of </a:t>
            </a:r>
            <a:r>
              <a:rPr sz="1000" spc="35" dirty="0">
                <a:solidFill>
                  <a:prstClr val="black"/>
                </a:solidFill>
                <a:ea typeface="ＭＳ Ｐゴシック" charset="0"/>
                <a:cs typeface="Calibri"/>
              </a:rPr>
              <a:t>training </a:t>
            </a:r>
            <a:r>
              <a:rPr sz="1000" spc="20" dirty="0">
                <a:solidFill>
                  <a:prstClr val="black"/>
                </a:solidFill>
                <a:ea typeface="ＭＳ Ｐゴシック" charset="0"/>
                <a:cs typeface="Calibri"/>
              </a:rPr>
              <a:t>I </a:t>
            </a:r>
            <a:r>
              <a:rPr sz="1000" spc="40" dirty="0">
                <a:solidFill>
                  <a:prstClr val="black"/>
                </a:solidFill>
                <a:ea typeface="ＭＳ Ｐゴシック" charset="0"/>
                <a:cs typeface="Calibri"/>
              </a:rPr>
              <a:t>receive </a:t>
            </a:r>
            <a:r>
              <a:rPr sz="1000" spc="20" dirty="0">
                <a:solidFill>
                  <a:prstClr val="black"/>
                </a:solidFill>
                <a:ea typeface="ＭＳ Ｐゴシック" charset="0"/>
                <a:cs typeface="Calibri"/>
              </a:rPr>
              <a:t>.</a:t>
            </a:r>
            <a:r>
              <a:rPr sz="1000" spc="-55" dirty="0">
                <a:solidFill>
                  <a:prstClr val="black"/>
                </a:solidFill>
                <a:ea typeface="ＭＳ Ｐゴシック" charset="0"/>
                <a:cs typeface="Calibri"/>
              </a:rPr>
              <a:t> </a:t>
            </a:r>
            <a:r>
              <a:rPr sz="1000" spc="60" dirty="0">
                <a:solidFill>
                  <a:prstClr val="black"/>
                </a:solidFill>
                <a:ea typeface="ＭＳ Ｐゴシック" charset="0"/>
                <a:cs typeface="Calibri"/>
              </a:rPr>
              <a:t>Q3</a:t>
            </a:r>
            <a:endParaRPr sz="1000">
              <a:solidFill>
                <a:prstClr val="black"/>
              </a:solidFill>
              <a:ea typeface="ＭＳ Ｐゴシック" charset="0"/>
              <a:cs typeface="Calibri"/>
            </a:endParaRPr>
          </a:p>
        </p:txBody>
      </p:sp>
      <p:sp>
        <p:nvSpPr>
          <p:cNvPr id="158" name="object 158"/>
          <p:cNvSpPr/>
          <p:nvPr/>
        </p:nvSpPr>
        <p:spPr>
          <a:xfrm>
            <a:off x="4928066" y="5907084"/>
            <a:ext cx="62132" cy="85090"/>
          </a:xfrm>
          <a:custGeom>
            <a:avLst/>
            <a:gdLst/>
            <a:ahLst/>
            <a:cxnLst/>
            <a:rect l="l" t="t" r="r" b="b"/>
            <a:pathLst>
              <a:path w="67310" h="85089">
                <a:moveTo>
                  <a:pt x="31345" y="83572"/>
                </a:moveTo>
                <a:lnTo>
                  <a:pt x="22744" y="83572"/>
                </a:lnTo>
                <a:lnTo>
                  <a:pt x="25611" y="84876"/>
                </a:lnTo>
                <a:lnTo>
                  <a:pt x="29816" y="84876"/>
                </a:lnTo>
                <a:lnTo>
                  <a:pt x="31345" y="83572"/>
                </a:lnTo>
                <a:close/>
              </a:path>
              <a:path w="67310" h="85089">
                <a:moveTo>
                  <a:pt x="22744" y="31511"/>
                </a:moveTo>
                <a:lnTo>
                  <a:pt x="11276" y="31511"/>
                </a:lnTo>
                <a:lnTo>
                  <a:pt x="11276" y="71323"/>
                </a:lnTo>
                <a:lnTo>
                  <a:pt x="12805" y="72628"/>
                </a:lnTo>
                <a:lnTo>
                  <a:pt x="12805" y="75254"/>
                </a:lnTo>
                <a:lnTo>
                  <a:pt x="14143" y="77879"/>
                </a:lnTo>
                <a:lnTo>
                  <a:pt x="15672" y="79184"/>
                </a:lnTo>
                <a:lnTo>
                  <a:pt x="17010" y="80505"/>
                </a:lnTo>
                <a:lnTo>
                  <a:pt x="18539" y="82250"/>
                </a:lnTo>
                <a:lnTo>
                  <a:pt x="21215" y="83572"/>
                </a:lnTo>
                <a:lnTo>
                  <a:pt x="36887" y="83572"/>
                </a:lnTo>
                <a:lnTo>
                  <a:pt x="36887" y="82250"/>
                </a:lnTo>
                <a:lnTo>
                  <a:pt x="38416" y="82250"/>
                </a:lnTo>
                <a:lnTo>
                  <a:pt x="39754" y="80505"/>
                </a:lnTo>
                <a:lnTo>
                  <a:pt x="39754" y="75254"/>
                </a:lnTo>
                <a:lnTo>
                  <a:pt x="26949" y="75254"/>
                </a:lnTo>
                <a:lnTo>
                  <a:pt x="25611" y="73949"/>
                </a:lnTo>
                <a:lnTo>
                  <a:pt x="24082" y="72628"/>
                </a:lnTo>
                <a:lnTo>
                  <a:pt x="22744" y="70002"/>
                </a:lnTo>
                <a:lnTo>
                  <a:pt x="22744" y="31511"/>
                </a:lnTo>
                <a:close/>
              </a:path>
              <a:path w="67310" h="85089">
                <a:moveTo>
                  <a:pt x="65939" y="24937"/>
                </a:moveTo>
                <a:lnTo>
                  <a:pt x="0" y="24937"/>
                </a:lnTo>
                <a:lnTo>
                  <a:pt x="0" y="30189"/>
                </a:lnTo>
                <a:lnTo>
                  <a:pt x="1337" y="30189"/>
                </a:lnTo>
                <a:lnTo>
                  <a:pt x="1337" y="31511"/>
                </a:lnTo>
                <a:lnTo>
                  <a:pt x="54471" y="31511"/>
                </a:lnTo>
                <a:lnTo>
                  <a:pt x="54471" y="82250"/>
                </a:lnTo>
                <a:lnTo>
                  <a:pt x="56000" y="83572"/>
                </a:lnTo>
                <a:lnTo>
                  <a:pt x="64410" y="83572"/>
                </a:lnTo>
                <a:lnTo>
                  <a:pt x="64410" y="82250"/>
                </a:lnTo>
                <a:lnTo>
                  <a:pt x="65939" y="82250"/>
                </a:lnTo>
                <a:lnTo>
                  <a:pt x="65939" y="24937"/>
                </a:lnTo>
                <a:close/>
              </a:path>
              <a:path w="67310" h="85089">
                <a:moveTo>
                  <a:pt x="39754" y="73949"/>
                </a:moveTo>
                <a:lnTo>
                  <a:pt x="34020" y="73949"/>
                </a:lnTo>
                <a:lnTo>
                  <a:pt x="34020" y="75254"/>
                </a:lnTo>
                <a:lnTo>
                  <a:pt x="39754" y="75254"/>
                </a:lnTo>
                <a:lnTo>
                  <a:pt x="39754" y="73949"/>
                </a:lnTo>
                <a:close/>
              </a:path>
              <a:path w="67310" h="85089">
                <a:moveTo>
                  <a:pt x="64410" y="23633"/>
                </a:moveTo>
                <a:lnTo>
                  <a:pt x="1337" y="23633"/>
                </a:lnTo>
                <a:lnTo>
                  <a:pt x="1337" y="24937"/>
                </a:lnTo>
                <a:lnTo>
                  <a:pt x="64410" y="24937"/>
                </a:lnTo>
                <a:lnTo>
                  <a:pt x="64410" y="23633"/>
                </a:lnTo>
                <a:close/>
              </a:path>
              <a:path w="67310" h="85089">
                <a:moveTo>
                  <a:pt x="21215" y="7877"/>
                </a:moveTo>
                <a:lnTo>
                  <a:pt x="12805" y="7877"/>
                </a:lnTo>
                <a:lnTo>
                  <a:pt x="11276" y="9199"/>
                </a:lnTo>
                <a:lnTo>
                  <a:pt x="11276" y="23633"/>
                </a:lnTo>
                <a:lnTo>
                  <a:pt x="22744" y="23633"/>
                </a:lnTo>
                <a:lnTo>
                  <a:pt x="22744" y="9199"/>
                </a:lnTo>
                <a:lnTo>
                  <a:pt x="21215" y="9199"/>
                </a:lnTo>
                <a:lnTo>
                  <a:pt x="21215" y="7877"/>
                </a:lnTo>
                <a:close/>
              </a:path>
              <a:path w="67310" h="85089">
                <a:moveTo>
                  <a:pt x="64410" y="0"/>
                </a:moveTo>
                <a:lnTo>
                  <a:pt x="56000" y="0"/>
                </a:lnTo>
                <a:lnTo>
                  <a:pt x="54471" y="1321"/>
                </a:lnTo>
                <a:lnTo>
                  <a:pt x="53133" y="2625"/>
                </a:lnTo>
                <a:lnTo>
                  <a:pt x="53133" y="10503"/>
                </a:lnTo>
                <a:lnTo>
                  <a:pt x="54471" y="10503"/>
                </a:lnTo>
                <a:lnTo>
                  <a:pt x="56000" y="11825"/>
                </a:lnTo>
                <a:lnTo>
                  <a:pt x="64410" y="11825"/>
                </a:lnTo>
                <a:lnTo>
                  <a:pt x="65939" y="10503"/>
                </a:lnTo>
                <a:lnTo>
                  <a:pt x="67277" y="7877"/>
                </a:lnTo>
                <a:lnTo>
                  <a:pt x="67277" y="3947"/>
                </a:lnTo>
                <a:lnTo>
                  <a:pt x="65939" y="1321"/>
                </a:lnTo>
                <a:lnTo>
                  <a:pt x="64410" y="0"/>
                </a:lnTo>
                <a:close/>
              </a:path>
            </a:pathLst>
          </a:custGeom>
          <a:solidFill>
            <a:srgbClr val="000000"/>
          </a:solidFill>
        </p:spPr>
        <p:txBody>
          <a:bodyPr wrap="square" lIns="0" tIns="0" rIns="0" bIns="0" rtlCol="0"/>
          <a:lstStyle/>
          <a:p>
            <a:endParaRPr>
              <a:solidFill>
                <a:prstClr val="black"/>
              </a:solidFill>
              <a:ea typeface="ＭＳ Ｐゴシック" charset="0"/>
            </a:endParaRPr>
          </a:p>
        </p:txBody>
      </p:sp>
      <p:sp>
        <p:nvSpPr>
          <p:cNvPr id="159" name="object 159"/>
          <p:cNvSpPr txBox="1"/>
          <p:nvPr/>
        </p:nvSpPr>
        <p:spPr>
          <a:xfrm>
            <a:off x="3582839" y="5492656"/>
            <a:ext cx="2144737" cy="1049020"/>
          </a:xfrm>
          <a:prstGeom prst="rect">
            <a:avLst/>
          </a:prstGeom>
        </p:spPr>
        <p:txBody>
          <a:bodyPr vert="horz" wrap="square" lIns="0" tIns="0" rIns="0" bIns="0" rtlCol="0">
            <a:spAutoFit/>
          </a:bodyPr>
          <a:lstStyle/>
          <a:p>
            <a:pPr marL="12700" marR="43815"/>
            <a:r>
              <a:rPr sz="1000" spc="20" dirty="0">
                <a:solidFill>
                  <a:prstClr val="black"/>
                </a:solidFill>
                <a:ea typeface="ＭＳ Ｐゴシック" charset="0"/>
                <a:cs typeface="Calibri"/>
              </a:rPr>
              <a:t>I </a:t>
            </a:r>
            <a:r>
              <a:rPr sz="1000" spc="40" dirty="0">
                <a:solidFill>
                  <a:prstClr val="black"/>
                </a:solidFill>
                <a:ea typeface="ＭＳ Ｐゴシック" charset="0"/>
                <a:cs typeface="Calibri"/>
              </a:rPr>
              <a:t>think </a:t>
            </a:r>
            <a:r>
              <a:rPr sz="1000" spc="70" dirty="0">
                <a:solidFill>
                  <a:prstClr val="black"/>
                </a:solidFill>
                <a:ea typeface="ＭＳ Ｐゴシック" charset="0"/>
                <a:cs typeface="Calibri"/>
              </a:rPr>
              <a:t>mo </a:t>
            </a:r>
            <a:r>
              <a:rPr sz="1000" spc="45" dirty="0">
                <a:solidFill>
                  <a:prstClr val="black"/>
                </a:solidFill>
                <a:ea typeface="ＭＳ Ｐゴシック" charset="0"/>
                <a:cs typeface="Calibri"/>
              </a:rPr>
              <a:t>va </a:t>
            </a:r>
            <a:r>
              <a:rPr sz="1000" spc="50" dirty="0">
                <a:solidFill>
                  <a:prstClr val="black"/>
                </a:solidFill>
                <a:ea typeface="ＭＳ Ｐゴシック" charset="0"/>
                <a:cs typeface="Calibri"/>
              </a:rPr>
              <a:t>on </a:t>
            </a:r>
            <a:r>
              <a:rPr sz="1000" spc="40" dirty="0">
                <a:solidFill>
                  <a:prstClr val="black"/>
                </a:solidFill>
                <a:ea typeface="ＭＳ Ｐゴシック" charset="0"/>
                <a:cs typeface="Calibri"/>
              </a:rPr>
              <a:t>across the </a:t>
            </a:r>
            <a:r>
              <a:rPr sz="1000" spc="45" dirty="0">
                <a:solidFill>
                  <a:prstClr val="black"/>
                </a:solidFill>
                <a:ea typeface="ＭＳ Ｐゴシック" charset="0"/>
                <a:cs typeface="Calibri"/>
              </a:rPr>
              <a:t>tam </a:t>
            </a:r>
            <a:r>
              <a:rPr sz="1000" spc="40" dirty="0">
                <a:solidFill>
                  <a:prstClr val="black"/>
                </a:solidFill>
                <a:ea typeface="ＭＳ Ｐゴシック" charset="0"/>
                <a:cs typeface="Calibri"/>
              </a:rPr>
              <a:t>could  </a:t>
            </a:r>
            <a:r>
              <a:rPr sz="1000" spc="55" dirty="0">
                <a:solidFill>
                  <a:prstClr val="black"/>
                </a:solidFill>
                <a:ea typeface="ＭＳ Ｐゴシック" charset="0"/>
                <a:cs typeface="Calibri"/>
              </a:rPr>
              <a:t>be </a:t>
            </a:r>
            <a:r>
              <a:rPr sz="1000" spc="45" dirty="0">
                <a:solidFill>
                  <a:prstClr val="black"/>
                </a:solidFill>
                <a:ea typeface="ＭＳ Ｐゴシック" charset="0"/>
                <a:cs typeface="Calibri"/>
              </a:rPr>
              <a:t>improved.</a:t>
            </a:r>
            <a:r>
              <a:rPr sz="1000" spc="-90" dirty="0">
                <a:solidFill>
                  <a:prstClr val="black"/>
                </a:solidFill>
                <a:ea typeface="ＭＳ Ｐゴシック" charset="0"/>
                <a:cs typeface="Calibri"/>
              </a:rPr>
              <a:t> </a:t>
            </a:r>
            <a:r>
              <a:rPr sz="1000" spc="55" dirty="0">
                <a:solidFill>
                  <a:prstClr val="black"/>
                </a:solidFill>
                <a:ea typeface="ＭＳ Ｐゴシック" charset="0"/>
                <a:cs typeface="Calibri"/>
              </a:rPr>
              <a:t>Q7</a:t>
            </a:r>
            <a:endParaRPr sz="1000">
              <a:solidFill>
                <a:prstClr val="black"/>
              </a:solidFill>
              <a:ea typeface="ＭＳ Ｐゴシック" charset="0"/>
              <a:cs typeface="Calibri"/>
            </a:endParaRPr>
          </a:p>
          <a:p>
            <a:pPr marL="25400" marR="401955">
              <a:spcBef>
                <a:spcPts val="520"/>
              </a:spcBef>
            </a:pPr>
            <a:r>
              <a:rPr sz="1000" spc="20" dirty="0">
                <a:solidFill>
                  <a:prstClr val="black"/>
                </a:solidFill>
                <a:ea typeface="ＭＳ Ｐゴシック" charset="0"/>
                <a:cs typeface="Calibri"/>
              </a:rPr>
              <a:t>I </a:t>
            </a:r>
            <a:r>
              <a:rPr sz="1000" spc="40" dirty="0">
                <a:solidFill>
                  <a:prstClr val="black"/>
                </a:solidFill>
                <a:ea typeface="ＭＳ Ｐゴシック" charset="0"/>
                <a:cs typeface="Calibri"/>
              </a:rPr>
              <a:t>believe </a:t>
            </a:r>
            <a:r>
              <a:rPr sz="1000" spc="35" dirty="0">
                <a:solidFill>
                  <a:prstClr val="black"/>
                </a:solidFill>
                <a:ea typeface="ＭＳ Ｐゴシック" charset="0"/>
                <a:cs typeface="Calibri"/>
              </a:rPr>
              <a:t>right </a:t>
            </a:r>
            <a:r>
              <a:rPr sz="1000" spc="55" dirty="0">
                <a:solidFill>
                  <a:prstClr val="black"/>
                </a:solidFill>
                <a:ea typeface="ＭＳ Ｐゴシック" charset="0"/>
                <a:cs typeface="Calibri"/>
              </a:rPr>
              <a:t>now </a:t>
            </a:r>
            <a:r>
              <a:rPr sz="1000" spc="25" dirty="0">
                <a:solidFill>
                  <a:prstClr val="black"/>
                </a:solidFill>
                <a:ea typeface="ＭＳ Ｐゴシック" charset="0"/>
                <a:cs typeface="Calibri"/>
              </a:rPr>
              <a:t>is </a:t>
            </a:r>
            <a:r>
              <a:rPr sz="1000" spc="45" dirty="0">
                <a:solidFill>
                  <a:prstClr val="black"/>
                </a:solidFill>
                <a:ea typeface="ＭＳ Ｐゴシック" charset="0"/>
                <a:cs typeface="Calibri"/>
              </a:rPr>
              <a:t>the </a:t>
            </a:r>
            <a:r>
              <a:rPr sz="1000" spc="60" dirty="0">
                <a:solidFill>
                  <a:prstClr val="black"/>
                </a:solidFill>
                <a:ea typeface="ＭＳ Ｐゴシック" charset="0"/>
                <a:cs typeface="Calibri"/>
              </a:rPr>
              <a:t>me </a:t>
            </a:r>
            <a:r>
              <a:rPr sz="1000" spc="35" dirty="0">
                <a:solidFill>
                  <a:prstClr val="black"/>
                </a:solidFill>
                <a:ea typeface="ＭＳ Ｐゴシック" charset="0"/>
                <a:cs typeface="Calibri"/>
              </a:rPr>
              <a:t>for  </a:t>
            </a:r>
            <a:r>
              <a:rPr sz="1000" spc="45" dirty="0">
                <a:solidFill>
                  <a:prstClr val="black"/>
                </a:solidFill>
                <a:ea typeface="ＭＳ Ｐゴシック" charset="0"/>
                <a:cs typeface="Calibri"/>
              </a:rPr>
              <a:t>change </a:t>
            </a:r>
            <a:r>
              <a:rPr sz="1000" spc="35" dirty="0">
                <a:solidFill>
                  <a:prstClr val="black"/>
                </a:solidFill>
                <a:ea typeface="ＭＳ Ｐゴシック" charset="0"/>
                <a:cs typeface="Calibri"/>
              </a:rPr>
              <a:t>in </a:t>
            </a:r>
            <a:r>
              <a:rPr sz="1000" spc="45" dirty="0">
                <a:solidFill>
                  <a:prstClr val="black"/>
                </a:solidFill>
                <a:ea typeface="ＭＳ Ｐゴシック" charset="0"/>
                <a:cs typeface="Calibri"/>
              </a:rPr>
              <a:t>Walgreens.</a:t>
            </a:r>
            <a:r>
              <a:rPr sz="1000" spc="-75" dirty="0">
                <a:solidFill>
                  <a:prstClr val="black"/>
                </a:solidFill>
                <a:ea typeface="ＭＳ Ｐゴシック" charset="0"/>
                <a:cs typeface="Calibri"/>
              </a:rPr>
              <a:t> </a:t>
            </a:r>
            <a:r>
              <a:rPr sz="1000" spc="60" dirty="0">
                <a:solidFill>
                  <a:prstClr val="black"/>
                </a:solidFill>
                <a:ea typeface="ＭＳ Ｐゴシック" charset="0"/>
                <a:cs typeface="Calibri"/>
              </a:rPr>
              <a:t>Q8</a:t>
            </a:r>
            <a:endParaRPr sz="1000">
              <a:solidFill>
                <a:prstClr val="black"/>
              </a:solidFill>
              <a:ea typeface="ＭＳ Ｐゴシック" charset="0"/>
              <a:cs typeface="Calibri"/>
            </a:endParaRPr>
          </a:p>
          <a:p>
            <a:pPr marL="41275" marR="5080">
              <a:spcBef>
                <a:spcPts val="375"/>
              </a:spcBef>
            </a:pPr>
            <a:r>
              <a:rPr sz="1000" spc="70" dirty="0">
                <a:solidFill>
                  <a:prstClr val="black"/>
                </a:solidFill>
                <a:ea typeface="ＭＳ Ｐゴシック" charset="0"/>
                <a:cs typeface="Calibri"/>
              </a:rPr>
              <a:t>We </a:t>
            </a:r>
            <a:r>
              <a:rPr sz="1000" spc="50" dirty="0">
                <a:solidFill>
                  <a:prstClr val="black"/>
                </a:solidFill>
                <a:ea typeface="ＭＳ Ｐゴシック" charset="0"/>
                <a:cs typeface="Calibri"/>
              </a:rPr>
              <a:t>have </a:t>
            </a:r>
            <a:r>
              <a:rPr sz="1000" spc="45" dirty="0">
                <a:solidFill>
                  <a:prstClr val="black"/>
                </a:solidFill>
                <a:ea typeface="ＭＳ Ｐゴシック" charset="0"/>
                <a:cs typeface="Calibri"/>
              </a:rPr>
              <a:t>an </a:t>
            </a:r>
            <a:r>
              <a:rPr sz="1000" spc="40" dirty="0">
                <a:solidFill>
                  <a:prstClr val="black"/>
                </a:solidFill>
                <a:ea typeface="ＭＳ Ｐゴシック" charset="0"/>
                <a:cs typeface="Calibri"/>
              </a:rPr>
              <a:t>opportunity </a:t>
            </a:r>
            <a:r>
              <a:rPr sz="1000" spc="35" dirty="0">
                <a:solidFill>
                  <a:prstClr val="black"/>
                </a:solidFill>
                <a:ea typeface="ＭＳ Ｐゴシック" charset="0"/>
                <a:cs typeface="Calibri"/>
              </a:rPr>
              <a:t>to </a:t>
            </a:r>
            <a:r>
              <a:rPr sz="1000" spc="45" dirty="0">
                <a:solidFill>
                  <a:prstClr val="black"/>
                </a:solidFill>
                <a:ea typeface="ＭＳ Ｐゴシック" charset="0"/>
                <a:cs typeface="Calibri"/>
              </a:rPr>
              <a:t>improve</a:t>
            </a:r>
            <a:r>
              <a:rPr sz="1000" spc="-85" dirty="0">
                <a:solidFill>
                  <a:prstClr val="black"/>
                </a:solidFill>
                <a:ea typeface="ＭＳ Ｐゴシック" charset="0"/>
                <a:cs typeface="Calibri"/>
              </a:rPr>
              <a:t> </a:t>
            </a:r>
            <a:r>
              <a:rPr sz="1000" spc="40" dirty="0">
                <a:solidFill>
                  <a:prstClr val="black"/>
                </a:solidFill>
                <a:ea typeface="ＭＳ Ｐゴシック" charset="0"/>
                <a:cs typeface="Calibri"/>
              </a:rPr>
              <a:t>the  </a:t>
            </a:r>
            <a:r>
              <a:rPr sz="1000" spc="50" dirty="0">
                <a:solidFill>
                  <a:prstClr val="black"/>
                </a:solidFill>
                <a:ea typeface="ＭＳ Ｐゴシック" charset="0"/>
                <a:cs typeface="Calibri"/>
              </a:rPr>
              <a:t>Pharmacy </a:t>
            </a:r>
            <a:r>
              <a:rPr sz="1000" spc="40" dirty="0">
                <a:solidFill>
                  <a:prstClr val="black"/>
                </a:solidFill>
                <a:ea typeface="ＭＳ Ｐゴシック" charset="0"/>
                <a:cs typeface="Calibri"/>
              </a:rPr>
              <a:t>workflow.</a:t>
            </a:r>
            <a:r>
              <a:rPr sz="1000" spc="-55" dirty="0">
                <a:solidFill>
                  <a:prstClr val="black"/>
                </a:solidFill>
                <a:ea typeface="ＭＳ Ｐゴシック" charset="0"/>
                <a:cs typeface="Calibri"/>
              </a:rPr>
              <a:t> </a:t>
            </a:r>
            <a:r>
              <a:rPr sz="1000" spc="55" dirty="0">
                <a:solidFill>
                  <a:prstClr val="black"/>
                </a:solidFill>
                <a:ea typeface="ＭＳ Ｐゴシック" charset="0"/>
                <a:cs typeface="Calibri"/>
              </a:rPr>
              <a:t>Q10</a:t>
            </a:r>
            <a:endParaRPr sz="1000">
              <a:solidFill>
                <a:prstClr val="black"/>
              </a:solidFill>
              <a:ea typeface="ＭＳ Ｐゴシック" charset="0"/>
              <a:cs typeface="Calibri"/>
            </a:endParaRPr>
          </a:p>
        </p:txBody>
      </p:sp>
      <p:sp>
        <p:nvSpPr>
          <p:cNvPr id="160" name="object 160"/>
          <p:cNvSpPr txBox="1"/>
          <p:nvPr/>
        </p:nvSpPr>
        <p:spPr>
          <a:xfrm>
            <a:off x="433666" y="5636755"/>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10</a:t>
            </a:r>
            <a:endParaRPr sz="1450">
              <a:solidFill>
                <a:prstClr val="black"/>
              </a:solidFill>
              <a:ea typeface="ＭＳ Ｐゴシック" charset="0"/>
              <a:cs typeface="Calibri"/>
            </a:endParaRPr>
          </a:p>
        </p:txBody>
      </p:sp>
      <p:sp>
        <p:nvSpPr>
          <p:cNvPr id="161" name="object 161"/>
          <p:cNvSpPr/>
          <p:nvPr/>
        </p:nvSpPr>
        <p:spPr>
          <a:xfrm>
            <a:off x="3139806" y="3783848"/>
            <a:ext cx="354037" cy="353695"/>
          </a:xfrm>
          <a:custGeom>
            <a:avLst/>
            <a:gdLst/>
            <a:ahLst/>
            <a:cxnLst/>
            <a:rect l="l" t="t" r="r" b="b"/>
            <a:pathLst>
              <a:path w="383539" h="353695">
                <a:moveTo>
                  <a:pt x="191129" y="0"/>
                </a:moveTo>
                <a:lnTo>
                  <a:pt x="140603" y="6328"/>
                </a:lnTo>
                <a:lnTo>
                  <a:pt x="95026" y="24190"/>
                </a:lnTo>
                <a:lnTo>
                  <a:pt x="56287" y="51902"/>
                </a:lnTo>
                <a:lnTo>
                  <a:pt x="26276" y="87780"/>
                </a:lnTo>
                <a:lnTo>
                  <a:pt x="6884" y="130139"/>
                </a:lnTo>
                <a:lnTo>
                  <a:pt x="0" y="177296"/>
                </a:lnTo>
                <a:lnTo>
                  <a:pt x="6884" y="223885"/>
                </a:lnTo>
                <a:lnTo>
                  <a:pt x="26276" y="265911"/>
                </a:lnTo>
                <a:lnTo>
                  <a:pt x="56287" y="301632"/>
                </a:lnTo>
                <a:lnTo>
                  <a:pt x="95026" y="329305"/>
                </a:lnTo>
                <a:lnTo>
                  <a:pt x="140603" y="347187"/>
                </a:lnTo>
                <a:lnTo>
                  <a:pt x="191129" y="353535"/>
                </a:lnTo>
                <a:lnTo>
                  <a:pt x="242270" y="347187"/>
                </a:lnTo>
                <a:lnTo>
                  <a:pt x="288208" y="329305"/>
                </a:lnTo>
                <a:lnTo>
                  <a:pt x="327117" y="301632"/>
                </a:lnTo>
                <a:lnTo>
                  <a:pt x="357170" y="265911"/>
                </a:lnTo>
                <a:lnTo>
                  <a:pt x="376542" y="223885"/>
                </a:lnTo>
                <a:lnTo>
                  <a:pt x="383405" y="177296"/>
                </a:lnTo>
                <a:lnTo>
                  <a:pt x="376542" y="130139"/>
                </a:lnTo>
                <a:lnTo>
                  <a:pt x="357170" y="87780"/>
                </a:lnTo>
                <a:lnTo>
                  <a:pt x="327117" y="51902"/>
                </a:lnTo>
                <a:lnTo>
                  <a:pt x="288208" y="24190"/>
                </a:lnTo>
                <a:lnTo>
                  <a:pt x="242270" y="6328"/>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62" name="object 162"/>
          <p:cNvSpPr/>
          <p:nvPr/>
        </p:nvSpPr>
        <p:spPr>
          <a:xfrm>
            <a:off x="3139806" y="3783848"/>
            <a:ext cx="354037" cy="353695"/>
          </a:xfrm>
          <a:custGeom>
            <a:avLst/>
            <a:gdLst/>
            <a:ahLst/>
            <a:cxnLst/>
            <a:rect l="l" t="t" r="r" b="b"/>
            <a:pathLst>
              <a:path w="383539" h="353695">
                <a:moveTo>
                  <a:pt x="0" y="177296"/>
                </a:moveTo>
                <a:lnTo>
                  <a:pt x="6884" y="130139"/>
                </a:lnTo>
                <a:lnTo>
                  <a:pt x="26276" y="87780"/>
                </a:lnTo>
                <a:lnTo>
                  <a:pt x="56287" y="51902"/>
                </a:lnTo>
                <a:lnTo>
                  <a:pt x="95026" y="24190"/>
                </a:lnTo>
                <a:lnTo>
                  <a:pt x="140603" y="6328"/>
                </a:lnTo>
                <a:lnTo>
                  <a:pt x="191129" y="0"/>
                </a:lnTo>
                <a:lnTo>
                  <a:pt x="242270" y="6328"/>
                </a:lnTo>
                <a:lnTo>
                  <a:pt x="288208" y="24190"/>
                </a:lnTo>
                <a:lnTo>
                  <a:pt x="327117" y="51902"/>
                </a:lnTo>
                <a:lnTo>
                  <a:pt x="357170" y="87780"/>
                </a:lnTo>
                <a:lnTo>
                  <a:pt x="376542" y="130139"/>
                </a:lnTo>
                <a:lnTo>
                  <a:pt x="383405" y="177296"/>
                </a:lnTo>
                <a:lnTo>
                  <a:pt x="376542" y="223885"/>
                </a:lnTo>
                <a:lnTo>
                  <a:pt x="357170" y="265911"/>
                </a:lnTo>
                <a:lnTo>
                  <a:pt x="327117" y="301632"/>
                </a:lnTo>
                <a:lnTo>
                  <a:pt x="288208" y="329305"/>
                </a:lnTo>
                <a:lnTo>
                  <a:pt x="242270" y="347187"/>
                </a:lnTo>
                <a:lnTo>
                  <a:pt x="191129" y="353535"/>
                </a:lnTo>
                <a:lnTo>
                  <a:pt x="140603" y="347187"/>
                </a:lnTo>
                <a:lnTo>
                  <a:pt x="95026" y="329305"/>
                </a:lnTo>
                <a:lnTo>
                  <a:pt x="56287" y="301632"/>
                </a:lnTo>
                <a:lnTo>
                  <a:pt x="26276" y="265911"/>
                </a:lnTo>
                <a:lnTo>
                  <a:pt x="6884" y="223885"/>
                </a:lnTo>
                <a:lnTo>
                  <a:pt x="0" y="177296"/>
                </a:lnTo>
                <a:close/>
              </a:path>
            </a:pathLst>
          </a:custGeom>
          <a:ln w="23178">
            <a:solidFill>
              <a:srgbClr val="FFC000"/>
            </a:solidFill>
          </a:ln>
        </p:spPr>
        <p:txBody>
          <a:bodyPr wrap="square" lIns="0" tIns="0" rIns="0" bIns="0" rtlCol="0"/>
          <a:lstStyle/>
          <a:p>
            <a:endParaRPr>
              <a:solidFill>
                <a:prstClr val="black"/>
              </a:solidFill>
              <a:ea typeface="ＭＳ Ｐゴシック" charset="0"/>
            </a:endParaRPr>
          </a:p>
        </p:txBody>
      </p:sp>
      <p:sp>
        <p:nvSpPr>
          <p:cNvPr id="163" name="object 163"/>
          <p:cNvSpPr txBox="1"/>
          <p:nvPr/>
        </p:nvSpPr>
        <p:spPr>
          <a:xfrm>
            <a:off x="3202532" y="3849956"/>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17</a:t>
            </a:r>
            <a:endParaRPr sz="1450">
              <a:solidFill>
                <a:prstClr val="black"/>
              </a:solidFill>
              <a:ea typeface="ＭＳ Ｐゴシック" charset="0"/>
              <a:cs typeface="Calibri"/>
            </a:endParaRPr>
          </a:p>
        </p:txBody>
      </p:sp>
      <p:sp>
        <p:nvSpPr>
          <p:cNvPr id="164" name="object 164"/>
          <p:cNvSpPr/>
          <p:nvPr/>
        </p:nvSpPr>
        <p:spPr>
          <a:xfrm>
            <a:off x="3127986" y="4650285"/>
            <a:ext cx="354037" cy="353695"/>
          </a:xfrm>
          <a:custGeom>
            <a:avLst/>
            <a:gdLst/>
            <a:ahLst/>
            <a:cxnLst/>
            <a:rect l="l" t="t" r="r" b="b"/>
            <a:pathLst>
              <a:path w="383539" h="353695">
                <a:moveTo>
                  <a:pt x="191129" y="0"/>
                </a:moveTo>
                <a:lnTo>
                  <a:pt x="140603" y="6328"/>
                </a:lnTo>
                <a:lnTo>
                  <a:pt x="95026" y="24190"/>
                </a:lnTo>
                <a:lnTo>
                  <a:pt x="56287" y="51902"/>
                </a:lnTo>
                <a:lnTo>
                  <a:pt x="26276" y="87780"/>
                </a:lnTo>
                <a:lnTo>
                  <a:pt x="6884" y="130139"/>
                </a:lnTo>
                <a:lnTo>
                  <a:pt x="0" y="177296"/>
                </a:lnTo>
                <a:lnTo>
                  <a:pt x="6884" y="223919"/>
                </a:lnTo>
                <a:lnTo>
                  <a:pt x="26276" y="265964"/>
                </a:lnTo>
                <a:lnTo>
                  <a:pt x="56287" y="301692"/>
                </a:lnTo>
                <a:lnTo>
                  <a:pt x="95026" y="329364"/>
                </a:lnTo>
                <a:lnTo>
                  <a:pt x="140603" y="347242"/>
                </a:lnTo>
                <a:lnTo>
                  <a:pt x="191129" y="353588"/>
                </a:lnTo>
                <a:lnTo>
                  <a:pt x="242137" y="347242"/>
                </a:lnTo>
                <a:lnTo>
                  <a:pt x="288038" y="329364"/>
                </a:lnTo>
                <a:lnTo>
                  <a:pt x="326974" y="301692"/>
                </a:lnTo>
                <a:lnTo>
                  <a:pt x="357085" y="265964"/>
                </a:lnTo>
                <a:lnTo>
                  <a:pt x="376515" y="223919"/>
                </a:lnTo>
                <a:lnTo>
                  <a:pt x="383405" y="177296"/>
                </a:lnTo>
                <a:lnTo>
                  <a:pt x="376515" y="130139"/>
                </a:lnTo>
                <a:lnTo>
                  <a:pt x="357085" y="87780"/>
                </a:lnTo>
                <a:lnTo>
                  <a:pt x="326974" y="51902"/>
                </a:lnTo>
                <a:lnTo>
                  <a:pt x="288038" y="24190"/>
                </a:lnTo>
                <a:lnTo>
                  <a:pt x="242137" y="6328"/>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65" name="object 165"/>
          <p:cNvSpPr/>
          <p:nvPr/>
        </p:nvSpPr>
        <p:spPr>
          <a:xfrm>
            <a:off x="3127986" y="4650285"/>
            <a:ext cx="354037" cy="353695"/>
          </a:xfrm>
          <a:custGeom>
            <a:avLst/>
            <a:gdLst/>
            <a:ahLst/>
            <a:cxnLst/>
            <a:rect l="l" t="t" r="r" b="b"/>
            <a:pathLst>
              <a:path w="383539" h="353695">
                <a:moveTo>
                  <a:pt x="0" y="177296"/>
                </a:moveTo>
                <a:lnTo>
                  <a:pt x="6884" y="130139"/>
                </a:lnTo>
                <a:lnTo>
                  <a:pt x="26276" y="87780"/>
                </a:lnTo>
                <a:lnTo>
                  <a:pt x="56287" y="51902"/>
                </a:lnTo>
                <a:lnTo>
                  <a:pt x="95026" y="24190"/>
                </a:lnTo>
                <a:lnTo>
                  <a:pt x="140603" y="6328"/>
                </a:lnTo>
                <a:lnTo>
                  <a:pt x="191129" y="0"/>
                </a:lnTo>
                <a:lnTo>
                  <a:pt x="242137" y="6328"/>
                </a:lnTo>
                <a:lnTo>
                  <a:pt x="288038" y="24190"/>
                </a:lnTo>
                <a:lnTo>
                  <a:pt x="326974" y="51902"/>
                </a:lnTo>
                <a:lnTo>
                  <a:pt x="357085" y="87780"/>
                </a:lnTo>
                <a:lnTo>
                  <a:pt x="376515" y="130139"/>
                </a:lnTo>
                <a:lnTo>
                  <a:pt x="383405" y="177296"/>
                </a:lnTo>
                <a:lnTo>
                  <a:pt x="376515" y="223919"/>
                </a:lnTo>
                <a:lnTo>
                  <a:pt x="357085" y="265964"/>
                </a:lnTo>
                <a:lnTo>
                  <a:pt x="326974" y="301692"/>
                </a:lnTo>
                <a:lnTo>
                  <a:pt x="288038" y="329364"/>
                </a:lnTo>
                <a:lnTo>
                  <a:pt x="242137" y="347242"/>
                </a:lnTo>
                <a:lnTo>
                  <a:pt x="191129" y="353588"/>
                </a:lnTo>
                <a:lnTo>
                  <a:pt x="140603" y="347242"/>
                </a:lnTo>
                <a:lnTo>
                  <a:pt x="95026" y="329364"/>
                </a:lnTo>
                <a:lnTo>
                  <a:pt x="56287" y="301692"/>
                </a:lnTo>
                <a:lnTo>
                  <a:pt x="26276" y="265964"/>
                </a:lnTo>
                <a:lnTo>
                  <a:pt x="6884" y="223919"/>
                </a:lnTo>
                <a:lnTo>
                  <a:pt x="0" y="177296"/>
                </a:lnTo>
                <a:close/>
              </a:path>
            </a:pathLst>
          </a:custGeom>
          <a:ln w="23178">
            <a:solidFill>
              <a:srgbClr val="FFC000"/>
            </a:solidFill>
          </a:ln>
        </p:spPr>
        <p:txBody>
          <a:bodyPr wrap="square" lIns="0" tIns="0" rIns="0" bIns="0" rtlCol="0"/>
          <a:lstStyle/>
          <a:p>
            <a:endParaRPr>
              <a:solidFill>
                <a:prstClr val="black"/>
              </a:solidFill>
              <a:ea typeface="ＭＳ Ｐゴシック" charset="0"/>
            </a:endParaRPr>
          </a:p>
        </p:txBody>
      </p:sp>
      <p:sp>
        <p:nvSpPr>
          <p:cNvPr id="166" name="object 166"/>
          <p:cNvSpPr txBox="1"/>
          <p:nvPr/>
        </p:nvSpPr>
        <p:spPr>
          <a:xfrm>
            <a:off x="3202532" y="4717563"/>
            <a:ext cx="214532" cy="446276"/>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19</a:t>
            </a:r>
            <a:endParaRPr sz="1450">
              <a:solidFill>
                <a:prstClr val="black"/>
              </a:solidFill>
              <a:ea typeface="ＭＳ Ｐゴシック" charset="0"/>
              <a:cs typeface="Calibri"/>
            </a:endParaRPr>
          </a:p>
        </p:txBody>
      </p:sp>
      <p:sp>
        <p:nvSpPr>
          <p:cNvPr id="167" name="object 167"/>
          <p:cNvSpPr/>
          <p:nvPr/>
        </p:nvSpPr>
        <p:spPr>
          <a:xfrm>
            <a:off x="3151626" y="5899431"/>
            <a:ext cx="354037" cy="353695"/>
          </a:xfrm>
          <a:custGeom>
            <a:avLst/>
            <a:gdLst/>
            <a:ahLst/>
            <a:cxnLst/>
            <a:rect l="l" t="t" r="r" b="b"/>
            <a:pathLst>
              <a:path w="383539" h="353695">
                <a:moveTo>
                  <a:pt x="191129" y="0"/>
                </a:moveTo>
                <a:lnTo>
                  <a:pt x="140603" y="6320"/>
                </a:lnTo>
                <a:lnTo>
                  <a:pt x="95026" y="24163"/>
                </a:lnTo>
                <a:lnTo>
                  <a:pt x="56287" y="51849"/>
                </a:lnTo>
                <a:lnTo>
                  <a:pt x="26276" y="87701"/>
                </a:lnTo>
                <a:lnTo>
                  <a:pt x="6884" y="130041"/>
                </a:lnTo>
                <a:lnTo>
                  <a:pt x="0" y="177190"/>
                </a:lnTo>
                <a:lnTo>
                  <a:pt x="6884" y="223829"/>
                </a:lnTo>
                <a:lnTo>
                  <a:pt x="26276" y="265883"/>
                </a:lnTo>
                <a:lnTo>
                  <a:pt x="56287" y="301617"/>
                </a:lnTo>
                <a:lnTo>
                  <a:pt x="95026" y="329292"/>
                </a:lnTo>
                <a:lnTo>
                  <a:pt x="140603" y="347171"/>
                </a:lnTo>
                <a:lnTo>
                  <a:pt x="191129" y="353517"/>
                </a:lnTo>
                <a:lnTo>
                  <a:pt x="242270" y="347171"/>
                </a:lnTo>
                <a:lnTo>
                  <a:pt x="288208" y="329292"/>
                </a:lnTo>
                <a:lnTo>
                  <a:pt x="327117" y="301617"/>
                </a:lnTo>
                <a:lnTo>
                  <a:pt x="357170" y="265883"/>
                </a:lnTo>
                <a:lnTo>
                  <a:pt x="376542" y="223829"/>
                </a:lnTo>
                <a:lnTo>
                  <a:pt x="383405" y="177190"/>
                </a:lnTo>
                <a:lnTo>
                  <a:pt x="376542" y="130041"/>
                </a:lnTo>
                <a:lnTo>
                  <a:pt x="357170" y="87701"/>
                </a:lnTo>
                <a:lnTo>
                  <a:pt x="327117" y="51849"/>
                </a:lnTo>
                <a:lnTo>
                  <a:pt x="288208" y="24163"/>
                </a:lnTo>
                <a:lnTo>
                  <a:pt x="242270" y="6320"/>
                </a:lnTo>
                <a:lnTo>
                  <a:pt x="191129" y="0"/>
                </a:lnTo>
                <a:close/>
              </a:path>
            </a:pathLst>
          </a:custGeom>
          <a:solidFill>
            <a:srgbClr val="FFC000"/>
          </a:solidFill>
        </p:spPr>
        <p:txBody>
          <a:bodyPr wrap="square" lIns="0" tIns="0" rIns="0" bIns="0" rtlCol="0"/>
          <a:lstStyle/>
          <a:p>
            <a:endParaRPr>
              <a:solidFill>
                <a:prstClr val="black"/>
              </a:solidFill>
              <a:ea typeface="ＭＳ Ｐゴシック" charset="0"/>
            </a:endParaRPr>
          </a:p>
        </p:txBody>
      </p:sp>
      <p:sp>
        <p:nvSpPr>
          <p:cNvPr id="168" name="object 168"/>
          <p:cNvSpPr/>
          <p:nvPr/>
        </p:nvSpPr>
        <p:spPr>
          <a:xfrm>
            <a:off x="3151626" y="5899431"/>
            <a:ext cx="354037" cy="353695"/>
          </a:xfrm>
          <a:custGeom>
            <a:avLst/>
            <a:gdLst/>
            <a:ahLst/>
            <a:cxnLst/>
            <a:rect l="l" t="t" r="r" b="b"/>
            <a:pathLst>
              <a:path w="383539" h="353695">
                <a:moveTo>
                  <a:pt x="0" y="177190"/>
                </a:moveTo>
                <a:lnTo>
                  <a:pt x="6884" y="130041"/>
                </a:lnTo>
                <a:lnTo>
                  <a:pt x="26276" y="87701"/>
                </a:lnTo>
                <a:lnTo>
                  <a:pt x="56287" y="51849"/>
                </a:lnTo>
                <a:lnTo>
                  <a:pt x="95026" y="24163"/>
                </a:lnTo>
                <a:lnTo>
                  <a:pt x="140603" y="6320"/>
                </a:lnTo>
                <a:lnTo>
                  <a:pt x="191129" y="0"/>
                </a:lnTo>
                <a:lnTo>
                  <a:pt x="242270" y="6320"/>
                </a:lnTo>
                <a:lnTo>
                  <a:pt x="288208" y="24163"/>
                </a:lnTo>
                <a:lnTo>
                  <a:pt x="327117" y="51849"/>
                </a:lnTo>
                <a:lnTo>
                  <a:pt x="357170" y="87701"/>
                </a:lnTo>
                <a:lnTo>
                  <a:pt x="376542" y="130041"/>
                </a:lnTo>
                <a:lnTo>
                  <a:pt x="383405" y="177190"/>
                </a:lnTo>
                <a:lnTo>
                  <a:pt x="376542" y="223829"/>
                </a:lnTo>
                <a:lnTo>
                  <a:pt x="357170" y="265883"/>
                </a:lnTo>
                <a:lnTo>
                  <a:pt x="327117" y="301617"/>
                </a:lnTo>
                <a:lnTo>
                  <a:pt x="288208" y="329292"/>
                </a:lnTo>
                <a:lnTo>
                  <a:pt x="242270" y="347171"/>
                </a:lnTo>
                <a:lnTo>
                  <a:pt x="191129" y="353517"/>
                </a:lnTo>
                <a:lnTo>
                  <a:pt x="140603" y="347171"/>
                </a:lnTo>
                <a:lnTo>
                  <a:pt x="95026" y="329292"/>
                </a:lnTo>
                <a:lnTo>
                  <a:pt x="56287" y="301617"/>
                </a:lnTo>
                <a:lnTo>
                  <a:pt x="26276" y="265883"/>
                </a:lnTo>
                <a:lnTo>
                  <a:pt x="6884" y="223829"/>
                </a:lnTo>
                <a:lnTo>
                  <a:pt x="0" y="177190"/>
                </a:lnTo>
                <a:close/>
              </a:path>
            </a:pathLst>
          </a:custGeom>
          <a:ln w="23178">
            <a:solidFill>
              <a:srgbClr val="FFC000"/>
            </a:solidFill>
          </a:ln>
        </p:spPr>
        <p:txBody>
          <a:bodyPr wrap="square" lIns="0" tIns="0" rIns="0" bIns="0" rtlCol="0"/>
          <a:lstStyle/>
          <a:p>
            <a:endParaRPr>
              <a:solidFill>
                <a:prstClr val="black"/>
              </a:solidFill>
              <a:ea typeface="ＭＳ Ｐゴシック" charset="0"/>
            </a:endParaRPr>
          </a:p>
        </p:txBody>
      </p:sp>
      <p:sp>
        <p:nvSpPr>
          <p:cNvPr id="169" name="object 169"/>
          <p:cNvSpPr txBox="1"/>
          <p:nvPr/>
        </p:nvSpPr>
        <p:spPr>
          <a:xfrm>
            <a:off x="3202535" y="5966620"/>
            <a:ext cx="228014" cy="784830"/>
          </a:xfrm>
          <a:prstGeom prst="rect">
            <a:avLst/>
          </a:prstGeom>
        </p:spPr>
        <p:txBody>
          <a:bodyPr vert="horz" wrap="square" lIns="0" tIns="0" rIns="0" bIns="0" rtlCol="0">
            <a:spAutoFit/>
          </a:bodyPr>
          <a:lstStyle/>
          <a:p>
            <a:pPr marL="12700"/>
            <a:r>
              <a:rPr sz="1450" spc="75" dirty="0">
                <a:solidFill>
                  <a:srgbClr val="FFFFFF"/>
                </a:solidFill>
                <a:ea typeface="ＭＳ Ｐゴシック" charset="0"/>
                <a:cs typeface="Calibri"/>
              </a:rPr>
              <a:t>22</a:t>
            </a:r>
            <a:endParaRPr sz="1450">
              <a:solidFill>
                <a:prstClr val="black"/>
              </a:solidFill>
              <a:ea typeface="ＭＳ Ｐゴシック" charset="0"/>
              <a:cs typeface="Calibri"/>
            </a:endParaRPr>
          </a:p>
          <a:p>
            <a:pPr marL="26670">
              <a:spcBef>
                <a:spcPts val="920"/>
              </a:spcBef>
            </a:pPr>
            <a:r>
              <a:rPr sz="1450" spc="75" dirty="0">
                <a:solidFill>
                  <a:srgbClr val="FFFFFF"/>
                </a:solidFill>
                <a:ea typeface="ＭＳ Ｐゴシック" charset="0"/>
                <a:cs typeface="Calibri"/>
              </a:rPr>
              <a:t>23</a:t>
            </a:r>
            <a:endParaRPr sz="1450">
              <a:solidFill>
                <a:prstClr val="black"/>
              </a:solidFill>
              <a:ea typeface="ＭＳ Ｐゴシック" charset="0"/>
              <a:cs typeface="Calibri"/>
            </a:endParaRPr>
          </a:p>
        </p:txBody>
      </p:sp>
      <p:sp>
        <p:nvSpPr>
          <p:cNvPr id="170" name="object 170"/>
          <p:cNvSpPr/>
          <p:nvPr/>
        </p:nvSpPr>
        <p:spPr>
          <a:xfrm>
            <a:off x="1256629" y="6540158"/>
            <a:ext cx="55685" cy="77470"/>
          </a:xfrm>
          <a:custGeom>
            <a:avLst/>
            <a:gdLst/>
            <a:ahLst/>
            <a:cxnLst/>
            <a:rect l="l" t="t" r="r" b="b"/>
            <a:pathLst>
              <a:path w="60325" h="77470">
                <a:moveTo>
                  <a:pt x="27044" y="75688"/>
                </a:moveTo>
                <a:lnTo>
                  <a:pt x="19915" y="75688"/>
                </a:lnTo>
                <a:lnTo>
                  <a:pt x="22763" y="77000"/>
                </a:lnTo>
                <a:lnTo>
                  <a:pt x="27044" y="77000"/>
                </a:lnTo>
                <a:lnTo>
                  <a:pt x="27044" y="75688"/>
                </a:lnTo>
                <a:close/>
              </a:path>
              <a:path w="60325" h="77470">
                <a:moveTo>
                  <a:pt x="19915" y="29312"/>
                </a:moveTo>
                <a:lnTo>
                  <a:pt x="9957" y="29312"/>
                </a:lnTo>
                <a:lnTo>
                  <a:pt x="9957" y="66063"/>
                </a:lnTo>
                <a:lnTo>
                  <a:pt x="11372" y="68687"/>
                </a:lnTo>
                <a:lnTo>
                  <a:pt x="11372" y="70000"/>
                </a:lnTo>
                <a:lnTo>
                  <a:pt x="15653" y="73937"/>
                </a:lnTo>
                <a:lnTo>
                  <a:pt x="18501" y="75688"/>
                </a:lnTo>
                <a:lnTo>
                  <a:pt x="32721" y="75688"/>
                </a:lnTo>
                <a:lnTo>
                  <a:pt x="34632" y="73937"/>
                </a:lnTo>
                <a:lnTo>
                  <a:pt x="36046" y="73937"/>
                </a:lnTo>
                <a:lnTo>
                  <a:pt x="36046" y="67374"/>
                </a:lnTo>
                <a:lnTo>
                  <a:pt x="22763" y="67374"/>
                </a:lnTo>
                <a:lnTo>
                  <a:pt x="21349" y="64750"/>
                </a:lnTo>
                <a:lnTo>
                  <a:pt x="19915" y="63437"/>
                </a:lnTo>
                <a:lnTo>
                  <a:pt x="19915" y="29312"/>
                </a:lnTo>
                <a:close/>
              </a:path>
              <a:path w="60325" h="77470">
                <a:moveTo>
                  <a:pt x="57396" y="21000"/>
                </a:moveTo>
                <a:lnTo>
                  <a:pt x="0" y="21000"/>
                </a:lnTo>
                <a:lnTo>
                  <a:pt x="0" y="29312"/>
                </a:lnTo>
                <a:lnTo>
                  <a:pt x="48871" y="29312"/>
                </a:lnTo>
                <a:lnTo>
                  <a:pt x="48871" y="75688"/>
                </a:lnTo>
                <a:lnTo>
                  <a:pt x="57396" y="75688"/>
                </a:lnTo>
                <a:lnTo>
                  <a:pt x="58829" y="73937"/>
                </a:lnTo>
                <a:lnTo>
                  <a:pt x="58829" y="22311"/>
                </a:lnTo>
                <a:lnTo>
                  <a:pt x="57396" y="21000"/>
                </a:lnTo>
                <a:close/>
              </a:path>
              <a:path w="60325" h="77470">
                <a:moveTo>
                  <a:pt x="36046" y="66063"/>
                </a:moveTo>
                <a:lnTo>
                  <a:pt x="32721" y="66063"/>
                </a:lnTo>
                <a:lnTo>
                  <a:pt x="32721" y="67374"/>
                </a:lnTo>
                <a:lnTo>
                  <a:pt x="36046" y="67374"/>
                </a:lnTo>
                <a:lnTo>
                  <a:pt x="36046" y="66063"/>
                </a:lnTo>
                <a:close/>
              </a:path>
              <a:path w="60325" h="77470">
                <a:moveTo>
                  <a:pt x="19915" y="7874"/>
                </a:moveTo>
                <a:lnTo>
                  <a:pt x="9957" y="7874"/>
                </a:lnTo>
                <a:lnTo>
                  <a:pt x="9957" y="21000"/>
                </a:lnTo>
                <a:lnTo>
                  <a:pt x="19915" y="21000"/>
                </a:lnTo>
                <a:lnTo>
                  <a:pt x="19915" y="7874"/>
                </a:lnTo>
                <a:close/>
              </a:path>
              <a:path w="60325" h="77470">
                <a:moveTo>
                  <a:pt x="58829" y="9187"/>
                </a:moveTo>
                <a:lnTo>
                  <a:pt x="48871" y="9187"/>
                </a:lnTo>
                <a:lnTo>
                  <a:pt x="50286" y="10500"/>
                </a:lnTo>
                <a:lnTo>
                  <a:pt x="57396" y="10500"/>
                </a:lnTo>
                <a:lnTo>
                  <a:pt x="58829" y="9187"/>
                </a:lnTo>
                <a:close/>
              </a:path>
              <a:path w="60325" h="77470">
                <a:moveTo>
                  <a:pt x="60243" y="1311"/>
                </a:moveTo>
                <a:lnTo>
                  <a:pt x="47438" y="1311"/>
                </a:lnTo>
                <a:lnTo>
                  <a:pt x="47438" y="9187"/>
                </a:lnTo>
                <a:lnTo>
                  <a:pt x="60243" y="9187"/>
                </a:lnTo>
                <a:lnTo>
                  <a:pt x="60243" y="1311"/>
                </a:lnTo>
                <a:close/>
              </a:path>
              <a:path w="60325" h="77470">
                <a:moveTo>
                  <a:pt x="17067" y="6563"/>
                </a:moveTo>
                <a:lnTo>
                  <a:pt x="11372" y="6563"/>
                </a:lnTo>
                <a:lnTo>
                  <a:pt x="11372" y="7874"/>
                </a:lnTo>
                <a:lnTo>
                  <a:pt x="18501" y="7874"/>
                </a:lnTo>
                <a:lnTo>
                  <a:pt x="17067" y="6563"/>
                </a:lnTo>
                <a:close/>
              </a:path>
              <a:path w="60325" h="77470">
                <a:moveTo>
                  <a:pt x="57396" y="0"/>
                </a:moveTo>
                <a:lnTo>
                  <a:pt x="50286" y="0"/>
                </a:lnTo>
                <a:lnTo>
                  <a:pt x="48871" y="1311"/>
                </a:lnTo>
                <a:lnTo>
                  <a:pt x="58829" y="1311"/>
                </a:lnTo>
                <a:lnTo>
                  <a:pt x="57396" y="0"/>
                </a:lnTo>
                <a:close/>
              </a:path>
            </a:pathLst>
          </a:custGeom>
          <a:solidFill>
            <a:srgbClr val="A6A6A6"/>
          </a:solidFill>
        </p:spPr>
        <p:txBody>
          <a:bodyPr wrap="square" lIns="0" tIns="0" rIns="0" bIns="0" rtlCol="0"/>
          <a:lstStyle/>
          <a:p>
            <a:endParaRPr>
              <a:solidFill>
                <a:prstClr val="black"/>
              </a:solidFill>
              <a:ea typeface="ＭＳ Ｐゴシック" charset="0"/>
            </a:endParaRPr>
          </a:p>
        </p:txBody>
      </p:sp>
      <p:sp>
        <p:nvSpPr>
          <p:cNvPr id="171" name="object 171"/>
          <p:cNvSpPr txBox="1"/>
          <p:nvPr/>
        </p:nvSpPr>
        <p:spPr>
          <a:xfrm>
            <a:off x="322420" y="6501769"/>
            <a:ext cx="1485900" cy="276999"/>
          </a:xfrm>
          <a:prstGeom prst="rect">
            <a:avLst/>
          </a:prstGeom>
        </p:spPr>
        <p:txBody>
          <a:bodyPr vert="horz" wrap="square" lIns="0" tIns="0" rIns="0" bIns="0" rtlCol="0">
            <a:spAutoFit/>
          </a:bodyPr>
          <a:lstStyle/>
          <a:p>
            <a:pPr marL="12700"/>
            <a:r>
              <a:rPr sz="900" spc="40" dirty="0">
                <a:solidFill>
                  <a:srgbClr val="A6A6A6"/>
                </a:solidFill>
                <a:ea typeface="ＭＳ Ｐゴシック" charset="0"/>
                <a:cs typeface="Calibri"/>
              </a:rPr>
              <a:t>Store story </a:t>
            </a:r>
            <a:r>
              <a:rPr sz="900" spc="45" dirty="0">
                <a:solidFill>
                  <a:srgbClr val="A6A6A6"/>
                </a:solidFill>
                <a:ea typeface="ＭＳ Ｐゴシック" charset="0"/>
                <a:cs typeface="Calibri"/>
              </a:rPr>
              <a:t>diagnos  </a:t>
            </a:r>
            <a:r>
              <a:rPr sz="900" spc="35" dirty="0">
                <a:solidFill>
                  <a:srgbClr val="A6A6A6"/>
                </a:solidFill>
                <a:ea typeface="ＭＳ Ｐゴシック" charset="0"/>
                <a:cs typeface="Calibri"/>
              </a:rPr>
              <a:t>c </a:t>
            </a:r>
            <a:r>
              <a:rPr sz="900" spc="40" dirty="0">
                <a:solidFill>
                  <a:srgbClr val="A6A6A6"/>
                </a:solidFill>
                <a:ea typeface="ＭＳ Ｐゴシック" charset="0"/>
                <a:cs typeface="Calibri"/>
              </a:rPr>
              <a:t>index</a:t>
            </a:r>
            <a:r>
              <a:rPr sz="900" spc="-15" dirty="0">
                <a:solidFill>
                  <a:srgbClr val="A6A6A6"/>
                </a:solidFill>
                <a:ea typeface="ＭＳ Ｐゴシック" charset="0"/>
                <a:cs typeface="Calibri"/>
              </a:rPr>
              <a:t> </a:t>
            </a:r>
            <a:r>
              <a:rPr sz="900" spc="45" dirty="0">
                <a:solidFill>
                  <a:srgbClr val="A6A6A6"/>
                </a:solidFill>
                <a:ea typeface="ＭＳ Ｐゴシック" charset="0"/>
                <a:cs typeface="Calibri"/>
              </a:rPr>
              <a:t>v3</a:t>
            </a:r>
            <a:endParaRPr sz="900">
              <a:solidFill>
                <a:prstClr val="black"/>
              </a:solidFill>
              <a:ea typeface="ＭＳ Ｐゴシック" charset="0"/>
              <a:cs typeface="Calibri"/>
            </a:endParaRPr>
          </a:p>
        </p:txBody>
      </p:sp>
    </p:spTree>
    <p:extLst>
      <p:ext uri="{BB962C8B-B14F-4D97-AF65-F5344CB8AC3E}">
        <p14:creationId xmlns:p14="http://schemas.microsoft.com/office/powerpoint/2010/main" val="104446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p:cNvSpPr/>
          <p:nvPr/>
        </p:nvSpPr>
        <p:spPr>
          <a:xfrm>
            <a:off x="157018" y="101599"/>
            <a:ext cx="8829964" cy="480291"/>
          </a:xfrm>
          <a:prstGeom prst="round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2400" b="1" dirty="0" smtClean="0">
                <a:solidFill>
                  <a:srgbClr val="FFFFFF"/>
                </a:solidFill>
                <a:latin typeface="Calibri" panose="020F0502020204030204" pitchFamily="34" charset="0"/>
              </a:rPr>
              <a:t>Quick Wins</a:t>
            </a:r>
            <a:endParaRPr lang="en-GB" sz="2400" b="1" dirty="0">
              <a:solidFill>
                <a:srgbClr val="FFFFFF"/>
              </a:solidFill>
              <a:latin typeface="Calibri" panose="020F0502020204030204" pitchFamily="34" charset="0"/>
            </a:endParaRPr>
          </a:p>
        </p:txBody>
      </p:sp>
      <p:sp>
        <p:nvSpPr>
          <p:cNvPr id="7" name="Rounded Rectangle 6"/>
          <p:cNvSpPr/>
          <p:nvPr/>
        </p:nvSpPr>
        <p:spPr>
          <a:xfrm>
            <a:off x="157018" y="679039"/>
            <a:ext cx="4165600" cy="281711"/>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Why we do this intervention</a:t>
            </a:r>
            <a:endParaRPr lang="en-GB" sz="1400" b="1" dirty="0">
              <a:solidFill>
                <a:srgbClr val="FFFFFF"/>
              </a:solidFill>
              <a:latin typeface="Calibri" panose="020F0502020204030204" pitchFamily="34" charset="0"/>
            </a:endParaRPr>
          </a:p>
        </p:txBody>
      </p:sp>
      <p:sp>
        <p:nvSpPr>
          <p:cNvPr id="9" name="TextBox 8"/>
          <p:cNvSpPr txBox="1"/>
          <p:nvPr/>
        </p:nvSpPr>
        <p:spPr>
          <a:xfrm>
            <a:off x="942110" y="1077200"/>
            <a:ext cx="2949406" cy="1735860"/>
          </a:xfrm>
          <a:prstGeom prst="rect">
            <a:avLst/>
          </a:prstGeom>
          <a:noFill/>
        </p:spPr>
        <p:txBody>
          <a:bodyPr wrap="square" lIns="0" tIns="0" rIns="0" bIns="0" rtlCol="0">
            <a:spAutoFit/>
          </a:bodyPr>
          <a:lstStyle/>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a:solidFill>
                  <a:srgbClr val="000000"/>
                </a:solidFill>
                <a:latin typeface="Calibri" panose="020F0502020204030204" pitchFamily="34" charset="0"/>
                <a:ea typeface="ＭＳ Ｐゴシック" charset="0"/>
              </a:rPr>
              <a:t>Empowers employees to give suggestions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a:solidFill>
                  <a:srgbClr val="000000"/>
                </a:solidFill>
                <a:latin typeface="Calibri" panose="020F0502020204030204" pitchFamily="34" charset="0"/>
                <a:ea typeface="ＭＳ Ｐゴシック" charset="0"/>
              </a:rPr>
              <a:t>Improves the store/customer experience</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Generates better</a:t>
            </a:r>
            <a:r>
              <a:rPr lang="en-GB" sz="1200" b="1" dirty="0">
                <a:solidFill>
                  <a:srgbClr val="000000"/>
                </a:solidFill>
                <a:latin typeface="Calibri" panose="020F0502020204030204" pitchFamily="34" charset="0"/>
                <a:ea typeface="ＭＳ Ｐゴシック" charset="0"/>
              </a:rPr>
              <a:t>, simpler, faster solutions to improve in store </a:t>
            </a:r>
            <a:r>
              <a:rPr lang="en-GB" sz="1200" b="1" dirty="0" smtClean="0">
                <a:solidFill>
                  <a:srgbClr val="000000"/>
                </a:solidFill>
                <a:latin typeface="Calibri" panose="020F0502020204030204" pitchFamily="34" charset="0"/>
                <a:ea typeface="ＭＳ Ｐゴシック" charset="0"/>
              </a:rPr>
              <a:t>processes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a:solidFill>
                  <a:srgbClr val="000000"/>
                </a:solidFill>
                <a:latin typeface="Calibri" panose="020F0502020204030204" pitchFamily="34" charset="0"/>
                <a:ea typeface="ＭＳ Ｐゴシック" charset="0"/>
              </a:rPr>
              <a:t>I</a:t>
            </a:r>
            <a:r>
              <a:rPr lang="en-GB" sz="1200" b="1" dirty="0" smtClean="0">
                <a:solidFill>
                  <a:srgbClr val="000000"/>
                </a:solidFill>
                <a:latin typeface="Calibri" panose="020F0502020204030204" pitchFamily="34" charset="0"/>
                <a:ea typeface="ＭＳ Ｐゴシック" charset="0"/>
              </a:rPr>
              <a:t>mproves the store’s overall operation</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Drives </a:t>
            </a:r>
            <a:r>
              <a:rPr lang="en-GB" sz="1200" b="1" dirty="0">
                <a:solidFill>
                  <a:srgbClr val="000000"/>
                </a:solidFill>
                <a:latin typeface="Calibri" panose="020F0502020204030204" pitchFamily="34" charset="0"/>
                <a:ea typeface="ＭＳ Ｐゴシック" charset="0"/>
              </a:rPr>
              <a:t>employee engagement and buy-in</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endParaRPr lang="en-GB" sz="1200" b="1" dirty="0" smtClean="0">
              <a:solidFill>
                <a:srgbClr val="000000"/>
              </a:solidFill>
              <a:latin typeface="Calibri" panose="020F0502020204030204" pitchFamily="34" charset="0"/>
              <a:ea typeface="ＭＳ Ｐゴシック" charset="0"/>
            </a:endParaRPr>
          </a:p>
        </p:txBody>
      </p:sp>
      <p:pic>
        <p:nvPicPr>
          <p:cNvPr id="10" name="Picture 9"/>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099" y="1197853"/>
            <a:ext cx="895010" cy="895010"/>
          </a:xfrm>
          <a:prstGeom prst="rect">
            <a:avLst/>
          </a:prstGeom>
        </p:spPr>
      </p:pic>
      <p:grpSp>
        <p:nvGrpSpPr>
          <p:cNvPr id="22" name="Group 21"/>
          <p:cNvGrpSpPr/>
          <p:nvPr/>
        </p:nvGrpSpPr>
        <p:grpSpPr>
          <a:xfrm>
            <a:off x="4821382" y="678871"/>
            <a:ext cx="4165600" cy="2801646"/>
            <a:chOff x="4821382" y="678870"/>
            <a:chExt cx="4165600" cy="2801646"/>
          </a:xfrm>
        </p:grpSpPr>
        <p:sp>
          <p:nvSpPr>
            <p:cNvPr id="8" name="Rounded Rectangle 7"/>
            <p:cNvSpPr/>
            <p:nvPr/>
          </p:nvSpPr>
          <p:spPr>
            <a:xfrm>
              <a:off x="4821382" y="678870"/>
              <a:ext cx="4165600" cy="281711"/>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What it entails &amp; how to do it</a:t>
              </a:r>
              <a:endParaRPr lang="en-GB" sz="1400" b="1" dirty="0">
                <a:solidFill>
                  <a:srgbClr val="FFFFFF"/>
                </a:solidFill>
                <a:latin typeface="Calibri" panose="020F0502020204030204" pitchFamily="34" charset="0"/>
              </a:endParaRPr>
            </a:p>
          </p:txBody>
        </p:sp>
        <p:sp>
          <p:nvSpPr>
            <p:cNvPr id="11" name="TextBox 10"/>
            <p:cNvSpPr txBox="1"/>
            <p:nvPr/>
          </p:nvSpPr>
          <p:spPr>
            <a:xfrm>
              <a:off x="5537200" y="1116792"/>
              <a:ext cx="3372884" cy="2363724"/>
            </a:xfrm>
            <a:prstGeom prst="rect">
              <a:avLst/>
            </a:prstGeom>
            <a:noFill/>
          </p:spPr>
          <p:txBody>
            <a:bodyPr wrap="square" lIns="0" tIns="0" rIns="0" bIns="0" rtlCol="0">
              <a:spAutoFit/>
            </a:bodyPr>
            <a:lstStyle/>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Create a space on the story board for suggestions and find a convenient place for employees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Brief store TMs on the quick win process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TMs to use post its to highlight likes and what needs to change</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Weekly responses to ideas by SM (Consult with DM on larger issues)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SM makes a point of talking to each TM every week about some aspect of store operations</a:t>
              </a:r>
            </a:p>
          </p:txBody>
        </p:sp>
        <p:pic>
          <p:nvPicPr>
            <p:cNvPr id="12" name="Picture 11"/>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21382" y="1381715"/>
              <a:ext cx="649506" cy="649506"/>
            </a:xfrm>
            <a:prstGeom prst="rect">
              <a:avLst/>
            </a:prstGeom>
          </p:spPr>
        </p:pic>
      </p:grpSp>
      <p:sp>
        <p:nvSpPr>
          <p:cNvPr id="13" name="Rounded Rectangle 12"/>
          <p:cNvSpPr/>
          <p:nvPr/>
        </p:nvSpPr>
        <p:spPr>
          <a:xfrm>
            <a:off x="157018" y="3006213"/>
            <a:ext cx="4165600" cy="281711"/>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Who should do it</a:t>
            </a:r>
            <a:endParaRPr lang="en-GB" sz="1400" b="1" dirty="0">
              <a:solidFill>
                <a:srgbClr val="FFFFFF"/>
              </a:solidFill>
              <a:latin typeface="Calibri" panose="020F0502020204030204" pitchFamily="34" charset="0"/>
            </a:endParaRPr>
          </a:p>
        </p:txBody>
      </p:sp>
      <p:graphicFrame>
        <p:nvGraphicFramePr>
          <p:cNvPr id="18" name="Table 17"/>
          <p:cNvGraphicFramePr>
            <a:graphicFrameLocks noGrp="1"/>
          </p:cNvGraphicFramePr>
          <p:nvPr>
            <p:extLst/>
          </p:nvPr>
        </p:nvGraphicFramePr>
        <p:xfrm>
          <a:off x="157019" y="3413447"/>
          <a:ext cx="4165602" cy="1854200"/>
        </p:xfrm>
        <a:graphic>
          <a:graphicData uri="http://schemas.openxmlformats.org/drawingml/2006/table">
            <a:tbl>
              <a:tblPr firstRow="1" firstCol="1" bandRow="1">
                <a:tableStyleId>{5C22544A-7EE6-4342-B048-85BDC9FD1C3A}</a:tableStyleId>
              </a:tblPr>
              <a:tblGrid>
                <a:gridCol w="595086"/>
                <a:gridCol w="595086"/>
                <a:gridCol w="595086"/>
                <a:gridCol w="595086"/>
                <a:gridCol w="595086"/>
                <a:gridCol w="595086"/>
                <a:gridCol w="595086"/>
              </a:tblGrid>
              <a:tr h="370840">
                <a:tc>
                  <a:txBody>
                    <a:bodyPr/>
                    <a:lstStyle/>
                    <a:p>
                      <a:pPr algn="ctr"/>
                      <a:endParaRPr lang="en-GB" sz="1100" dirty="0"/>
                    </a:p>
                  </a:txBody>
                  <a:tcPr anchor="ctr"/>
                </a:tc>
                <a:tc>
                  <a:txBody>
                    <a:bodyPr/>
                    <a:lstStyle/>
                    <a:p>
                      <a:pPr algn="ctr"/>
                      <a:r>
                        <a:rPr lang="en-GB" sz="1100" dirty="0" smtClean="0"/>
                        <a:t>DPR</a:t>
                      </a:r>
                      <a:endParaRPr lang="en-GB" sz="1100" dirty="0"/>
                    </a:p>
                  </a:txBody>
                  <a:tcPr anchor="ctr"/>
                </a:tc>
                <a:tc>
                  <a:txBody>
                    <a:bodyPr/>
                    <a:lstStyle/>
                    <a:p>
                      <a:pPr algn="ctr"/>
                      <a:r>
                        <a:rPr lang="en-GB" sz="1100" dirty="0" smtClean="0"/>
                        <a:t>DM</a:t>
                      </a:r>
                      <a:endParaRPr lang="en-GB" sz="1100" dirty="0"/>
                    </a:p>
                  </a:txBody>
                  <a:tcPr anchor="ctr"/>
                </a:tc>
                <a:tc>
                  <a:txBody>
                    <a:bodyPr/>
                    <a:lstStyle/>
                    <a:p>
                      <a:pPr algn="ctr"/>
                      <a:r>
                        <a:rPr lang="en-GB" sz="1100" dirty="0" smtClean="0"/>
                        <a:t>SM</a:t>
                      </a:r>
                      <a:endParaRPr lang="en-GB" sz="1100" dirty="0"/>
                    </a:p>
                  </a:txBody>
                  <a:tcPr anchor="ctr"/>
                </a:tc>
                <a:tc>
                  <a:txBody>
                    <a:bodyPr/>
                    <a:lstStyle/>
                    <a:p>
                      <a:pPr algn="ctr"/>
                      <a:r>
                        <a:rPr lang="en-GB" sz="1100" dirty="0" smtClean="0"/>
                        <a:t>RXM</a:t>
                      </a:r>
                      <a:endParaRPr lang="en-GB" sz="1100" dirty="0"/>
                    </a:p>
                  </a:txBody>
                  <a:tcPr anchor="ctr"/>
                </a:tc>
                <a:tc>
                  <a:txBody>
                    <a:bodyPr/>
                    <a:lstStyle/>
                    <a:p>
                      <a:pPr algn="ctr"/>
                      <a:r>
                        <a:rPr lang="en-GB" sz="1100" dirty="0" smtClean="0"/>
                        <a:t>ASM</a:t>
                      </a:r>
                      <a:endParaRPr lang="en-GB" sz="1100" dirty="0"/>
                    </a:p>
                  </a:txBody>
                  <a:tcPr anchor="ctr"/>
                </a:tc>
                <a:tc>
                  <a:txBody>
                    <a:bodyPr/>
                    <a:lstStyle/>
                    <a:p>
                      <a:pPr algn="ctr"/>
                      <a:r>
                        <a:rPr lang="en-GB" sz="1100" dirty="0" smtClean="0"/>
                        <a:t>TM</a:t>
                      </a:r>
                      <a:endParaRPr lang="en-GB" sz="1100" dirty="0"/>
                    </a:p>
                  </a:txBody>
                  <a:tcPr anchor="ctr"/>
                </a:tc>
              </a:tr>
              <a:tr h="370840">
                <a:tc>
                  <a:txBody>
                    <a:bodyPr/>
                    <a:lstStyle/>
                    <a:p>
                      <a:pPr algn="ctr"/>
                      <a:r>
                        <a:rPr lang="en-GB" sz="1100" dirty="0" smtClean="0"/>
                        <a:t>R</a:t>
                      </a: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r>
                        <a:rPr lang="en-GB" sz="1100" dirty="0" smtClean="0"/>
                        <a:t>X</a:t>
                      </a:r>
                      <a:endParaRPr lang="en-GB" sz="1100" dirty="0"/>
                    </a:p>
                  </a:txBody>
                  <a:tcPr anchor="ctr"/>
                </a:tc>
                <a:tc>
                  <a:txBody>
                    <a:bodyPr/>
                    <a:lstStyle/>
                    <a:p>
                      <a:pPr algn="ctr"/>
                      <a:r>
                        <a:rPr lang="en-GB" sz="1100" dirty="0" smtClean="0"/>
                        <a:t>X</a:t>
                      </a:r>
                      <a:endParaRPr lang="en-GB" sz="1100" dirty="0"/>
                    </a:p>
                  </a:txBody>
                  <a:tcPr anchor="ctr"/>
                </a:tc>
                <a:tc>
                  <a:txBody>
                    <a:bodyPr/>
                    <a:lstStyle/>
                    <a:p>
                      <a:pPr algn="ctr"/>
                      <a:r>
                        <a:rPr lang="en-GB" sz="1100" dirty="0" smtClean="0"/>
                        <a:t>X</a:t>
                      </a:r>
                      <a:endParaRPr lang="en-GB" sz="1100" dirty="0"/>
                    </a:p>
                  </a:txBody>
                  <a:tcPr anchor="ctr"/>
                </a:tc>
              </a:tr>
              <a:tr h="370840">
                <a:tc>
                  <a:txBody>
                    <a:bodyPr/>
                    <a:lstStyle/>
                    <a:p>
                      <a:pPr algn="ctr"/>
                      <a:r>
                        <a:rPr lang="en-GB" sz="1100" dirty="0" smtClean="0"/>
                        <a:t>A</a:t>
                      </a:r>
                      <a:endParaRPr lang="en-GB" sz="1100" dirty="0"/>
                    </a:p>
                  </a:txBody>
                  <a:tcPr anchor="ctr"/>
                </a:tc>
                <a:tc>
                  <a:txBody>
                    <a:bodyPr/>
                    <a:lstStyle/>
                    <a:p>
                      <a:pPr algn="ctr"/>
                      <a:endParaRPr lang="en-GB" sz="1100"/>
                    </a:p>
                  </a:txBody>
                  <a:tcPr anchor="ctr"/>
                </a:tc>
                <a:tc>
                  <a:txBody>
                    <a:bodyPr/>
                    <a:lstStyle/>
                    <a:p>
                      <a:pPr algn="ctr"/>
                      <a:endParaRPr lang="en-GB" sz="1100" dirty="0"/>
                    </a:p>
                  </a:txBody>
                  <a:tcPr anchor="ctr"/>
                </a:tc>
                <a:tc>
                  <a:txBody>
                    <a:bodyPr/>
                    <a:lstStyle/>
                    <a:p>
                      <a:pPr algn="ctr"/>
                      <a:r>
                        <a:rPr lang="en-GB" sz="1100" dirty="0" smtClean="0"/>
                        <a:t>X</a:t>
                      </a: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a:p>
                  </a:txBody>
                  <a:tcPr anchor="ctr"/>
                </a:tc>
              </a:tr>
              <a:tr h="370840">
                <a:tc>
                  <a:txBody>
                    <a:bodyPr/>
                    <a:lstStyle/>
                    <a:p>
                      <a:pPr algn="ctr"/>
                      <a:r>
                        <a:rPr lang="en-GB" sz="1100" dirty="0" smtClean="0"/>
                        <a:t>C</a:t>
                      </a:r>
                      <a:endParaRPr lang="en-GB" sz="1100" dirty="0"/>
                    </a:p>
                  </a:txBody>
                  <a:tcPr anchor="ctr"/>
                </a:tc>
                <a:tc>
                  <a:txBody>
                    <a:bodyPr/>
                    <a:lstStyle/>
                    <a:p>
                      <a:pPr algn="ctr"/>
                      <a:endParaRPr lang="en-GB" sz="1100" dirty="0"/>
                    </a:p>
                  </a:txBody>
                  <a:tcPr anchor="ctr"/>
                </a:tc>
                <a:tc>
                  <a:txBody>
                    <a:bodyPr/>
                    <a:lstStyle/>
                    <a:p>
                      <a:pPr algn="ctr"/>
                      <a:r>
                        <a:rPr lang="en-GB" sz="1100" dirty="0" smtClean="0"/>
                        <a:t>X*</a:t>
                      </a: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baseline="30000" dirty="0"/>
                    </a:p>
                  </a:txBody>
                  <a:tcPr anchor="ctr"/>
                </a:tc>
                <a:tc>
                  <a:txBody>
                    <a:bodyPr/>
                    <a:lstStyle/>
                    <a:p>
                      <a:pPr algn="ctr"/>
                      <a:endParaRPr lang="en-GB" sz="1100" dirty="0"/>
                    </a:p>
                  </a:txBody>
                  <a:tcPr anchor="ctr"/>
                </a:tc>
              </a:tr>
              <a:tr h="370840">
                <a:tc>
                  <a:txBody>
                    <a:bodyPr/>
                    <a:lstStyle/>
                    <a:p>
                      <a:pPr algn="ctr"/>
                      <a:r>
                        <a:rPr lang="en-GB" sz="1100" dirty="0" smtClean="0"/>
                        <a:t>I</a:t>
                      </a:r>
                      <a:endParaRPr lang="en-GB" sz="1100" dirty="0"/>
                    </a:p>
                  </a:txBody>
                  <a:tcPr anchor="ctr"/>
                </a:tc>
                <a:tc>
                  <a:txBody>
                    <a:bodyPr/>
                    <a:lstStyle/>
                    <a:p>
                      <a:pPr algn="ctr"/>
                      <a:endParaRPr lang="en-GB" sz="1100" dirty="0"/>
                    </a:p>
                  </a:txBody>
                  <a:tcPr anchor="ctr"/>
                </a:tc>
                <a:tc>
                  <a:txBody>
                    <a:bodyPr/>
                    <a:lstStyle/>
                    <a:p>
                      <a:pPr algn="ctr"/>
                      <a:r>
                        <a:rPr lang="en-GB" sz="1100" dirty="0" smtClean="0"/>
                        <a:t>X</a:t>
                      </a: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tr>
            </a:tbl>
          </a:graphicData>
        </a:graphic>
      </p:graphicFrame>
      <p:sp>
        <p:nvSpPr>
          <p:cNvPr id="19" name="TextBox 18"/>
          <p:cNvSpPr txBox="1"/>
          <p:nvPr/>
        </p:nvSpPr>
        <p:spPr>
          <a:xfrm>
            <a:off x="157019" y="5341579"/>
            <a:ext cx="4165602" cy="1354217"/>
          </a:xfrm>
          <a:prstGeom prst="rect">
            <a:avLst/>
          </a:prstGeom>
          <a:noFill/>
        </p:spPr>
        <p:txBody>
          <a:bodyPr wrap="square" lIns="0" tIns="0" rIns="0" bIns="0" rtlCol="0">
            <a:spAutoFit/>
          </a:bodyPr>
          <a:lstStyle/>
          <a:p>
            <a:pPr algn="just" fontAlgn="base">
              <a:lnSpc>
                <a:spcPct val="120000"/>
              </a:lnSpc>
              <a:spcBef>
                <a:spcPct val="20000"/>
              </a:spcBef>
              <a:spcAft>
                <a:spcPct val="0"/>
              </a:spcAft>
              <a:buClr>
                <a:srgbClr val="00B0F0"/>
              </a:buClr>
            </a:pPr>
            <a:r>
              <a:rPr lang="en-GB" sz="800" b="1" dirty="0" smtClean="0">
                <a:solidFill>
                  <a:srgbClr val="00B0F0"/>
                </a:solidFill>
                <a:latin typeface="Calibri" panose="020F0502020204030204" pitchFamily="34" charset="0"/>
                <a:ea typeface="ＭＳ Ｐゴシック" charset="0"/>
              </a:rPr>
              <a:t>KEY:</a:t>
            </a:r>
          </a:p>
          <a:p>
            <a:pPr algn="just" defTabSz="179388" fontAlgn="base">
              <a:lnSpc>
                <a:spcPct val="120000"/>
              </a:lnSpc>
              <a:spcBef>
                <a:spcPct val="20000"/>
              </a:spcBef>
              <a:spcAft>
                <a:spcPct val="0"/>
              </a:spcAft>
              <a:buClr>
                <a:srgbClr val="00B0F0"/>
              </a:buClr>
            </a:pPr>
            <a:r>
              <a:rPr lang="en-GB" sz="800" b="1" dirty="0" smtClean="0">
                <a:solidFill>
                  <a:srgbClr val="000000"/>
                </a:solidFill>
                <a:latin typeface="Calibri" panose="020F0502020204030204" pitchFamily="34" charset="0"/>
                <a:ea typeface="ＭＳ Ｐゴシック" charset="0"/>
              </a:rPr>
              <a:t>R:	Responsible for carrying this intervention out</a:t>
            </a:r>
          </a:p>
          <a:p>
            <a:pPr algn="just" defTabSz="179388" fontAlgn="base">
              <a:lnSpc>
                <a:spcPct val="120000"/>
              </a:lnSpc>
              <a:spcBef>
                <a:spcPct val="20000"/>
              </a:spcBef>
              <a:spcAft>
                <a:spcPct val="0"/>
              </a:spcAft>
              <a:buClr>
                <a:srgbClr val="00B0F0"/>
              </a:buClr>
            </a:pPr>
            <a:r>
              <a:rPr lang="en-GB" sz="800" b="1" dirty="0" smtClean="0">
                <a:solidFill>
                  <a:srgbClr val="000000"/>
                </a:solidFill>
                <a:latin typeface="Calibri" panose="020F0502020204030204" pitchFamily="34" charset="0"/>
                <a:ea typeface="ＭＳ Ｐゴシック" charset="0"/>
              </a:rPr>
              <a:t>A:	Ultimately accountable for ensuring this is done</a:t>
            </a:r>
          </a:p>
          <a:p>
            <a:pPr algn="just" defTabSz="179388" fontAlgn="base">
              <a:lnSpc>
                <a:spcPct val="120000"/>
              </a:lnSpc>
              <a:spcBef>
                <a:spcPct val="20000"/>
              </a:spcBef>
              <a:spcAft>
                <a:spcPct val="0"/>
              </a:spcAft>
              <a:buClr>
                <a:srgbClr val="00B0F0"/>
              </a:buClr>
            </a:pPr>
            <a:r>
              <a:rPr lang="en-GB" sz="800" b="1" dirty="0" smtClean="0">
                <a:solidFill>
                  <a:srgbClr val="000000"/>
                </a:solidFill>
                <a:latin typeface="Calibri" panose="020F0502020204030204" pitchFamily="34" charset="0"/>
                <a:ea typeface="ＭＳ Ｐゴシック" charset="0"/>
              </a:rPr>
              <a:t>C:	Must be consulted before the intervention is carried out</a:t>
            </a:r>
          </a:p>
          <a:p>
            <a:pPr algn="just" defTabSz="179388" fontAlgn="base">
              <a:lnSpc>
                <a:spcPct val="120000"/>
              </a:lnSpc>
              <a:spcBef>
                <a:spcPct val="20000"/>
              </a:spcBef>
              <a:spcAft>
                <a:spcPct val="0"/>
              </a:spcAft>
              <a:buClr>
                <a:srgbClr val="00B0F0"/>
              </a:buClr>
            </a:pPr>
            <a:r>
              <a:rPr lang="en-GB" sz="800" b="1" dirty="0" smtClean="0">
                <a:solidFill>
                  <a:srgbClr val="000000"/>
                </a:solidFill>
                <a:latin typeface="Calibri" panose="020F0502020204030204" pitchFamily="34" charset="0"/>
                <a:ea typeface="ＭＳ Ｐゴシック" charset="0"/>
              </a:rPr>
              <a:t>I:	Must be informed that the intervention has taken place</a:t>
            </a:r>
          </a:p>
          <a:p>
            <a:pPr algn="just" fontAlgn="base">
              <a:lnSpc>
                <a:spcPct val="120000"/>
              </a:lnSpc>
              <a:spcBef>
                <a:spcPct val="20000"/>
              </a:spcBef>
              <a:spcAft>
                <a:spcPct val="0"/>
              </a:spcAft>
              <a:buClr>
                <a:srgbClr val="00B0F0"/>
              </a:buClr>
            </a:pPr>
            <a:endParaRPr lang="en-GB" sz="800" b="1" dirty="0">
              <a:solidFill>
                <a:srgbClr val="00B0F0"/>
              </a:solidFill>
              <a:latin typeface="Calibri" panose="020F0502020204030204" pitchFamily="34" charset="0"/>
              <a:ea typeface="ＭＳ Ｐゴシック" charset="0"/>
            </a:endParaRPr>
          </a:p>
          <a:p>
            <a:pPr algn="just" fontAlgn="base">
              <a:lnSpc>
                <a:spcPct val="120000"/>
              </a:lnSpc>
              <a:spcBef>
                <a:spcPct val="20000"/>
              </a:spcBef>
              <a:spcAft>
                <a:spcPct val="0"/>
              </a:spcAft>
              <a:buClr>
                <a:srgbClr val="00B0F0"/>
              </a:buClr>
            </a:pPr>
            <a:r>
              <a:rPr lang="en-GB" sz="800" b="1" dirty="0">
                <a:solidFill>
                  <a:srgbClr val="00B0F0"/>
                </a:solidFill>
                <a:latin typeface="Calibri" panose="020F0502020204030204" pitchFamily="34" charset="0"/>
                <a:ea typeface="ＭＳ Ｐゴシック" charset="0"/>
              </a:rPr>
              <a:t>NOTES:</a:t>
            </a:r>
          </a:p>
          <a:p>
            <a:pPr algn="just" defTabSz="179388" fontAlgn="base">
              <a:lnSpc>
                <a:spcPct val="120000"/>
              </a:lnSpc>
              <a:spcBef>
                <a:spcPct val="20000"/>
              </a:spcBef>
              <a:spcAft>
                <a:spcPct val="0"/>
              </a:spcAft>
              <a:buClr>
                <a:srgbClr val="00B0F0"/>
              </a:buClr>
            </a:pPr>
            <a:r>
              <a:rPr lang="en-GB" sz="800" b="1" dirty="0" smtClean="0">
                <a:solidFill>
                  <a:srgbClr val="000000"/>
                </a:solidFill>
                <a:latin typeface="Calibri" panose="020F0502020204030204" pitchFamily="34" charset="0"/>
                <a:ea typeface="ＭＳ Ｐゴシック" charset="0"/>
              </a:rPr>
              <a:t>1	* Only on large scale or large cost projects</a:t>
            </a:r>
          </a:p>
        </p:txBody>
      </p:sp>
      <p:grpSp>
        <p:nvGrpSpPr>
          <p:cNvPr id="24" name="Group 23"/>
          <p:cNvGrpSpPr/>
          <p:nvPr/>
        </p:nvGrpSpPr>
        <p:grpSpPr>
          <a:xfrm>
            <a:off x="4832099" y="4985936"/>
            <a:ext cx="4165600" cy="1167856"/>
            <a:chOff x="4832099" y="4985936"/>
            <a:chExt cx="4165600" cy="1167856"/>
          </a:xfrm>
        </p:grpSpPr>
        <p:sp>
          <p:nvSpPr>
            <p:cNvPr id="16" name="Rounded Rectangle 15"/>
            <p:cNvSpPr/>
            <p:nvPr/>
          </p:nvSpPr>
          <p:spPr>
            <a:xfrm>
              <a:off x="4832099" y="4985936"/>
              <a:ext cx="4165600" cy="281711"/>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Supporting tools &amp; resources</a:t>
              </a:r>
              <a:endParaRPr lang="en-GB" sz="1400" b="1" dirty="0">
                <a:solidFill>
                  <a:srgbClr val="FFFFFF"/>
                </a:solidFill>
                <a:latin typeface="Calibri" panose="020F0502020204030204" pitchFamily="34" charset="0"/>
              </a:endParaRPr>
            </a:p>
          </p:txBody>
        </p:sp>
        <p:sp>
          <p:nvSpPr>
            <p:cNvPr id="17" name="TextBox 16"/>
            <p:cNvSpPr txBox="1"/>
            <p:nvPr/>
          </p:nvSpPr>
          <p:spPr>
            <a:xfrm>
              <a:off x="5547916" y="5415128"/>
              <a:ext cx="3269673" cy="738664"/>
            </a:xfrm>
            <a:prstGeom prst="rect">
              <a:avLst/>
            </a:prstGeom>
            <a:noFill/>
          </p:spPr>
          <p:txBody>
            <a:bodyPr wrap="square" lIns="0" tIns="0" rIns="0" bIns="0" rtlCol="0">
              <a:spAutoFit/>
            </a:bodyPr>
            <a:lstStyle/>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Story Board Poster</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Post its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Pens/Markers</a:t>
              </a:r>
            </a:p>
          </p:txBody>
        </p:sp>
        <p:pic>
          <p:nvPicPr>
            <p:cNvPr id="20" name="Picture 19"/>
            <p:cNvPicPr>
              <a:picLocks noChangeAspect="1"/>
            </p:cNvPicPr>
            <p:nvPr/>
          </p:nvPicPr>
          <p:blipFill>
            <a:blip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32099" y="5636069"/>
              <a:ext cx="508161" cy="508161"/>
            </a:xfrm>
            <a:prstGeom prst="rect">
              <a:avLst/>
            </a:prstGeom>
          </p:spPr>
        </p:pic>
      </p:grpSp>
      <p:grpSp>
        <p:nvGrpSpPr>
          <p:cNvPr id="23" name="Group 22"/>
          <p:cNvGrpSpPr/>
          <p:nvPr/>
        </p:nvGrpSpPr>
        <p:grpSpPr>
          <a:xfrm>
            <a:off x="4789614" y="3006052"/>
            <a:ext cx="4197373" cy="1626443"/>
            <a:chOff x="4789609" y="3010140"/>
            <a:chExt cx="4197373" cy="1626443"/>
          </a:xfrm>
        </p:grpSpPr>
        <p:sp>
          <p:nvSpPr>
            <p:cNvPr id="14" name="Rounded Rectangle 13"/>
            <p:cNvSpPr/>
            <p:nvPr/>
          </p:nvSpPr>
          <p:spPr>
            <a:xfrm>
              <a:off x="4821382" y="3010140"/>
              <a:ext cx="4165600" cy="281711"/>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400" b="1" dirty="0" smtClean="0">
                  <a:solidFill>
                    <a:srgbClr val="FFFFFF"/>
                  </a:solidFill>
                  <a:latin typeface="Calibri" panose="020F0502020204030204" pitchFamily="34" charset="0"/>
                </a:rPr>
                <a:t>Key dependencies / situation-specifics</a:t>
              </a:r>
              <a:endParaRPr lang="en-GB" sz="1400" b="1" dirty="0">
                <a:solidFill>
                  <a:srgbClr val="FFFFFF"/>
                </a:solidFill>
                <a:latin typeface="Calibri" panose="020F0502020204030204" pitchFamily="34" charset="0"/>
              </a:endParaRPr>
            </a:p>
          </p:txBody>
        </p:sp>
        <p:sp>
          <p:nvSpPr>
            <p:cNvPr id="15" name="TextBox 14"/>
            <p:cNvSpPr txBox="1"/>
            <p:nvPr/>
          </p:nvSpPr>
          <p:spPr>
            <a:xfrm>
              <a:off x="5537199" y="3439332"/>
              <a:ext cx="3269673" cy="1197251"/>
            </a:xfrm>
            <a:prstGeom prst="rect">
              <a:avLst/>
            </a:prstGeom>
            <a:noFill/>
          </p:spPr>
          <p:txBody>
            <a:bodyPr wrap="square" lIns="0" tIns="0" rIns="0" bIns="0" rtlCol="0">
              <a:spAutoFit/>
            </a:bodyPr>
            <a:lstStyle/>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Starts early in Frontier roll out</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Effective two way communication</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r>
                <a:rPr lang="en-GB" sz="1200" b="1" dirty="0" smtClean="0">
                  <a:solidFill>
                    <a:srgbClr val="000000"/>
                  </a:solidFill>
                  <a:latin typeface="Calibri" panose="020F0502020204030204" pitchFamily="34" charset="0"/>
                  <a:ea typeface="ＭＳ Ｐゴシック" charset="0"/>
                </a:rPr>
                <a:t>Consistent feedback, explaining the whys, and why nots</a:t>
              </a:r>
            </a:p>
            <a:p>
              <a:pPr marL="285750" indent="-285750" algn="just" fontAlgn="base">
                <a:lnSpc>
                  <a:spcPct val="120000"/>
                </a:lnSpc>
                <a:spcBef>
                  <a:spcPct val="20000"/>
                </a:spcBef>
                <a:spcAft>
                  <a:spcPct val="0"/>
                </a:spcAft>
                <a:buClr>
                  <a:srgbClr val="00B0F0"/>
                </a:buClr>
                <a:buFont typeface="Arial" panose="020B0604020202020204" pitchFamily="34" charset="0"/>
                <a:buChar char="•"/>
              </a:pPr>
              <a:endParaRPr lang="en-GB" sz="1100" b="1" dirty="0" smtClean="0">
                <a:solidFill>
                  <a:srgbClr val="000000"/>
                </a:solidFill>
                <a:latin typeface="Calibri" panose="020F0502020204030204" pitchFamily="34" charset="0"/>
                <a:ea typeface="ＭＳ Ｐゴシック" charset="0"/>
              </a:endParaRPr>
            </a:p>
          </p:txBody>
        </p:sp>
        <p:pic>
          <p:nvPicPr>
            <p:cNvPr id="21" name="Picture 20"/>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89609" y="3661705"/>
              <a:ext cx="705195" cy="705195"/>
            </a:xfrm>
            <a:prstGeom prst="rect">
              <a:avLst/>
            </a:prstGeom>
          </p:spPr>
        </p:pic>
      </p:grpSp>
      <p:sp>
        <p:nvSpPr>
          <p:cNvPr id="25" name="Footer Placeholder 3"/>
          <p:cNvSpPr txBox="1">
            <a:spLocks/>
          </p:cNvSpPr>
          <p:nvPr/>
        </p:nvSpPr>
        <p:spPr>
          <a:xfrm>
            <a:off x="852813" y="6406663"/>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
        <p:nvSpPr>
          <p:cNvPr id="2" name="Slide Number Placeholder 1"/>
          <p:cNvSpPr>
            <a:spLocks noGrp="1"/>
          </p:cNvSpPr>
          <p:nvPr>
            <p:ph type="sldNum" sz="quarter" idx="4"/>
          </p:nvPr>
        </p:nvSpPr>
        <p:spPr/>
        <p:txBody>
          <a:bodyPr/>
          <a:lstStyle/>
          <a:p>
            <a:fld id="{569DB927-419E-B042-83CD-6E94FB32D87D}" type="slidenum">
              <a:rPr lang="en-US" smtClean="0">
                <a:solidFill>
                  <a:srgbClr val="000000">
                    <a:tint val="75000"/>
                  </a:srgbClr>
                </a:solidFill>
              </a:rPr>
              <a:pPr/>
              <a:t>49</a:t>
            </a:fld>
            <a:endParaRPr lang="en-US">
              <a:solidFill>
                <a:srgbClr val="000000">
                  <a:tint val="75000"/>
                </a:srgbClr>
              </a:solidFill>
            </a:endParaRPr>
          </a:p>
        </p:txBody>
      </p:sp>
    </p:spTree>
    <p:extLst>
      <p:ext uri="{BB962C8B-B14F-4D97-AF65-F5344CB8AC3E}">
        <p14:creationId xmlns:p14="http://schemas.microsoft.com/office/powerpoint/2010/main" val="154514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extLst>
              <p:ext uri="{D42A27DB-BD31-4B8C-83A1-F6EECF244321}">
                <p14:modId xmlns:p14="http://schemas.microsoft.com/office/powerpoint/2010/main" val="3285165686"/>
              </p:ext>
            </p:extLst>
          </p:nvPr>
        </p:nvGraphicFramePr>
        <p:xfrm>
          <a:off x="13145" y="1233304"/>
          <a:ext cx="9130861" cy="5396096"/>
        </p:xfrm>
        <a:graphic>
          <a:graphicData uri="http://schemas.openxmlformats.org/drawingml/2006/table">
            <a:tbl>
              <a:tblPr firstRow="1" bandRow="1">
                <a:tableStyleId>{5C22544A-7EE6-4342-B048-85BDC9FD1C3A}</a:tableStyleId>
              </a:tblPr>
              <a:tblGrid>
                <a:gridCol w="1053662"/>
                <a:gridCol w="2209800"/>
                <a:gridCol w="3023591"/>
                <a:gridCol w="1684962"/>
                <a:gridCol w="1158846"/>
              </a:tblGrid>
              <a:tr h="504056">
                <a:tc>
                  <a:txBody>
                    <a:bodyPr/>
                    <a:lstStyle/>
                    <a:p>
                      <a:r>
                        <a:rPr lang="en-US" sz="1100" dirty="0" smtClean="0"/>
                        <a:t>Presenter</a:t>
                      </a:r>
                      <a:endParaRPr lang="en-US" sz="1100" dirty="0"/>
                    </a:p>
                  </a:txBody>
                  <a:tcPr/>
                </a:tc>
                <a:tc>
                  <a:txBody>
                    <a:bodyPr/>
                    <a:lstStyle/>
                    <a:p>
                      <a:r>
                        <a:rPr lang="en-US" sz="1100" dirty="0" smtClean="0"/>
                        <a:t>Session</a:t>
                      </a:r>
                      <a:endParaRPr lang="en-US" sz="1100" dirty="0"/>
                    </a:p>
                  </a:txBody>
                  <a:tcPr/>
                </a:tc>
                <a:tc>
                  <a:txBody>
                    <a:bodyPr/>
                    <a:lstStyle/>
                    <a:p>
                      <a:r>
                        <a:rPr lang="en-US" sz="1100" dirty="0" smtClean="0"/>
                        <a:t>Input/Process</a:t>
                      </a:r>
                      <a:endParaRPr lang="en-US" sz="1100" dirty="0"/>
                    </a:p>
                  </a:txBody>
                  <a:tcPr/>
                </a:tc>
                <a:tc>
                  <a:txBody>
                    <a:bodyPr/>
                    <a:lstStyle/>
                    <a:p>
                      <a:r>
                        <a:rPr lang="en-US" sz="1100" dirty="0" smtClean="0"/>
                        <a:t>Materials Needed</a:t>
                      </a:r>
                      <a:endParaRPr lang="en-US" sz="1100" dirty="0"/>
                    </a:p>
                  </a:txBody>
                  <a:tcPr/>
                </a:tc>
                <a:tc>
                  <a:txBody>
                    <a:bodyPr/>
                    <a:lstStyle/>
                    <a:p>
                      <a:r>
                        <a:rPr lang="en-US" sz="1100" dirty="0" smtClean="0"/>
                        <a:t>Time</a:t>
                      </a:r>
                      <a:endParaRPr lang="en-US" sz="1100" dirty="0"/>
                    </a:p>
                  </a:txBody>
                  <a:tcPr/>
                </a:tc>
              </a:tr>
              <a:tr h="269294">
                <a:tc>
                  <a:txBody>
                    <a:bodyPr/>
                    <a:lstStyle/>
                    <a:p>
                      <a:r>
                        <a:rPr lang="en-US" sz="1050" dirty="0" smtClean="0"/>
                        <a:t>OLS</a:t>
                      </a:r>
                      <a:endParaRPr lang="en-US" sz="1050" dirty="0"/>
                    </a:p>
                  </a:txBody>
                  <a:tcPr/>
                </a:tc>
                <a:tc>
                  <a:txBody>
                    <a:bodyPr/>
                    <a:lstStyle/>
                    <a:p>
                      <a:pPr marL="0" indent="0">
                        <a:buFont typeface="Arial" panose="020B0604020202020204" pitchFamily="34" charset="0"/>
                        <a:buNone/>
                      </a:pPr>
                      <a:r>
                        <a:rPr lang="en-US" sz="1050" dirty="0" smtClean="0"/>
                        <a:t>Quick Debrief of Diagnostics Round Robin</a:t>
                      </a:r>
                    </a:p>
                    <a:p>
                      <a:pPr marL="0" indent="0">
                        <a:buFont typeface="Arial" panose="020B0604020202020204" pitchFamily="34" charset="0"/>
                        <a:buNone/>
                      </a:pPr>
                      <a:r>
                        <a:rPr lang="en-US" sz="1050" dirty="0" smtClean="0"/>
                        <a:t>Storyboard and Quick Win overview</a:t>
                      </a:r>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Benefits and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H2 keep the storyboard alive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Q &amp; A</a:t>
                      </a:r>
                    </a:p>
                  </a:txBody>
                  <a:tcPr/>
                </a:tc>
                <a:tc>
                  <a:txBody>
                    <a:bodyPr/>
                    <a:lstStyle/>
                    <a:p>
                      <a:r>
                        <a:rPr lang="en-US" sz="1050" dirty="0" smtClean="0"/>
                        <a:t>Flips</a:t>
                      </a:r>
                      <a:endParaRPr lang="en-US" sz="1050" dirty="0"/>
                    </a:p>
                  </a:txBody>
                  <a:tcPr/>
                </a:tc>
                <a:tc>
                  <a:txBody>
                    <a:bodyPr/>
                    <a:lstStyle/>
                    <a:p>
                      <a:r>
                        <a:rPr lang="en-US" sz="1050" dirty="0" smtClean="0"/>
                        <a:t>1.45-2.05</a:t>
                      </a:r>
                    </a:p>
                    <a:p>
                      <a:r>
                        <a:rPr lang="en-US" sz="1050" dirty="0" smtClean="0"/>
                        <a:t>(20</a:t>
                      </a:r>
                      <a:r>
                        <a:rPr lang="en-US" sz="1050" baseline="0" dirty="0" smtClean="0"/>
                        <a:t> min) </a:t>
                      </a:r>
                      <a:endParaRPr lang="en-US" sz="1050" dirty="0" smtClean="0"/>
                    </a:p>
                  </a:txBody>
                  <a:tcPr/>
                </a:tc>
              </a:tr>
              <a:tr h="269294">
                <a:tc>
                  <a:txBody>
                    <a:bodyPr/>
                    <a:lstStyle/>
                    <a:p>
                      <a:r>
                        <a:rPr lang="en-US" sz="1050" dirty="0" smtClean="0"/>
                        <a:t>DM (facilitator) </a:t>
                      </a:r>
                    </a:p>
                    <a:p>
                      <a:endParaRPr lang="en-US" sz="1050" dirty="0" smtClean="0"/>
                    </a:p>
                    <a:p>
                      <a:r>
                        <a:rPr lang="en-US" sz="1050" dirty="0" smtClean="0"/>
                        <a:t>(DPR/HCS/</a:t>
                      </a:r>
                    </a:p>
                    <a:p>
                      <a:r>
                        <a:rPr lang="en-US" sz="1050" dirty="0" smtClean="0"/>
                        <a:t>OLS/APM/FL supported) </a:t>
                      </a:r>
                      <a:endParaRPr lang="en-US" sz="1050" dirty="0"/>
                    </a:p>
                  </a:txBody>
                  <a:tcPr/>
                </a:tc>
                <a:tc>
                  <a:txBody>
                    <a:bodyPr/>
                    <a:lstStyle/>
                    <a:p>
                      <a:r>
                        <a:rPr lang="en-US" sz="1050" dirty="0" smtClean="0"/>
                        <a:t>Practice</a:t>
                      </a:r>
                      <a:r>
                        <a:rPr lang="en-US" sz="1050" baseline="0" dirty="0" smtClean="0"/>
                        <a:t> PSTBs </a:t>
                      </a:r>
                    </a:p>
                    <a:p>
                      <a:r>
                        <a:rPr lang="en-US" sz="1050" baseline="0" dirty="0" smtClean="0"/>
                        <a:t>OSA or  RX</a:t>
                      </a:r>
                    </a:p>
                    <a:p>
                      <a:endParaRPr lang="en-US" sz="1050" baseline="0" dirty="0" smtClean="0"/>
                    </a:p>
                  </a:txBody>
                  <a:tcPr/>
                </a:tc>
                <a:tc>
                  <a:txBody>
                    <a:bodyPr/>
                    <a:lstStyle/>
                    <a:p>
                      <a:r>
                        <a:rPr lang="en-US" sz="1050" dirty="0" smtClean="0"/>
                        <a:t>Break out into District</a:t>
                      </a:r>
                      <a:r>
                        <a:rPr lang="en-US" sz="1050" baseline="0" dirty="0" smtClean="0"/>
                        <a:t> Group </a:t>
                      </a:r>
                      <a:endParaRPr lang="en-US" sz="1050" dirty="0" smtClean="0"/>
                    </a:p>
                    <a:p>
                      <a:r>
                        <a:rPr lang="en-US" sz="1050" dirty="0" smtClean="0"/>
                        <a:t>Practice run PSTB on</a:t>
                      </a:r>
                      <a:r>
                        <a:rPr lang="en-US" sz="1050" baseline="0" dirty="0" smtClean="0"/>
                        <a:t> “How to  reduce outs” </a:t>
                      </a:r>
                      <a:r>
                        <a:rPr lang="en-US" sz="1050" b="1" baseline="0" dirty="0" smtClean="0"/>
                        <a:t>OR</a:t>
                      </a:r>
                      <a:r>
                        <a:rPr lang="en-US" sz="1050" baseline="0" dirty="0" smtClean="0"/>
                        <a:t> “How to improve  pharmacy service.” </a:t>
                      </a:r>
                    </a:p>
                  </a:txBody>
                  <a:tcPr/>
                </a:tc>
                <a:tc>
                  <a:txBody>
                    <a:bodyPr/>
                    <a:lstStyle/>
                    <a:p>
                      <a:r>
                        <a:rPr lang="en-US" sz="1050" baseline="0" dirty="0" smtClean="0"/>
                        <a:t>Fishbone sheets</a:t>
                      </a:r>
                    </a:p>
                    <a:p>
                      <a:r>
                        <a:rPr lang="en-US" sz="1050" baseline="0" dirty="0" smtClean="0"/>
                        <a:t>Post-its</a:t>
                      </a:r>
                    </a:p>
                    <a:p>
                      <a:r>
                        <a:rPr lang="en-US" sz="1050" baseline="0" dirty="0" smtClean="0"/>
                        <a:t>Sharpies/Flips</a:t>
                      </a:r>
                      <a:endParaRPr lang="en-US" sz="1050" dirty="0"/>
                    </a:p>
                  </a:txBody>
                  <a:tcPr/>
                </a:tc>
                <a:tc>
                  <a:txBody>
                    <a:bodyPr/>
                    <a:lstStyle/>
                    <a:p>
                      <a:r>
                        <a:rPr lang="en-US" sz="1050" dirty="0" smtClean="0"/>
                        <a:t>2.05--3:05</a:t>
                      </a:r>
                      <a:endParaRPr lang="en-US" sz="1050" baseline="0" dirty="0" smtClean="0"/>
                    </a:p>
                    <a:p>
                      <a:r>
                        <a:rPr lang="en-US" sz="1050" dirty="0" smtClean="0"/>
                        <a:t>(60</a:t>
                      </a:r>
                      <a:r>
                        <a:rPr lang="en-US" sz="1050" baseline="0" dirty="0" smtClean="0"/>
                        <a:t> </a:t>
                      </a:r>
                      <a:r>
                        <a:rPr lang="en-US" sz="1050" dirty="0" smtClean="0"/>
                        <a:t>min)</a:t>
                      </a:r>
                      <a:endParaRPr lang="en-US" sz="1050" dirty="0"/>
                    </a:p>
                  </a:txBody>
                  <a:tcPr/>
                </a:tc>
              </a:tr>
              <a:tr h="269294">
                <a:tc>
                  <a:txBody>
                    <a:bodyPr/>
                    <a:lstStyle/>
                    <a:p>
                      <a:endParaRPr lang="en-US" sz="1050" dirty="0"/>
                    </a:p>
                  </a:txBody>
                  <a:tcPr/>
                </a:tc>
                <a:tc>
                  <a:txBody>
                    <a:bodyPr/>
                    <a:lstStyle/>
                    <a:p>
                      <a:pPr marL="0" indent="0">
                        <a:buFont typeface="Arial" panose="020B0604020202020204" pitchFamily="34" charset="0"/>
                        <a:buNone/>
                      </a:pPr>
                      <a:r>
                        <a:rPr lang="en-US" sz="1050" dirty="0" smtClean="0"/>
                        <a:t>BREAK</a:t>
                      </a:r>
                    </a:p>
                  </a:txBody>
                  <a:tcPr marL="99060" marR="9906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endParaRPr lang="en-US" sz="1050" dirty="0"/>
                    </a:p>
                  </a:txBody>
                  <a:tcPr/>
                </a:tc>
                <a:tc>
                  <a:txBody>
                    <a:bodyPr/>
                    <a:lstStyle/>
                    <a:p>
                      <a:r>
                        <a:rPr lang="en-US" sz="1050" dirty="0" smtClean="0"/>
                        <a:t>3:05-3.20</a:t>
                      </a:r>
                    </a:p>
                    <a:p>
                      <a:r>
                        <a:rPr lang="en-US" sz="1050" dirty="0" smtClean="0"/>
                        <a:t>(15 min)</a:t>
                      </a:r>
                    </a:p>
                  </a:txBody>
                  <a:tcPr/>
                </a:tc>
              </a:tr>
              <a:tr h="269294">
                <a:tc>
                  <a:txBody>
                    <a:bodyPr/>
                    <a:lstStyle/>
                    <a:p>
                      <a:r>
                        <a:rPr lang="en-US" sz="1050" dirty="0" smtClean="0"/>
                        <a:t>DPR</a:t>
                      </a:r>
                      <a:endParaRPr lang="en-US" sz="1050" dirty="0"/>
                    </a:p>
                  </a:txBody>
                  <a:tcPr/>
                </a:tc>
                <a:tc>
                  <a:txBody>
                    <a:bodyPr/>
                    <a:lstStyle/>
                    <a:p>
                      <a:r>
                        <a:rPr lang="en-US" sz="1050" dirty="0" smtClean="0"/>
                        <a:t>Overview</a:t>
                      </a:r>
                      <a:r>
                        <a:rPr lang="en-US" sz="1050" baseline="0" dirty="0" smtClean="0"/>
                        <a:t> of Phase 2 </a:t>
                      </a:r>
                      <a:endParaRPr 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High Level Summary of Phase 2 – Pulse and PDR and Sustainability Review</a:t>
                      </a:r>
                      <a:r>
                        <a:rPr lang="en-US" sz="1050" baseline="0" dirty="0" smtClean="0"/>
                        <a:t> </a:t>
                      </a:r>
                      <a:r>
                        <a:rPr lang="en-US" sz="1050" dirty="0" smtClean="0"/>
                        <a:t> </a:t>
                      </a:r>
                    </a:p>
                  </a:txBody>
                  <a:tcPr/>
                </a:tc>
                <a:tc>
                  <a:txBody>
                    <a:bodyPr/>
                    <a:lstStyle/>
                    <a:p>
                      <a:r>
                        <a:rPr lang="en-US" sz="1050" dirty="0" smtClean="0"/>
                        <a:t>Slides </a:t>
                      </a:r>
                    </a:p>
                  </a:txBody>
                  <a:tcPr/>
                </a:tc>
                <a:tc>
                  <a:txBody>
                    <a:bodyPr/>
                    <a:lstStyle/>
                    <a:p>
                      <a:r>
                        <a:rPr lang="en-US" sz="1050" dirty="0" smtClean="0"/>
                        <a:t>3.20 – 3.35</a:t>
                      </a:r>
                    </a:p>
                    <a:p>
                      <a:r>
                        <a:rPr lang="en-US" sz="1050" dirty="0" smtClean="0"/>
                        <a:t>(15 min) </a:t>
                      </a:r>
                      <a:endParaRPr lang="en-US" sz="1050" dirty="0"/>
                    </a:p>
                  </a:txBody>
                  <a:tcPr/>
                </a:tc>
              </a:tr>
              <a:tr h="269294">
                <a:tc>
                  <a:txBody>
                    <a:bodyPr/>
                    <a:lstStyle/>
                    <a:p>
                      <a:r>
                        <a:rPr lang="en-US" sz="1050" dirty="0" smtClean="0"/>
                        <a:t>DPR</a:t>
                      </a:r>
                      <a:endParaRPr lang="en-US" sz="1050" dirty="0"/>
                    </a:p>
                  </a:txBody>
                  <a:tcPr/>
                </a:tc>
                <a:tc>
                  <a:txBody>
                    <a:bodyPr/>
                    <a:lstStyle/>
                    <a:p>
                      <a:r>
                        <a:rPr lang="en-US" sz="1050" dirty="0" smtClean="0"/>
                        <a:t>The Approach &amp; Store</a:t>
                      </a:r>
                      <a:r>
                        <a:rPr lang="en-US" sz="1050" baseline="0" dirty="0" smtClean="0"/>
                        <a:t> Detail</a:t>
                      </a:r>
                    </a:p>
                  </a:txBody>
                  <a:tcPr marL="99060" marR="99060"/>
                </a:tc>
                <a:tc>
                  <a:txBody>
                    <a:bodyPr/>
                    <a:lstStyle/>
                    <a:p>
                      <a:pPr marL="171450" indent="-171450">
                        <a:buFont typeface="Arial" panose="020B0604020202020204" pitchFamily="34" charset="0"/>
                        <a:buChar char="•"/>
                      </a:pPr>
                      <a:r>
                        <a:rPr lang="en-US" sz="1050" baseline="0" dirty="0" smtClean="0"/>
                        <a:t>Run through the Store Plan</a:t>
                      </a:r>
                    </a:p>
                    <a:p>
                      <a:pPr marL="171450" indent="-171450">
                        <a:buFont typeface="Arial" panose="020B0604020202020204" pitchFamily="34" charset="0"/>
                        <a:buChar char="•"/>
                      </a:pPr>
                      <a:r>
                        <a:rPr lang="en-US" sz="1050" baseline="0" dirty="0" smtClean="0"/>
                        <a:t>Week by Week – Keys Dates </a:t>
                      </a:r>
                    </a:p>
                  </a:txBody>
                  <a:tcPr marL="99060" marR="99060"/>
                </a:tc>
                <a:tc>
                  <a:txBody>
                    <a:bodyPr/>
                    <a:lstStyle/>
                    <a:p>
                      <a:r>
                        <a:rPr lang="en-US" sz="1050" dirty="0" smtClean="0"/>
                        <a:t>Slides</a:t>
                      </a:r>
                      <a:r>
                        <a:rPr lang="en-US" sz="1050" baseline="0" dirty="0" smtClean="0"/>
                        <a:t> and Plans</a:t>
                      </a:r>
                      <a:endParaRPr lang="en-US" sz="1050" dirty="0"/>
                    </a:p>
                  </a:txBody>
                  <a:tcPr marL="99060" marR="99060"/>
                </a:tc>
                <a:tc>
                  <a:txBody>
                    <a:bodyPr/>
                    <a:lstStyle/>
                    <a:p>
                      <a:r>
                        <a:rPr lang="en-US" sz="1050" baseline="0" dirty="0" smtClean="0"/>
                        <a:t>3:35 – 4:00</a:t>
                      </a:r>
                      <a:endParaRPr lang="en-US" sz="1050" dirty="0" smtClean="0"/>
                    </a:p>
                    <a:p>
                      <a:r>
                        <a:rPr lang="en-US" sz="1050" baseline="0" dirty="0" smtClean="0"/>
                        <a:t>(25 min)</a:t>
                      </a:r>
                      <a:endParaRPr lang="en-US" sz="1050" dirty="0" smtClean="0"/>
                    </a:p>
                  </a:txBody>
                  <a:tcPr marL="99060" marR="99060"/>
                </a:tc>
              </a:tr>
              <a:tr h="269294">
                <a:tc>
                  <a:txBody>
                    <a:bodyPr/>
                    <a:lstStyle/>
                    <a:p>
                      <a:r>
                        <a:rPr lang="en-US" sz="1050" dirty="0" smtClean="0"/>
                        <a:t>DM led</a:t>
                      </a:r>
                      <a:endParaRPr lang="en-US" sz="1050" dirty="0"/>
                    </a:p>
                  </a:txBody>
                  <a:tcPr/>
                </a:tc>
                <a:tc>
                  <a:txBody>
                    <a:bodyPr/>
                    <a:lstStyle/>
                    <a:p>
                      <a:r>
                        <a:rPr lang="en-US" sz="1050" dirty="0" smtClean="0"/>
                        <a:t>Reflection</a:t>
                      </a:r>
                      <a:r>
                        <a:rPr lang="en-US" sz="1050" baseline="0" dirty="0" smtClean="0"/>
                        <a:t> Time  and Planning time </a:t>
                      </a:r>
                      <a:endParaRPr 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Break into store</a:t>
                      </a:r>
                      <a:r>
                        <a:rPr lang="en-US" sz="1050" baseline="0" dirty="0" smtClean="0"/>
                        <a:t> teams</a:t>
                      </a:r>
                      <a:r>
                        <a:rPr lang="en-US" sz="1050" dirty="0" smtClean="0"/>
                        <a:t> – think through details</a:t>
                      </a:r>
                      <a:r>
                        <a:rPr lang="en-US" sz="1050" baseline="0" dirty="0" smtClean="0"/>
                        <a:t> and work up final plans for store launch – share and discuss any concerns with FLs </a:t>
                      </a:r>
                      <a:endParaRPr lang="en-US" sz="1050" dirty="0" smtClean="0"/>
                    </a:p>
                  </a:txBody>
                  <a:tcPr/>
                </a:tc>
                <a:tc>
                  <a:txBody>
                    <a:bodyPr/>
                    <a:lstStyle/>
                    <a:p>
                      <a:r>
                        <a:rPr lang="en-US" sz="1050" dirty="0" smtClean="0"/>
                        <a:t>Flips </a:t>
                      </a:r>
                    </a:p>
                  </a:txBody>
                  <a:tcPr/>
                </a:tc>
                <a:tc>
                  <a:txBody>
                    <a:bodyPr/>
                    <a:lstStyle/>
                    <a:p>
                      <a:r>
                        <a:rPr lang="en-US" sz="1050" dirty="0" smtClean="0"/>
                        <a:t>4.00-4:40 </a:t>
                      </a:r>
                    </a:p>
                    <a:p>
                      <a:r>
                        <a:rPr lang="en-US" sz="1050" dirty="0" smtClean="0"/>
                        <a:t>(40 min)</a:t>
                      </a:r>
                    </a:p>
                  </a:txBody>
                  <a:tcPr/>
                </a:tc>
              </a:tr>
              <a:tr h="269294">
                <a:tc>
                  <a:txBody>
                    <a:bodyPr/>
                    <a:lstStyle/>
                    <a:p>
                      <a:r>
                        <a:rPr lang="en-US" sz="1050" dirty="0" smtClean="0"/>
                        <a:t>DPR</a:t>
                      </a:r>
                      <a:endParaRPr lang="en-US" sz="1050" dirty="0"/>
                    </a:p>
                  </a:txBody>
                  <a:tcPr/>
                </a:tc>
                <a:tc>
                  <a:txBody>
                    <a:bodyPr/>
                    <a:lstStyle/>
                    <a:p>
                      <a:r>
                        <a:rPr lang="en-US" sz="1050" dirty="0" smtClean="0"/>
                        <a:t>Wrap Up</a:t>
                      </a:r>
                      <a:r>
                        <a:rPr lang="en-US" sz="1050" baseline="0" dirty="0" smtClean="0"/>
                        <a:t> </a:t>
                      </a:r>
                      <a:endParaRPr 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Team Check in: Change Curve</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COVP Video (4 min)</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Final Summary – Key Take </a:t>
                      </a:r>
                      <a:r>
                        <a:rPr lang="en-US" sz="1050" dirty="0" err="1" smtClean="0"/>
                        <a:t>Aways</a:t>
                      </a:r>
                      <a:r>
                        <a:rPr lang="en-US" sz="1050" dirty="0" smtClean="0"/>
                        <a:t>, Q&amp;A</a:t>
                      </a:r>
                    </a:p>
                  </a:txBody>
                  <a:tcPr/>
                </a:tc>
                <a:tc>
                  <a:txBody>
                    <a:bodyPr/>
                    <a:lstStyle/>
                    <a:p>
                      <a:r>
                        <a:rPr lang="en-US" sz="1050" dirty="0" smtClean="0"/>
                        <a:t>Slides</a:t>
                      </a:r>
                    </a:p>
                    <a:p>
                      <a:r>
                        <a:rPr lang="en-US" sz="1050" dirty="0" smtClean="0"/>
                        <a:t>Flips </a:t>
                      </a:r>
                    </a:p>
                    <a:p>
                      <a:r>
                        <a:rPr lang="en-US" sz="1050" dirty="0" smtClean="0"/>
                        <a:t>Video</a:t>
                      </a:r>
                    </a:p>
                  </a:txBody>
                  <a:tcPr/>
                </a:tc>
                <a:tc>
                  <a:txBody>
                    <a:bodyPr/>
                    <a:lstStyle/>
                    <a:p>
                      <a:r>
                        <a:rPr lang="en-US" sz="1050" dirty="0" smtClean="0"/>
                        <a:t>4:40-5:00</a:t>
                      </a:r>
                    </a:p>
                  </a:txBody>
                  <a:tcPr/>
                </a:tc>
              </a:tr>
              <a:tr h="269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mn-lt"/>
                          <a:ea typeface="+mn-ea"/>
                          <a:cs typeface="+mn-cs"/>
                        </a:rPr>
                        <a:t>one to facilitate, one to scribe DPR/HCS/OLS/APM</a:t>
                      </a:r>
                      <a:endParaRPr kumimoji="0" lang="en-US" sz="105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r>
                        <a:rPr lang="en-US" sz="1050" dirty="0" smtClean="0"/>
                        <a:t>Review Day</a:t>
                      </a:r>
                      <a:r>
                        <a:rPr lang="en-US" sz="1050" baseline="0" dirty="0" smtClean="0"/>
                        <a:t> and close </a:t>
                      </a:r>
                      <a:endParaRPr lang="en-US" sz="1050" dirty="0"/>
                    </a:p>
                  </a:txBody>
                  <a:tcPr/>
                </a:tc>
                <a:tc>
                  <a:txBody>
                    <a:bodyPr/>
                    <a:lstStyle/>
                    <a:p>
                      <a:r>
                        <a:rPr lang="en-US" sz="1050" dirty="0" smtClean="0"/>
                        <a:t>Review 2 days – Harvey Ball –</a:t>
                      </a:r>
                    </a:p>
                    <a:p>
                      <a:r>
                        <a:rPr lang="en-US" sz="1050" dirty="0" smtClean="0"/>
                        <a:t>B’s and Cs and close </a:t>
                      </a:r>
                      <a:endParaRPr lang="en-US" sz="1050" dirty="0"/>
                    </a:p>
                  </a:txBody>
                  <a:tcPr/>
                </a:tc>
                <a:tc>
                  <a:txBody>
                    <a:bodyPr/>
                    <a:lstStyle/>
                    <a:p>
                      <a:r>
                        <a:rPr lang="en-US" sz="1050" dirty="0" smtClean="0"/>
                        <a:t>Flips</a:t>
                      </a:r>
                      <a:endParaRPr lang="en-US" sz="1050" dirty="0"/>
                    </a:p>
                  </a:txBody>
                  <a:tcPr/>
                </a:tc>
                <a:tc>
                  <a:txBody>
                    <a:bodyPr/>
                    <a:lstStyle/>
                    <a:p>
                      <a:r>
                        <a:rPr lang="en-US" sz="1050" baseline="0" dirty="0" smtClean="0"/>
                        <a:t>5:00-5:15</a:t>
                      </a:r>
                    </a:p>
                    <a:p>
                      <a:r>
                        <a:rPr lang="en-US" sz="1050" baseline="0" dirty="0" smtClean="0"/>
                        <a:t>(15 min)</a:t>
                      </a:r>
                    </a:p>
                  </a:txBody>
                  <a:tcPr/>
                </a:tc>
              </a:tr>
            </a:tbl>
          </a:graphicData>
        </a:graphic>
      </p:graphicFrame>
      <p:sp>
        <p:nvSpPr>
          <p:cNvPr id="5" name="Title 1"/>
          <p:cNvSpPr>
            <a:spLocks noGrp="1"/>
          </p:cNvSpPr>
          <p:nvPr>
            <p:ph type="title"/>
          </p:nvPr>
        </p:nvSpPr>
        <p:spPr>
          <a:xfrm>
            <a:off x="76200" y="134938"/>
            <a:ext cx="8534400" cy="703262"/>
          </a:xfrm>
        </p:spPr>
        <p:txBody>
          <a:bodyPr/>
          <a:lstStyle/>
          <a:p>
            <a:r>
              <a:rPr lang="en-US" dirty="0" smtClean="0"/>
              <a:t>Frontier Store Leadership Launch: Agenda Day 2 </a:t>
            </a:r>
            <a:endParaRPr lang="en-US" dirty="0"/>
          </a:p>
        </p:txBody>
      </p:sp>
    </p:spTree>
    <p:extLst>
      <p:ext uri="{BB962C8B-B14F-4D97-AF65-F5344CB8AC3E}">
        <p14:creationId xmlns:p14="http://schemas.microsoft.com/office/powerpoint/2010/main" val="642796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Wins Poster</a:t>
            </a:r>
            <a:endParaRPr lang="en-US" dirty="0"/>
          </a:p>
        </p:txBody>
      </p:sp>
      <p:sp>
        <p:nvSpPr>
          <p:cNvPr id="4" name="Footer Placeholder 3"/>
          <p:cNvSpPr>
            <a:spLocks noGrp="1"/>
          </p:cNvSpPr>
          <p:nvPr>
            <p:ph type="ftr" sz="quarter" idx="10"/>
          </p:nvPr>
        </p:nvSpPr>
        <p:spPr/>
        <p:txBody>
          <a:bodyPr/>
          <a:lstStyle/>
          <a:p>
            <a:pPr>
              <a:defRPr/>
            </a:pPr>
            <a:r>
              <a:rPr lang="en-US" dirty="0" smtClean="0">
                <a:solidFill>
                  <a:srgbClr val="58595B"/>
                </a:solidFill>
              </a:rPr>
              <a:t>©2015 Walgreen Co. All rights reserved.</a:t>
            </a:r>
            <a:endParaRPr lang="en-US" dirty="0">
              <a:solidFill>
                <a:srgbClr val="58595B"/>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1196752"/>
            <a:ext cx="9143999"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48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Frontier Wall: Phase One </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94" y="1295400"/>
            <a:ext cx="382730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3" y="3962400"/>
            <a:ext cx="381540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676403"/>
            <a:ext cx="5105400" cy="3823797"/>
          </a:xfrm>
          <a:prstGeom prst="rect">
            <a:avLst/>
          </a:prstGeom>
        </p:spPr>
      </p:pic>
    </p:spTree>
    <p:extLst>
      <p:ext uri="{BB962C8B-B14F-4D97-AF65-F5344CB8AC3E}">
        <p14:creationId xmlns:p14="http://schemas.microsoft.com/office/powerpoint/2010/main" val="502330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Debrief Activity: </a:t>
            </a:r>
            <a:br>
              <a:rPr lang="en-US" dirty="0" smtClean="0"/>
            </a:br>
            <a:r>
              <a:rPr lang="en-US" dirty="0" smtClean="0"/>
              <a:t>Store Diagnostics, Storyboard, Quick Wins</a:t>
            </a:r>
            <a:endParaRPr lang="en-US" dirty="0"/>
          </a:p>
        </p:txBody>
      </p:sp>
      <p:sp>
        <p:nvSpPr>
          <p:cNvPr id="18" name="Content Placeholder 2"/>
          <p:cNvSpPr>
            <a:spLocks noGrp="1"/>
          </p:cNvSpPr>
          <p:nvPr>
            <p:ph idx="1"/>
          </p:nvPr>
        </p:nvSpPr>
        <p:spPr>
          <a:xfrm>
            <a:off x="304800" y="1409706"/>
            <a:ext cx="8593080" cy="4706614"/>
          </a:xfrm>
        </p:spPr>
        <p:txBody>
          <a:bodyPr>
            <a:normAutofit/>
          </a:bodyPr>
          <a:lstStyle/>
          <a:p>
            <a:pPr marL="342900" indent="-342900">
              <a:buFont typeface="Arial" panose="020B0604020202020204" pitchFamily="34" charset="0"/>
              <a:buChar char="•"/>
            </a:pPr>
            <a:r>
              <a:rPr lang="en-US" dirty="0" smtClean="0"/>
              <a:t>At your table, take 5 minutes to discuss the Benefits and Concerns </a:t>
            </a:r>
          </a:p>
          <a:p>
            <a:pPr marL="692150" lvl="3" indent="0">
              <a:lnSpc>
                <a:spcPct val="120000"/>
              </a:lnSpc>
              <a:buNone/>
            </a:pPr>
            <a:endParaRPr lang="en-US" sz="1200" dirty="0"/>
          </a:p>
          <a:p>
            <a:pPr marL="342900" indent="-342900">
              <a:buFont typeface="Arial" panose="020B0604020202020204" pitchFamily="34" charset="0"/>
              <a:buChar char="•"/>
            </a:pPr>
            <a:r>
              <a:rPr lang="en-US" dirty="0" smtClean="0"/>
              <a:t>Use the flipcharts at your tables to capture your thoughts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Every table will select a spokesperson to present back to the group (2 min) one benefit and concern (</a:t>
            </a:r>
            <a:r>
              <a:rPr lang="en-US" u="sng" dirty="0" smtClean="0"/>
              <a:t>try not to repeat</a:t>
            </a:r>
            <a:r>
              <a:rPr lang="en-US" dirty="0" smtClean="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The Concerns will be worked through during the Reflection and Planning session (by district)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3033784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268856"/>
            <a:ext cx="8695764" cy="1024245"/>
          </a:xfrm>
        </p:spPr>
        <p:txBody>
          <a:bodyPr/>
          <a:lstStyle/>
          <a:p>
            <a:r>
              <a:rPr lang="en-US" sz="4400" dirty="0" smtClean="0">
                <a:solidFill>
                  <a:schemeClr val="tx1"/>
                </a:solidFill>
              </a:rPr>
              <a:t>Core Skill Practice </a:t>
            </a:r>
            <a:br>
              <a:rPr lang="en-US" sz="4400" dirty="0" smtClean="0">
                <a:solidFill>
                  <a:schemeClr val="tx1"/>
                </a:solidFill>
              </a:rPr>
            </a:br>
            <a:r>
              <a:rPr lang="en-US" sz="4400" dirty="0">
                <a:solidFill>
                  <a:schemeClr val="tx1"/>
                </a:solidFill>
              </a:rPr>
              <a:t/>
            </a:r>
            <a:br>
              <a:rPr lang="en-US" sz="4400" dirty="0">
                <a:solidFill>
                  <a:schemeClr val="tx1"/>
                </a:solidFill>
              </a:rPr>
            </a:br>
            <a:r>
              <a:rPr lang="en-US" sz="4400" dirty="0" smtClean="0">
                <a:solidFill>
                  <a:schemeClr val="tx1"/>
                </a:solidFill>
              </a:rPr>
              <a:t>Problem Solve Team Build</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6951123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PSTB Practice with OSA or RX Service Diagnostic </a:t>
            </a:r>
            <a:endParaRPr lang="en-US" dirty="0"/>
          </a:p>
        </p:txBody>
      </p:sp>
      <p:sp>
        <p:nvSpPr>
          <p:cNvPr id="3" name="Content Placeholder 2"/>
          <p:cNvSpPr>
            <a:spLocks noGrp="1"/>
          </p:cNvSpPr>
          <p:nvPr>
            <p:ph sz="quarter" idx="12"/>
          </p:nvPr>
        </p:nvSpPr>
        <p:spPr/>
        <p:txBody>
          <a:bodyPr/>
          <a:lstStyle/>
          <a:p>
            <a:pPr marL="342900" indent="-342900">
              <a:buFont typeface="Arial" panose="020B0604020202020204" pitchFamily="34" charset="0"/>
              <a:buChar char="•"/>
            </a:pPr>
            <a:r>
              <a:rPr lang="en-US" dirty="0" smtClean="0"/>
              <a:t>Break into District Group</a:t>
            </a:r>
          </a:p>
          <a:p>
            <a:pPr marL="342900" indent="-342900">
              <a:buFont typeface="Arial" panose="020B0604020202020204" pitchFamily="34" charset="0"/>
              <a:buChar char="•"/>
            </a:pPr>
            <a:r>
              <a:rPr lang="en-US" dirty="0" smtClean="0"/>
              <a:t>Practice PSTB for 50 minutes</a:t>
            </a:r>
          </a:p>
          <a:p>
            <a:pPr marL="342900" indent="-342900">
              <a:buFont typeface="Arial" panose="020B0604020202020204" pitchFamily="34" charset="0"/>
              <a:buChar char="•"/>
            </a:pPr>
            <a:r>
              <a:rPr lang="en-US" dirty="0" smtClean="0"/>
              <a:t>Debrief for 10 minutes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42838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5051" y="1371600"/>
            <a:ext cx="4192588" cy="5334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 PREPERATION</a:t>
            </a:r>
            <a:endParaRPr lang="en-US" dirty="0"/>
          </a:p>
        </p:txBody>
      </p:sp>
      <p:sp>
        <p:nvSpPr>
          <p:cNvPr id="3" name="Content Placeholder 2"/>
          <p:cNvSpPr>
            <a:spLocks noGrp="1"/>
          </p:cNvSpPr>
          <p:nvPr>
            <p:ph sz="half" idx="2"/>
          </p:nvPr>
        </p:nvSpPr>
        <p:spPr>
          <a:xfrm>
            <a:off x="185051" y="1916832"/>
            <a:ext cx="4192588" cy="439248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a:buChar char="•"/>
            </a:pPr>
            <a:r>
              <a:rPr lang="en-US" sz="1600" dirty="0" smtClean="0"/>
              <a:t> Print the one page summary for PSTB</a:t>
            </a:r>
          </a:p>
          <a:p>
            <a:pPr marL="285750" indent="-285750">
              <a:buFont typeface="Arial"/>
              <a:buChar char="•"/>
            </a:pPr>
            <a:endParaRPr lang="en-US" sz="1600" dirty="0"/>
          </a:p>
          <a:p>
            <a:pPr marL="285750" indent="-285750">
              <a:buFont typeface="Arial"/>
              <a:buChar char="•"/>
            </a:pPr>
            <a:r>
              <a:rPr lang="en-US" sz="1600" dirty="0" smtClean="0"/>
              <a:t>Prepare Fish bones </a:t>
            </a:r>
          </a:p>
          <a:p>
            <a:pPr marL="285750" indent="-285750">
              <a:buFont typeface="Arial"/>
              <a:buChar char="•"/>
            </a:pPr>
            <a:endParaRPr lang="en-US" sz="1600" dirty="0"/>
          </a:p>
          <a:p>
            <a:pPr marL="285750" indent="-285750">
              <a:buFont typeface="Arial"/>
              <a:buChar char="•"/>
            </a:pPr>
            <a:r>
              <a:rPr lang="en-US" sz="1600" dirty="0" smtClean="0"/>
              <a:t>All Material required for PSTB </a:t>
            </a:r>
          </a:p>
          <a:p>
            <a:pPr marL="509588" lvl="1" indent="-285750"/>
            <a:r>
              <a:rPr lang="en-US" sz="1400" dirty="0" smtClean="0"/>
              <a:t>Create an output for OSA or RX to support background of problem statement </a:t>
            </a:r>
          </a:p>
          <a:p>
            <a:pPr marL="285750" indent="-285750">
              <a:buFont typeface="Arial"/>
              <a:buChar char="•"/>
            </a:pPr>
            <a:endParaRPr lang="en-US" sz="1600" dirty="0"/>
          </a:p>
          <a:p>
            <a:pPr marL="285750" indent="-285750">
              <a:buFont typeface="Arial"/>
              <a:buChar char="•"/>
            </a:pPr>
            <a:r>
              <a:rPr lang="en-US" sz="1600" dirty="0" smtClean="0"/>
              <a:t>Allow 50 Mins for PSTBs </a:t>
            </a:r>
          </a:p>
          <a:p>
            <a:pPr marL="285750" indent="-285750">
              <a:buFont typeface="Arial"/>
              <a:buChar char="•"/>
            </a:pPr>
            <a:endParaRPr lang="en-US" sz="1600" dirty="0"/>
          </a:p>
          <a:p>
            <a:pPr marL="285750" indent="-285750">
              <a:buFont typeface="Arial"/>
              <a:buChar char="•"/>
            </a:pPr>
            <a:r>
              <a:rPr lang="en-US" sz="1600" dirty="0" smtClean="0"/>
              <a:t>Allow 10 mins to debrief </a:t>
            </a:r>
            <a:endParaRPr lang="en-US" sz="1600" dirty="0"/>
          </a:p>
        </p:txBody>
      </p:sp>
      <p:sp>
        <p:nvSpPr>
          <p:cNvPr id="4" name="Text Placeholder 3"/>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TRAINERS NOTES </a:t>
            </a:r>
            <a:endParaRPr lang="en-US" dirty="0"/>
          </a:p>
        </p:txBody>
      </p:sp>
      <p:sp>
        <p:nvSpPr>
          <p:cNvPr id="5" name="Content Placeholder 4"/>
          <p:cNvSpPr>
            <a:spLocks noGrp="1"/>
          </p:cNvSpPr>
          <p:nvPr>
            <p:ph sz="quarter" idx="4"/>
          </p:nvPr>
        </p:nvSpPr>
        <p:spPr>
          <a:xfrm>
            <a:off x="4645029" y="1916832"/>
            <a:ext cx="4194175" cy="4464496"/>
          </a:xfrm>
        </p:spPr>
        <p:style>
          <a:lnRef idx="2">
            <a:schemeClr val="accent2"/>
          </a:lnRef>
          <a:fillRef idx="1">
            <a:schemeClr val="lt1"/>
          </a:fillRef>
          <a:effectRef idx="0">
            <a:schemeClr val="accent2"/>
          </a:effectRef>
          <a:fontRef idx="minor">
            <a:schemeClr val="dk1"/>
          </a:fontRef>
        </p:style>
        <p:txBody>
          <a:bodyPr/>
          <a:lstStyle/>
          <a:p>
            <a:pPr marL="285750" indent="-285750">
              <a:buFont typeface="Arial"/>
              <a:buChar char="•"/>
            </a:pPr>
            <a:r>
              <a:rPr lang="en-US" sz="1600" dirty="0" smtClean="0"/>
              <a:t> Introduce the session and split into District groups (DM led facilitator, DPR/HCS/OLS/APM/FL co-facilitate/scribe)</a:t>
            </a:r>
          </a:p>
          <a:p>
            <a:endParaRPr lang="en-US" sz="1600" dirty="0"/>
          </a:p>
          <a:p>
            <a:pPr marL="285750" indent="-285750">
              <a:buFont typeface="Arial"/>
              <a:buChar char="•"/>
            </a:pPr>
            <a:r>
              <a:rPr lang="en-US" sz="1600" dirty="0" smtClean="0"/>
              <a:t>Explain that this a time for them  to see and practice PSTB</a:t>
            </a:r>
          </a:p>
          <a:p>
            <a:pPr marL="285750" indent="-285750">
              <a:buFont typeface="Arial"/>
              <a:buChar char="•"/>
            </a:pPr>
            <a:endParaRPr lang="en-US" sz="1600" dirty="0"/>
          </a:p>
          <a:p>
            <a:pPr marL="285750" indent="-285750">
              <a:buFont typeface="Arial"/>
              <a:buChar char="•"/>
            </a:pPr>
            <a:r>
              <a:rPr lang="en-US" sz="1600" dirty="0" smtClean="0"/>
              <a:t>PSTB topic </a:t>
            </a:r>
          </a:p>
          <a:p>
            <a:r>
              <a:rPr lang="en-US" sz="1600" dirty="0"/>
              <a:t>	</a:t>
            </a:r>
            <a:r>
              <a:rPr lang="en-US" sz="1600" dirty="0" smtClean="0"/>
              <a:t>- OSA – How to reduce Outs </a:t>
            </a:r>
          </a:p>
          <a:p>
            <a:r>
              <a:rPr lang="en-US" sz="1600" dirty="0" smtClean="0"/>
              <a:t>		OR</a:t>
            </a:r>
          </a:p>
          <a:p>
            <a:r>
              <a:rPr lang="en-US" sz="1600" dirty="0"/>
              <a:t>	</a:t>
            </a:r>
            <a:r>
              <a:rPr lang="en-US" sz="1600" dirty="0" smtClean="0"/>
              <a:t>- RX Service – How to Improve 			Waiters </a:t>
            </a:r>
            <a:endParaRPr lang="en-US" sz="1600" dirty="0"/>
          </a:p>
        </p:txBody>
      </p:sp>
      <p:sp>
        <p:nvSpPr>
          <p:cNvPr id="6" name="Title 5"/>
          <p:cNvSpPr>
            <a:spLocks noGrp="1"/>
          </p:cNvSpPr>
          <p:nvPr>
            <p:ph type="title"/>
          </p:nvPr>
        </p:nvSpPr>
        <p:spPr/>
        <p:txBody>
          <a:bodyPr/>
          <a:lstStyle/>
          <a:p>
            <a:r>
              <a:rPr lang="en-US" dirty="0" smtClean="0"/>
              <a:t>Core Skill PSTB Practice </a:t>
            </a:r>
            <a:endParaRPr lang="en-US" dirty="0"/>
          </a:p>
        </p:txBody>
      </p:sp>
      <p:sp>
        <p:nvSpPr>
          <p:cNvPr id="7" name="Footer Placeholder 6"/>
          <p:cNvSpPr>
            <a:spLocks noGrp="1"/>
          </p:cNvSpPr>
          <p:nvPr>
            <p:ph type="ftr" sz="quarter" idx="10"/>
          </p:nvPr>
        </p:nvSpPr>
        <p:spPr/>
        <p:txBody>
          <a:body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46748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Introduce the Team to the Session</a:t>
            </a:r>
            <a:endParaRPr lang="en-GB" dirty="0"/>
          </a:p>
        </p:txBody>
      </p:sp>
    </p:spTree>
    <p:extLst>
      <p:ext uri="{BB962C8B-B14F-4D97-AF65-F5344CB8AC3E}">
        <p14:creationId xmlns:p14="http://schemas.microsoft.com/office/powerpoint/2010/main" val="157632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you start share the Objectives of the session and capture any Expectations from the participants….</a:t>
            </a:r>
            <a:endParaRPr lang="en-US" dirty="0"/>
          </a:p>
        </p:txBody>
      </p:sp>
      <p:graphicFrame>
        <p:nvGraphicFramePr>
          <p:cNvPr id="9" name="Table 1101"/>
          <p:cNvGraphicFramePr/>
          <p:nvPr>
            <p:extLst>
              <p:ext uri="{D42A27DB-BD31-4B8C-83A1-F6EECF244321}">
                <p14:modId xmlns:p14="http://schemas.microsoft.com/office/powerpoint/2010/main" val="4247689424"/>
              </p:ext>
            </p:extLst>
          </p:nvPr>
        </p:nvGraphicFramePr>
        <p:xfrm>
          <a:off x="4876800" y="1676400"/>
          <a:ext cx="4038600" cy="3962401"/>
        </p:xfrm>
        <a:graphic>
          <a:graphicData uri="http://schemas.openxmlformats.org/drawingml/2006/table">
            <a:tbl>
              <a:tblPr firstRow="1"/>
              <a:tblGrid>
                <a:gridCol w="2999602"/>
                <a:gridCol w="1038998"/>
              </a:tblGrid>
              <a:tr h="377594">
                <a:tc>
                  <a:txBody>
                    <a:bodyPr/>
                    <a:lstStyle/>
                    <a:p>
                      <a:pPr marR="40639" lvl="0" algn="l" defTabSz="914400">
                        <a:lnSpc>
                          <a:spcPct val="80000"/>
                        </a:lnSpc>
                        <a:spcBef>
                          <a:spcPts val="300"/>
                        </a:spcBef>
                        <a:tabLst>
                          <a:tab pos="914400" algn="l"/>
                        </a:tabLst>
                        <a:defRPr sz="1800">
                          <a:solidFill>
                            <a:srgbClr val="000000"/>
                          </a:solidFill>
                          <a:uFillTx/>
                        </a:defRPr>
                      </a:pPr>
                      <a:r>
                        <a:rPr lang="en-GB" sz="1400" b="1" dirty="0" smtClean="0">
                          <a:solidFill>
                            <a:srgbClr val="FFFFFF"/>
                          </a:solidFill>
                          <a:uFill>
                            <a:solidFill>
                              <a:srgbClr val="606060"/>
                            </a:solidFill>
                          </a:uFill>
                          <a:latin typeface="+mn-lt"/>
                        </a:rPr>
                        <a:t>Agenda</a:t>
                      </a:r>
                      <a:endParaRPr sz="1400" b="1" dirty="0">
                        <a:solidFill>
                          <a:srgbClr val="FFFFFF"/>
                        </a:solidFill>
                        <a:uFill>
                          <a:solidFill>
                            <a:srgbClr val="606060"/>
                          </a:solidFill>
                        </a:uFill>
                        <a:latin typeface="+mn-lt"/>
                      </a:endParaRPr>
                    </a:p>
                  </a:txBody>
                  <a:tcPr marL="36000" marR="36000" marT="50800" marB="50800" anchor="b"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pPr marR="40639" lvl="0" algn="l" defTabSz="914400">
                        <a:lnSpc>
                          <a:spcPct val="80000"/>
                        </a:lnSpc>
                        <a:spcBef>
                          <a:spcPts val="300"/>
                        </a:spcBef>
                        <a:tabLst>
                          <a:tab pos="914400" algn="l"/>
                        </a:tabLst>
                        <a:defRPr sz="1800">
                          <a:solidFill>
                            <a:srgbClr val="000000"/>
                          </a:solidFill>
                          <a:uFillTx/>
                        </a:defRPr>
                      </a:pPr>
                      <a:r>
                        <a:rPr lang="en-GB" sz="1400" b="1" dirty="0" smtClean="0">
                          <a:solidFill>
                            <a:srgbClr val="FFFFFF"/>
                          </a:solidFill>
                          <a:uFill>
                            <a:solidFill>
                              <a:srgbClr val="606060"/>
                            </a:solidFill>
                          </a:uFill>
                        </a:rPr>
                        <a:t>Timing</a:t>
                      </a:r>
                      <a:endParaRPr sz="1400" b="1" dirty="0">
                        <a:solidFill>
                          <a:srgbClr val="FFFFFF"/>
                        </a:solidFill>
                        <a:uFill>
                          <a:solidFill>
                            <a:srgbClr val="606060"/>
                          </a:solidFill>
                        </a:uFill>
                      </a:endParaRPr>
                    </a:p>
                  </a:txBody>
                  <a:tcPr marL="36000" marR="36000" marT="50800" marB="50800" anchor="b"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r>
              <a:tr h="529707">
                <a:tc>
                  <a:txBody>
                    <a:bodyPr/>
                    <a:lstStyle>
                      <a:lvl1pPr algn="ctr" defTabSz="584200">
                        <a:defRPr sz="800">
                          <a:solidFill>
                            <a:schemeClr val="dk1"/>
                          </a:solidFill>
                          <a:uFill>
                            <a:solidFill>
                              <a:srgbClr val="A7A7A7"/>
                            </a:solidFill>
                          </a:uFill>
                          <a:latin typeface="Calibri"/>
                          <a:sym typeface="Calibri"/>
                        </a:defRPr>
                      </a:lvl1pPr>
                      <a:lvl2pPr indent="228600" algn="ctr" defTabSz="584200">
                        <a:defRPr sz="800">
                          <a:solidFill>
                            <a:schemeClr val="dk1"/>
                          </a:solidFill>
                          <a:uFill>
                            <a:solidFill>
                              <a:srgbClr val="A7A7A7"/>
                            </a:solidFill>
                          </a:uFill>
                          <a:latin typeface="Calibri"/>
                          <a:sym typeface="Calibri"/>
                        </a:defRPr>
                      </a:lvl2pPr>
                      <a:lvl3pPr indent="457200" algn="ctr" defTabSz="584200">
                        <a:defRPr sz="800">
                          <a:solidFill>
                            <a:schemeClr val="dk1"/>
                          </a:solidFill>
                          <a:uFill>
                            <a:solidFill>
                              <a:srgbClr val="A7A7A7"/>
                            </a:solidFill>
                          </a:uFill>
                          <a:latin typeface="Calibri"/>
                          <a:sym typeface="Calibri"/>
                        </a:defRPr>
                      </a:lvl3pPr>
                      <a:lvl4pPr indent="685800" algn="ctr" defTabSz="584200">
                        <a:defRPr sz="800">
                          <a:solidFill>
                            <a:schemeClr val="dk1"/>
                          </a:solidFill>
                          <a:uFill>
                            <a:solidFill>
                              <a:srgbClr val="A7A7A7"/>
                            </a:solidFill>
                          </a:uFill>
                          <a:latin typeface="Calibri"/>
                          <a:sym typeface="Calibri"/>
                        </a:defRPr>
                      </a:lvl4pPr>
                      <a:lvl5pPr indent="914400" algn="ctr" defTabSz="584200">
                        <a:defRPr sz="800">
                          <a:solidFill>
                            <a:schemeClr val="dk1"/>
                          </a:solidFill>
                          <a:uFill>
                            <a:solidFill>
                              <a:srgbClr val="A7A7A7"/>
                            </a:solidFill>
                          </a:uFill>
                          <a:latin typeface="Calibri"/>
                          <a:sym typeface="Calibri"/>
                        </a:defRPr>
                      </a:lvl5pPr>
                      <a:lvl6pPr indent="1143000" algn="ctr" defTabSz="584200">
                        <a:defRPr sz="800">
                          <a:solidFill>
                            <a:schemeClr val="dk1"/>
                          </a:solidFill>
                          <a:uFill>
                            <a:solidFill>
                              <a:srgbClr val="A7A7A7"/>
                            </a:solidFill>
                          </a:uFill>
                          <a:latin typeface="Calibri"/>
                          <a:sym typeface="Calibri"/>
                        </a:defRPr>
                      </a:lvl6pPr>
                      <a:lvl7pPr indent="1371600" algn="ctr" defTabSz="584200">
                        <a:defRPr sz="800">
                          <a:solidFill>
                            <a:schemeClr val="dk1"/>
                          </a:solidFill>
                          <a:uFill>
                            <a:solidFill>
                              <a:srgbClr val="A7A7A7"/>
                            </a:solidFill>
                          </a:uFill>
                          <a:latin typeface="Calibri"/>
                          <a:sym typeface="Calibri"/>
                        </a:defRPr>
                      </a:lvl7pPr>
                      <a:lvl8pPr indent="1600200" algn="ctr" defTabSz="584200">
                        <a:defRPr sz="800">
                          <a:solidFill>
                            <a:schemeClr val="dk1"/>
                          </a:solidFill>
                          <a:uFill>
                            <a:solidFill>
                              <a:srgbClr val="A7A7A7"/>
                            </a:solidFill>
                          </a:uFill>
                          <a:latin typeface="Calibri"/>
                          <a:sym typeface="Calibri"/>
                        </a:defRPr>
                      </a:lvl8pPr>
                      <a:lvl9pPr indent="1828800" algn="ctr" defTabSz="584200">
                        <a:defRPr sz="800">
                          <a:solidFill>
                            <a:schemeClr val="dk1"/>
                          </a:solidFill>
                          <a:uFill>
                            <a:solidFill>
                              <a:srgbClr val="A7A7A7"/>
                            </a:solidFill>
                          </a:uFill>
                          <a:latin typeface="Calibri"/>
                          <a:sym typeface="Calibri"/>
                        </a:defRPr>
                      </a:lvl9pPr>
                    </a:lstStyle>
                    <a:p>
                      <a:pPr algn="l"/>
                      <a:r>
                        <a:rPr lang="en-GB" sz="1400" baseline="0" dirty="0" smtClean="0">
                          <a:latin typeface="+mn-lt"/>
                        </a:rPr>
                        <a:t>Agenda, Objectives, Expectations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lvl="0" indent="0" algn="l" defTabSz="914400">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5 min</a:t>
                      </a:r>
                      <a:endParaRPr sz="1400" dirty="0">
                        <a:solidFill>
                          <a:schemeClr val="tx1"/>
                        </a:solidFill>
                        <a:latin typeface="+mn-lt"/>
                      </a:endParaRP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534633">
                <a:tc>
                  <a:txBody>
                    <a:bodyPr/>
                    <a:lstStyle>
                      <a:lvl1pPr algn="ctr" defTabSz="584200">
                        <a:defRPr sz="800">
                          <a:solidFill>
                            <a:schemeClr val="dk1"/>
                          </a:solidFill>
                          <a:uFill>
                            <a:solidFill>
                              <a:srgbClr val="A7A7A7"/>
                            </a:solidFill>
                          </a:uFill>
                          <a:latin typeface="Calibri"/>
                          <a:sym typeface="Calibri"/>
                        </a:defRPr>
                      </a:lvl1pPr>
                      <a:lvl2pPr indent="228600" algn="ctr" defTabSz="584200">
                        <a:defRPr sz="800">
                          <a:solidFill>
                            <a:schemeClr val="dk1"/>
                          </a:solidFill>
                          <a:uFill>
                            <a:solidFill>
                              <a:srgbClr val="A7A7A7"/>
                            </a:solidFill>
                          </a:uFill>
                          <a:latin typeface="Calibri"/>
                          <a:sym typeface="Calibri"/>
                        </a:defRPr>
                      </a:lvl2pPr>
                      <a:lvl3pPr indent="457200" algn="ctr" defTabSz="584200">
                        <a:defRPr sz="800">
                          <a:solidFill>
                            <a:schemeClr val="dk1"/>
                          </a:solidFill>
                          <a:uFill>
                            <a:solidFill>
                              <a:srgbClr val="A7A7A7"/>
                            </a:solidFill>
                          </a:uFill>
                          <a:latin typeface="Calibri"/>
                          <a:sym typeface="Calibri"/>
                        </a:defRPr>
                      </a:lvl3pPr>
                      <a:lvl4pPr indent="685800" algn="ctr" defTabSz="584200">
                        <a:defRPr sz="800">
                          <a:solidFill>
                            <a:schemeClr val="dk1"/>
                          </a:solidFill>
                          <a:uFill>
                            <a:solidFill>
                              <a:srgbClr val="A7A7A7"/>
                            </a:solidFill>
                          </a:uFill>
                          <a:latin typeface="Calibri"/>
                          <a:sym typeface="Calibri"/>
                        </a:defRPr>
                      </a:lvl4pPr>
                      <a:lvl5pPr indent="914400" algn="ctr" defTabSz="584200">
                        <a:defRPr sz="800">
                          <a:solidFill>
                            <a:schemeClr val="dk1"/>
                          </a:solidFill>
                          <a:uFill>
                            <a:solidFill>
                              <a:srgbClr val="A7A7A7"/>
                            </a:solidFill>
                          </a:uFill>
                          <a:latin typeface="Calibri"/>
                          <a:sym typeface="Calibri"/>
                        </a:defRPr>
                      </a:lvl5pPr>
                      <a:lvl6pPr indent="1143000" algn="ctr" defTabSz="584200">
                        <a:defRPr sz="800">
                          <a:solidFill>
                            <a:schemeClr val="dk1"/>
                          </a:solidFill>
                          <a:uFill>
                            <a:solidFill>
                              <a:srgbClr val="A7A7A7"/>
                            </a:solidFill>
                          </a:uFill>
                          <a:latin typeface="Calibri"/>
                          <a:sym typeface="Calibri"/>
                        </a:defRPr>
                      </a:lvl6pPr>
                      <a:lvl7pPr indent="1371600" algn="ctr" defTabSz="584200">
                        <a:defRPr sz="800">
                          <a:solidFill>
                            <a:schemeClr val="dk1"/>
                          </a:solidFill>
                          <a:uFill>
                            <a:solidFill>
                              <a:srgbClr val="A7A7A7"/>
                            </a:solidFill>
                          </a:uFill>
                          <a:latin typeface="Calibri"/>
                          <a:sym typeface="Calibri"/>
                        </a:defRPr>
                      </a:lvl7pPr>
                      <a:lvl8pPr indent="1600200" algn="ctr" defTabSz="584200">
                        <a:defRPr sz="800">
                          <a:solidFill>
                            <a:schemeClr val="dk1"/>
                          </a:solidFill>
                          <a:uFill>
                            <a:solidFill>
                              <a:srgbClr val="A7A7A7"/>
                            </a:solidFill>
                          </a:uFill>
                          <a:latin typeface="Calibri"/>
                          <a:sym typeface="Calibri"/>
                        </a:defRPr>
                      </a:lvl8pPr>
                      <a:lvl9pPr indent="1828800" algn="ctr" defTabSz="584200">
                        <a:defRPr sz="800">
                          <a:solidFill>
                            <a:schemeClr val="dk1"/>
                          </a:solidFill>
                          <a:uFill>
                            <a:solidFill>
                              <a:srgbClr val="A7A7A7"/>
                            </a:solidFill>
                          </a:uFill>
                          <a:latin typeface="Calibri"/>
                          <a:sym typeface="Calibri"/>
                        </a:defRPr>
                      </a:lvl9pPr>
                    </a:lstStyle>
                    <a:p>
                      <a:pPr algn="l"/>
                      <a:r>
                        <a:rPr lang="en-GB" sz="1400" baseline="0" dirty="0" smtClean="0">
                          <a:latin typeface="+mn-lt"/>
                        </a:rPr>
                        <a:t>Ground Rules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lvl="0" indent="0" algn="l" defTabSz="914400">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5 min</a:t>
                      </a:r>
                      <a:endParaRPr sz="1400" dirty="0">
                        <a:solidFill>
                          <a:schemeClr val="tx1"/>
                        </a:solidFill>
                        <a:latin typeface="+mn-lt"/>
                      </a:endParaRP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534633">
                <a:tc>
                  <a:txBody>
                    <a:bodyPr/>
                    <a:lstStyle/>
                    <a:p>
                      <a:pPr algn="l"/>
                      <a:r>
                        <a:rPr lang="en-GB" sz="1400" baseline="0" dirty="0" smtClean="0">
                          <a:latin typeface="+mn-lt"/>
                        </a:rPr>
                        <a:t>Why are we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lvl="0" indent="0" algn="l" defTabSz="914400">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5 min</a:t>
                      </a:r>
                      <a:endParaRPr lang="en-US" sz="1400" dirty="0">
                        <a:solidFill>
                          <a:schemeClr val="tx1"/>
                        </a:solidFill>
                        <a:latin typeface="+mn-lt"/>
                      </a:endParaRP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534633">
                <a:tc>
                  <a:txBody>
                    <a:bodyPr/>
                    <a:lstStyle/>
                    <a:p>
                      <a:pPr algn="l"/>
                      <a:r>
                        <a:rPr lang="en-GB" sz="1400" b="0" dirty="0" smtClean="0">
                          <a:latin typeface="+mn-lt"/>
                        </a:rPr>
                        <a:t>PSTB Process Steps Overview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marR="0" lvl="0" indent="0" algn="l" defTabSz="914400" rtl="0" eaLnBrk="1" fontAlgn="auto" latinLnBrk="0" hangingPunct="1">
                        <a:lnSpc>
                          <a:spcPct val="100000"/>
                        </a:lnSpc>
                        <a:spcBef>
                          <a:spcPts val="0"/>
                        </a:spcBef>
                        <a:spcAft>
                          <a:spcPts val="0"/>
                        </a:spcAft>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5 min</a:t>
                      </a: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732645">
                <a:tc>
                  <a:txBody>
                    <a:bodyPr/>
                    <a:lstStyle/>
                    <a:p>
                      <a:pPr algn="l"/>
                      <a:r>
                        <a:rPr lang="en-GB" sz="1400" b="0" dirty="0" smtClean="0">
                          <a:latin typeface="+mn-lt"/>
                        </a:rPr>
                        <a:t>Run PSTB session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lvl="0" indent="0" algn="l" defTabSz="914400">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As Required</a:t>
                      </a: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718556">
                <a:tc>
                  <a:txBody>
                    <a:bodyPr/>
                    <a:lstStyle/>
                    <a:p>
                      <a:pPr algn="l"/>
                      <a:r>
                        <a:rPr lang="en-GB" sz="1400" b="0" dirty="0" smtClean="0">
                          <a:latin typeface="+mn-lt"/>
                        </a:rPr>
                        <a:t>B’s and C’s,</a:t>
                      </a:r>
                      <a:r>
                        <a:rPr lang="en-GB" sz="1400" b="0" baseline="0" dirty="0" smtClean="0">
                          <a:latin typeface="+mn-lt"/>
                        </a:rPr>
                        <a:t> expectations review, next steps</a:t>
                      </a:r>
                      <a:endParaRPr lang="en-GB" sz="1400" b="0" dirty="0" smtClean="0">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2700" marR="0" lvl="0" indent="0" algn="l" defTabSz="914400" rtl="0" eaLnBrk="1" fontAlgn="auto" latinLnBrk="0" hangingPunct="1">
                        <a:lnSpc>
                          <a:spcPct val="100000"/>
                        </a:lnSpc>
                        <a:spcBef>
                          <a:spcPts val="0"/>
                        </a:spcBef>
                        <a:spcAft>
                          <a:spcPts val="0"/>
                        </a:spcAft>
                        <a:buClr>
                          <a:srgbClr val="0080FF"/>
                        </a:buClr>
                        <a:buSzPct val="100000"/>
                        <a:buFont typeface="Lucida Grande"/>
                        <a:buNone/>
                        <a:tabLst>
                          <a:tab pos="914400" algn="l"/>
                        </a:tabLst>
                        <a:defRPr sz="1800">
                          <a:solidFill>
                            <a:srgbClr val="000000"/>
                          </a:solidFill>
                          <a:uFillTx/>
                        </a:defRPr>
                      </a:pPr>
                      <a:r>
                        <a:rPr lang="en-US" sz="1400" dirty="0" smtClean="0">
                          <a:solidFill>
                            <a:schemeClr val="tx1"/>
                          </a:solidFill>
                          <a:latin typeface="+mn-lt"/>
                        </a:rPr>
                        <a:t>5 min</a:t>
                      </a:r>
                    </a:p>
                  </a:txBody>
                  <a:tcPr marL="50800" marR="50800" marT="50800" marB="5080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bl>
          </a:graphicData>
        </a:graphic>
      </p:graphicFrame>
      <p:sp>
        <p:nvSpPr>
          <p:cNvPr id="10" name="Content Placeholder 3"/>
          <p:cNvSpPr>
            <a:spLocks noGrp="1"/>
          </p:cNvSpPr>
          <p:nvPr>
            <p:ph idx="4294967295"/>
          </p:nvPr>
        </p:nvSpPr>
        <p:spPr>
          <a:xfrm>
            <a:off x="550920" y="1676400"/>
            <a:ext cx="3792480" cy="4439920"/>
          </a:xfrm>
          <a:prstGeom prst="rect">
            <a:avLst/>
          </a:prstGeom>
        </p:spPr>
        <p:txBody>
          <a:bodyPr/>
          <a:lstStyle/>
          <a:p>
            <a:r>
              <a:rPr lang="en-GB" dirty="0" smtClean="0"/>
              <a:t>Objectives</a:t>
            </a:r>
          </a:p>
          <a:p>
            <a:pPr marL="342900" indent="-342900">
              <a:buFont typeface="Arial"/>
              <a:buChar char="•"/>
            </a:pPr>
            <a:r>
              <a:rPr lang="en-GB" dirty="0" smtClean="0"/>
              <a:t>To share background information / diagnostic findings</a:t>
            </a:r>
            <a:endParaRPr lang="en-GB" dirty="0"/>
          </a:p>
          <a:p>
            <a:pPr marL="342900" indent="-342900">
              <a:buFont typeface="Arial"/>
              <a:buChar char="•"/>
            </a:pPr>
            <a:r>
              <a:rPr lang="en-GB" dirty="0" smtClean="0"/>
              <a:t>To discuss the barriers and solutions related to our problem identified</a:t>
            </a:r>
            <a:endParaRPr lang="en-GB" dirty="0"/>
          </a:p>
          <a:p>
            <a:pPr marL="342900" indent="-342900">
              <a:buFont typeface="Arial"/>
              <a:buChar char="•"/>
            </a:pPr>
            <a:r>
              <a:rPr lang="en-GB" dirty="0"/>
              <a:t>To </a:t>
            </a:r>
            <a:r>
              <a:rPr lang="en-GB" dirty="0" smtClean="0"/>
              <a:t>work as a team and promote ownership of team members ideas which lead to actionable next steps</a:t>
            </a:r>
            <a:endParaRPr lang="en-GB" dirty="0"/>
          </a:p>
          <a:p>
            <a:endParaRPr lang="en-GB" dirty="0"/>
          </a:p>
        </p:txBody>
      </p:sp>
    </p:spTree>
    <p:extLst>
      <p:ext uri="{BB962C8B-B14F-4D97-AF65-F5344CB8AC3E}">
        <p14:creationId xmlns:p14="http://schemas.microsoft.com/office/powerpoint/2010/main" val="3177855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52413" y="304801"/>
            <a:ext cx="7788117" cy="449981"/>
          </a:xfrm>
        </p:spPr>
        <p:txBody>
          <a:bodyPr>
            <a:noAutofit/>
          </a:bodyPr>
          <a:lstStyle/>
          <a:p>
            <a:r>
              <a:rPr lang="en-GB" dirty="0" smtClean="0"/>
              <a:t>… and also set out the ground rules that will help deliver a great PSTB</a:t>
            </a:r>
            <a:endParaRPr lang="en-GB" dirty="0"/>
          </a:p>
        </p:txBody>
      </p:sp>
      <p:sp>
        <p:nvSpPr>
          <p:cNvPr id="2" name="Content Placeholder 1"/>
          <p:cNvSpPr>
            <a:spLocks noGrp="1"/>
          </p:cNvSpPr>
          <p:nvPr>
            <p:ph sz="half" idx="1"/>
          </p:nvPr>
        </p:nvSpPr>
        <p:spPr>
          <a:xfrm>
            <a:off x="138024" y="1239416"/>
            <a:ext cx="4281576" cy="5313784"/>
          </a:xfrm>
        </p:spPr>
        <p:txBody>
          <a:bodyPr>
            <a:noAutofit/>
          </a:bodyPr>
          <a:lstStyle/>
          <a:p>
            <a:pPr marL="0" indent="0">
              <a:buNone/>
            </a:pPr>
            <a:r>
              <a:rPr lang="en-GB" i="1" u="sng" dirty="0" smtClean="0"/>
              <a:t>Ground Rules:</a:t>
            </a:r>
          </a:p>
          <a:p>
            <a:pPr marL="342900" indent="-342900">
              <a:buFont typeface="Arial"/>
              <a:buChar char="•"/>
            </a:pPr>
            <a:r>
              <a:rPr lang="en-GB" dirty="0" smtClean="0"/>
              <a:t>We’re all on the same team – so no hierarchy in the group</a:t>
            </a:r>
          </a:p>
          <a:p>
            <a:pPr marL="342900" indent="-342900">
              <a:buFont typeface="Arial"/>
              <a:buChar char="•"/>
            </a:pPr>
            <a:r>
              <a:rPr lang="en-GB" dirty="0" smtClean="0"/>
              <a:t>One person speaks at a time</a:t>
            </a:r>
          </a:p>
          <a:p>
            <a:pPr marL="342900" indent="-342900">
              <a:buFont typeface="Arial"/>
              <a:buChar char="•"/>
            </a:pPr>
            <a:r>
              <a:rPr lang="en-GB" dirty="0" smtClean="0"/>
              <a:t>Say it how it is, don’t dress it up</a:t>
            </a:r>
          </a:p>
          <a:p>
            <a:pPr marL="342900" indent="-342900">
              <a:buFont typeface="Arial"/>
              <a:buChar char="•"/>
            </a:pPr>
            <a:r>
              <a:rPr lang="en-GB" dirty="0" smtClean="0"/>
              <a:t>It is a safe zone – speak honestly</a:t>
            </a:r>
          </a:p>
          <a:p>
            <a:pPr marL="342900" indent="-342900">
              <a:buFont typeface="Arial"/>
              <a:buChar char="•"/>
            </a:pPr>
            <a:r>
              <a:rPr lang="en-GB" dirty="0" smtClean="0"/>
              <a:t>No idea is a bad idea</a:t>
            </a:r>
          </a:p>
          <a:p>
            <a:pPr marL="342900" indent="-342900">
              <a:buFont typeface="Arial"/>
              <a:buChar char="•"/>
            </a:pPr>
            <a:r>
              <a:rPr lang="en-GB" dirty="0" smtClean="0"/>
              <a:t>Expand on ideas – don’t shut them down</a:t>
            </a:r>
          </a:p>
          <a:p>
            <a:pPr marL="342900" indent="-342900">
              <a:buFont typeface="Arial"/>
              <a:buChar char="•"/>
            </a:pPr>
            <a:r>
              <a:rPr lang="en-GB" dirty="0" smtClean="0"/>
              <a:t>Develop clear, specific next steps with who is going to do it and by when</a:t>
            </a:r>
          </a:p>
          <a:p>
            <a:pPr marL="342900" indent="-342900">
              <a:buFont typeface="Arial"/>
              <a:buChar char="•"/>
            </a:pPr>
            <a:r>
              <a:rPr lang="en-GB" dirty="0" smtClean="0"/>
              <a:t>Cells – put them on silent and put them away</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84" y="1371600"/>
            <a:ext cx="3895655" cy="521365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6939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PSTB SET UP</a:t>
            </a:r>
            <a:endParaRPr lang="en-GB" dirty="0"/>
          </a:p>
        </p:txBody>
      </p:sp>
    </p:spTree>
    <p:extLst>
      <p:ext uri="{BB962C8B-B14F-4D97-AF65-F5344CB8AC3E}">
        <p14:creationId xmlns:p14="http://schemas.microsoft.com/office/powerpoint/2010/main" val="160057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Footer Placeholder 2"/>
          <p:cNvSpPr>
            <a:spLocks noGrp="1"/>
          </p:cNvSpPr>
          <p:nvPr>
            <p:ph type="ftr" sz="quarter" idx="10"/>
          </p:nvPr>
        </p:nvSpPr>
        <p:spPr/>
        <p:txBody>
          <a:bodyPr/>
          <a:lstStyle/>
          <a:p>
            <a:pPr>
              <a:defRPr/>
            </a:pPr>
            <a:r>
              <a:rPr lang="en-US" dirty="0" smtClean="0">
                <a:solidFill>
                  <a:srgbClr val="58595B"/>
                </a:solidFill>
              </a:rPr>
              <a:t>©2016 Walgreen Co. All rights reserved.</a:t>
            </a:r>
            <a:endParaRPr lang="en-US" dirty="0">
              <a:solidFill>
                <a:srgbClr val="58595B"/>
              </a:solidFill>
            </a:endParaRPr>
          </a:p>
        </p:txBody>
      </p:sp>
      <p:sp>
        <p:nvSpPr>
          <p:cNvPr id="4" name="TextBox 3"/>
          <p:cNvSpPr txBox="1"/>
          <p:nvPr/>
        </p:nvSpPr>
        <p:spPr>
          <a:xfrm>
            <a:off x="251522" y="1341199"/>
            <a:ext cx="5904656" cy="461665"/>
          </a:xfrm>
          <a:prstGeom prst="rect">
            <a:avLst/>
          </a:prstGeom>
          <a:noFill/>
        </p:spPr>
        <p:txBody>
          <a:bodyPr wrap="square" rtlCol="0">
            <a:spAutoFit/>
          </a:bodyPr>
          <a:lstStyle/>
          <a:p>
            <a:pPr marL="342900" indent="-342900" fontAlgn="base">
              <a:lnSpc>
                <a:spcPct val="120000"/>
              </a:lnSpc>
              <a:spcBef>
                <a:spcPct val="20000"/>
              </a:spcBef>
              <a:spcAft>
                <a:spcPct val="0"/>
              </a:spcAft>
              <a:buFont typeface="Courier New" panose="02070309020205020404" pitchFamily="49" charset="0"/>
              <a:buChar char="o"/>
            </a:pPr>
            <a:r>
              <a:rPr lang="en-US" sz="2000" dirty="0">
                <a:solidFill>
                  <a:srgbClr val="000000"/>
                </a:solidFill>
                <a:ea typeface="ＭＳ Ｐゴシック" charset="0"/>
              </a:rPr>
              <a:t>What do you want to get out of this meeting?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792147"/>
            <a:ext cx="3810532" cy="2229161"/>
          </a:xfrm>
          <a:prstGeom prst="rect">
            <a:avLst/>
          </a:prstGeom>
        </p:spPr>
      </p:pic>
      <p:pic>
        <p:nvPicPr>
          <p:cNvPr id="7" name="Group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338" y="6345232"/>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8" name="Group 6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582" y="6345233"/>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9" name="Group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1102" y="6345231"/>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Oval 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6878" y="6364608"/>
            <a:ext cx="371475" cy="3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00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52413" y="304801"/>
            <a:ext cx="7788117" cy="449981"/>
          </a:xfrm>
        </p:spPr>
        <p:txBody>
          <a:bodyPr>
            <a:noAutofit/>
          </a:bodyPr>
          <a:lstStyle/>
          <a:p>
            <a:r>
              <a:rPr lang="en-GB" dirty="0"/>
              <a:t>The facilitator if they follow these Key Tips will </a:t>
            </a:r>
            <a:r>
              <a:rPr lang="en-GB" dirty="0" smtClean="0"/>
              <a:t>be on the way to a successful PSTB</a:t>
            </a:r>
            <a:endParaRPr lang="en-GB" dirty="0"/>
          </a:p>
        </p:txBody>
      </p:sp>
      <p:sp>
        <p:nvSpPr>
          <p:cNvPr id="5" name="Content Placeholder 4"/>
          <p:cNvSpPr>
            <a:spLocks noGrp="1"/>
          </p:cNvSpPr>
          <p:nvPr>
            <p:ph sz="half" idx="4294967295"/>
          </p:nvPr>
        </p:nvSpPr>
        <p:spPr>
          <a:xfrm>
            <a:off x="457210" y="1219200"/>
            <a:ext cx="8525787" cy="5148687"/>
          </a:xfrm>
          <a:prstGeom prst="rect">
            <a:avLst/>
          </a:prstGeom>
        </p:spPr>
        <p:txBody>
          <a:bodyPr>
            <a:noAutofit/>
          </a:bodyPr>
          <a:lstStyle/>
          <a:p>
            <a:pPr marL="0" indent="0">
              <a:lnSpc>
                <a:spcPct val="100000"/>
              </a:lnSpc>
              <a:buNone/>
            </a:pPr>
            <a:r>
              <a:rPr lang="en-GB" i="1" u="sng" dirty="0" smtClean="0"/>
              <a:t>Key Tips:</a:t>
            </a:r>
          </a:p>
          <a:p>
            <a:pPr marL="285750" indent="-285750">
              <a:lnSpc>
                <a:spcPct val="100000"/>
              </a:lnSpc>
              <a:buFont typeface="Arial"/>
              <a:buChar char="•"/>
            </a:pPr>
            <a:r>
              <a:rPr lang="en-GB" dirty="0"/>
              <a:t>Having the right audience is critical to success. </a:t>
            </a:r>
            <a:r>
              <a:rPr lang="en-GB" dirty="0" smtClean="0"/>
              <a:t>Ensure people </a:t>
            </a:r>
            <a:r>
              <a:rPr lang="en-GB" dirty="0"/>
              <a:t>are invited to attend </a:t>
            </a:r>
            <a:r>
              <a:rPr lang="en-GB" dirty="0" smtClean="0"/>
              <a:t>who have </a:t>
            </a:r>
            <a:r>
              <a:rPr lang="en-GB" dirty="0"/>
              <a:t>relevance </a:t>
            </a:r>
            <a:r>
              <a:rPr lang="en-GB" dirty="0" smtClean="0"/>
              <a:t>to </a:t>
            </a:r>
            <a:r>
              <a:rPr lang="en-GB" dirty="0"/>
              <a:t>the problem </a:t>
            </a:r>
            <a:r>
              <a:rPr lang="en-GB" dirty="0" smtClean="0"/>
              <a:t>you are trying </a:t>
            </a:r>
            <a:r>
              <a:rPr lang="en-GB" dirty="0"/>
              <a:t>to </a:t>
            </a:r>
            <a:r>
              <a:rPr lang="en-GB" dirty="0" smtClean="0"/>
              <a:t>solve</a:t>
            </a:r>
            <a:endParaRPr lang="en-GB" dirty="0"/>
          </a:p>
          <a:p>
            <a:pPr marL="285750" indent="-285750">
              <a:lnSpc>
                <a:spcPct val="100000"/>
              </a:lnSpc>
              <a:buFont typeface="Arial"/>
              <a:buChar char="•"/>
            </a:pPr>
            <a:r>
              <a:rPr lang="en-GB" dirty="0"/>
              <a:t>Don’t let individuals dominate the meeting, encourage participation by all</a:t>
            </a:r>
          </a:p>
          <a:p>
            <a:pPr marL="285750" indent="-285750">
              <a:lnSpc>
                <a:spcPct val="100000"/>
              </a:lnSpc>
              <a:buFont typeface="Arial"/>
              <a:buChar char="•"/>
            </a:pPr>
            <a:r>
              <a:rPr lang="en-GB" dirty="0" smtClean="0"/>
              <a:t>Do not stop to evaluate any ideas – either in root causes or solutions generation -  just capture them all</a:t>
            </a:r>
          </a:p>
          <a:p>
            <a:pPr marL="285750" indent="-285750">
              <a:lnSpc>
                <a:spcPct val="100000"/>
              </a:lnSpc>
              <a:buFont typeface="Arial"/>
              <a:buChar char="•"/>
            </a:pPr>
            <a:r>
              <a:rPr lang="en-GB" dirty="0"/>
              <a:t>Facilitator must remain neutral at all </a:t>
            </a:r>
            <a:r>
              <a:rPr lang="en-GB" dirty="0" smtClean="0"/>
              <a:t>times, Mind your body language– you could be seen to be shooting ideas down</a:t>
            </a:r>
          </a:p>
          <a:p>
            <a:pPr marL="285750" indent="-285750">
              <a:lnSpc>
                <a:spcPct val="100000"/>
              </a:lnSpc>
              <a:buFont typeface="Arial"/>
              <a:buChar char="•"/>
            </a:pPr>
            <a:r>
              <a:rPr lang="en-GB" dirty="0"/>
              <a:t>When voting, Team Members vote first – SM’s / DM’s and above etc., vote </a:t>
            </a:r>
            <a:r>
              <a:rPr lang="en-GB" dirty="0" smtClean="0"/>
              <a:t>last</a:t>
            </a:r>
          </a:p>
          <a:p>
            <a:pPr marL="285750" indent="-285750">
              <a:lnSpc>
                <a:spcPct val="100000"/>
              </a:lnSpc>
              <a:buFont typeface="Arial"/>
              <a:buChar char="•"/>
            </a:pPr>
            <a:r>
              <a:rPr lang="en-GB" dirty="0" smtClean="0"/>
              <a:t>Don’t try to be too ambitious with lots of next steps &amp; actions. Fewer, but more focused actions are the key. Don’t try to boil the ocean in one go! </a:t>
            </a:r>
          </a:p>
          <a:p>
            <a:pPr>
              <a:lnSpc>
                <a:spcPct val="100000"/>
              </a:lnSpc>
            </a:pPr>
            <a:endParaRPr lang="en-GB" dirty="0"/>
          </a:p>
        </p:txBody>
      </p:sp>
    </p:spTree>
    <p:extLst>
      <p:ext uri="{BB962C8B-B14F-4D97-AF65-F5344CB8AC3E}">
        <p14:creationId xmlns:p14="http://schemas.microsoft.com/office/powerpoint/2010/main" val="119179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3"/>
          <p:cNvSpPr>
            <a:spLocks noGrp="1"/>
          </p:cNvSpPr>
          <p:nvPr>
            <p:ph type="title"/>
          </p:nvPr>
        </p:nvSpPr>
        <p:spPr/>
        <p:txBody>
          <a:bodyPr/>
          <a:lstStyle/>
          <a:p>
            <a:r>
              <a:rPr lang="en-GB" altLang="en-US" dirty="0" smtClean="0"/>
              <a:t>What are the 5 steps to a PSTB?</a:t>
            </a:r>
          </a:p>
        </p:txBody>
      </p:sp>
      <p:graphicFrame>
        <p:nvGraphicFramePr>
          <p:cNvPr id="3" name="Diagram 2"/>
          <p:cNvGraphicFramePr/>
          <p:nvPr>
            <p:extLst>
              <p:ext uri="{D42A27DB-BD31-4B8C-83A1-F6EECF244321}">
                <p14:modId xmlns:p14="http://schemas.microsoft.com/office/powerpoint/2010/main" val="1165981874"/>
              </p:ext>
            </p:extLst>
          </p:nvPr>
        </p:nvGraphicFramePr>
        <p:xfrm>
          <a:off x="228600" y="1447800"/>
          <a:ext cx="3962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0"/>
          </p:nvPr>
        </p:nvSpPr>
        <p:spPr/>
        <p:txBody>
          <a:bodyPr/>
          <a:lstStyle/>
          <a:p>
            <a:pPr>
              <a:defRPr/>
            </a:pPr>
            <a:r>
              <a:rPr lang="en-US" dirty="0" smtClean="0">
                <a:solidFill>
                  <a:srgbClr val="58595B"/>
                </a:solidFill>
              </a:rPr>
              <a:t>©2016 Walgreen Co. All rights reserved.</a:t>
            </a:r>
            <a:endParaRPr lang="en-US" dirty="0">
              <a:solidFill>
                <a:srgbClr val="58595B"/>
              </a:solidFill>
            </a:endParaRPr>
          </a:p>
        </p:txBody>
      </p:sp>
      <p:pic>
        <p:nvPicPr>
          <p:cNvPr id="7" name="Content Placeholder 4"/>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rot="16200000">
            <a:off x="4248474" y="1923812"/>
            <a:ext cx="5005453" cy="4205830"/>
          </a:xfrm>
          <a:prstGeom prst="rect">
            <a:avLst/>
          </a:prstGeom>
          <a:noFill/>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2365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Introduce the 5 Steps</a:t>
            </a:r>
            <a:endParaRPr lang="en-GB" dirty="0"/>
          </a:p>
        </p:txBody>
      </p:sp>
    </p:spTree>
    <p:extLst>
      <p:ext uri="{BB962C8B-B14F-4D97-AF65-F5344CB8AC3E}">
        <p14:creationId xmlns:p14="http://schemas.microsoft.com/office/powerpoint/2010/main" val="3014866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304805" y="2133600"/>
            <a:ext cx="671175" cy="2895600"/>
            <a:chOff x="1" y="396471"/>
            <a:chExt cx="1092834" cy="2088311"/>
          </a:xfrm>
        </p:grpSpPr>
        <p:sp>
          <p:nvSpPr>
            <p:cNvPr id="25" name="Chevron 24"/>
            <p:cNvSpPr/>
            <p:nvPr/>
          </p:nvSpPr>
          <p:spPr>
            <a:xfrm rot="5400000">
              <a:off x="-497738" y="894210"/>
              <a:ext cx="2088311" cy="1092833"/>
            </a:xfrm>
            <a:prstGeom prst="chevron">
              <a:avLst/>
            </a:prstGeom>
            <a:solidFill>
              <a:schemeClr val="accent1">
                <a:lumMod val="40000"/>
                <a:lumOff val="60000"/>
                <a:alpha val="90000"/>
              </a:schemeClr>
            </a:solidFill>
            <a:ln>
              <a:noFill/>
            </a:ln>
          </p:spPr>
          <p:style>
            <a:lnRef idx="2">
              <a:scrgbClr r="0" g="0" b="0"/>
            </a:lnRef>
            <a:fillRef idx="1">
              <a:schemeClr val="accent6">
                <a:alpha val="90000"/>
                <a:hueOff val="0"/>
                <a:satOff val="0"/>
                <a:lumOff val="0"/>
                <a:alphaOff val="0"/>
              </a:schemeClr>
            </a:fillRef>
            <a:effectRef idx="1">
              <a:schemeClr val="accent6">
                <a:alpha val="90000"/>
                <a:hueOff val="0"/>
                <a:satOff val="0"/>
                <a:lumOff val="0"/>
                <a:alphaOff val="0"/>
              </a:schemeClr>
            </a:effectRef>
            <a:fontRef idx="minor">
              <a:schemeClr val="lt1"/>
            </a:fontRef>
          </p:style>
        </p:sp>
        <p:sp>
          <p:nvSpPr>
            <p:cNvPr id="26" name="Chevron 4"/>
            <p:cNvSpPr/>
            <p:nvPr/>
          </p:nvSpPr>
          <p:spPr>
            <a:xfrm>
              <a:off x="2" y="942888"/>
              <a:ext cx="1092833" cy="995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fontAlgn="base">
                <a:lnSpc>
                  <a:spcPct val="90000"/>
                </a:lnSpc>
                <a:spcBef>
                  <a:spcPct val="0"/>
                </a:spcBef>
                <a:spcAft>
                  <a:spcPct val="35000"/>
                </a:spcAft>
              </a:pPr>
              <a:r>
                <a:rPr lang="en-US" b="1" dirty="0" smtClean="0">
                  <a:solidFill>
                    <a:srgbClr val="000000"/>
                  </a:solidFill>
                </a:rPr>
                <a:t>1</a:t>
              </a:r>
              <a:endParaRPr lang="en-US" b="1" dirty="0">
                <a:solidFill>
                  <a:srgbClr val="000000"/>
                </a:solidFill>
              </a:endParaRPr>
            </a:p>
          </p:txBody>
        </p:sp>
      </p:grpSp>
      <p:sp>
        <p:nvSpPr>
          <p:cNvPr id="8" name="Title 3"/>
          <p:cNvSpPr txBox="1">
            <a:spLocks/>
          </p:cNvSpPr>
          <p:nvPr/>
        </p:nvSpPr>
        <p:spPr>
          <a:xfrm>
            <a:off x="179512" y="174302"/>
            <a:ext cx="7056784" cy="77809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effectLst/>
                <a:latin typeface="Arial" pitchFamily="34" charset="0"/>
                <a:ea typeface="+mj-ea"/>
                <a:cs typeface="Arial" pitchFamily="34" charset="0"/>
              </a:defRPr>
            </a:lvl1pPr>
          </a:lstStyle>
          <a:p>
            <a:pPr fontAlgn="base">
              <a:lnSpc>
                <a:spcPct val="120000"/>
              </a:lnSpc>
              <a:spcAft>
                <a:spcPct val="0"/>
              </a:spcAft>
            </a:pPr>
            <a:r>
              <a:rPr lang="en-GB" b="0" dirty="0" smtClean="0">
                <a:solidFill>
                  <a:srgbClr val="FFFFFF"/>
                </a:solidFill>
              </a:rPr>
              <a:t>Step 1</a:t>
            </a:r>
            <a:r>
              <a:rPr lang="en-GB" b="0" dirty="0">
                <a:solidFill>
                  <a:srgbClr val="FFFFFF"/>
                </a:solidFill>
              </a:rPr>
              <a:t>: Agree the problem statement in action oriented language (i.e. How to…)</a:t>
            </a:r>
          </a:p>
        </p:txBody>
      </p:sp>
      <p:sp>
        <p:nvSpPr>
          <p:cNvPr id="3" name="Footer Placeholder 2"/>
          <p:cNvSpPr>
            <a:spLocks noGrp="1"/>
          </p:cNvSpPr>
          <p:nvPr>
            <p:ph type="ftr" sz="quarter" idx="10"/>
          </p:nvPr>
        </p:nvSpPr>
        <p:spPr/>
        <p:txBody>
          <a:bodyPr/>
          <a:lstStyle/>
          <a:p>
            <a:pPr>
              <a:defRPr/>
            </a:pPr>
            <a:r>
              <a:rPr lang="en-US" dirty="0" smtClean="0">
                <a:solidFill>
                  <a:srgbClr val="58595B"/>
                </a:solidFill>
              </a:rPr>
              <a:t>©2016 Walgreen Co. All rights reserved.</a:t>
            </a:r>
            <a:endParaRPr lang="en-US" dirty="0">
              <a:solidFill>
                <a:srgbClr val="58595B"/>
              </a:solidFill>
            </a:endParaRPr>
          </a:p>
        </p:txBody>
      </p:sp>
      <p:sp>
        <p:nvSpPr>
          <p:cNvPr id="27" name="Content Placeholder 2"/>
          <p:cNvSpPr>
            <a:spLocks noGrp="1"/>
          </p:cNvSpPr>
          <p:nvPr>
            <p:ph idx="1"/>
          </p:nvPr>
        </p:nvSpPr>
        <p:spPr>
          <a:xfrm>
            <a:off x="1295400" y="2971800"/>
            <a:ext cx="7696200" cy="1066800"/>
          </a:xfrm>
        </p:spPr>
        <p:txBody>
          <a:bodyPr anchor="ctr"/>
          <a:lstStyle/>
          <a:p>
            <a:pPr algn="ctr">
              <a:lnSpc>
                <a:spcPct val="100000"/>
              </a:lnSpc>
            </a:pPr>
            <a:r>
              <a:rPr lang="en-US" sz="2400" dirty="0" smtClean="0"/>
              <a:t>Our problem Statement today</a:t>
            </a:r>
          </a:p>
          <a:p>
            <a:pPr algn="ctr">
              <a:lnSpc>
                <a:spcPct val="100000"/>
              </a:lnSpc>
            </a:pPr>
            <a:endParaRPr lang="en-US" sz="2400" dirty="0" smtClean="0"/>
          </a:p>
          <a:p>
            <a:pPr algn="ctr">
              <a:lnSpc>
                <a:spcPct val="100000"/>
              </a:lnSpc>
            </a:pPr>
            <a:r>
              <a:rPr lang="en-US" sz="2400" dirty="0" smtClean="0"/>
              <a:t>How to reduce visual outs, system outs &amp; the variance between them with the aim of improving customer availability &amp; sales</a:t>
            </a:r>
            <a:endParaRPr lang="en-US" sz="2400" dirty="0"/>
          </a:p>
        </p:txBody>
      </p:sp>
    </p:spTree>
    <p:extLst>
      <p:ext uri="{BB962C8B-B14F-4D97-AF65-F5344CB8AC3E}">
        <p14:creationId xmlns:p14="http://schemas.microsoft.com/office/powerpoint/2010/main" val="2273996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Step 1</a:t>
            </a:r>
            <a:endParaRPr lang="en-GB" dirty="0"/>
          </a:p>
        </p:txBody>
      </p:sp>
    </p:spTree>
    <p:extLst>
      <p:ext uri="{BB962C8B-B14F-4D97-AF65-F5344CB8AC3E}">
        <p14:creationId xmlns:p14="http://schemas.microsoft.com/office/powerpoint/2010/main" val="180341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323530" y="1600201"/>
            <a:ext cx="671176" cy="4571999"/>
            <a:chOff x="1" y="2266379"/>
            <a:chExt cx="1092834" cy="1561191"/>
          </a:xfrm>
          <a:solidFill>
            <a:schemeClr val="accent1">
              <a:lumMod val="40000"/>
              <a:lumOff val="60000"/>
            </a:schemeClr>
          </a:solidFill>
        </p:grpSpPr>
        <p:sp>
          <p:nvSpPr>
            <p:cNvPr id="21" name="Chevron 20"/>
            <p:cNvSpPr/>
            <p:nvPr/>
          </p:nvSpPr>
          <p:spPr>
            <a:xfrm rot="5400000">
              <a:off x="-234178" y="2500558"/>
              <a:ext cx="1561191" cy="1092833"/>
            </a:xfrm>
            <a:prstGeom prst="chevron">
              <a:avLst/>
            </a:prstGeom>
            <a:grpFill/>
            <a:ln>
              <a:noFill/>
            </a:ln>
          </p:spPr>
          <p:style>
            <a:lnRef idx="2">
              <a:scrgbClr r="0" g="0" b="0"/>
            </a:lnRef>
            <a:fillRef idx="1">
              <a:schemeClr val="accent6">
                <a:alpha val="90000"/>
                <a:hueOff val="0"/>
                <a:satOff val="0"/>
                <a:lumOff val="0"/>
                <a:alphaOff val="-40000"/>
              </a:schemeClr>
            </a:fillRef>
            <a:effectRef idx="1">
              <a:schemeClr val="accent6">
                <a:alpha val="90000"/>
                <a:hueOff val="0"/>
                <a:satOff val="0"/>
                <a:lumOff val="0"/>
                <a:alphaOff val="-40000"/>
              </a:schemeClr>
            </a:effectRef>
            <a:fontRef idx="minor">
              <a:schemeClr val="lt1"/>
            </a:fontRef>
          </p:style>
        </p:sp>
        <p:sp>
          <p:nvSpPr>
            <p:cNvPr id="22" name="Chevron 8"/>
            <p:cNvSpPr/>
            <p:nvPr/>
          </p:nvSpPr>
          <p:spPr>
            <a:xfrm>
              <a:off x="2" y="2915131"/>
              <a:ext cx="1092833" cy="4683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fontAlgn="base">
                <a:lnSpc>
                  <a:spcPct val="90000"/>
                </a:lnSpc>
                <a:spcBef>
                  <a:spcPct val="0"/>
                </a:spcBef>
                <a:spcAft>
                  <a:spcPct val="35000"/>
                </a:spcAft>
              </a:pPr>
              <a:r>
                <a:rPr lang="en-US" b="1" dirty="0" smtClean="0">
                  <a:solidFill>
                    <a:srgbClr val="000000"/>
                  </a:solidFill>
                </a:rPr>
                <a:t>2</a:t>
              </a:r>
              <a:endParaRPr lang="en-US" b="1" dirty="0">
                <a:solidFill>
                  <a:srgbClr val="000000"/>
                </a:solidFill>
              </a:endParaRPr>
            </a:p>
          </p:txBody>
        </p:sp>
      </p:grpSp>
      <p:grpSp>
        <p:nvGrpSpPr>
          <p:cNvPr id="18" name="Group 17"/>
          <p:cNvGrpSpPr/>
          <p:nvPr/>
        </p:nvGrpSpPr>
        <p:grpSpPr>
          <a:xfrm>
            <a:off x="1181012" y="1369794"/>
            <a:ext cx="7658191" cy="1449608"/>
            <a:chOff x="999945" y="2504379"/>
            <a:chExt cx="3886365" cy="594809"/>
          </a:xfrm>
        </p:grpSpPr>
        <p:sp>
          <p:nvSpPr>
            <p:cNvPr id="19" name="Round Same Side Corner Rectangle 18"/>
            <p:cNvSpPr/>
            <p:nvPr/>
          </p:nvSpPr>
          <p:spPr>
            <a:xfrm rot="5400000">
              <a:off x="2646095" y="858972"/>
              <a:ext cx="594066" cy="3886365"/>
            </a:xfrm>
            <a:prstGeom prst="round2SameRect">
              <a:avLst/>
            </a:prstGeom>
            <a:ln>
              <a:solidFill>
                <a:schemeClr val="accent1">
                  <a:lumMod val="60000"/>
                  <a:lumOff val="40000"/>
                  <a:alpha val="50000"/>
                </a:schemeClr>
              </a:solidFill>
            </a:ln>
          </p:spPr>
          <p:style>
            <a:lnRef idx="2">
              <a:schemeClr val="accent6">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10"/>
            <p:cNvSpPr/>
            <p:nvPr/>
          </p:nvSpPr>
          <p:spPr>
            <a:xfrm>
              <a:off x="999946" y="2504379"/>
              <a:ext cx="3886363" cy="5642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177800" lvl="1" indent="-177800" defTabSz="444500" fontAlgn="base">
                <a:lnSpc>
                  <a:spcPct val="90000"/>
                </a:lnSpc>
                <a:spcBef>
                  <a:spcPct val="0"/>
                </a:spcBef>
                <a:spcAft>
                  <a:spcPct val="15000"/>
                </a:spcAft>
                <a:buFontTx/>
                <a:buChar char="••"/>
              </a:pPr>
              <a:r>
                <a:rPr lang="en-US" dirty="0" smtClean="0">
                  <a:solidFill>
                    <a:srgbClr val="000000"/>
                  </a:solidFill>
                </a:rPr>
                <a:t>Establish the background to the problem and the possible root causes</a:t>
              </a:r>
            </a:p>
            <a:p>
              <a:pPr marL="177800" lvl="1" indent="-177800" defTabSz="444500" fontAlgn="base">
                <a:lnSpc>
                  <a:spcPct val="90000"/>
                </a:lnSpc>
                <a:spcBef>
                  <a:spcPct val="0"/>
                </a:spcBef>
                <a:spcAft>
                  <a:spcPct val="15000"/>
                </a:spcAft>
                <a:buFontTx/>
                <a:buChar char="••"/>
              </a:pPr>
              <a:r>
                <a:rPr lang="en-US" dirty="0" smtClean="0">
                  <a:solidFill>
                    <a:srgbClr val="000000"/>
                  </a:solidFill>
                </a:rPr>
                <a:t>Group the root causes in common themes – use the fish bone approach</a:t>
              </a:r>
              <a:endParaRPr lang="en-US" dirty="0">
                <a:solidFill>
                  <a:srgbClr val="000000"/>
                </a:solidFill>
              </a:endParaRPr>
            </a:p>
            <a:p>
              <a:pPr marL="177800" lvl="1" indent="-177800" defTabSz="444500" fontAlgn="base">
                <a:lnSpc>
                  <a:spcPct val="90000"/>
                </a:lnSpc>
                <a:spcBef>
                  <a:spcPct val="0"/>
                </a:spcBef>
                <a:spcAft>
                  <a:spcPct val="15000"/>
                </a:spcAft>
                <a:buFontTx/>
                <a:buChar char="••"/>
              </a:pPr>
              <a:r>
                <a:rPr lang="en-US" dirty="0" smtClean="0">
                  <a:solidFill>
                    <a:srgbClr val="000000"/>
                  </a:solidFill>
                </a:rPr>
                <a:t>Vote on the barrier that you think is contributing the most to the problem statement </a:t>
              </a:r>
              <a:endParaRPr lang="en-US" dirty="0">
                <a:solidFill>
                  <a:srgbClr val="000000"/>
                </a:solidFill>
              </a:endParaRPr>
            </a:p>
          </p:txBody>
        </p:sp>
      </p:grpSp>
      <p:sp>
        <p:nvSpPr>
          <p:cNvPr id="8" name="Title 3"/>
          <p:cNvSpPr txBox="1">
            <a:spLocks/>
          </p:cNvSpPr>
          <p:nvPr/>
        </p:nvSpPr>
        <p:spPr>
          <a:xfrm>
            <a:off x="179512" y="174302"/>
            <a:ext cx="7056784" cy="77809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effectLst/>
                <a:latin typeface="Arial" pitchFamily="34" charset="0"/>
                <a:ea typeface="+mj-ea"/>
                <a:cs typeface="Arial" pitchFamily="34" charset="0"/>
              </a:defRPr>
            </a:lvl1pPr>
          </a:lstStyle>
          <a:p>
            <a:pPr fontAlgn="base">
              <a:lnSpc>
                <a:spcPct val="120000"/>
              </a:lnSpc>
              <a:spcAft>
                <a:spcPct val="0"/>
              </a:spcAft>
            </a:pPr>
            <a:r>
              <a:rPr lang="en-GB" b="0" dirty="0" smtClean="0">
                <a:solidFill>
                  <a:srgbClr val="FFFFFF"/>
                </a:solidFill>
              </a:rPr>
              <a:t>Step 2</a:t>
            </a:r>
            <a:r>
              <a:rPr lang="en-GB" b="0" dirty="0">
                <a:solidFill>
                  <a:srgbClr val="FFFFFF"/>
                </a:solidFill>
              </a:rPr>
              <a:t>: </a:t>
            </a:r>
            <a:r>
              <a:rPr lang="en-GB" b="0" dirty="0" smtClean="0">
                <a:solidFill>
                  <a:srgbClr val="FFFFFF"/>
                </a:solidFill>
              </a:rPr>
              <a:t>Establish the background to the problem and the possible root causes and barriers</a:t>
            </a:r>
            <a:endParaRPr lang="en-GB" b="0" dirty="0">
              <a:solidFill>
                <a:srgbClr val="FFFFFF"/>
              </a:solidFill>
            </a:endParaRPr>
          </a:p>
        </p:txBody>
      </p:sp>
      <p:sp>
        <p:nvSpPr>
          <p:cNvPr id="3" name="Footer Placeholder 2"/>
          <p:cNvSpPr>
            <a:spLocks noGrp="1"/>
          </p:cNvSpPr>
          <p:nvPr>
            <p:ph type="ftr" sz="quarter" idx="10"/>
          </p:nvPr>
        </p:nvSpPr>
        <p:spPr/>
        <p:txBody>
          <a:bodyPr/>
          <a:lstStyle/>
          <a:p>
            <a:pPr>
              <a:defRPr/>
            </a:pPr>
            <a:r>
              <a:rPr lang="en-US" dirty="0" smtClean="0">
                <a:solidFill>
                  <a:srgbClr val="58595B"/>
                </a:solidFill>
              </a:rPr>
              <a:t>©2016 Walgreen Co. All rights reserved.</a:t>
            </a:r>
            <a:endParaRPr lang="en-US" dirty="0">
              <a:solidFill>
                <a:srgbClr val="58595B"/>
              </a:solidFill>
            </a:endParaRPr>
          </a:p>
        </p:txBody>
      </p:sp>
      <p:pic>
        <p:nvPicPr>
          <p:cNvPr id="27" name="Picture 26"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0" y="2925214"/>
            <a:ext cx="3429000" cy="3170786"/>
          </a:xfrm>
          <a:prstGeom prst="rect">
            <a:avLst/>
          </a:prstGeom>
          <a:ln>
            <a:solidFill>
              <a:schemeClr val="accent1"/>
            </a:solidFill>
          </a:ln>
        </p:spPr>
      </p:pic>
      <p:grpSp>
        <p:nvGrpSpPr>
          <p:cNvPr id="28" name="Group 27"/>
          <p:cNvGrpSpPr/>
          <p:nvPr/>
        </p:nvGrpSpPr>
        <p:grpSpPr>
          <a:xfrm>
            <a:off x="4789984" y="2819406"/>
            <a:ext cx="4049216" cy="3048677"/>
            <a:chOff x="533400" y="2021695"/>
            <a:chExt cx="7783016" cy="3599613"/>
          </a:xfrm>
        </p:grpSpPr>
        <p:sp>
          <p:nvSpPr>
            <p:cNvPr id="29" name="Oval 28"/>
            <p:cNvSpPr/>
            <p:nvPr/>
          </p:nvSpPr>
          <p:spPr>
            <a:xfrm>
              <a:off x="6084168" y="3212976"/>
              <a:ext cx="2232248" cy="1368152"/>
            </a:xfrm>
            <a:prstGeom prst="ellipse">
              <a:avLst/>
            </a:prstGeom>
            <a:noFill/>
            <a:ln w="254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700" b="1" dirty="0" smtClean="0">
                  <a:solidFill>
                    <a:srgbClr val="000000">
                      <a:lumMod val="50000"/>
                      <a:lumOff val="50000"/>
                    </a:srgbClr>
                  </a:solidFill>
                </a:rPr>
                <a:t>PROBLEM</a:t>
              </a:r>
            </a:p>
          </p:txBody>
        </p:sp>
        <p:cxnSp>
          <p:nvCxnSpPr>
            <p:cNvPr id="30" name="Straight Arrow Connector 29"/>
            <p:cNvCxnSpPr/>
            <p:nvPr/>
          </p:nvCxnSpPr>
          <p:spPr>
            <a:xfrm>
              <a:off x="683568" y="3861048"/>
              <a:ext cx="5400600" cy="0"/>
            </a:xfrm>
            <a:prstGeom prst="straightConnector1">
              <a:avLst/>
            </a:prstGeom>
            <a:ln w="76200" cap="r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524000" y="3861048"/>
              <a:ext cx="722040" cy="1320552"/>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52800" y="3861048"/>
              <a:ext cx="643136" cy="1320552"/>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953000" y="3861048"/>
              <a:ext cx="699120" cy="1320552"/>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524000" y="2667000"/>
              <a:ext cx="722040" cy="1194048"/>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276600" y="2590800"/>
              <a:ext cx="697632" cy="1270248"/>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53000" y="2590800"/>
              <a:ext cx="699120" cy="1270248"/>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33400" y="2021695"/>
              <a:ext cx="1524000" cy="435469"/>
            </a:xfrm>
            <a:prstGeom prst="rect">
              <a:avLst/>
            </a:prstGeom>
            <a:solidFill>
              <a:schemeClr val="bg1"/>
            </a:solidFill>
          </p:spPr>
          <p:txBody>
            <a:bodyPr wrap="squar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Machinery </a:t>
              </a:r>
              <a:endParaRPr lang="en-US" sz="700" b="1" dirty="0" smtClean="0">
                <a:solidFill>
                  <a:srgbClr val="000000"/>
                </a:solidFill>
                <a:ea typeface="ＭＳ Ｐゴシック" charset="0"/>
              </a:endParaRPr>
            </a:p>
            <a:p>
              <a:pPr algn="ctr" fontAlgn="base">
                <a:lnSpc>
                  <a:spcPct val="120000"/>
                </a:lnSpc>
                <a:spcBef>
                  <a:spcPct val="20000"/>
                </a:spcBef>
                <a:spcAft>
                  <a:spcPct val="0"/>
                </a:spcAft>
              </a:pPr>
              <a:r>
                <a:rPr lang="en-US" sz="700" b="1" dirty="0" smtClean="0">
                  <a:solidFill>
                    <a:srgbClr val="000000"/>
                  </a:solidFill>
                  <a:ea typeface="ＭＳ Ｐゴシック" charset="0"/>
                </a:rPr>
                <a:t>(</a:t>
              </a:r>
              <a:r>
                <a:rPr lang="en-US" sz="700" b="1" dirty="0">
                  <a:solidFill>
                    <a:srgbClr val="000000"/>
                  </a:solidFill>
                  <a:ea typeface="ＭＳ Ｐゴシック" charset="0"/>
                </a:rPr>
                <a:t>Equipment)</a:t>
              </a:r>
            </a:p>
          </p:txBody>
        </p:sp>
        <p:sp>
          <p:nvSpPr>
            <p:cNvPr id="38" name="Rectangle 37"/>
            <p:cNvSpPr/>
            <p:nvPr/>
          </p:nvSpPr>
          <p:spPr>
            <a:xfrm>
              <a:off x="2286002" y="2021695"/>
              <a:ext cx="1524000" cy="435469"/>
            </a:xfrm>
            <a:prstGeom prst="rect">
              <a:avLst/>
            </a:prstGeom>
            <a:solidFill>
              <a:srgbClr val="FFFFFF"/>
            </a:solidFill>
          </p:spPr>
          <p:txBody>
            <a:bodyPr wrap="squar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Manpower </a:t>
              </a:r>
              <a:endParaRPr lang="en-US" sz="700" b="1" dirty="0" smtClean="0">
                <a:solidFill>
                  <a:srgbClr val="000000"/>
                </a:solidFill>
                <a:ea typeface="ＭＳ Ｐゴシック" charset="0"/>
              </a:endParaRPr>
            </a:p>
            <a:p>
              <a:pPr algn="ctr" fontAlgn="base">
                <a:lnSpc>
                  <a:spcPct val="120000"/>
                </a:lnSpc>
                <a:spcBef>
                  <a:spcPct val="20000"/>
                </a:spcBef>
                <a:spcAft>
                  <a:spcPct val="0"/>
                </a:spcAft>
              </a:pPr>
              <a:r>
                <a:rPr lang="en-US" sz="700" b="1" dirty="0" smtClean="0">
                  <a:solidFill>
                    <a:srgbClr val="000000"/>
                  </a:solidFill>
                  <a:ea typeface="ＭＳ Ｐゴシック" charset="0"/>
                </a:rPr>
                <a:t>(</a:t>
              </a:r>
              <a:r>
                <a:rPr lang="en-US" sz="700" b="1" dirty="0">
                  <a:solidFill>
                    <a:srgbClr val="000000"/>
                  </a:solidFill>
                  <a:ea typeface="ＭＳ Ｐゴシック" charset="0"/>
                </a:rPr>
                <a:t>Resources)</a:t>
              </a:r>
            </a:p>
          </p:txBody>
        </p:sp>
        <p:sp>
          <p:nvSpPr>
            <p:cNvPr id="39" name="Rectangle 38"/>
            <p:cNvSpPr/>
            <p:nvPr/>
          </p:nvSpPr>
          <p:spPr>
            <a:xfrm>
              <a:off x="2407054" y="5181599"/>
              <a:ext cx="1431224" cy="435469"/>
            </a:xfrm>
            <a:prstGeom prst="rect">
              <a:avLst/>
            </a:prstGeom>
            <a:solidFill>
              <a:srgbClr val="FFFFFF"/>
            </a:solidFill>
          </p:spPr>
          <p:txBody>
            <a:bodyPr wrap="squar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Methods </a:t>
              </a:r>
              <a:endParaRPr lang="en-US" sz="700" b="1" dirty="0" smtClean="0">
                <a:solidFill>
                  <a:srgbClr val="000000"/>
                </a:solidFill>
                <a:ea typeface="ＭＳ Ｐゴシック" charset="0"/>
              </a:endParaRPr>
            </a:p>
            <a:p>
              <a:pPr algn="ctr" fontAlgn="base">
                <a:lnSpc>
                  <a:spcPct val="120000"/>
                </a:lnSpc>
                <a:spcBef>
                  <a:spcPct val="20000"/>
                </a:spcBef>
                <a:spcAft>
                  <a:spcPct val="0"/>
                </a:spcAft>
              </a:pPr>
              <a:r>
                <a:rPr lang="en-US" sz="700" b="1" dirty="0" smtClean="0">
                  <a:solidFill>
                    <a:srgbClr val="000000"/>
                  </a:solidFill>
                  <a:ea typeface="ＭＳ Ｐゴシック" charset="0"/>
                </a:rPr>
                <a:t>(</a:t>
              </a:r>
              <a:r>
                <a:rPr lang="en-US" sz="700" b="1" dirty="0">
                  <a:solidFill>
                    <a:srgbClr val="000000"/>
                  </a:solidFill>
                  <a:ea typeface="ＭＳ Ｐゴシック" charset="0"/>
                </a:rPr>
                <a:t>Processes)</a:t>
              </a:r>
            </a:p>
          </p:txBody>
        </p:sp>
        <p:sp>
          <p:nvSpPr>
            <p:cNvPr id="40" name="Rectangle 39"/>
            <p:cNvSpPr/>
            <p:nvPr/>
          </p:nvSpPr>
          <p:spPr>
            <a:xfrm>
              <a:off x="3962403" y="2021695"/>
              <a:ext cx="1676402" cy="414271"/>
            </a:xfrm>
            <a:prstGeom prst="rect">
              <a:avLst/>
            </a:prstGeom>
            <a:solidFill>
              <a:srgbClr val="FFFFFF"/>
            </a:solidFill>
          </p:spPr>
          <p:txBody>
            <a:bodyPr wrap="squar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Materials (Products)</a:t>
              </a:r>
            </a:p>
          </p:txBody>
        </p:sp>
        <p:sp>
          <p:nvSpPr>
            <p:cNvPr id="41" name="Rectangle 40"/>
            <p:cNvSpPr/>
            <p:nvPr/>
          </p:nvSpPr>
          <p:spPr>
            <a:xfrm>
              <a:off x="592382" y="5181599"/>
              <a:ext cx="1525782" cy="439709"/>
            </a:xfrm>
            <a:prstGeom prst="rect">
              <a:avLst/>
            </a:prstGeom>
            <a:solidFill>
              <a:srgbClr val="FFFFFF"/>
            </a:solidFill>
          </p:spPr>
          <p:txBody>
            <a:bodyPr wrap="non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Money </a:t>
              </a:r>
              <a:endParaRPr lang="en-US" sz="700" b="1" dirty="0" smtClean="0">
                <a:solidFill>
                  <a:srgbClr val="000000"/>
                </a:solidFill>
                <a:ea typeface="ＭＳ Ｐゴシック" charset="0"/>
              </a:endParaRPr>
            </a:p>
            <a:p>
              <a:pPr algn="ctr" fontAlgn="base">
                <a:lnSpc>
                  <a:spcPct val="120000"/>
                </a:lnSpc>
                <a:spcBef>
                  <a:spcPct val="20000"/>
                </a:spcBef>
                <a:spcAft>
                  <a:spcPct val="0"/>
                </a:spcAft>
              </a:pPr>
              <a:r>
                <a:rPr lang="en-US" sz="700" b="1" dirty="0" smtClean="0">
                  <a:solidFill>
                    <a:srgbClr val="000000"/>
                  </a:solidFill>
                  <a:ea typeface="ＭＳ Ｐゴシック" charset="0"/>
                </a:rPr>
                <a:t>(</a:t>
              </a:r>
              <a:r>
                <a:rPr lang="en-US" sz="700" b="1" dirty="0">
                  <a:solidFill>
                    <a:srgbClr val="000000"/>
                  </a:solidFill>
                  <a:ea typeface="ＭＳ Ｐゴシック" charset="0"/>
                </a:rPr>
                <a:t>Management)</a:t>
              </a:r>
            </a:p>
          </p:txBody>
        </p:sp>
        <p:sp>
          <p:nvSpPr>
            <p:cNvPr id="42" name="Rectangle 41"/>
            <p:cNvSpPr/>
            <p:nvPr/>
          </p:nvSpPr>
          <p:spPr>
            <a:xfrm>
              <a:off x="4007252" y="5181599"/>
              <a:ext cx="1555350" cy="435469"/>
            </a:xfrm>
            <a:prstGeom prst="rect">
              <a:avLst/>
            </a:prstGeom>
            <a:solidFill>
              <a:srgbClr val="FFFFFF"/>
            </a:solidFill>
          </p:spPr>
          <p:txBody>
            <a:bodyPr wrap="square">
              <a:spAutoFit/>
            </a:bodyPr>
            <a:lstStyle/>
            <a:p>
              <a:pPr algn="ctr" fontAlgn="base">
                <a:lnSpc>
                  <a:spcPct val="120000"/>
                </a:lnSpc>
                <a:spcBef>
                  <a:spcPct val="20000"/>
                </a:spcBef>
                <a:spcAft>
                  <a:spcPct val="0"/>
                </a:spcAft>
              </a:pPr>
              <a:r>
                <a:rPr lang="en-US" sz="700" b="1" dirty="0">
                  <a:solidFill>
                    <a:srgbClr val="000000"/>
                  </a:solidFill>
                  <a:ea typeface="ＭＳ Ｐゴシック" charset="0"/>
                </a:rPr>
                <a:t>Mother Nature </a:t>
              </a:r>
              <a:endParaRPr lang="en-US" sz="700" b="1" dirty="0" smtClean="0">
                <a:solidFill>
                  <a:srgbClr val="000000"/>
                </a:solidFill>
                <a:ea typeface="ＭＳ Ｐゴシック" charset="0"/>
              </a:endParaRPr>
            </a:p>
            <a:p>
              <a:pPr algn="ctr" fontAlgn="base">
                <a:lnSpc>
                  <a:spcPct val="120000"/>
                </a:lnSpc>
                <a:spcBef>
                  <a:spcPct val="20000"/>
                </a:spcBef>
                <a:spcAft>
                  <a:spcPct val="0"/>
                </a:spcAft>
              </a:pPr>
              <a:r>
                <a:rPr lang="en-US" sz="700" b="1" dirty="0" smtClean="0">
                  <a:solidFill>
                    <a:srgbClr val="000000"/>
                  </a:solidFill>
                  <a:ea typeface="ＭＳ Ｐゴシック" charset="0"/>
                </a:rPr>
                <a:t>(</a:t>
              </a:r>
              <a:r>
                <a:rPr lang="en-US" sz="700" b="1" dirty="0">
                  <a:solidFill>
                    <a:srgbClr val="000000"/>
                  </a:solidFill>
                  <a:ea typeface="ＭＳ Ｐゴシック" charset="0"/>
                </a:rPr>
                <a:t>Environment)</a:t>
              </a:r>
            </a:p>
          </p:txBody>
        </p:sp>
      </p:grpSp>
      <p:sp>
        <p:nvSpPr>
          <p:cNvPr id="43" name="Content Placeholder 2"/>
          <p:cNvSpPr>
            <a:spLocks noGrp="1"/>
          </p:cNvSpPr>
          <p:nvPr>
            <p:ph idx="1"/>
          </p:nvPr>
        </p:nvSpPr>
        <p:spPr>
          <a:xfrm>
            <a:off x="4419600" y="5943600"/>
            <a:ext cx="4419600" cy="685800"/>
          </a:xfrm>
        </p:spPr>
        <p:txBody>
          <a:bodyPr/>
          <a:lstStyle/>
          <a:p>
            <a:pPr algn="ctr"/>
            <a:r>
              <a:rPr lang="en-US" sz="1400" dirty="0"/>
              <a:t>Y</a:t>
            </a:r>
            <a:r>
              <a:rPr lang="en-US" sz="1400" dirty="0" smtClean="0"/>
              <a:t>ou can also create categories in the session dependent on what barriers come out of the brainstorm</a:t>
            </a:r>
          </a:p>
        </p:txBody>
      </p:sp>
      <p:sp>
        <p:nvSpPr>
          <p:cNvPr id="2" name="Rectangle 1"/>
          <p:cNvSpPr/>
          <p:nvPr/>
        </p:nvSpPr>
        <p:spPr>
          <a:xfrm flipH="1">
            <a:off x="4876800" y="3352801"/>
            <a:ext cx="457200" cy="350865"/>
          </a:xfrm>
          <a:prstGeom prst="rect">
            <a:avLst/>
          </a:prstGeom>
        </p:spPr>
        <p:txBody>
          <a:bodyPr wrap="squar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4" name="Rectangle 43"/>
          <p:cNvSpPr/>
          <p:nvPr/>
        </p:nvSpPr>
        <p:spPr>
          <a:xfrm>
            <a:off x="4982621" y="3505204"/>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5" name="Rectangle 44"/>
          <p:cNvSpPr/>
          <p:nvPr/>
        </p:nvSpPr>
        <p:spPr>
          <a:xfrm>
            <a:off x="4982621" y="3200567"/>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6" name="Rectangle 45"/>
          <p:cNvSpPr/>
          <p:nvPr/>
        </p:nvSpPr>
        <p:spPr>
          <a:xfrm>
            <a:off x="5897021" y="3505204"/>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7" name="Rectangle 46"/>
          <p:cNvSpPr/>
          <p:nvPr/>
        </p:nvSpPr>
        <p:spPr>
          <a:xfrm>
            <a:off x="5897021" y="3200567"/>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8" name="Rectangle 47"/>
          <p:cNvSpPr/>
          <p:nvPr/>
        </p:nvSpPr>
        <p:spPr>
          <a:xfrm>
            <a:off x="5973221" y="5142883"/>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49" name="Rectangle 48"/>
          <p:cNvSpPr/>
          <p:nvPr/>
        </p:nvSpPr>
        <p:spPr>
          <a:xfrm>
            <a:off x="5973221" y="4838083"/>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
        <p:nvSpPr>
          <p:cNvPr id="51" name="Rectangle 50"/>
          <p:cNvSpPr/>
          <p:nvPr/>
        </p:nvSpPr>
        <p:spPr>
          <a:xfrm>
            <a:off x="6811421" y="3200567"/>
            <a:ext cx="364202" cy="350865"/>
          </a:xfrm>
          <a:prstGeom prst="rect">
            <a:avLst/>
          </a:prstGeom>
        </p:spPr>
        <p:txBody>
          <a:bodyPr wrap="none">
            <a:spAutoFit/>
          </a:bodyPr>
          <a:lstStyle/>
          <a:p>
            <a:pPr algn="ctr" fontAlgn="base">
              <a:lnSpc>
                <a:spcPct val="120000"/>
              </a:lnSpc>
              <a:spcBef>
                <a:spcPct val="20000"/>
              </a:spcBef>
              <a:spcAft>
                <a:spcPct val="0"/>
              </a:spcAft>
            </a:pPr>
            <a:r>
              <a:rPr lang="en-US" sz="1400" dirty="0">
                <a:solidFill>
                  <a:srgbClr val="008000"/>
                </a:solidFill>
                <a:latin typeface="Zapf Dingbats"/>
                <a:ea typeface="Zapf Dingbats"/>
                <a:cs typeface="Zapf Dingbats"/>
              </a:rPr>
              <a:t>✔</a:t>
            </a:r>
            <a:endParaRPr lang="en-US" sz="1400" b="1" dirty="0">
              <a:solidFill>
                <a:srgbClr val="008000"/>
              </a:solidFill>
              <a:ea typeface="ＭＳ Ｐゴシック" charset="0"/>
            </a:endParaRPr>
          </a:p>
        </p:txBody>
      </p:sp>
    </p:spTree>
    <p:extLst>
      <p:ext uri="{BB962C8B-B14F-4D97-AF65-F5344CB8AC3E}">
        <p14:creationId xmlns:p14="http://schemas.microsoft.com/office/powerpoint/2010/main" val="4039825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Group the Barriers and vote on those you think are contributing most to the problem statement</a:t>
            </a:r>
            <a:endParaRPr lang="en-US" dirty="0"/>
          </a:p>
        </p:txBody>
      </p:sp>
      <p:pic>
        <p:nvPicPr>
          <p:cNvPr id="4098" name="Picture 2"/>
          <p:cNvPicPr>
            <a:picLocks noGrp="1" noChangeAspect="1" noChangeArrowheads="1"/>
          </p:cNvPicPr>
          <p:nvPr>
            <p:ph sz="half" idx="1"/>
          </p:nvPr>
        </p:nvPicPr>
        <p:blipFill rotWithShape="1">
          <a:blip r:embed="rId2" cstate="email">
            <a:extLst>
              <a:ext uri="{28A0092B-C50C-407E-A947-70E740481C1C}">
                <a14:useLocalDpi xmlns:a14="http://schemas.microsoft.com/office/drawing/2010/main" val="0"/>
              </a:ext>
            </a:extLst>
          </a:blip>
          <a:srcRect t="16500"/>
          <a:stretch/>
        </p:blipFill>
        <p:spPr bwMode="auto">
          <a:xfrm>
            <a:off x="304800" y="1412776"/>
            <a:ext cx="4191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2"/>
          </p:nvPr>
        </p:nvSpPr>
        <p:spPr>
          <a:xfrm>
            <a:off x="4648200" y="1371600"/>
            <a:ext cx="4191000" cy="5257800"/>
          </a:xfrm>
        </p:spPr>
        <p:txBody>
          <a:bodyPr/>
          <a:lstStyle/>
          <a:p>
            <a:pPr marL="342900" indent="-342900">
              <a:buFont typeface="Arial" panose="020B0604020202020204" pitchFamily="34" charset="0"/>
              <a:buChar char="•"/>
            </a:pPr>
            <a:r>
              <a:rPr lang="en-US" dirty="0" smtClean="0"/>
              <a:t>As the Facilitator, engage with the participants to solicit barriers</a:t>
            </a:r>
          </a:p>
          <a:p>
            <a:pPr marL="342900" indent="-342900">
              <a:buFont typeface="Arial" panose="020B0604020202020204" pitchFamily="34" charset="0"/>
              <a:buChar char="•"/>
            </a:pPr>
            <a:r>
              <a:rPr lang="en-US" dirty="0"/>
              <a:t>The Facilitator may need to ask the 5 WHY’s to get to the root cause of the barrier.</a:t>
            </a:r>
          </a:p>
          <a:p>
            <a:pPr marL="342900" indent="-342900">
              <a:buFont typeface="Arial" panose="020B0604020202020204" pitchFamily="34" charset="0"/>
              <a:buChar char="•"/>
            </a:pPr>
            <a:r>
              <a:rPr lang="en-US" dirty="0" smtClean="0"/>
              <a:t>Remember to keep </a:t>
            </a:r>
            <a:r>
              <a:rPr lang="en-US" dirty="0"/>
              <a:t>the problem statement visible </a:t>
            </a:r>
            <a:r>
              <a:rPr lang="en-US" dirty="0" smtClean="0"/>
              <a:t>so </a:t>
            </a:r>
            <a:r>
              <a:rPr lang="en-US" dirty="0"/>
              <a:t>that you can refer back </a:t>
            </a:r>
            <a:r>
              <a:rPr lang="en-US" dirty="0" smtClean="0"/>
              <a:t>to it and ensure you </a:t>
            </a:r>
            <a:r>
              <a:rPr lang="en-US" dirty="0"/>
              <a:t>stay on track.</a:t>
            </a:r>
          </a:p>
          <a:p>
            <a:pPr marL="342900" indent="-342900">
              <a:buFont typeface="Arial" panose="020B0604020202020204" pitchFamily="34" charset="0"/>
              <a:buChar char="•"/>
            </a:pPr>
            <a:r>
              <a:rPr lang="en-US" dirty="0" smtClean="0"/>
              <a:t>Group the common barriers, sometimes this is a good time to take a break</a:t>
            </a:r>
          </a:p>
          <a:p>
            <a:pPr marL="342900" indent="-342900">
              <a:buFont typeface="Arial" panose="020B0604020202020204" pitchFamily="34" charset="0"/>
              <a:buChar char="•"/>
            </a:pPr>
            <a:r>
              <a:rPr lang="en-US" dirty="0" smtClean="0"/>
              <a:t>Ensure Team Members </a:t>
            </a:r>
            <a:r>
              <a:rPr lang="en-US" dirty="0"/>
              <a:t>vote on a </a:t>
            </a:r>
            <a:r>
              <a:rPr lang="en-US" dirty="0" smtClean="0"/>
              <a:t>group and </a:t>
            </a:r>
            <a:r>
              <a:rPr lang="en-US" dirty="0"/>
              <a:t>not the individual </a:t>
            </a:r>
            <a:r>
              <a:rPr lang="en-US" dirty="0" smtClean="0"/>
              <a:t>root causes.</a:t>
            </a:r>
          </a:p>
        </p:txBody>
      </p:sp>
    </p:spTree>
    <p:extLst>
      <p:ext uri="{BB962C8B-B14F-4D97-AF65-F5344CB8AC3E}">
        <p14:creationId xmlns:p14="http://schemas.microsoft.com/office/powerpoint/2010/main" val="382664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Step 2</a:t>
            </a:r>
            <a:endParaRPr lang="en-GB" dirty="0"/>
          </a:p>
        </p:txBody>
      </p:sp>
    </p:spTree>
    <p:extLst>
      <p:ext uri="{BB962C8B-B14F-4D97-AF65-F5344CB8AC3E}">
        <p14:creationId xmlns:p14="http://schemas.microsoft.com/office/powerpoint/2010/main" val="349387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txBox="1">
            <a:spLocks/>
          </p:cNvSpPr>
          <p:nvPr/>
        </p:nvSpPr>
        <p:spPr>
          <a:xfrm>
            <a:off x="251520" y="174302"/>
            <a:ext cx="7803074" cy="77809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effectLst/>
                <a:latin typeface="Arial" pitchFamily="34" charset="0"/>
                <a:ea typeface="+mj-ea"/>
                <a:cs typeface="Arial" pitchFamily="34" charset="0"/>
              </a:defRPr>
            </a:lvl1pPr>
          </a:lstStyle>
          <a:p>
            <a:pPr fontAlgn="base">
              <a:lnSpc>
                <a:spcPct val="120000"/>
              </a:lnSpc>
              <a:spcAft>
                <a:spcPct val="0"/>
              </a:spcAft>
            </a:pPr>
            <a:r>
              <a:rPr lang="en-US" b="0" dirty="0" smtClean="0">
                <a:solidFill>
                  <a:srgbClr val="FFFFFF"/>
                </a:solidFill>
              </a:rPr>
              <a:t>Steps 3: Generate solutions</a:t>
            </a:r>
            <a:endParaRPr lang="en-US" b="0" dirty="0">
              <a:solidFill>
                <a:srgbClr val="FFFFFF"/>
              </a:solidFill>
            </a:endParaRPr>
          </a:p>
        </p:txBody>
      </p:sp>
      <p:grpSp>
        <p:nvGrpSpPr>
          <p:cNvPr id="6" name="Group 5"/>
          <p:cNvGrpSpPr/>
          <p:nvPr/>
        </p:nvGrpSpPr>
        <p:grpSpPr>
          <a:xfrm>
            <a:off x="313261" y="1295400"/>
            <a:ext cx="671172" cy="5029200"/>
            <a:chOff x="1" y="1680830"/>
            <a:chExt cx="671172" cy="958817"/>
          </a:xfrm>
        </p:grpSpPr>
        <p:sp>
          <p:nvSpPr>
            <p:cNvPr id="16" name="Chevron 15"/>
            <p:cNvSpPr/>
            <p:nvPr/>
          </p:nvSpPr>
          <p:spPr>
            <a:xfrm rot="5400000">
              <a:off x="-143822" y="1824653"/>
              <a:ext cx="958817" cy="671172"/>
            </a:xfrm>
            <a:prstGeom prst="chevron">
              <a:avLst/>
            </a:prstGeom>
            <a:solidFill>
              <a:schemeClr val="accent1">
                <a:lumMod val="40000"/>
                <a:lumOff val="60000"/>
                <a:alpha val="70000"/>
              </a:schemeClr>
            </a:solidFill>
            <a:ln>
              <a:noFill/>
            </a:ln>
          </p:spPr>
          <p:style>
            <a:lnRef idx="2">
              <a:scrgbClr r="0" g="0" b="0"/>
            </a:lnRef>
            <a:fillRef idx="1">
              <a:schemeClr val="accent6">
                <a:alpha val="90000"/>
                <a:hueOff val="0"/>
                <a:satOff val="0"/>
                <a:lumOff val="0"/>
                <a:alphaOff val="-20000"/>
              </a:schemeClr>
            </a:fillRef>
            <a:effectRef idx="1">
              <a:schemeClr val="accent6">
                <a:alpha val="90000"/>
                <a:hueOff val="0"/>
                <a:satOff val="0"/>
                <a:lumOff val="0"/>
                <a:alphaOff val="-20000"/>
              </a:schemeClr>
            </a:effectRef>
            <a:fontRef idx="minor">
              <a:schemeClr val="lt1"/>
            </a:fontRef>
          </p:style>
        </p:sp>
        <p:sp>
          <p:nvSpPr>
            <p:cNvPr id="17" name="Chevron 4"/>
            <p:cNvSpPr/>
            <p:nvPr/>
          </p:nvSpPr>
          <p:spPr>
            <a:xfrm>
              <a:off x="1" y="2016416"/>
              <a:ext cx="671172" cy="28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spcAft>
                  <a:spcPct val="35000"/>
                </a:spcAft>
              </a:pPr>
              <a:r>
                <a:rPr lang="en-US" b="1" dirty="0" smtClean="0">
                  <a:solidFill>
                    <a:srgbClr val="000000"/>
                  </a:solidFill>
                </a:rPr>
                <a:t>3</a:t>
              </a:r>
              <a:endParaRPr lang="en-US" b="1" dirty="0">
                <a:solidFill>
                  <a:srgbClr val="000000"/>
                </a:solidFill>
              </a:endParaRPr>
            </a:p>
          </p:txBody>
        </p:sp>
      </p:grpSp>
      <p:grpSp>
        <p:nvGrpSpPr>
          <p:cNvPr id="7" name="Group 6"/>
          <p:cNvGrpSpPr/>
          <p:nvPr/>
        </p:nvGrpSpPr>
        <p:grpSpPr>
          <a:xfrm>
            <a:off x="1143000" y="1295400"/>
            <a:ext cx="7213492" cy="1219200"/>
            <a:chOff x="671172" y="1680831"/>
            <a:chExt cx="3649307" cy="623231"/>
          </a:xfrm>
        </p:grpSpPr>
        <p:sp>
          <p:nvSpPr>
            <p:cNvPr id="14" name="Round Same Side Corner Rectangle 13"/>
            <p:cNvSpPr/>
            <p:nvPr/>
          </p:nvSpPr>
          <p:spPr>
            <a:xfrm rot="5400000">
              <a:off x="2184210" y="167793"/>
              <a:ext cx="623231" cy="3649307"/>
            </a:xfrm>
            <a:prstGeom prst="round2SameRect">
              <a:avLst/>
            </a:prstGeom>
            <a:ln>
              <a:solidFill>
                <a:schemeClr val="accent1">
                  <a:lumMod val="60000"/>
                  <a:lumOff val="40000"/>
                  <a:alpha val="70000"/>
                </a:schemeClr>
              </a:solidFill>
            </a:ln>
          </p:spPr>
          <p:style>
            <a:lnRef idx="2">
              <a:schemeClr val="accent6">
                <a:alpha val="90000"/>
                <a:hueOff val="0"/>
                <a:satOff val="0"/>
                <a:lumOff val="0"/>
                <a:alphaOff val="-2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fontAlgn="base">
                <a:lnSpc>
                  <a:spcPct val="120000"/>
                </a:lnSpc>
                <a:spcBef>
                  <a:spcPct val="20000"/>
                </a:spcBef>
                <a:spcAft>
                  <a:spcPct val="0"/>
                </a:spcAft>
              </a:pPr>
              <a:endParaRPr lang="en-US" sz="1400" b="1" dirty="0">
                <a:solidFill>
                  <a:srgbClr val="000000">
                    <a:hueOff val="0"/>
                    <a:satOff val="0"/>
                    <a:lumOff val="0"/>
                    <a:alphaOff val="0"/>
                  </a:srgbClr>
                </a:solidFill>
              </a:endParaRPr>
            </a:p>
          </p:txBody>
        </p:sp>
        <p:sp>
          <p:nvSpPr>
            <p:cNvPr id="15" name="Round Same Side Corner Rectangle 6"/>
            <p:cNvSpPr/>
            <p:nvPr/>
          </p:nvSpPr>
          <p:spPr>
            <a:xfrm>
              <a:off x="714022" y="1711255"/>
              <a:ext cx="3437572" cy="5623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342900" indent="-342900" fontAlgn="base">
                <a:lnSpc>
                  <a:spcPct val="90000"/>
                </a:lnSpc>
                <a:spcBef>
                  <a:spcPct val="0"/>
                </a:spcBef>
                <a:spcAft>
                  <a:spcPct val="0"/>
                </a:spcAft>
                <a:buFont typeface="Arial" pitchFamily="34" charset="0"/>
                <a:buChar char="•"/>
              </a:pPr>
              <a:r>
                <a:rPr lang="en-US" sz="1600" dirty="0">
                  <a:solidFill>
                    <a:srgbClr val="000000"/>
                  </a:solidFill>
                  <a:cs typeface="Arial" pitchFamily="34" charset="0"/>
                </a:rPr>
                <a:t>B</a:t>
              </a:r>
              <a:r>
                <a:rPr lang="en-US" sz="1600" dirty="0" smtClean="0">
                  <a:solidFill>
                    <a:srgbClr val="000000"/>
                  </a:solidFill>
                  <a:cs typeface="Arial" pitchFamily="34" charset="0"/>
                </a:rPr>
                <a:t>rainstorm as many ideas as possible, All ideas are good ideas</a:t>
              </a:r>
            </a:p>
            <a:p>
              <a:pPr marL="342900" indent="-342900" fontAlgn="base">
                <a:lnSpc>
                  <a:spcPct val="90000"/>
                </a:lnSpc>
                <a:spcBef>
                  <a:spcPct val="0"/>
                </a:spcBef>
                <a:spcAft>
                  <a:spcPct val="0"/>
                </a:spcAft>
                <a:buFont typeface="Arial" pitchFamily="34" charset="0"/>
                <a:buChar char="•"/>
              </a:pPr>
              <a:r>
                <a:rPr lang="en-US" sz="1600" dirty="0">
                  <a:solidFill>
                    <a:srgbClr val="000000"/>
                  </a:solidFill>
                  <a:cs typeface="Arial" pitchFamily="34" charset="0"/>
                </a:rPr>
                <a:t>Sometimes the ideas </a:t>
              </a:r>
              <a:r>
                <a:rPr lang="en-US" sz="1600" dirty="0" smtClean="0">
                  <a:solidFill>
                    <a:srgbClr val="000000"/>
                  </a:solidFill>
                  <a:cs typeface="Arial" pitchFamily="34" charset="0"/>
                </a:rPr>
                <a:t>can </a:t>
              </a:r>
              <a:r>
                <a:rPr lang="en-US" sz="1600" dirty="0">
                  <a:solidFill>
                    <a:srgbClr val="000000"/>
                  </a:solidFill>
                  <a:cs typeface="Arial" pitchFamily="34" charset="0"/>
                </a:rPr>
                <a:t>to be </a:t>
              </a:r>
              <a:r>
                <a:rPr lang="en-US" sz="1600" dirty="0" smtClean="0">
                  <a:solidFill>
                    <a:srgbClr val="000000"/>
                  </a:solidFill>
                  <a:cs typeface="Arial" pitchFamily="34" charset="0"/>
                </a:rPr>
                <a:t>paired or grouped together</a:t>
              </a:r>
              <a:endParaRPr lang="en-US" sz="1600" dirty="0">
                <a:solidFill>
                  <a:srgbClr val="000000"/>
                </a:solidFill>
                <a:cs typeface="Arial" pitchFamily="34" charset="0"/>
              </a:endParaRPr>
            </a:p>
            <a:p>
              <a:pPr marL="342900" indent="-342900" fontAlgn="base">
                <a:lnSpc>
                  <a:spcPct val="90000"/>
                </a:lnSpc>
                <a:spcBef>
                  <a:spcPct val="0"/>
                </a:spcBef>
                <a:spcAft>
                  <a:spcPct val="0"/>
                </a:spcAft>
                <a:buFont typeface="Arial" pitchFamily="34" charset="0"/>
                <a:buChar char="•"/>
              </a:pPr>
              <a:r>
                <a:rPr lang="en-US" sz="1600" dirty="0" smtClean="0">
                  <a:solidFill>
                    <a:srgbClr val="000000"/>
                  </a:solidFill>
                  <a:cs typeface="Arial" pitchFamily="34" charset="0"/>
                </a:rPr>
                <a:t>Give everybody 3 votes for the ideas they like best</a:t>
              </a:r>
            </a:p>
            <a:p>
              <a:pPr marL="342900" indent="-342900" fontAlgn="base">
                <a:lnSpc>
                  <a:spcPct val="90000"/>
                </a:lnSpc>
                <a:spcBef>
                  <a:spcPct val="0"/>
                </a:spcBef>
                <a:spcAft>
                  <a:spcPct val="0"/>
                </a:spcAft>
                <a:buFont typeface="Arial" pitchFamily="34" charset="0"/>
                <a:buChar char="•"/>
              </a:pPr>
              <a:r>
                <a:rPr lang="en-US" sz="1600" dirty="0" smtClean="0">
                  <a:solidFill>
                    <a:srgbClr val="000000"/>
                  </a:solidFill>
                  <a:cs typeface="Arial" pitchFamily="34" charset="0"/>
                </a:rPr>
                <a:t>Put ticks on the flip chart</a:t>
              </a:r>
              <a:endParaRPr lang="en-US" sz="1600" dirty="0">
                <a:solidFill>
                  <a:srgbClr val="000000"/>
                </a:solidFill>
                <a:cs typeface="Arial" pitchFamily="34" charset="0"/>
              </a:endParaRPr>
            </a:p>
          </p:txBody>
        </p:sp>
      </p:grpSp>
      <p:sp>
        <p:nvSpPr>
          <p:cNvPr id="2" name="Footer Placeholder 1"/>
          <p:cNvSpPr>
            <a:spLocks noGrp="1"/>
          </p:cNvSpPr>
          <p:nvPr>
            <p:ph type="ftr" sz="quarter" idx="4294967295"/>
          </p:nvPr>
        </p:nvSpPr>
        <p:spPr>
          <a:xfrm>
            <a:off x="685800" y="6400800"/>
            <a:ext cx="3733800" cy="228600"/>
          </a:xfrm>
          <a:prstGeom prst="rect">
            <a:avLst/>
          </a:prstGeom>
        </p:spPr>
        <p:txBody>
          <a:bodyPr/>
          <a:lstStyle/>
          <a:p>
            <a:pPr>
              <a:defRPr/>
            </a:pPr>
            <a:r>
              <a:rPr lang="en-US" dirty="0" smtClean="0">
                <a:solidFill>
                  <a:srgbClr val="58595B"/>
                </a:solidFill>
              </a:rPr>
              <a:t>©2016 Walgreen Co. All rights reserved.</a:t>
            </a:r>
            <a:endParaRPr lang="en-US" dirty="0">
              <a:solidFill>
                <a:srgbClr val="58595B"/>
              </a:solidFill>
            </a:endParaRPr>
          </a:p>
        </p:txBody>
      </p:sp>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1447834" y="2590800"/>
            <a:ext cx="31575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11" name="Content Placeholder 2"/>
          <p:cNvSpPr txBox="1">
            <a:spLocks/>
          </p:cNvSpPr>
          <p:nvPr/>
        </p:nvSpPr>
        <p:spPr>
          <a:xfrm>
            <a:off x="4724400" y="2590800"/>
            <a:ext cx="4267200" cy="3689048"/>
          </a:xfrm>
          <a:prstGeom prst="rect">
            <a:avLst/>
          </a:prstGeom>
        </p:spPr>
        <p:txBody>
          <a:bodyPr/>
          <a:lst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pPr marL="342900" indent="-342900">
              <a:buClr>
                <a:srgbClr val="58595B"/>
              </a:buClr>
              <a:buFont typeface="Arial" panose="020B0604020202020204" pitchFamily="34" charset="0"/>
              <a:buChar char="•"/>
            </a:pPr>
            <a:r>
              <a:rPr lang="en-US" dirty="0" smtClean="0">
                <a:solidFill>
                  <a:srgbClr val="000000"/>
                </a:solidFill>
              </a:rPr>
              <a:t>As the facilitator, solicit ideas from the entire team and not just one individual.</a:t>
            </a:r>
          </a:p>
          <a:p>
            <a:pPr marL="342900" indent="-342900">
              <a:buClr>
                <a:srgbClr val="58595B"/>
              </a:buClr>
              <a:buFont typeface="Arial" panose="020B0604020202020204" pitchFamily="34" charset="0"/>
              <a:buChar char="•"/>
            </a:pPr>
            <a:r>
              <a:rPr lang="en-US" dirty="0">
                <a:solidFill>
                  <a:srgbClr val="000000"/>
                </a:solidFill>
              </a:rPr>
              <a:t>Do not stop and evaluate any </a:t>
            </a:r>
            <a:r>
              <a:rPr lang="en-US" dirty="0" smtClean="0">
                <a:solidFill>
                  <a:srgbClr val="000000"/>
                </a:solidFill>
              </a:rPr>
              <a:t>of the ideas </a:t>
            </a:r>
            <a:r>
              <a:rPr lang="en-US" dirty="0">
                <a:solidFill>
                  <a:srgbClr val="000000"/>
                </a:solidFill>
              </a:rPr>
              <a:t>or </a:t>
            </a:r>
            <a:r>
              <a:rPr lang="en-US" dirty="0" smtClean="0">
                <a:solidFill>
                  <a:srgbClr val="000000"/>
                </a:solidFill>
              </a:rPr>
              <a:t>solutions just capture them.</a:t>
            </a:r>
            <a:endParaRPr lang="en-US" dirty="0">
              <a:solidFill>
                <a:srgbClr val="000000"/>
              </a:solidFill>
            </a:endParaRPr>
          </a:p>
          <a:p>
            <a:pPr marL="342900" indent="-342900">
              <a:buClr>
                <a:srgbClr val="58595B"/>
              </a:buClr>
              <a:buFont typeface="Arial" panose="020B0604020202020204" pitchFamily="34" charset="0"/>
              <a:buChar char="•"/>
            </a:pPr>
            <a:r>
              <a:rPr lang="en-US" dirty="0" smtClean="0">
                <a:solidFill>
                  <a:srgbClr val="000000"/>
                </a:solidFill>
              </a:rPr>
              <a:t>Vote on the ideas or solutions you want to take forward</a:t>
            </a:r>
          </a:p>
          <a:p>
            <a:pPr marL="342900" indent="-342900">
              <a:buClr>
                <a:srgbClr val="58595B"/>
              </a:buClr>
              <a:buFont typeface="Arial" panose="020B0604020202020204" pitchFamily="34" charset="0"/>
              <a:buChar char="•"/>
            </a:pPr>
            <a:r>
              <a:rPr lang="en-US" dirty="0" smtClean="0">
                <a:solidFill>
                  <a:srgbClr val="000000"/>
                </a:solidFill>
              </a:rPr>
              <a:t>Again when </a:t>
            </a:r>
            <a:r>
              <a:rPr lang="en-US" dirty="0">
                <a:solidFill>
                  <a:srgbClr val="000000"/>
                </a:solidFill>
              </a:rPr>
              <a:t>voting, let team members vote first. </a:t>
            </a:r>
            <a:endParaRPr lang="en-US" dirty="0" smtClean="0">
              <a:solidFill>
                <a:srgbClr val="000000"/>
              </a:solidFill>
            </a:endParaRPr>
          </a:p>
          <a:p>
            <a:pPr marL="342900" indent="-342900">
              <a:buClr>
                <a:srgbClr val="58595B"/>
              </a:buClr>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304024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Step 3</a:t>
            </a:r>
            <a:endParaRPr lang="en-GB" dirty="0"/>
          </a:p>
        </p:txBody>
      </p:sp>
    </p:spTree>
    <p:extLst>
      <p:ext uri="{BB962C8B-B14F-4D97-AF65-F5344CB8AC3E}">
        <p14:creationId xmlns:p14="http://schemas.microsoft.com/office/powerpoint/2010/main" val="113320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b="0" dirty="0" smtClean="0"/>
              <a:t>Your Personal Change Journey</a:t>
            </a:r>
            <a:br>
              <a:rPr lang="en-GB" b="0" dirty="0" smtClean="0"/>
            </a:br>
            <a:r>
              <a:rPr lang="en-GB" sz="3200" b="0" dirty="0" smtClean="0"/>
              <a:t>Check-in on the Change Curve</a:t>
            </a:r>
            <a:r>
              <a:rPr lang="en-GB" b="0" dirty="0" smtClean="0"/>
              <a:t/>
            </a:r>
            <a:br>
              <a:rPr lang="en-GB" b="0" dirty="0" smtClean="0"/>
            </a:br>
            <a:r>
              <a:rPr lang="en-GB" b="0" dirty="0" smtClean="0"/>
              <a:t/>
            </a:r>
            <a:br>
              <a:rPr lang="en-GB" b="0" dirty="0" smtClean="0"/>
            </a:br>
            <a:endParaRPr lang="en-GB" b="0" dirty="0"/>
          </a:p>
        </p:txBody>
      </p:sp>
      <p:sp>
        <p:nvSpPr>
          <p:cNvPr id="3" name="Title 4"/>
          <p:cNvSpPr txBox="1">
            <a:spLocks/>
          </p:cNvSpPr>
          <p:nvPr/>
        </p:nvSpPr>
        <p:spPr bwMode="gray">
          <a:xfrm>
            <a:off x="219636" y="3886202"/>
            <a:ext cx="8695764" cy="102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ctr" rtl="0" eaLnBrk="1" fontAlgn="base" hangingPunct="1">
              <a:lnSpc>
                <a:spcPct val="90000"/>
              </a:lnSpc>
              <a:spcBef>
                <a:spcPct val="0"/>
              </a:spcBef>
              <a:spcAft>
                <a:spcPct val="0"/>
              </a:spcAft>
              <a:defRPr sz="40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r>
              <a:rPr lang="en-GB" sz="2000" b="0" kern="0" dirty="0" smtClean="0">
                <a:solidFill>
                  <a:srgbClr val="000000"/>
                </a:solidFill>
              </a:rPr>
              <a:t/>
            </a:r>
            <a:br>
              <a:rPr lang="en-GB" sz="2000" b="0" kern="0" dirty="0" smtClean="0">
                <a:solidFill>
                  <a:srgbClr val="000000"/>
                </a:solidFill>
              </a:rPr>
            </a:br>
            <a:r>
              <a:rPr lang="en-GB" b="0" kern="0" dirty="0" smtClean="0">
                <a:solidFill>
                  <a:srgbClr val="000000"/>
                </a:solidFill>
              </a:rPr>
              <a:t/>
            </a:r>
            <a:br>
              <a:rPr lang="en-GB" b="0" kern="0" dirty="0" smtClean="0">
                <a:solidFill>
                  <a:srgbClr val="000000"/>
                </a:solidFill>
              </a:rPr>
            </a:br>
            <a:r>
              <a:rPr lang="en-GB" sz="2400" b="0" kern="0" dirty="0" smtClean="0">
                <a:solidFill>
                  <a:srgbClr val="000000"/>
                </a:solidFill>
              </a:rPr>
              <a:t>&lt;Insert Facilitator&gt;</a:t>
            </a:r>
            <a:r>
              <a:rPr lang="en-GB" b="0" kern="0" dirty="0" smtClean="0">
                <a:solidFill>
                  <a:srgbClr val="000000"/>
                </a:solidFill>
              </a:rPr>
              <a:t/>
            </a:r>
            <a:br>
              <a:rPr lang="en-GB" b="0" kern="0" dirty="0" smtClean="0">
                <a:solidFill>
                  <a:srgbClr val="000000"/>
                </a:solidFill>
              </a:rPr>
            </a:br>
            <a:endParaRPr lang="en-GB" b="0" kern="0" dirty="0">
              <a:solidFill>
                <a:srgbClr val="000000"/>
              </a:solidFill>
            </a:endParaRPr>
          </a:p>
        </p:txBody>
      </p:sp>
    </p:spTree>
    <p:extLst>
      <p:ext uri="{BB962C8B-B14F-4D97-AF65-F5344CB8AC3E}">
        <p14:creationId xmlns:p14="http://schemas.microsoft.com/office/powerpoint/2010/main" val="22138984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txBox="1">
            <a:spLocks/>
          </p:cNvSpPr>
          <p:nvPr/>
        </p:nvSpPr>
        <p:spPr>
          <a:xfrm>
            <a:off x="251520" y="174302"/>
            <a:ext cx="7803074" cy="77809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effectLst/>
                <a:latin typeface="Arial" pitchFamily="34" charset="0"/>
                <a:ea typeface="+mj-ea"/>
                <a:cs typeface="Arial" pitchFamily="34" charset="0"/>
              </a:defRPr>
            </a:lvl1pPr>
          </a:lstStyle>
          <a:p>
            <a:pPr fontAlgn="base">
              <a:lnSpc>
                <a:spcPct val="120000"/>
              </a:lnSpc>
              <a:spcAft>
                <a:spcPct val="0"/>
              </a:spcAft>
            </a:pPr>
            <a:r>
              <a:rPr lang="en-US" b="0" dirty="0" smtClean="0">
                <a:solidFill>
                  <a:srgbClr val="FFFFFF"/>
                </a:solidFill>
              </a:rPr>
              <a:t>Steps 4: Capture</a:t>
            </a:r>
            <a:r>
              <a:rPr lang="en-US" b="0" dirty="0">
                <a:solidFill>
                  <a:srgbClr val="FFFFFF"/>
                </a:solidFill>
              </a:rPr>
              <a:t> </a:t>
            </a:r>
            <a:r>
              <a:rPr lang="en-US" b="0" dirty="0" smtClean="0">
                <a:solidFill>
                  <a:srgbClr val="FFFFFF"/>
                </a:solidFill>
              </a:rPr>
              <a:t>the B’s &amp; C’s for the most voted solutions</a:t>
            </a:r>
            <a:endParaRPr lang="en-US" b="0" dirty="0">
              <a:solidFill>
                <a:srgbClr val="FFFFFF"/>
              </a:solidFill>
            </a:endParaRPr>
          </a:p>
        </p:txBody>
      </p:sp>
      <p:grpSp>
        <p:nvGrpSpPr>
          <p:cNvPr id="8" name="Group 7"/>
          <p:cNvGrpSpPr/>
          <p:nvPr/>
        </p:nvGrpSpPr>
        <p:grpSpPr>
          <a:xfrm>
            <a:off x="381000" y="1524000"/>
            <a:ext cx="671172" cy="4496290"/>
            <a:chOff x="1" y="2520768"/>
            <a:chExt cx="671172" cy="958817"/>
          </a:xfrm>
        </p:grpSpPr>
        <p:sp>
          <p:nvSpPr>
            <p:cNvPr id="12" name="Chevron 11"/>
            <p:cNvSpPr/>
            <p:nvPr/>
          </p:nvSpPr>
          <p:spPr>
            <a:xfrm rot="5400000">
              <a:off x="-143822" y="2664591"/>
              <a:ext cx="958817" cy="671172"/>
            </a:xfrm>
            <a:prstGeom prst="chevron">
              <a:avLst/>
            </a:prstGeom>
            <a:solidFill>
              <a:schemeClr val="accent1">
                <a:lumMod val="40000"/>
                <a:lumOff val="60000"/>
                <a:alpha val="60000"/>
              </a:schemeClr>
            </a:solidFill>
            <a:ln>
              <a:noFill/>
            </a:ln>
          </p:spPr>
          <p:style>
            <a:lnRef idx="2">
              <a:scrgbClr r="0" g="0" b="0"/>
            </a:lnRef>
            <a:fillRef idx="1">
              <a:schemeClr val="accent6">
                <a:alpha val="90000"/>
                <a:hueOff val="0"/>
                <a:satOff val="0"/>
                <a:lumOff val="0"/>
                <a:alphaOff val="-30000"/>
              </a:schemeClr>
            </a:fillRef>
            <a:effectRef idx="1">
              <a:schemeClr val="accent6">
                <a:alpha val="90000"/>
                <a:hueOff val="0"/>
                <a:satOff val="0"/>
                <a:lumOff val="0"/>
                <a:alphaOff val="-30000"/>
              </a:schemeClr>
            </a:effectRef>
            <a:fontRef idx="minor">
              <a:schemeClr val="lt1"/>
            </a:fontRef>
          </p:style>
        </p:sp>
        <p:sp>
          <p:nvSpPr>
            <p:cNvPr id="13" name="Chevron 8"/>
            <p:cNvSpPr/>
            <p:nvPr/>
          </p:nvSpPr>
          <p:spPr>
            <a:xfrm>
              <a:off x="1" y="2856354"/>
              <a:ext cx="671172" cy="28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spcAft>
                  <a:spcPct val="35000"/>
                </a:spcAft>
              </a:pPr>
              <a:r>
                <a:rPr lang="en-US" b="1" dirty="0" smtClean="0">
                  <a:solidFill>
                    <a:srgbClr val="000000"/>
                  </a:solidFill>
                </a:rPr>
                <a:t>4</a:t>
              </a:r>
              <a:endParaRPr lang="en-US" b="1" dirty="0">
                <a:solidFill>
                  <a:srgbClr val="000000"/>
                </a:solidFill>
              </a:endParaRPr>
            </a:p>
          </p:txBody>
        </p:sp>
      </p:grpSp>
      <p:grpSp>
        <p:nvGrpSpPr>
          <p:cNvPr id="9" name="Group 8"/>
          <p:cNvGrpSpPr/>
          <p:nvPr/>
        </p:nvGrpSpPr>
        <p:grpSpPr>
          <a:xfrm>
            <a:off x="1143000" y="1295400"/>
            <a:ext cx="4572000" cy="5105400"/>
            <a:chOff x="671172" y="2485185"/>
            <a:chExt cx="3649307" cy="623231"/>
          </a:xfrm>
        </p:grpSpPr>
        <p:sp>
          <p:nvSpPr>
            <p:cNvPr id="10" name="Round Same Side Corner Rectangle 9"/>
            <p:cNvSpPr/>
            <p:nvPr/>
          </p:nvSpPr>
          <p:spPr>
            <a:xfrm rot="5400000">
              <a:off x="2184210" y="972147"/>
              <a:ext cx="623231" cy="3649307"/>
            </a:xfrm>
            <a:prstGeom prst="round2SameRect">
              <a:avLst/>
            </a:prstGeom>
            <a:ln>
              <a:solidFill>
                <a:schemeClr val="accent1">
                  <a:lumMod val="60000"/>
                  <a:lumOff val="40000"/>
                  <a:alpha val="60000"/>
                </a:schemeClr>
              </a:solidFill>
            </a:ln>
          </p:spPr>
          <p:style>
            <a:lnRef idx="2">
              <a:schemeClr val="accent6">
                <a:alpha val="90000"/>
                <a:hueOff val="0"/>
                <a:satOff val="0"/>
                <a:lumOff val="0"/>
                <a:alphaOff val="-3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10"/>
            <p:cNvSpPr/>
            <p:nvPr/>
          </p:nvSpPr>
          <p:spPr>
            <a:xfrm>
              <a:off x="714022" y="2500637"/>
              <a:ext cx="3480619" cy="5984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342900" indent="-34290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Take the most voted for solutions (maximum 5) and do benefits and concerns (always benefits first)</a:t>
              </a:r>
            </a:p>
            <a:p>
              <a:pPr marL="342900" indent="-34290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When listing benefits, think about how this helps solve our problem</a:t>
              </a:r>
            </a:p>
            <a:p>
              <a:pPr marL="342900" indent="-34290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When listing concerns, think about</a:t>
              </a:r>
            </a:p>
            <a:p>
              <a:pPr marL="742950" lvl="1" indent="-28575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What are the costs of this proposed solution</a:t>
              </a:r>
            </a:p>
            <a:p>
              <a:pPr marL="742950" lvl="1" indent="-28575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Might this solution cause any new problems</a:t>
              </a:r>
            </a:p>
            <a:p>
              <a:pPr marL="342900" indent="-342900" fontAlgn="base">
                <a:lnSpc>
                  <a:spcPct val="90000"/>
                </a:lnSpc>
                <a:spcBef>
                  <a:spcPct val="20000"/>
                </a:spcBef>
                <a:spcAft>
                  <a:spcPct val="0"/>
                </a:spcAft>
                <a:buFont typeface="Arial" pitchFamily="34" charset="0"/>
                <a:buChar char="•"/>
              </a:pPr>
              <a:r>
                <a:rPr lang="en-US" sz="2000" dirty="0" smtClean="0">
                  <a:solidFill>
                    <a:srgbClr val="000000"/>
                  </a:solidFill>
                  <a:cs typeface="Arial" pitchFamily="34" charset="0"/>
                </a:rPr>
                <a:t>Decide if any of the concerns are killer concerns and therefore rule the solution out e.g. Changes to IT systems</a:t>
              </a:r>
            </a:p>
          </p:txBody>
        </p:sp>
      </p:grpSp>
      <p:sp>
        <p:nvSpPr>
          <p:cNvPr id="2" name="Footer Placeholder 1"/>
          <p:cNvSpPr>
            <a:spLocks noGrp="1"/>
          </p:cNvSpPr>
          <p:nvPr>
            <p:ph type="ftr" sz="quarter" idx="4294967295"/>
          </p:nvPr>
        </p:nvSpPr>
        <p:spPr>
          <a:xfrm>
            <a:off x="685800" y="6400800"/>
            <a:ext cx="3733800" cy="228600"/>
          </a:xfrm>
          <a:prstGeom prst="rect">
            <a:avLst/>
          </a:prstGeom>
        </p:spPr>
        <p:txBody>
          <a:bodyPr/>
          <a:lstStyle/>
          <a:p>
            <a:pPr>
              <a:defRPr/>
            </a:pPr>
            <a:r>
              <a:rPr lang="en-US" dirty="0" smtClean="0">
                <a:solidFill>
                  <a:srgbClr val="58595B"/>
                </a:solidFill>
              </a:rPr>
              <a:t>©2016 Walgreen Co. All rights reserved.</a:t>
            </a:r>
            <a:endParaRPr lang="en-US" dirty="0">
              <a:solidFill>
                <a:srgbClr val="58595B"/>
              </a:solidFill>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05552" y="2133602"/>
            <a:ext cx="3162248" cy="326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01059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Step 4</a:t>
            </a:r>
            <a:endParaRPr lang="en-GB" dirty="0"/>
          </a:p>
        </p:txBody>
      </p:sp>
    </p:spTree>
    <p:extLst>
      <p:ext uri="{BB962C8B-B14F-4D97-AF65-F5344CB8AC3E}">
        <p14:creationId xmlns:p14="http://schemas.microsoft.com/office/powerpoint/2010/main" val="1504857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98" name="Title 8"/>
          <p:cNvSpPr>
            <a:spLocks noGrp="1"/>
          </p:cNvSpPr>
          <p:nvPr>
            <p:ph type="title"/>
          </p:nvPr>
        </p:nvSpPr>
        <p:spPr/>
        <p:txBody>
          <a:bodyPr/>
          <a:lstStyle/>
          <a:p>
            <a:r>
              <a:rPr lang="en-GB" altLang="en-US" dirty="0" smtClean="0"/>
              <a:t>Step 5: Set an Action Plan from </a:t>
            </a:r>
          </a:p>
        </p:txBody>
      </p:sp>
      <p:grpSp>
        <p:nvGrpSpPr>
          <p:cNvPr id="79899" name="Group 10"/>
          <p:cNvGrpSpPr>
            <a:grpSpLocks/>
          </p:cNvGrpSpPr>
          <p:nvPr/>
        </p:nvGrpSpPr>
        <p:grpSpPr bwMode="auto">
          <a:xfrm>
            <a:off x="312738" y="1341438"/>
            <a:ext cx="669925" cy="4754562"/>
            <a:chOff x="1" y="3360705"/>
            <a:chExt cx="671172" cy="958817"/>
          </a:xfrm>
        </p:grpSpPr>
        <p:sp>
          <p:nvSpPr>
            <p:cNvPr id="15" name="Chevron 14"/>
            <p:cNvSpPr/>
            <p:nvPr/>
          </p:nvSpPr>
          <p:spPr>
            <a:xfrm rot="5400000">
              <a:off x="-143822" y="3504528"/>
              <a:ext cx="958817" cy="671172"/>
            </a:xfrm>
            <a:prstGeom prst="chevron">
              <a:avLst/>
            </a:prstGeom>
            <a:solidFill>
              <a:schemeClr val="accent1">
                <a:lumMod val="40000"/>
                <a:lumOff val="60000"/>
                <a:alpha val="50000"/>
              </a:schemeClr>
            </a:solidFill>
            <a:ln>
              <a:noFill/>
            </a:ln>
          </p:spPr>
          <p:style>
            <a:lnRef idx="2">
              <a:scrgbClr r="0" g="0" b="0"/>
            </a:lnRef>
            <a:fillRef idx="1">
              <a:schemeClr val="accent6">
                <a:alpha val="90000"/>
                <a:hueOff val="0"/>
                <a:satOff val="0"/>
                <a:lumOff val="0"/>
                <a:alphaOff val="-40000"/>
              </a:schemeClr>
            </a:fillRef>
            <a:effectRef idx="1">
              <a:schemeClr val="accent6">
                <a:alpha val="90000"/>
                <a:hueOff val="0"/>
                <a:satOff val="0"/>
                <a:lumOff val="0"/>
                <a:alphaOff val="-40000"/>
              </a:schemeClr>
            </a:effectRef>
            <a:fontRef idx="minor">
              <a:schemeClr val="lt1"/>
            </a:fontRef>
          </p:style>
        </p:sp>
        <p:sp>
          <p:nvSpPr>
            <p:cNvPr id="16" name="Chevron 4"/>
            <p:cNvSpPr/>
            <p:nvPr/>
          </p:nvSpPr>
          <p:spPr>
            <a:xfrm>
              <a:off x="1" y="3696364"/>
              <a:ext cx="671172" cy="287499"/>
            </a:xfrm>
            <a:prstGeom prst="rect">
              <a:avLst/>
            </a:prstGeom>
          </p:spPr>
          <p:style>
            <a:lnRef idx="0">
              <a:scrgbClr r="0" g="0" b="0"/>
            </a:lnRef>
            <a:fillRef idx="0">
              <a:scrgbClr r="0" g="0" b="0"/>
            </a:fillRef>
            <a:effectRef idx="0">
              <a:scrgbClr r="0" g="0" b="0"/>
            </a:effectRef>
            <a:fontRef idx="minor">
              <a:schemeClr val="lt1"/>
            </a:fontRef>
          </p:style>
          <p:txBody>
            <a:bodyPr lIns="10160" tIns="10160" rIns="10160" bIns="10160" spcCol="1270" anchor="ctr"/>
            <a:lstStyle/>
            <a:p>
              <a:pPr algn="ctr" defTabSz="711200" fontAlgn="base">
                <a:lnSpc>
                  <a:spcPct val="90000"/>
                </a:lnSpc>
                <a:spcBef>
                  <a:spcPct val="0"/>
                </a:spcBef>
                <a:spcAft>
                  <a:spcPct val="35000"/>
                </a:spcAft>
                <a:defRPr/>
              </a:pPr>
              <a:r>
                <a:rPr lang="en-US" sz="2000" b="1" dirty="0" smtClean="0">
                  <a:solidFill>
                    <a:srgbClr val="000000"/>
                  </a:solidFill>
                </a:rPr>
                <a:t>5</a:t>
              </a:r>
              <a:endParaRPr lang="en-US" sz="2000" b="1" dirty="0">
                <a:solidFill>
                  <a:srgbClr val="000000"/>
                </a:solidFill>
              </a:endParaRPr>
            </a:p>
          </p:txBody>
        </p:sp>
      </p:grpSp>
      <p:grpSp>
        <p:nvGrpSpPr>
          <p:cNvPr id="79900" name="Group 11"/>
          <p:cNvGrpSpPr>
            <a:grpSpLocks/>
          </p:cNvGrpSpPr>
          <p:nvPr/>
        </p:nvGrpSpPr>
        <p:grpSpPr bwMode="auto">
          <a:xfrm>
            <a:off x="1371600" y="1447805"/>
            <a:ext cx="7550152" cy="1676399"/>
            <a:chOff x="671171" y="3203733"/>
            <a:chExt cx="3660694" cy="910237"/>
          </a:xfrm>
        </p:grpSpPr>
        <p:sp>
          <p:nvSpPr>
            <p:cNvPr id="13" name="Round Same Side Corner Rectangle 12"/>
            <p:cNvSpPr/>
            <p:nvPr/>
          </p:nvSpPr>
          <p:spPr>
            <a:xfrm rot="5400000">
              <a:off x="2040626" y="1834278"/>
              <a:ext cx="910237" cy="3649147"/>
            </a:xfrm>
            <a:prstGeom prst="round2SameRect">
              <a:avLst/>
            </a:prstGeom>
            <a:ln>
              <a:solidFill>
                <a:schemeClr val="accent1">
                  <a:lumMod val="60000"/>
                  <a:lumOff val="40000"/>
                  <a:alpha val="50000"/>
                </a:schemeClr>
              </a:solidFill>
            </a:ln>
          </p:spPr>
          <p:style>
            <a:lnRef idx="2">
              <a:schemeClr val="accent6">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 Same Side Corner Rectangle 6"/>
            <p:cNvSpPr/>
            <p:nvPr/>
          </p:nvSpPr>
          <p:spPr>
            <a:xfrm>
              <a:off x="712736" y="3241336"/>
              <a:ext cx="3619129" cy="8320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71120" tIns="6350" rIns="6350" bIns="6350" spcCol="1270" anchor="ctr"/>
            <a:lstStyle/>
            <a:p>
              <a:pPr marL="177800" lvl="1" indent="-177800" defTabSz="444500" fontAlgn="base">
                <a:lnSpc>
                  <a:spcPct val="90000"/>
                </a:lnSpc>
                <a:spcBef>
                  <a:spcPct val="0"/>
                </a:spcBef>
                <a:spcAft>
                  <a:spcPct val="15000"/>
                </a:spcAft>
                <a:buFontTx/>
                <a:buChar char="••"/>
                <a:defRPr/>
              </a:pPr>
              <a:r>
                <a:rPr lang="en-US" sz="1600" dirty="0">
                  <a:solidFill>
                    <a:srgbClr val="000000"/>
                  </a:solidFill>
                </a:rPr>
                <a:t>A</a:t>
              </a:r>
              <a:r>
                <a:rPr lang="en-US" sz="1600" dirty="0" smtClean="0">
                  <a:solidFill>
                    <a:srgbClr val="000000"/>
                  </a:solidFill>
                </a:rPr>
                <a:t>gree next steps </a:t>
              </a:r>
              <a:r>
                <a:rPr lang="en-US" sz="1600" dirty="0">
                  <a:solidFill>
                    <a:srgbClr val="000000"/>
                  </a:solidFill>
                </a:rPr>
                <a:t>to implement the </a:t>
              </a:r>
              <a:r>
                <a:rPr lang="en-US" sz="1600" dirty="0" smtClean="0">
                  <a:solidFill>
                    <a:srgbClr val="000000"/>
                  </a:solidFill>
                </a:rPr>
                <a:t>solution and </a:t>
              </a:r>
              <a:r>
                <a:rPr lang="en-US" sz="1600" dirty="0">
                  <a:solidFill>
                    <a:srgbClr val="000000"/>
                  </a:solidFill>
                </a:rPr>
                <a:t>next </a:t>
              </a:r>
              <a:r>
                <a:rPr lang="en-US" sz="1600" dirty="0" smtClean="0">
                  <a:solidFill>
                    <a:srgbClr val="000000"/>
                  </a:solidFill>
                </a:rPr>
                <a:t>steps for the concerns. If a </a:t>
              </a:r>
              <a:r>
                <a:rPr lang="en-US" sz="1600" dirty="0">
                  <a:solidFill>
                    <a:srgbClr val="000000"/>
                  </a:solidFill>
                </a:rPr>
                <a:t>concern is </a:t>
              </a:r>
              <a:r>
                <a:rPr lang="en-US" sz="1600" dirty="0" smtClean="0">
                  <a:solidFill>
                    <a:srgbClr val="000000"/>
                  </a:solidFill>
                </a:rPr>
                <a:t>a killer i.e. is not possible to overcome (choose </a:t>
              </a:r>
              <a:r>
                <a:rPr lang="en-US" sz="1600" dirty="0">
                  <a:solidFill>
                    <a:srgbClr val="000000"/>
                  </a:solidFill>
                </a:rPr>
                <a:t>the idea with the next highest number of votes and redo step 4</a:t>
              </a:r>
              <a:r>
                <a:rPr lang="en-US" sz="1600" dirty="0" smtClean="0">
                  <a:solidFill>
                    <a:srgbClr val="000000"/>
                  </a:solidFill>
                </a:rPr>
                <a:t>) benefits and concerns, </a:t>
              </a:r>
            </a:p>
            <a:p>
              <a:pPr marL="177800" lvl="1" indent="-177800" defTabSz="444500" fontAlgn="base">
                <a:lnSpc>
                  <a:spcPct val="90000"/>
                </a:lnSpc>
                <a:spcBef>
                  <a:spcPct val="0"/>
                </a:spcBef>
                <a:spcAft>
                  <a:spcPct val="15000"/>
                </a:spcAft>
                <a:buFontTx/>
                <a:buChar char="••"/>
                <a:defRPr/>
              </a:pPr>
              <a:r>
                <a:rPr lang="en-US" sz="1600" dirty="0" smtClean="0">
                  <a:solidFill>
                    <a:srgbClr val="000000"/>
                  </a:solidFill>
                </a:rPr>
                <a:t>Each next step/action should have, a person and a time by which it should be accomplished</a:t>
              </a:r>
            </a:p>
            <a:p>
              <a:pPr marL="177800" lvl="1" indent="-177800" defTabSz="444500" fontAlgn="base">
                <a:lnSpc>
                  <a:spcPct val="90000"/>
                </a:lnSpc>
                <a:spcBef>
                  <a:spcPct val="0"/>
                </a:spcBef>
                <a:spcAft>
                  <a:spcPct val="15000"/>
                </a:spcAft>
                <a:buFontTx/>
                <a:buChar char="••"/>
                <a:defRPr/>
              </a:pPr>
              <a:r>
                <a:rPr lang="en-US" sz="1600" dirty="0" smtClean="0">
                  <a:solidFill>
                    <a:srgbClr val="000000"/>
                  </a:solidFill>
                </a:rPr>
                <a:t>These actions must be reviewed regularly until complete</a:t>
              </a:r>
            </a:p>
          </p:txBody>
        </p:sp>
      </p:grpSp>
      <p:sp>
        <p:nvSpPr>
          <p:cNvPr id="2" name="Footer Placeholder 1"/>
          <p:cNvSpPr>
            <a:spLocks noGrp="1"/>
          </p:cNvSpPr>
          <p:nvPr>
            <p:ph type="ftr" sz="quarter" idx="4294967295"/>
          </p:nvPr>
        </p:nvSpPr>
        <p:spPr>
          <a:xfrm>
            <a:off x="685800" y="6512768"/>
            <a:ext cx="3733800" cy="228600"/>
          </a:xfrm>
          <a:prstGeom prst="rect">
            <a:avLst/>
          </a:prstGeom>
        </p:spPr>
        <p:txBody>
          <a:bodyPr/>
          <a:lstStyle/>
          <a:p>
            <a:pPr>
              <a:defRPr/>
            </a:pPr>
            <a:r>
              <a:rPr lang="en-US" dirty="0" smtClean="0">
                <a:solidFill>
                  <a:srgbClr val="58595B"/>
                </a:solidFill>
              </a:rPr>
              <a:t>©2016 Walgreen Co. All rights reserved.</a:t>
            </a:r>
            <a:endParaRPr lang="en-US" dirty="0">
              <a:solidFill>
                <a:srgbClr val="58595B"/>
              </a:solidFill>
            </a:endParaRPr>
          </a:p>
        </p:txBody>
      </p:sp>
      <p:pic>
        <p:nvPicPr>
          <p:cNvPr id="11"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1219200" y="3581405"/>
            <a:ext cx="2514600" cy="28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12" name="Content Placeholder 1"/>
          <p:cNvSpPr txBox="1">
            <a:spLocks/>
          </p:cNvSpPr>
          <p:nvPr/>
        </p:nvSpPr>
        <p:spPr>
          <a:xfrm>
            <a:off x="3886200" y="3124200"/>
            <a:ext cx="5105400" cy="3505200"/>
          </a:xfrm>
          <a:prstGeom prst="rect">
            <a:avLst/>
          </a:prstGeom>
        </p:spPr>
        <p:txBody>
          <a:bodyPr/>
          <a:lstStyle>
            <a:lvl1pPr marL="0" indent="0" algn="l" rtl="0" eaLnBrk="1" fontAlgn="base" hangingPunct="1">
              <a:lnSpc>
                <a:spcPts val="2400"/>
              </a:lnSpc>
              <a:spcBef>
                <a:spcPts val="600"/>
              </a:spcBef>
              <a:spcAft>
                <a:spcPct val="0"/>
              </a:spcAft>
              <a:buClr>
                <a:schemeClr val="tx2"/>
              </a:buClr>
              <a:buNone/>
              <a:defRPr sz="2200">
                <a:solidFill>
                  <a:schemeClr val="tx1"/>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1"/>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1"/>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1"/>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1"/>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pPr marL="342900" indent="-342900">
              <a:buClr>
                <a:srgbClr val="58595B"/>
              </a:buClr>
              <a:buFont typeface="Arial" panose="020B0604020202020204" pitchFamily="34" charset="0"/>
              <a:buChar char="•"/>
            </a:pPr>
            <a:r>
              <a:rPr lang="en-US" dirty="0" smtClean="0">
                <a:solidFill>
                  <a:srgbClr val="000000"/>
                </a:solidFill>
              </a:rPr>
              <a:t>Next steps should be clear so everyone can read them.</a:t>
            </a:r>
          </a:p>
          <a:p>
            <a:pPr marL="342900" indent="-342900">
              <a:buClr>
                <a:srgbClr val="58595B"/>
              </a:buClr>
              <a:buFont typeface="Arial" panose="020B0604020202020204" pitchFamily="34" charset="0"/>
              <a:buChar char="•"/>
            </a:pPr>
            <a:r>
              <a:rPr lang="en-US" dirty="0" smtClean="0">
                <a:solidFill>
                  <a:srgbClr val="000000"/>
                </a:solidFill>
              </a:rPr>
              <a:t>Next steps can not be delegated to someone that is not in the room.</a:t>
            </a:r>
          </a:p>
          <a:p>
            <a:pPr marL="342900" indent="-342900">
              <a:buClr>
                <a:srgbClr val="58595B"/>
              </a:buClr>
              <a:buFont typeface="Arial" panose="020B0604020202020204" pitchFamily="34" charset="0"/>
              <a:buChar char="•"/>
            </a:pPr>
            <a:r>
              <a:rPr lang="en-US" dirty="0" smtClean="0">
                <a:solidFill>
                  <a:srgbClr val="000000"/>
                </a:solidFill>
              </a:rPr>
              <a:t>Next steps are taken by volunteers within the room.</a:t>
            </a:r>
          </a:p>
          <a:p>
            <a:pPr marL="342900" indent="-342900">
              <a:buClr>
                <a:srgbClr val="58595B"/>
              </a:buClr>
              <a:buFont typeface="Arial" panose="020B0604020202020204" pitchFamily="34" charset="0"/>
              <a:buChar char="•"/>
            </a:pPr>
            <a:r>
              <a:rPr lang="en-US" dirty="0" smtClean="0">
                <a:solidFill>
                  <a:srgbClr val="000000"/>
                </a:solidFill>
              </a:rPr>
              <a:t>Next steps should not fall on the same person or one role.</a:t>
            </a:r>
          </a:p>
          <a:p>
            <a:pPr marL="342900" indent="-342900">
              <a:buClr>
                <a:srgbClr val="58595B"/>
              </a:buClr>
              <a:buFont typeface="Arial" panose="020B0604020202020204" pitchFamily="34" charset="0"/>
              <a:buChar char="•"/>
            </a:pPr>
            <a:r>
              <a:rPr lang="en-US" dirty="0" smtClean="0">
                <a:solidFill>
                  <a:srgbClr val="000000"/>
                </a:solidFill>
              </a:rPr>
              <a:t>Next steps should have a completion date and not ongoing.</a:t>
            </a:r>
          </a:p>
          <a:p>
            <a:pPr>
              <a:buClr>
                <a:srgbClr val="58595B"/>
              </a:buClr>
            </a:pPr>
            <a:endParaRPr lang="en-US" dirty="0">
              <a:solidFill>
                <a:srgbClr val="000000"/>
              </a:solidFill>
            </a:endParaRPr>
          </a:p>
        </p:txBody>
      </p:sp>
    </p:spTree>
    <p:extLst>
      <p:ext uri="{BB962C8B-B14F-4D97-AF65-F5344CB8AC3E}">
        <p14:creationId xmlns:p14="http://schemas.microsoft.com/office/powerpoint/2010/main" val="3547485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Step 5</a:t>
            </a:r>
            <a:endParaRPr lang="en-GB" dirty="0"/>
          </a:p>
        </p:txBody>
      </p:sp>
    </p:spTree>
    <p:extLst>
      <p:ext uri="{BB962C8B-B14F-4D97-AF65-F5344CB8AC3E}">
        <p14:creationId xmlns:p14="http://schemas.microsoft.com/office/powerpoint/2010/main" val="1347941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Possible Step 6</a:t>
            </a:r>
            <a:endParaRPr lang="en-US" dirty="0"/>
          </a:p>
        </p:txBody>
      </p:sp>
      <p:sp>
        <p:nvSpPr>
          <p:cNvPr id="7" name="Content Placeholder 6"/>
          <p:cNvSpPr>
            <a:spLocks noGrp="1"/>
          </p:cNvSpPr>
          <p:nvPr>
            <p:ph idx="1"/>
          </p:nvPr>
        </p:nvSpPr>
        <p:spPr/>
        <p:txBody>
          <a:bodyPr/>
          <a:lstStyle/>
          <a:p>
            <a:r>
              <a:rPr lang="en-US" dirty="0" smtClean="0"/>
              <a:t>If time permits after you have captured the next steps:</a:t>
            </a:r>
            <a:endParaRPr lang="en-US" dirty="0"/>
          </a:p>
          <a:p>
            <a:pPr marL="342900" indent="-342900">
              <a:buFont typeface="Arial" panose="020B0604020202020204" pitchFamily="34" charset="0"/>
              <a:buChar char="•"/>
            </a:pPr>
            <a:r>
              <a:rPr lang="en-US" dirty="0"/>
              <a:t>R</a:t>
            </a:r>
            <a:r>
              <a:rPr lang="en-US" dirty="0" smtClean="0"/>
              <a:t>evisit the next highest voted solution ideas and repeat from the benefits and Concerns step to Next Steps</a:t>
            </a:r>
          </a:p>
          <a:p>
            <a:pPr marL="342900" indent="-342900">
              <a:buFont typeface="Arial" panose="020B0604020202020204" pitchFamily="34" charset="0"/>
              <a:buChar char="•"/>
            </a:pPr>
            <a:endParaRPr lang="en-US" dirty="0" smtClean="0"/>
          </a:p>
          <a:p>
            <a:r>
              <a:rPr lang="en-US" dirty="0"/>
              <a:t>o</a:t>
            </a:r>
            <a:r>
              <a:rPr lang="en-US" dirty="0" smtClean="0"/>
              <a:t>r when weeks later you have completed all the next steps and want to revisit the problem statement:</a:t>
            </a:r>
          </a:p>
          <a:p>
            <a:pPr marL="342900" indent="-342900">
              <a:buFont typeface="Arial" panose="020B0604020202020204" pitchFamily="34" charset="0"/>
              <a:buChar char="•"/>
            </a:pPr>
            <a:r>
              <a:rPr lang="en-US" dirty="0"/>
              <a:t>Revisit additional barriers and </a:t>
            </a:r>
            <a:r>
              <a:rPr lang="en-US" dirty="0" smtClean="0"/>
              <a:t>redo from the </a:t>
            </a:r>
            <a:r>
              <a:rPr lang="en-US" dirty="0"/>
              <a:t>Idea Generation </a:t>
            </a:r>
            <a:r>
              <a:rPr lang="en-US" dirty="0" smtClean="0"/>
              <a:t>step.</a:t>
            </a:r>
            <a:endParaRPr lang="en-US" dirty="0"/>
          </a:p>
        </p:txBody>
      </p:sp>
      <p:sp>
        <p:nvSpPr>
          <p:cNvPr id="5" name="Footer Placeholder 4"/>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33880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capture Benefits and </a:t>
            </a:r>
            <a:r>
              <a:rPr lang="en-US" dirty="0"/>
              <a:t>C</a:t>
            </a:r>
            <a:r>
              <a:rPr lang="en-US" dirty="0" smtClean="0"/>
              <a:t>oncerns for the meeting, and review the session Objectives and Expectations</a:t>
            </a:r>
            <a:endParaRPr lang="en-US" dirty="0"/>
          </a:p>
        </p:txBody>
      </p:sp>
      <p:pic>
        <p:nvPicPr>
          <p:cNvPr id="717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bwMode="auto">
          <a:xfrm>
            <a:off x="304800" y="1412781"/>
            <a:ext cx="4191000" cy="48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dirty="0" smtClean="0"/>
              <a:t>After detailing the next steps for implementing the proposed solutions, capture Benefits and Concerns of the entire PSTB workshop.</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If any concerns are raised these are resolved by creating a next step.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Alternatively the concern might be recognized as a “Watch out”</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167036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1646238"/>
            <a:ext cx="3810000" cy="4754562"/>
          </a:xfrm>
          <a:prstGeom prst="rect">
            <a:avLst/>
          </a:prstGeom>
          <a:noFill/>
          <a:ln>
            <a:noFill/>
          </a:ln>
        </p:spPr>
      </p:pic>
    </p:spTree>
    <p:extLst>
      <p:ext uri="{BB962C8B-B14F-4D97-AF65-F5344CB8AC3E}">
        <p14:creationId xmlns:p14="http://schemas.microsoft.com/office/powerpoint/2010/main" val="141035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44806" y="1646238"/>
            <a:ext cx="3454400" cy="4754562"/>
          </a:xfrm>
          <a:prstGeom prst="rect">
            <a:avLst/>
          </a:prstGeom>
          <a:noFill/>
          <a:ln>
            <a:noFill/>
          </a:ln>
        </p:spPr>
      </p:pic>
    </p:spTree>
    <p:extLst>
      <p:ext uri="{BB962C8B-B14F-4D97-AF65-F5344CB8AC3E}">
        <p14:creationId xmlns:p14="http://schemas.microsoft.com/office/powerpoint/2010/main" val="73955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24140" y="1646238"/>
            <a:ext cx="3894137" cy="4754562"/>
          </a:xfrm>
          <a:prstGeom prst="rect">
            <a:avLst/>
          </a:prstGeom>
          <a:noFill/>
          <a:ln>
            <a:noFill/>
          </a:ln>
        </p:spPr>
      </p:pic>
    </p:spTree>
    <p:extLst>
      <p:ext uri="{BB962C8B-B14F-4D97-AF65-F5344CB8AC3E}">
        <p14:creationId xmlns:p14="http://schemas.microsoft.com/office/powerpoint/2010/main" val="110443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71777" y="1646238"/>
            <a:ext cx="3598863" cy="4754562"/>
          </a:xfrm>
          <a:prstGeom prst="rect">
            <a:avLst/>
          </a:prstGeom>
          <a:noFill/>
          <a:ln>
            <a:noFill/>
          </a:ln>
        </p:spPr>
      </p:pic>
    </p:spTree>
    <p:extLst>
      <p:ext uri="{BB962C8B-B14F-4D97-AF65-F5344CB8AC3E}">
        <p14:creationId xmlns:p14="http://schemas.microsoft.com/office/powerpoint/2010/main" val="18747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54898" y="168053"/>
            <a:ext cx="8781598" cy="861934"/>
          </a:xfrm>
        </p:spPr>
        <p:txBody>
          <a:bodyPr/>
          <a:lstStyle/>
          <a:p>
            <a:pPr algn="l"/>
            <a:r>
              <a:rPr lang="en-GB" sz="2400" dirty="0" smtClean="0"/>
              <a:t>How is everyone feeling?</a:t>
            </a:r>
          </a:p>
        </p:txBody>
      </p:sp>
      <p:pic>
        <p:nvPicPr>
          <p:cNvPr id="59" name="Picture 36" descr="Deny-Resist-Engage-Compl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43" y="1465028"/>
            <a:ext cx="7792585" cy="345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8"/>
          <p:cNvSpPr>
            <a:spLocks noChangeArrowheads="1"/>
          </p:cNvSpPr>
          <p:nvPr/>
        </p:nvSpPr>
        <p:spPr bwMode="ltGray">
          <a:xfrm>
            <a:off x="254903" y="5131564"/>
            <a:ext cx="8642414" cy="1596782"/>
          </a:xfrm>
          <a:prstGeom prst="roundRect">
            <a:avLst>
              <a:gd name="adj" fmla="val 11945"/>
            </a:avLst>
          </a:prstGeom>
          <a:solidFill>
            <a:schemeClr val="accent1"/>
          </a:solidFill>
          <a:ln w="444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801688" fontAlgn="base">
              <a:lnSpc>
                <a:spcPct val="120000"/>
              </a:lnSpc>
              <a:spcBef>
                <a:spcPct val="20000"/>
              </a:spcBef>
              <a:spcAft>
                <a:spcPct val="0"/>
              </a:spcAft>
              <a:buFont typeface="Arial" panose="020B0604020202020204" pitchFamily="34" charset="0"/>
              <a:buChar char="•"/>
            </a:pPr>
            <a:r>
              <a:rPr lang="en-GB" sz="2000" b="1" dirty="0" smtClean="0">
                <a:solidFill>
                  <a:srgbClr val="FFFFFF"/>
                </a:solidFill>
              </a:rPr>
              <a:t>At your tables, take 3 minutes to plot on your flipchart where each of you are on the change curve and briefly discuss why.</a:t>
            </a:r>
          </a:p>
          <a:p>
            <a:pPr marL="342900" indent="-342900" algn="ctr" defTabSz="801688" fontAlgn="base">
              <a:lnSpc>
                <a:spcPct val="120000"/>
              </a:lnSpc>
              <a:spcBef>
                <a:spcPct val="20000"/>
              </a:spcBef>
              <a:spcAft>
                <a:spcPct val="0"/>
              </a:spcAft>
              <a:buFont typeface="Arial" panose="020B0604020202020204" pitchFamily="34" charset="0"/>
              <a:buChar char="•"/>
            </a:pPr>
            <a:r>
              <a:rPr lang="en-GB" sz="2000" b="1" dirty="0" smtClean="0">
                <a:solidFill>
                  <a:srgbClr val="FFFFFF"/>
                </a:solidFill>
              </a:rPr>
              <a:t>Discuss at your table and we will revisit this at the end of the day.</a:t>
            </a:r>
            <a:endParaRPr lang="en-GB" sz="2000" b="1" dirty="0">
              <a:solidFill>
                <a:srgbClr val="FFFFFF"/>
              </a:solidFill>
            </a:endParaRPr>
          </a:p>
        </p:txBody>
      </p:sp>
    </p:spTree>
    <p:extLst>
      <p:ext uri="{BB962C8B-B14F-4D97-AF65-F5344CB8AC3E}">
        <p14:creationId xmlns:p14="http://schemas.microsoft.com/office/powerpoint/2010/main" val="35149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0" y="2435225"/>
            <a:ext cx="8229600" cy="3175000"/>
          </a:xfrm>
          <a:prstGeom prst="rect">
            <a:avLst/>
          </a:prstGeom>
          <a:noFill/>
          <a:ln>
            <a:noFill/>
          </a:ln>
        </p:spPr>
      </p:pic>
    </p:spTree>
    <p:extLst>
      <p:ext uri="{BB962C8B-B14F-4D97-AF65-F5344CB8AC3E}">
        <p14:creationId xmlns:p14="http://schemas.microsoft.com/office/powerpoint/2010/main" val="3860236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9" name="Content Placeholder 8" descr="IMG_0714"/>
          <p:cNvPicPr>
            <a:picLocks noGrp="1" noChangeAspect="1"/>
          </p:cNvPicPr>
          <p:nvPr isPhoto="1">
            <p:ph idx="1"/>
          </p:nvPr>
        </p:nvPicPr>
        <p:blipFill rotWithShape="1">
          <a:blip r:embed="rId2" cstate="print">
            <a:lum/>
            <a:extLst>
              <a:ext uri="{28A0092B-C50C-407E-A947-70E740481C1C}">
                <a14:useLocalDpi xmlns:a14="http://schemas.microsoft.com/office/drawing/2010/main" val="0"/>
              </a:ext>
            </a:extLst>
          </a:blip>
          <a:srcRect l="1216" t="35794" r="26145"/>
          <a:stretch/>
        </p:blipFill>
        <p:spPr>
          <a:xfrm>
            <a:off x="667657" y="1371600"/>
            <a:ext cx="8019142" cy="5181600"/>
          </a:xfrm>
          <a:prstGeom prst="rect">
            <a:avLst/>
          </a:prstGeom>
          <a:noFill/>
          <a:ln>
            <a:noFill/>
          </a:ln>
        </p:spPr>
      </p:pic>
    </p:spTree>
    <p:extLst>
      <p:ext uri="{BB962C8B-B14F-4D97-AF65-F5344CB8AC3E}">
        <p14:creationId xmlns:p14="http://schemas.microsoft.com/office/powerpoint/2010/main" val="32056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13"/>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6587"/>
          <a:stretch/>
        </p:blipFill>
        <p:spPr>
          <a:xfrm>
            <a:off x="2781300" y="1959428"/>
            <a:ext cx="3581400" cy="4441371"/>
          </a:xfrm>
          <a:prstGeom prst="rect">
            <a:avLst/>
          </a:prstGeom>
          <a:noFill/>
          <a:ln>
            <a:noFill/>
          </a:ln>
        </p:spPr>
      </p:pic>
    </p:spTree>
    <p:extLst>
      <p:ext uri="{BB962C8B-B14F-4D97-AF65-F5344CB8AC3E}">
        <p14:creationId xmlns:p14="http://schemas.microsoft.com/office/powerpoint/2010/main" val="398073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7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90884" y="1646238"/>
            <a:ext cx="3960813" cy="4754562"/>
          </a:xfrm>
          <a:prstGeom prst="rect">
            <a:avLst/>
          </a:prstGeom>
          <a:noFill/>
          <a:ln>
            <a:noFill/>
          </a:ln>
        </p:spPr>
      </p:pic>
    </p:spTree>
    <p:extLst>
      <p:ext uri="{BB962C8B-B14F-4D97-AF65-F5344CB8AC3E}">
        <p14:creationId xmlns:p14="http://schemas.microsoft.com/office/powerpoint/2010/main" val="84512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OSA Role Play </a:t>
            </a:r>
            <a:br>
              <a:rPr lang="en-GB" dirty="0" smtClean="0"/>
            </a:br>
            <a:r>
              <a:rPr lang="en-GB" dirty="0" smtClean="0"/>
              <a:t>Close and Debrief </a:t>
            </a:r>
            <a:br>
              <a:rPr lang="en-GB" dirty="0" smtClean="0"/>
            </a:br>
            <a:r>
              <a:rPr lang="en-GB" dirty="0" smtClean="0"/>
              <a:t>using PSTB Meeting Review</a:t>
            </a:r>
            <a:endParaRPr lang="en-GB" dirty="0"/>
          </a:p>
        </p:txBody>
      </p:sp>
    </p:spTree>
    <p:extLst>
      <p:ext uri="{BB962C8B-B14F-4D97-AF65-F5344CB8AC3E}">
        <p14:creationId xmlns:p14="http://schemas.microsoft.com/office/powerpoint/2010/main" val="26471532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62154"/>
            <a:ext cx="1481636" cy="52037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9500653"/>
              </p:ext>
            </p:extLst>
          </p:nvPr>
        </p:nvGraphicFramePr>
        <p:xfrm>
          <a:off x="304800" y="882813"/>
          <a:ext cx="2819400" cy="5604399"/>
        </p:xfrm>
        <a:graphic>
          <a:graphicData uri="http://schemas.openxmlformats.org/drawingml/2006/table">
            <a:tbl>
              <a:tblPr/>
              <a:tblGrid>
                <a:gridCol w="20574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621178">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Date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Behavior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rgbClr val="000000"/>
                      </a:solidFill>
                      <a:prstDash val="solid"/>
                      <a:round/>
                      <a:headEnd type="none" w="med" len="med"/>
                      <a:tailEnd type="none" w="med" len="med"/>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697378">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Were the right team members invited to get the best solutions?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407818">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Was the meeting flips prepared ahead of time?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595223">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Was the EMM process followed?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we respect each other?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Did management refrain from interjecting their own views and did they support if needed?</a:t>
                      </a:r>
                      <a:endParaRPr lang="en-US" sz="1200" dirty="0" smtClean="0">
                        <a:solidFill>
                          <a:schemeClr val="tx1"/>
                        </a:solidFil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29738">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rPr>
                        <a:t>Are the solutions focused on the right areas? </a:t>
                      </a:r>
                      <a:endParaRPr lang="en-US" sz="1200" dirty="0" smtClean="0"/>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rPr>
                        <a:t>Are the next steps actionable </a:t>
                      </a:r>
                      <a:r>
                        <a:rPr lang="en-US" sz="1200" b="0" baseline="0" dirty="0" smtClean="0">
                          <a:solidFill>
                            <a:schemeClr val="tx1"/>
                          </a:solidFill>
                        </a:rPr>
                        <a:t> &amp; </a:t>
                      </a:r>
                      <a:r>
                        <a:rPr lang="en-US" sz="1200" b="0" dirty="0" smtClean="0">
                          <a:solidFill>
                            <a:schemeClr val="tx1"/>
                          </a:solidFill>
                        </a:rPr>
                        <a:t>right quality? </a:t>
                      </a:r>
                      <a:endParaRPr lang="en-US" sz="1200" dirty="0" smtClean="0"/>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we share the accountabilities?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bl>
          </a:graphicData>
        </a:graphic>
      </p:graphicFrame>
      <p:sp>
        <p:nvSpPr>
          <p:cNvPr id="278" name="TextBox 277"/>
          <p:cNvSpPr txBox="1"/>
          <p:nvPr/>
        </p:nvSpPr>
        <p:spPr>
          <a:xfrm>
            <a:off x="6172200" y="222729"/>
            <a:ext cx="2593870" cy="659802"/>
          </a:xfrm>
          <a:prstGeom prst="rect">
            <a:avLst/>
          </a:prstGeom>
          <a:solidFill>
            <a:schemeClr val="bg1"/>
          </a:solidFill>
        </p:spPr>
        <p:txBody>
          <a:bodyPr wrap="square" lIns="0" tIns="0" rIns="0" bIns="0" rtlCol="0">
            <a:noAutofit/>
          </a:bodyPr>
          <a:lstStyle/>
          <a:p>
            <a:pPr algn="ctr" fontAlgn="base">
              <a:spcBef>
                <a:spcPct val="20000"/>
              </a:spcBef>
              <a:spcAft>
                <a:spcPct val="0"/>
              </a:spcAft>
            </a:pPr>
            <a:r>
              <a:rPr lang="en-US" sz="1000" b="1" i="1" dirty="0">
                <a:solidFill>
                  <a:srgbClr val="FFFFFF">
                    <a:lumMod val="50000"/>
                  </a:srgbClr>
                </a:solidFill>
                <a:ea typeface="ＭＳ Ｐゴシック" charset="0"/>
              </a:rPr>
              <a:t>To be used after the </a:t>
            </a:r>
            <a:r>
              <a:rPr lang="en-US" sz="1000" b="1" i="1" dirty="0" smtClean="0">
                <a:solidFill>
                  <a:srgbClr val="FFFFFF">
                    <a:lumMod val="50000"/>
                  </a:srgbClr>
                </a:solidFill>
                <a:ea typeface="ＭＳ Ｐゴシック" charset="0"/>
              </a:rPr>
              <a:t>meeting as part of  Plan Do </a:t>
            </a:r>
            <a:r>
              <a:rPr lang="en-US" sz="1000" b="1" i="1" dirty="0" smtClean="0">
                <a:solidFill>
                  <a:srgbClr val="000000"/>
                </a:solidFill>
                <a:ea typeface="ＭＳ Ｐゴシック" charset="0"/>
              </a:rPr>
              <a:t>Review</a:t>
            </a:r>
            <a:r>
              <a:rPr lang="en-US" sz="1000" b="1" i="1" dirty="0" smtClean="0">
                <a:solidFill>
                  <a:srgbClr val="FFFFFF">
                    <a:lumMod val="50000"/>
                  </a:srgbClr>
                </a:solidFill>
                <a:ea typeface="ＭＳ Ｐゴシック" charset="0"/>
              </a:rPr>
              <a:t>.</a:t>
            </a:r>
          </a:p>
          <a:p>
            <a:pPr algn="ctr" fontAlgn="base">
              <a:spcBef>
                <a:spcPct val="20000"/>
              </a:spcBef>
              <a:spcAft>
                <a:spcPct val="0"/>
              </a:spcAft>
            </a:pPr>
            <a:r>
              <a:rPr lang="en-US" sz="1000" b="1" i="1" dirty="0" smtClean="0">
                <a:solidFill>
                  <a:srgbClr val="FFFFFF">
                    <a:lumMod val="50000"/>
                  </a:srgbClr>
                </a:solidFill>
                <a:ea typeface="ＭＳ Ｐゴシック" charset="0"/>
              </a:rPr>
              <a:t>This </a:t>
            </a:r>
            <a:r>
              <a:rPr lang="en-US" sz="1000" b="1" i="1" dirty="0">
                <a:solidFill>
                  <a:srgbClr val="FFFFFF">
                    <a:lumMod val="50000"/>
                  </a:srgbClr>
                </a:solidFill>
                <a:ea typeface="ＭＳ Ｐゴシック" charset="0"/>
              </a:rPr>
              <a:t>is </a:t>
            </a:r>
            <a:r>
              <a:rPr lang="en-US" sz="1000" b="1" i="1" dirty="0" smtClean="0">
                <a:solidFill>
                  <a:srgbClr val="FFFFFF">
                    <a:lumMod val="50000"/>
                  </a:srgbClr>
                </a:solidFill>
                <a:ea typeface="ＭＳ Ｐゴシック" charset="0"/>
              </a:rPr>
              <a:t>ONLY </a:t>
            </a:r>
            <a:r>
              <a:rPr lang="en-US" sz="1000" b="1" i="1" dirty="0">
                <a:solidFill>
                  <a:srgbClr val="FFFFFF">
                    <a:lumMod val="50000"/>
                  </a:srgbClr>
                </a:solidFill>
                <a:ea typeface="ＭＳ Ｐゴシック" charset="0"/>
              </a:rPr>
              <a:t>a guide and could be </a:t>
            </a:r>
            <a:r>
              <a:rPr lang="en-US" sz="1000" b="1" i="1">
                <a:solidFill>
                  <a:srgbClr val="FFFFFF">
                    <a:lumMod val="50000"/>
                  </a:srgbClr>
                </a:solidFill>
                <a:ea typeface="ＭＳ Ｐゴシック" charset="0"/>
              </a:rPr>
              <a:t>used </a:t>
            </a:r>
            <a:r>
              <a:rPr lang="en-US" sz="1000" b="1" i="1" smtClean="0">
                <a:solidFill>
                  <a:srgbClr val="FFFFFF">
                    <a:lumMod val="50000"/>
                  </a:srgbClr>
                </a:solidFill>
                <a:ea typeface="ＭＳ Ｐゴシック" charset="0"/>
              </a:rPr>
              <a:t>while </a:t>
            </a:r>
            <a:r>
              <a:rPr lang="en-US" sz="1000" b="1" i="1" dirty="0">
                <a:solidFill>
                  <a:srgbClr val="FFFFFF">
                    <a:lumMod val="50000"/>
                  </a:srgbClr>
                </a:solidFill>
                <a:ea typeface="ＭＳ Ｐゴシック" charset="0"/>
              </a:rPr>
              <a:t>learning to run </a:t>
            </a:r>
            <a:r>
              <a:rPr lang="en-US" sz="1000" b="1" i="1" dirty="0" smtClean="0">
                <a:solidFill>
                  <a:srgbClr val="FFFFFF">
                    <a:lumMod val="50000"/>
                  </a:srgbClr>
                </a:solidFill>
                <a:ea typeface="ＭＳ Ｐゴシック" charset="0"/>
              </a:rPr>
              <a:t>PSTBs.</a:t>
            </a:r>
            <a:endParaRPr lang="en-GB" sz="1000" b="1" i="1" dirty="0">
              <a:solidFill>
                <a:srgbClr val="FFFFFF">
                  <a:lumMod val="50000"/>
                </a:srgbClr>
              </a:solidFill>
              <a:ea typeface="ＭＳ Ｐゴシック" charset="0"/>
            </a:endParaRPr>
          </a:p>
        </p:txBody>
      </p:sp>
      <p:sp>
        <p:nvSpPr>
          <p:cNvPr id="279" name="TextBox 278"/>
          <p:cNvSpPr txBox="1"/>
          <p:nvPr/>
        </p:nvSpPr>
        <p:spPr>
          <a:xfrm>
            <a:off x="1034006" y="220372"/>
            <a:ext cx="6094819" cy="535531"/>
          </a:xfrm>
          <a:prstGeom prst="rect">
            <a:avLst/>
          </a:prstGeom>
          <a:noFill/>
        </p:spPr>
        <p:txBody>
          <a:bodyPr wrap="square" rtlCol="0">
            <a:spAutoFit/>
          </a:bodyPr>
          <a:lstStyle/>
          <a:p>
            <a:pPr algn="ctr">
              <a:lnSpc>
                <a:spcPct val="120000"/>
              </a:lnSpc>
            </a:pPr>
            <a:r>
              <a:rPr lang="en-US" sz="2400" b="1" dirty="0">
                <a:solidFill>
                  <a:srgbClr val="E31837"/>
                </a:solidFill>
                <a:latin typeface="Calibri"/>
                <a:ea typeface="ＭＳ Ｐゴシック" charset="0"/>
              </a:rPr>
              <a:t>PSTB: Meeting </a:t>
            </a:r>
            <a:r>
              <a:rPr lang="en-US" sz="2400" b="1" dirty="0" smtClean="0">
                <a:solidFill>
                  <a:srgbClr val="E31837"/>
                </a:solidFill>
                <a:latin typeface="Calibri"/>
                <a:ea typeface="ＭＳ Ｐゴシック" charset="0"/>
              </a:rPr>
              <a:t>review</a:t>
            </a:r>
          </a:p>
        </p:txBody>
      </p:sp>
      <p:graphicFrame>
        <p:nvGraphicFramePr>
          <p:cNvPr id="38" name="Table 37"/>
          <p:cNvGraphicFramePr>
            <a:graphicFrameLocks noGrp="1"/>
          </p:cNvGraphicFramePr>
          <p:nvPr>
            <p:extLst>
              <p:ext uri="{D42A27DB-BD31-4B8C-83A1-F6EECF244321}">
                <p14:modId xmlns:p14="http://schemas.microsoft.com/office/powerpoint/2010/main" val="622592506"/>
              </p:ext>
            </p:extLst>
          </p:nvPr>
        </p:nvGraphicFramePr>
        <p:xfrm>
          <a:off x="3200400" y="882530"/>
          <a:ext cx="5638800" cy="3232270"/>
        </p:xfrm>
        <a:graphic>
          <a:graphicData uri="http://schemas.openxmlformats.org/drawingml/2006/table">
            <a:tbl>
              <a:tblPr firstRow="1" bandRow="1">
                <a:tableStyleId>{5940675A-B579-460E-94D1-54222C63F5DA}</a:tableStyleId>
              </a:tblPr>
              <a:tblGrid>
                <a:gridCol w="2781300"/>
                <a:gridCol w="2857500"/>
              </a:tblGrid>
              <a:tr h="4007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Benefits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Concerns</a:t>
                      </a:r>
                    </a:p>
                  </a:txBody>
                  <a:tcPr/>
                </a:tc>
              </a:tr>
              <a:tr h="2831533">
                <a:tc>
                  <a:txBody>
                    <a:bodyPr/>
                    <a:lstStyle/>
                    <a:p>
                      <a:endParaRPr lang="en-US" dirty="0"/>
                    </a:p>
                  </a:txBody>
                  <a:tcPr/>
                </a:tc>
                <a:tc>
                  <a:txBody>
                    <a:bodyPr/>
                    <a:lstStyle/>
                    <a:p>
                      <a:endParaRPr lang="en-US" dirty="0"/>
                    </a:p>
                  </a:txBody>
                  <a:tcPr/>
                </a:tc>
              </a:tr>
            </a:tbl>
          </a:graphicData>
        </a:graphic>
      </p:graphicFrame>
      <p:graphicFrame>
        <p:nvGraphicFramePr>
          <p:cNvPr id="71" name="Table 70"/>
          <p:cNvGraphicFramePr>
            <a:graphicFrameLocks noGrp="1"/>
          </p:cNvGraphicFramePr>
          <p:nvPr>
            <p:extLst>
              <p:ext uri="{D42A27DB-BD31-4B8C-83A1-F6EECF244321}">
                <p14:modId xmlns:p14="http://schemas.microsoft.com/office/powerpoint/2010/main" val="4018416436"/>
              </p:ext>
            </p:extLst>
          </p:nvPr>
        </p:nvGraphicFramePr>
        <p:xfrm>
          <a:off x="3200484" y="4192935"/>
          <a:ext cx="5638799" cy="2294276"/>
        </p:xfrm>
        <a:graphic>
          <a:graphicData uri="http://schemas.openxmlformats.org/drawingml/2006/table">
            <a:tbl>
              <a:tblPr firstRow="1" bandRow="1">
                <a:tableStyleId>{5940675A-B579-460E-94D1-54222C63F5DA}</a:tableStyleId>
              </a:tblPr>
              <a:tblGrid>
                <a:gridCol w="4191000"/>
                <a:gridCol w="914399"/>
                <a:gridCol w="533400"/>
              </a:tblGrid>
              <a:tr h="504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Next Steps</a:t>
                      </a:r>
                    </a:p>
                  </a:txBody>
                  <a:tcPr/>
                </a:tc>
                <a:tc>
                  <a:txBody>
                    <a:bodyPr/>
                    <a:lstStyle/>
                    <a:p>
                      <a:endParaRPr lang="en-US" dirty="0"/>
                    </a:p>
                  </a:txBody>
                  <a:tcPr/>
                </a:tc>
                <a:tc>
                  <a:txBody>
                    <a:bodyPr/>
                    <a:lstStyle/>
                    <a:p>
                      <a:endParaRPr lang="en-US" dirty="0"/>
                    </a:p>
                  </a:txBody>
                  <a:tcPr/>
                </a:tc>
              </a:tr>
              <a:tr h="1789907">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pSp>
        <p:nvGrpSpPr>
          <p:cNvPr id="32" name="Group 111"/>
          <p:cNvGrpSpPr>
            <a:grpSpLocks noChangeAspect="1"/>
          </p:cNvGrpSpPr>
          <p:nvPr/>
        </p:nvGrpSpPr>
        <p:grpSpPr bwMode="auto">
          <a:xfrm>
            <a:off x="2514607" y="4273505"/>
            <a:ext cx="396875" cy="396067"/>
            <a:chOff x="576" y="3840"/>
            <a:chExt cx="384" cy="384"/>
          </a:xfrm>
        </p:grpSpPr>
        <p:sp>
          <p:nvSpPr>
            <p:cNvPr id="33" name="Oval 112"/>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4" name="Line 113"/>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35" name="Line 114"/>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36" name="Group 115"/>
          <p:cNvGrpSpPr>
            <a:grpSpLocks noChangeAspect="1"/>
          </p:cNvGrpSpPr>
          <p:nvPr/>
        </p:nvGrpSpPr>
        <p:grpSpPr bwMode="auto">
          <a:xfrm>
            <a:off x="2514607" y="4950662"/>
            <a:ext cx="396875" cy="396067"/>
            <a:chOff x="576" y="3840"/>
            <a:chExt cx="384" cy="384"/>
          </a:xfrm>
        </p:grpSpPr>
        <p:sp>
          <p:nvSpPr>
            <p:cNvPr id="37" name="Oval 116"/>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9" name="Line 117"/>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40" name="Line 118"/>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41" name="Group 127"/>
          <p:cNvGrpSpPr>
            <a:grpSpLocks noChangeAspect="1"/>
          </p:cNvGrpSpPr>
          <p:nvPr/>
        </p:nvGrpSpPr>
        <p:grpSpPr bwMode="auto">
          <a:xfrm>
            <a:off x="2514607" y="3080425"/>
            <a:ext cx="396875" cy="396067"/>
            <a:chOff x="576" y="3840"/>
            <a:chExt cx="384" cy="384"/>
          </a:xfrm>
        </p:grpSpPr>
        <p:sp>
          <p:nvSpPr>
            <p:cNvPr id="42" name="Oval 128"/>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43" name="Line 129"/>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44" name="Line 130"/>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45" name="Group 103"/>
          <p:cNvGrpSpPr>
            <a:grpSpLocks noChangeAspect="1"/>
          </p:cNvGrpSpPr>
          <p:nvPr/>
        </p:nvGrpSpPr>
        <p:grpSpPr bwMode="auto">
          <a:xfrm>
            <a:off x="2514607" y="2003446"/>
            <a:ext cx="396875" cy="396067"/>
            <a:chOff x="576" y="3840"/>
            <a:chExt cx="384" cy="384"/>
          </a:xfrm>
        </p:grpSpPr>
        <p:sp>
          <p:nvSpPr>
            <p:cNvPr id="46" name="Oval 104"/>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47" name="Line 105"/>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48" name="Line 106"/>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49" name="Group 107"/>
          <p:cNvGrpSpPr>
            <a:grpSpLocks noChangeAspect="1"/>
          </p:cNvGrpSpPr>
          <p:nvPr/>
        </p:nvGrpSpPr>
        <p:grpSpPr bwMode="auto">
          <a:xfrm>
            <a:off x="2514607" y="3584726"/>
            <a:ext cx="396875" cy="396067"/>
            <a:chOff x="576" y="3840"/>
            <a:chExt cx="384" cy="384"/>
          </a:xfrm>
        </p:grpSpPr>
        <p:sp>
          <p:nvSpPr>
            <p:cNvPr id="50" name="Oval 108"/>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51" name="Line 109"/>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52" name="Line 110"/>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53" name="Group 103"/>
          <p:cNvGrpSpPr>
            <a:grpSpLocks noChangeAspect="1"/>
          </p:cNvGrpSpPr>
          <p:nvPr/>
        </p:nvGrpSpPr>
        <p:grpSpPr bwMode="auto">
          <a:xfrm>
            <a:off x="2514607" y="2518089"/>
            <a:ext cx="396875" cy="396067"/>
            <a:chOff x="576" y="3840"/>
            <a:chExt cx="384" cy="384"/>
          </a:xfrm>
        </p:grpSpPr>
        <p:sp>
          <p:nvSpPr>
            <p:cNvPr id="54" name="Oval 104"/>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55" name="Line 105"/>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56" name="Line 106"/>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57" name="Group 111"/>
          <p:cNvGrpSpPr>
            <a:grpSpLocks noChangeAspect="1"/>
          </p:cNvGrpSpPr>
          <p:nvPr/>
        </p:nvGrpSpPr>
        <p:grpSpPr bwMode="auto">
          <a:xfrm>
            <a:off x="2514607" y="5502916"/>
            <a:ext cx="396875" cy="396067"/>
            <a:chOff x="576" y="3840"/>
            <a:chExt cx="384" cy="384"/>
          </a:xfrm>
        </p:grpSpPr>
        <p:sp>
          <p:nvSpPr>
            <p:cNvPr id="68" name="Oval 112"/>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69" name="Line 113"/>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70" name="Line 114"/>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72" name="Group 115"/>
          <p:cNvGrpSpPr>
            <a:grpSpLocks noChangeAspect="1"/>
          </p:cNvGrpSpPr>
          <p:nvPr/>
        </p:nvGrpSpPr>
        <p:grpSpPr bwMode="auto">
          <a:xfrm>
            <a:off x="2514607" y="5994821"/>
            <a:ext cx="396875" cy="396067"/>
            <a:chOff x="576" y="3840"/>
            <a:chExt cx="384" cy="384"/>
          </a:xfrm>
        </p:grpSpPr>
        <p:sp>
          <p:nvSpPr>
            <p:cNvPr id="73" name="Oval 116"/>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74" name="Line 117"/>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75" name="Line 118"/>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900" y="4229100"/>
            <a:ext cx="4191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4334" y="4229100"/>
            <a:ext cx="296666"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4633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4124" y="3319156"/>
            <a:ext cx="8695764" cy="1024245"/>
          </a:xfrm>
        </p:spPr>
        <p:txBody>
          <a:bodyPr/>
          <a:lstStyle/>
          <a:p>
            <a:r>
              <a:rPr lang="en-GB" dirty="0" smtClean="0"/>
              <a:t>RX Service PSTB  Role Play </a:t>
            </a:r>
            <a:br>
              <a:rPr lang="en-GB" dirty="0" smtClean="0"/>
            </a:br>
            <a:r>
              <a:rPr lang="en-GB" dirty="0" smtClean="0"/>
              <a:t>Introduce the 5 Steps</a:t>
            </a:r>
            <a:endParaRPr lang="en-GB" dirty="0"/>
          </a:p>
        </p:txBody>
      </p:sp>
    </p:spTree>
    <p:extLst>
      <p:ext uri="{BB962C8B-B14F-4D97-AF65-F5344CB8AC3E}">
        <p14:creationId xmlns:p14="http://schemas.microsoft.com/office/powerpoint/2010/main" val="1299210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BREAK </a:t>
            </a:r>
            <a:endParaRPr lang="en-US" dirty="0"/>
          </a:p>
        </p:txBody>
      </p:sp>
      <p:pic>
        <p:nvPicPr>
          <p:cNvPr id="8194" name="Picture 2" descr="https://lh3.googleusercontent.com/yXtlZFBQ8IZsd9luBE3gD_fKX74yV-6KzVe6zh7saZWL6-HxRCS73PT6gOox3b-mVw=w30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7999"/>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287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9512" y="4277395"/>
            <a:ext cx="8695764" cy="1024245"/>
          </a:xfrm>
        </p:spPr>
        <p:txBody>
          <a:bodyPr/>
          <a:lstStyle/>
          <a:p>
            <a:r>
              <a:rPr lang="en-US" b="0" dirty="0" smtClean="0">
                <a:solidFill>
                  <a:schemeClr val="tx1"/>
                </a:solidFill>
              </a:rPr>
              <a:t>Phase 2 </a:t>
            </a:r>
            <a:r>
              <a:rPr lang="en-US" b="0" dirty="0">
                <a:solidFill>
                  <a:schemeClr val="tx1"/>
                </a:solidFill>
              </a:rPr>
              <a:t/>
            </a:r>
            <a:br>
              <a:rPr lang="en-US" b="0" dirty="0">
                <a:solidFill>
                  <a:schemeClr val="tx1"/>
                </a:solidFill>
              </a:rPr>
            </a:br>
            <a:r>
              <a:rPr lang="en-US" b="0" dirty="0" smtClean="0">
                <a:solidFill>
                  <a:schemeClr val="tx1"/>
                </a:solidFill>
              </a:rPr>
              <a:t>Quick High Level Overview</a:t>
            </a:r>
            <a:r>
              <a:rPr lang="en-US" b="0" dirty="0">
                <a:solidFill>
                  <a:schemeClr val="tx1"/>
                </a:solidFill>
              </a:rPr>
              <a:t/>
            </a:r>
            <a:br>
              <a:rPr lang="en-US" b="0" dirty="0">
                <a:solidFill>
                  <a:schemeClr val="tx1"/>
                </a:solidFill>
              </a:rPr>
            </a:br>
            <a:r>
              <a:rPr lang="en-US" b="0" dirty="0" smtClean="0">
                <a:solidFill>
                  <a:schemeClr val="tx1"/>
                </a:solidFill>
              </a:rPr>
              <a:t>Store Weekly Pulse &amp; Sustainability</a:t>
            </a:r>
            <a:r>
              <a:rPr lang="en-US" sz="4400" dirty="0" smtClean="0">
                <a:solidFill>
                  <a:schemeClr val="tx1"/>
                </a:solidFill>
              </a:rPr>
              <a:t/>
            </a:r>
            <a:br>
              <a:rPr lang="en-US" sz="4400" dirty="0" smtClean="0">
                <a:solidFill>
                  <a:schemeClr val="tx1"/>
                </a:solidFill>
              </a:rPr>
            </a:br>
            <a:r>
              <a:rPr lang="en-US" sz="4400" dirty="0">
                <a:solidFill>
                  <a:schemeClr val="tx1"/>
                </a:solidFill>
              </a:rPr>
              <a:t/>
            </a:r>
            <a:br>
              <a:rPr lang="en-US" sz="4400" dirty="0">
                <a:solidFill>
                  <a:schemeClr val="tx1"/>
                </a:solidFill>
              </a:rPr>
            </a:br>
            <a:r>
              <a:rPr lang="en-US" sz="2400" b="0" dirty="0" smtClean="0">
                <a:solidFill>
                  <a:schemeClr val="tx1"/>
                </a:solidFill>
              </a:rPr>
              <a:t>&lt;Insert Facilitator&gt;</a:t>
            </a:r>
            <a:r>
              <a:rPr lang="en-US" sz="4400" dirty="0" smtClean="0">
                <a:solidFill>
                  <a:schemeClr val="tx1"/>
                </a:solidFill>
              </a:rPr>
              <a:t/>
            </a:r>
            <a:br>
              <a:rPr lang="en-US" sz="4400" dirty="0" smtClean="0">
                <a:solidFill>
                  <a:schemeClr val="tx1"/>
                </a:solidFill>
              </a:rPr>
            </a:br>
            <a:r>
              <a:rPr lang="en-US" sz="4400" dirty="0">
                <a:solidFill>
                  <a:schemeClr val="tx1"/>
                </a:solidFill>
              </a:rPr>
              <a:t/>
            </a:r>
            <a:br>
              <a:rPr lang="en-US" sz="4400" dirty="0">
                <a:solidFill>
                  <a:schemeClr val="tx1"/>
                </a:solidFill>
              </a:rPr>
            </a:br>
            <a:r>
              <a:rPr lang="en-US" dirty="0" smtClean="0">
                <a:solidFill>
                  <a:schemeClr val="tx1"/>
                </a:solidFill>
              </a:rPr>
              <a:t>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27165778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5051" y="1371600"/>
            <a:ext cx="4192588" cy="5334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 PREPERATION</a:t>
            </a:r>
            <a:endParaRPr lang="en-US" dirty="0"/>
          </a:p>
        </p:txBody>
      </p:sp>
      <p:sp>
        <p:nvSpPr>
          <p:cNvPr id="3" name="Content Placeholder 2"/>
          <p:cNvSpPr>
            <a:spLocks noGrp="1"/>
          </p:cNvSpPr>
          <p:nvPr>
            <p:ph sz="half" idx="2"/>
          </p:nvPr>
        </p:nvSpPr>
        <p:spPr>
          <a:xfrm>
            <a:off x="185051" y="1916832"/>
            <a:ext cx="4192588" cy="4392488"/>
          </a:xfrm>
        </p:spPr>
        <p:style>
          <a:lnRef idx="2">
            <a:schemeClr val="accent1"/>
          </a:lnRef>
          <a:fillRef idx="1">
            <a:schemeClr val="lt1"/>
          </a:fillRef>
          <a:effectRef idx="0">
            <a:schemeClr val="accent1"/>
          </a:effectRef>
          <a:fontRef idx="minor">
            <a:schemeClr val="dk1"/>
          </a:fontRef>
        </p:style>
        <p:txBody>
          <a:bodyPr/>
          <a:lstStyle/>
          <a:p>
            <a:pPr marL="285750" indent="-285750">
              <a:buFont typeface="Arial"/>
              <a:buChar char="•"/>
            </a:pPr>
            <a:r>
              <a:rPr lang="en-US" sz="1600" dirty="0" smtClean="0"/>
              <a:t>Prepare the Slides </a:t>
            </a:r>
            <a:endParaRPr lang="en-US" sz="1600" dirty="0"/>
          </a:p>
        </p:txBody>
      </p:sp>
      <p:sp>
        <p:nvSpPr>
          <p:cNvPr id="4" name="Text Placeholder 3"/>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TRAINERS NOTES </a:t>
            </a:r>
            <a:endParaRPr lang="en-US" dirty="0"/>
          </a:p>
        </p:txBody>
      </p:sp>
      <p:sp>
        <p:nvSpPr>
          <p:cNvPr id="5" name="Content Placeholder 4"/>
          <p:cNvSpPr>
            <a:spLocks noGrp="1"/>
          </p:cNvSpPr>
          <p:nvPr>
            <p:ph sz="quarter" idx="4"/>
          </p:nvPr>
        </p:nvSpPr>
        <p:spPr>
          <a:xfrm>
            <a:off x="4645029" y="1916832"/>
            <a:ext cx="4194175" cy="4464496"/>
          </a:xfrm>
        </p:spPr>
        <p:style>
          <a:lnRef idx="2">
            <a:schemeClr val="accent2"/>
          </a:lnRef>
          <a:fillRef idx="1">
            <a:schemeClr val="lt1"/>
          </a:fillRef>
          <a:effectRef idx="0">
            <a:schemeClr val="accent2"/>
          </a:effectRef>
          <a:fontRef idx="minor">
            <a:schemeClr val="dk1"/>
          </a:fontRef>
        </p:style>
        <p:txBody>
          <a:bodyPr/>
          <a:lstStyle/>
          <a:p>
            <a:pPr marL="285750" indent="-285750">
              <a:buFont typeface="Arial"/>
              <a:buChar char="•"/>
            </a:pPr>
            <a:r>
              <a:rPr lang="en-US" sz="1600" dirty="0" smtClean="0"/>
              <a:t>Introduce the session and explain the purpose of this session is to give them a high level summary of what’s coming in phase 2 </a:t>
            </a:r>
            <a:endParaRPr lang="en-US" sz="1600" dirty="0"/>
          </a:p>
        </p:txBody>
      </p:sp>
      <p:sp>
        <p:nvSpPr>
          <p:cNvPr id="6" name="Title 5"/>
          <p:cNvSpPr>
            <a:spLocks noGrp="1"/>
          </p:cNvSpPr>
          <p:nvPr>
            <p:ph type="title"/>
          </p:nvPr>
        </p:nvSpPr>
        <p:spPr/>
        <p:txBody>
          <a:bodyPr/>
          <a:lstStyle/>
          <a:p>
            <a:r>
              <a:rPr lang="en-US" dirty="0" smtClean="0"/>
              <a:t>Phase 2 Overview – What’s to come ?</a:t>
            </a:r>
            <a:endParaRPr lang="en-US" dirty="0"/>
          </a:p>
        </p:txBody>
      </p:sp>
      <p:sp>
        <p:nvSpPr>
          <p:cNvPr id="7" name="Footer Placeholder 6"/>
          <p:cNvSpPr>
            <a:spLocks noGrp="1"/>
          </p:cNvSpPr>
          <p:nvPr>
            <p:ph type="ftr" sz="quarter" idx="10"/>
          </p:nvPr>
        </p:nvSpPr>
        <p:spPr/>
        <p:txBody>
          <a:bodyPr/>
          <a:lstStyle/>
          <a:p>
            <a:pPr>
              <a:defRPr/>
            </a:pPr>
            <a:r>
              <a:rPr lang="en-US" dirty="0" smtClean="0">
                <a:solidFill>
                  <a:srgbClr val="58595B"/>
                </a:solidFill>
              </a:rPr>
              <a:t>©2015 Walgreen Co. All rights reserved.</a:t>
            </a:r>
            <a:endParaRPr lang="en-US" dirty="0">
              <a:solidFill>
                <a:srgbClr val="58595B"/>
              </a:solidFill>
            </a:endParaRPr>
          </a:p>
        </p:txBody>
      </p:sp>
    </p:spTree>
    <p:extLst>
      <p:ext uri="{BB962C8B-B14F-4D97-AF65-F5344CB8AC3E}">
        <p14:creationId xmlns:p14="http://schemas.microsoft.com/office/powerpoint/2010/main" val="213311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smtClean="0">
                <a:solidFill>
                  <a:schemeClr val="tx1"/>
                </a:solidFill>
              </a:rPr>
              <a:t>A Toolkit for Driving Positive Change</a:t>
            </a:r>
            <a:endParaRPr lang="en-US" dirty="0">
              <a:solidFill>
                <a:schemeClr val="tx1"/>
              </a:solidFill>
            </a:endParaRPr>
          </a:p>
        </p:txBody>
      </p:sp>
      <p:sp>
        <p:nvSpPr>
          <p:cNvPr id="2" name="Title 1"/>
          <p:cNvSpPr>
            <a:spLocks noGrp="1"/>
          </p:cNvSpPr>
          <p:nvPr>
            <p:ph type="ctrTitle"/>
          </p:nvPr>
        </p:nvSpPr>
        <p:spPr/>
        <p:txBody>
          <a:bodyPr/>
          <a:lstStyle/>
          <a:p>
            <a:r>
              <a:rPr lang="en-GB" dirty="0" smtClean="0">
                <a:solidFill>
                  <a:schemeClr val="tx1"/>
                </a:solidFill>
              </a:rPr>
              <a:t>Frontier Diagnostics Guidance</a:t>
            </a:r>
            <a:endParaRPr lang="en-GB" dirty="0">
              <a:solidFill>
                <a:schemeClr val="tx1"/>
              </a:solidFill>
            </a:endParaRPr>
          </a:p>
        </p:txBody>
      </p:sp>
      <p:sp>
        <p:nvSpPr>
          <p:cNvPr id="3" name="TextBox 2"/>
          <p:cNvSpPr txBox="1"/>
          <p:nvPr/>
        </p:nvSpPr>
        <p:spPr>
          <a:xfrm>
            <a:off x="6182891" y="6614792"/>
            <a:ext cx="3312368" cy="243208"/>
          </a:xfrm>
          <a:prstGeom prst="rect">
            <a:avLst/>
          </a:prstGeom>
          <a:noFill/>
        </p:spPr>
        <p:txBody>
          <a:bodyPr wrap="square" rtlCol="0">
            <a:spAutoFit/>
          </a:bodyPr>
          <a:lstStyle/>
          <a:p>
            <a:pPr fontAlgn="base">
              <a:lnSpc>
                <a:spcPct val="120000"/>
              </a:lnSpc>
              <a:spcBef>
                <a:spcPct val="20000"/>
              </a:spcBef>
              <a:spcAft>
                <a:spcPct val="0"/>
              </a:spcAft>
            </a:pPr>
            <a:r>
              <a:rPr lang="en-GB" sz="900" dirty="0" smtClean="0">
                <a:solidFill>
                  <a:srgbClr val="58595B"/>
                </a:solidFill>
                <a:ea typeface="ＭＳ Ｐゴシック" charset="0"/>
              </a:rPr>
              <a:t>Diagnostics_diagnostics_guidance_v3.4</a:t>
            </a:r>
          </a:p>
        </p:txBody>
      </p:sp>
    </p:spTree>
    <p:extLst>
      <p:ext uri="{BB962C8B-B14F-4D97-AF65-F5344CB8AC3E}">
        <p14:creationId xmlns:p14="http://schemas.microsoft.com/office/powerpoint/2010/main" val="14769569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2 – What will be covered at the meeting </a:t>
            </a:r>
            <a:endParaRPr lang="en-US" dirty="0"/>
          </a:p>
        </p:txBody>
      </p:sp>
      <p:sp>
        <p:nvSpPr>
          <p:cNvPr id="3" name="Content Placeholder 2"/>
          <p:cNvSpPr>
            <a:spLocks noGrp="1"/>
          </p:cNvSpPr>
          <p:nvPr>
            <p:ph idx="1"/>
          </p:nvPr>
        </p:nvSpPr>
        <p:spPr>
          <a:xfrm>
            <a:off x="538435" y="1412776"/>
            <a:ext cx="8135880" cy="4706614"/>
          </a:xfrm>
        </p:spPr>
        <p:txBody>
          <a:bodyPr>
            <a:noAutofit/>
          </a:bodyPr>
          <a:lstStyle/>
          <a:p>
            <a:r>
              <a:rPr lang="en-US" sz="1600" b="1" dirty="0" smtClean="0">
                <a:solidFill>
                  <a:schemeClr val="tx1"/>
                </a:solidFill>
              </a:rPr>
              <a:t>The Objectives for the week 5 briefing with SM’s / ASM’s are:  </a:t>
            </a:r>
            <a:endParaRPr lang="en-US" sz="1600" dirty="0">
              <a:solidFill>
                <a:schemeClr val="tx1"/>
              </a:solidFill>
            </a:endParaRPr>
          </a:p>
          <a:p>
            <a:r>
              <a:rPr lang="en-US" sz="1600" dirty="0" smtClean="0">
                <a:solidFill>
                  <a:schemeClr val="tx1"/>
                </a:solidFill>
              </a:rPr>
              <a:t>To get feedback on phase 1 </a:t>
            </a:r>
          </a:p>
          <a:p>
            <a:r>
              <a:rPr lang="en-US" sz="1600" dirty="0" smtClean="0">
                <a:solidFill>
                  <a:schemeClr val="tx1"/>
                </a:solidFill>
              </a:rPr>
              <a:t>To run through the weekly plan for phase 2 </a:t>
            </a:r>
            <a:endParaRPr lang="en-US" sz="1600" dirty="0">
              <a:solidFill>
                <a:schemeClr val="tx1"/>
              </a:solidFill>
            </a:endParaRPr>
          </a:p>
          <a:p>
            <a:r>
              <a:rPr lang="en-US" sz="1600" dirty="0" smtClean="0">
                <a:solidFill>
                  <a:schemeClr val="tx1"/>
                </a:solidFill>
              </a:rPr>
              <a:t>To brief SM and ASM on the: </a:t>
            </a:r>
          </a:p>
          <a:p>
            <a:pPr marL="342900" indent="-342900">
              <a:buFont typeface="Arial" panose="020B0604020202020204" pitchFamily="34" charset="0"/>
              <a:buChar char="•"/>
            </a:pPr>
            <a:r>
              <a:rPr lang="en-US" sz="1600" dirty="0" smtClean="0">
                <a:solidFill>
                  <a:schemeClr val="tx1"/>
                </a:solidFill>
              </a:rPr>
              <a:t>Store Weekly Pulse </a:t>
            </a:r>
          </a:p>
          <a:p>
            <a:pPr marL="342900" indent="-342900">
              <a:buFont typeface="Arial" panose="020B0604020202020204" pitchFamily="34" charset="0"/>
              <a:buChar char="•"/>
            </a:pPr>
            <a:r>
              <a:rPr lang="en-US" sz="1600" dirty="0" smtClean="0">
                <a:solidFill>
                  <a:schemeClr val="tx1"/>
                </a:solidFill>
              </a:rPr>
              <a:t>Plan – Do Review meeting process </a:t>
            </a:r>
          </a:p>
          <a:p>
            <a:pPr marL="342900" indent="-342900">
              <a:buFont typeface="Arial" panose="020B0604020202020204" pitchFamily="34" charset="0"/>
              <a:buChar char="•"/>
            </a:pPr>
            <a:r>
              <a:rPr lang="en-US" sz="1600" dirty="0" smtClean="0">
                <a:solidFill>
                  <a:schemeClr val="tx1"/>
                </a:solidFill>
              </a:rPr>
              <a:t>Other Interventions for PSTB  </a:t>
            </a:r>
          </a:p>
          <a:p>
            <a:pPr marL="342900" indent="-342900">
              <a:buFont typeface="Arial" panose="020B0604020202020204" pitchFamily="34" charset="0"/>
              <a:buChar char="•"/>
            </a:pPr>
            <a:r>
              <a:rPr lang="en-US" sz="1600" dirty="0" smtClean="0">
                <a:solidFill>
                  <a:schemeClr val="tx1"/>
                </a:solidFill>
              </a:rPr>
              <a:t>Sustainability plans –  “what good looks like”</a:t>
            </a:r>
          </a:p>
          <a:p>
            <a:endParaRPr lang="en-US" sz="1600" dirty="0" smtClean="0">
              <a:solidFill>
                <a:schemeClr val="tx1"/>
              </a:solidFill>
            </a:endParaRPr>
          </a:p>
          <a:p>
            <a:r>
              <a:rPr lang="en-US" sz="1600" dirty="0" smtClean="0">
                <a:solidFill>
                  <a:schemeClr val="tx1"/>
                </a:solidFill>
              </a:rPr>
              <a:t>Agree what’s next  </a:t>
            </a:r>
          </a:p>
          <a:p>
            <a:pPr marL="342900" indent="-342900">
              <a:buFont typeface="Wingdings" charset="2"/>
              <a:buChar char="Ø"/>
            </a:pPr>
            <a:endParaRPr lang="en-US" sz="1600" dirty="0" smtClean="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pPr marL="342900" indent="-342900">
              <a:buFont typeface="Wingdings" charset="2"/>
              <a:buChar char="Ø"/>
            </a:pPr>
            <a:endParaRPr lang="en-US" sz="1600" dirty="0">
              <a:solidFill>
                <a:schemeClr val="tx1"/>
              </a:solidFill>
            </a:endParaRPr>
          </a:p>
        </p:txBody>
      </p:sp>
    </p:spTree>
    <p:extLst>
      <p:ext uri="{BB962C8B-B14F-4D97-AF65-F5344CB8AC3E}">
        <p14:creationId xmlns:p14="http://schemas.microsoft.com/office/powerpoint/2010/main" val="24225018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3" y="335730"/>
            <a:ext cx="7530321" cy="449981"/>
          </a:xfrm>
        </p:spPr>
        <p:txBody>
          <a:bodyPr/>
          <a:lstStyle/>
          <a:p>
            <a:r>
              <a:rPr lang="en-GB" dirty="0" smtClean="0"/>
              <a:t>What is a Pulse and what is the point of it?</a:t>
            </a:r>
            <a:endParaRPr lang="en-GB" dirty="0"/>
          </a:p>
        </p:txBody>
      </p:sp>
      <p:sp>
        <p:nvSpPr>
          <p:cNvPr id="3" name="Content Placeholder 2"/>
          <p:cNvSpPr>
            <a:spLocks noGrp="1"/>
          </p:cNvSpPr>
          <p:nvPr>
            <p:ph idx="1"/>
          </p:nvPr>
        </p:nvSpPr>
        <p:spPr>
          <a:xfrm>
            <a:off x="1412693" y="1538521"/>
            <a:ext cx="6294399" cy="4664699"/>
          </a:xfrm>
        </p:spPr>
        <p:txBody>
          <a:bodyPr anchor="ctr"/>
          <a:lstStyle/>
          <a:p>
            <a:pPr algn="ctr">
              <a:lnSpc>
                <a:spcPct val="150000"/>
              </a:lnSpc>
              <a:spcBef>
                <a:spcPts val="0"/>
              </a:spcBef>
            </a:pPr>
            <a:r>
              <a:rPr lang="en-GB" sz="3200" i="1" dirty="0" smtClean="0">
                <a:solidFill>
                  <a:schemeClr val="tx1"/>
                </a:solidFill>
              </a:rPr>
              <a:t>A </a:t>
            </a:r>
            <a:r>
              <a:rPr lang="en-GB" sz="3200" b="1" i="1" dirty="0" smtClean="0">
                <a:solidFill>
                  <a:schemeClr val="tx1"/>
                </a:solidFill>
              </a:rPr>
              <a:t>visual</a:t>
            </a:r>
            <a:r>
              <a:rPr lang="en-GB" sz="3200" i="1" dirty="0" smtClean="0">
                <a:solidFill>
                  <a:schemeClr val="tx1"/>
                </a:solidFill>
              </a:rPr>
              <a:t> tool to help us embed a </a:t>
            </a:r>
            <a:r>
              <a:rPr lang="en-GB" sz="3200" b="1" i="1" dirty="0" smtClean="0">
                <a:solidFill>
                  <a:schemeClr val="tx1"/>
                </a:solidFill>
              </a:rPr>
              <a:t>Plan-Do-Review</a:t>
            </a:r>
            <a:r>
              <a:rPr lang="en-GB" sz="3200" i="1" dirty="0" smtClean="0">
                <a:solidFill>
                  <a:schemeClr val="tx1"/>
                </a:solidFill>
              </a:rPr>
              <a:t> approach to daily store operations, maintaining </a:t>
            </a:r>
            <a:r>
              <a:rPr lang="en-GB" sz="3200" b="1" i="1" dirty="0" smtClean="0">
                <a:solidFill>
                  <a:schemeClr val="tx1"/>
                </a:solidFill>
              </a:rPr>
              <a:t>focus</a:t>
            </a:r>
            <a:r>
              <a:rPr lang="en-GB" sz="3200" i="1" dirty="0" smtClean="0">
                <a:solidFill>
                  <a:schemeClr val="tx1"/>
                </a:solidFill>
              </a:rPr>
              <a:t> on the basics that drive performance </a:t>
            </a:r>
          </a:p>
          <a:p>
            <a:pPr algn="ctr">
              <a:lnSpc>
                <a:spcPct val="150000"/>
              </a:lnSpc>
              <a:spcBef>
                <a:spcPts val="0"/>
              </a:spcBef>
            </a:pPr>
            <a:endParaRPr lang="en-GB" sz="3200" i="1" dirty="0">
              <a:solidFill>
                <a:schemeClr val="tx1"/>
              </a:solidFill>
            </a:endParaRPr>
          </a:p>
        </p:txBody>
      </p:sp>
      <p:sp>
        <p:nvSpPr>
          <p:cNvPr id="4" name="Footer Placeholder 3"/>
          <p:cNvSpPr txBox="1">
            <a:spLocks/>
          </p:cNvSpPr>
          <p:nvPr/>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29067271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79" y="283121"/>
            <a:ext cx="7530321" cy="449981"/>
          </a:xfrm>
        </p:spPr>
        <p:txBody>
          <a:bodyPr>
            <a:normAutofit fontScale="90000"/>
          </a:bodyPr>
          <a:lstStyle/>
          <a:p>
            <a:r>
              <a:rPr lang="en-GB" sz="2300" dirty="0"/>
              <a:t>The Pulse is a visual tool for helping us manage and improve performance</a:t>
            </a:r>
          </a:p>
        </p:txBody>
      </p:sp>
      <p:sp>
        <p:nvSpPr>
          <p:cNvPr id="4" name="Content Placeholder 2"/>
          <p:cNvSpPr>
            <a:spLocks noGrp="1"/>
          </p:cNvSpPr>
          <p:nvPr>
            <p:ph idx="1"/>
          </p:nvPr>
        </p:nvSpPr>
        <p:spPr>
          <a:xfrm>
            <a:off x="143174" y="1862057"/>
            <a:ext cx="4110328" cy="4022035"/>
          </a:xfrm>
          <a:ln>
            <a:noFill/>
          </a:ln>
        </p:spPr>
        <p:txBody>
          <a:bodyPr lIns="108000" tIns="72000" rIns="108000" bIns="72000">
            <a:noAutofit/>
          </a:bodyPr>
          <a:lstStyle/>
          <a:p>
            <a:pPr marL="261938" indent="-261938" algn="just" eaLnBrk="1" fontAlgn="auto" hangingPunct="1">
              <a:lnSpc>
                <a:spcPct val="100000"/>
              </a:lnSpc>
              <a:spcBef>
                <a:spcPts val="0"/>
              </a:spcBef>
              <a:spcAft>
                <a:spcPts val="600"/>
              </a:spcAft>
              <a:buFont typeface="Arial" pitchFamily="34" charset="0"/>
              <a:buChar char="•"/>
              <a:defRPr/>
            </a:pPr>
            <a:r>
              <a:rPr lang="en-GB" sz="1200" dirty="0">
                <a:solidFill>
                  <a:schemeClr val="tx1"/>
                </a:solidFill>
              </a:rPr>
              <a:t>A visible tool, which is constantly reviewed</a:t>
            </a:r>
          </a:p>
          <a:p>
            <a:pPr marL="261938" indent="-261938" algn="just" eaLnBrk="1" hangingPunct="1">
              <a:lnSpc>
                <a:spcPct val="100000"/>
              </a:lnSpc>
              <a:spcAft>
                <a:spcPts val="600"/>
              </a:spcAft>
              <a:buFont typeface="Arial" pitchFamily="34" charset="0"/>
              <a:buChar char="•"/>
              <a:defRPr/>
            </a:pPr>
            <a:r>
              <a:rPr lang="en-GB" sz="1200" dirty="0">
                <a:solidFill>
                  <a:schemeClr val="tx1"/>
                </a:solidFill>
              </a:rPr>
              <a:t>A way of developing more realistic and achievable targets</a:t>
            </a:r>
          </a:p>
          <a:p>
            <a:pPr marL="261938" indent="-261938" algn="just" eaLnBrk="1" hangingPunct="1">
              <a:spcAft>
                <a:spcPts val="600"/>
              </a:spcAft>
              <a:buFont typeface="Arial" pitchFamily="34" charset="0"/>
              <a:buChar char="•"/>
            </a:pPr>
            <a:r>
              <a:rPr lang="en-GB" sz="1200" dirty="0">
                <a:solidFill>
                  <a:schemeClr val="tx1"/>
                </a:solidFill>
              </a:rPr>
              <a:t>A way to help us deliver our Walgreens’ strategy by linking it to day-to-day operations</a:t>
            </a:r>
          </a:p>
          <a:p>
            <a:pPr marL="261938" indent="-261938" algn="just" eaLnBrk="1" fontAlgn="auto" hangingPunct="1">
              <a:lnSpc>
                <a:spcPct val="100000"/>
              </a:lnSpc>
              <a:spcBef>
                <a:spcPts val="0"/>
              </a:spcBef>
              <a:spcAft>
                <a:spcPts val="600"/>
              </a:spcAft>
              <a:buFont typeface="Arial" pitchFamily="34" charset="0"/>
              <a:buChar char="•"/>
              <a:defRPr/>
            </a:pPr>
            <a:r>
              <a:rPr lang="en-GB" sz="1200" dirty="0">
                <a:solidFill>
                  <a:schemeClr val="tx1"/>
                </a:solidFill>
              </a:rPr>
              <a:t>A way of working which helps simplify and clarify daily activities</a:t>
            </a:r>
          </a:p>
          <a:p>
            <a:pPr marL="261938" indent="-261938" algn="just" eaLnBrk="1" hangingPunct="1">
              <a:spcAft>
                <a:spcPts val="600"/>
              </a:spcAft>
              <a:buFont typeface="Arial" pitchFamily="34" charset="0"/>
              <a:buChar char="•"/>
            </a:pPr>
            <a:r>
              <a:rPr lang="en-GB" sz="1200" dirty="0">
                <a:solidFill>
                  <a:schemeClr val="tx1"/>
                </a:solidFill>
              </a:rPr>
              <a:t>A tool to help the team focus on the few important things that drive performance, rather than multiple issues and metrics</a:t>
            </a:r>
          </a:p>
          <a:p>
            <a:pPr marL="261938" indent="-261938" algn="just" eaLnBrk="1" hangingPunct="1">
              <a:spcAft>
                <a:spcPts val="600"/>
              </a:spcAft>
              <a:buFont typeface="Arial" pitchFamily="34" charset="0"/>
              <a:buChar char="•"/>
            </a:pPr>
            <a:r>
              <a:rPr lang="en-GB" sz="1200" dirty="0">
                <a:solidFill>
                  <a:schemeClr val="tx1"/>
                </a:solidFill>
              </a:rPr>
              <a:t>A tool that empowers team members to take accountability for store performance and make a difference by resolving their own issues</a:t>
            </a:r>
          </a:p>
          <a:p>
            <a:pPr marL="261938" indent="-261938" algn="just" eaLnBrk="1" hangingPunct="1">
              <a:spcAft>
                <a:spcPts val="600"/>
              </a:spcAft>
              <a:buFont typeface="Arial" pitchFamily="34" charset="0"/>
              <a:buChar char="•"/>
            </a:pPr>
            <a:r>
              <a:rPr lang="en-GB" sz="1200" dirty="0">
                <a:solidFill>
                  <a:schemeClr val="tx1"/>
                </a:solidFill>
              </a:rPr>
              <a:t>A way to build engagement and strengthen teams</a:t>
            </a:r>
          </a:p>
        </p:txBody>
      </p:sp>
      <p:sp>
        <p:nvSpPr>
          <p:cNvPr id="5" name="Rounded Rectangle 4"/>
          <p:cNvSpPr/>
          <p:nvPr/>
        </p:nvSpPr>
        <p:spPr>
          <a:xfrm>
            <a:off x="206701" y="1530774"/>
            <a:ext cx="4046829" cy="331282"/>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600" b="1" dirty="0" smtClean="0">
                <a:solidFill>
                  <a:srgbClr val="FFFFFF"/>
                </a:solidFill>
              </a:rPr>
              <a:t>What it is</a:t>
            </a:r>
          </a:p>
        </p:txBody>
      </p:sp>
      <p:sp>
        <p:nvSpPr>
          <p:cNvPr id="6" name="Rounded Rectangle 5"/>
          <p:cNvSpPr/>
          <p:nvPr/>
        </p:nvSpPr>
        <p:spPr>
          <a:xfrm>
            <a:off x="4662913" y="1530774"/>
            <a:ext cx="4046829" cy="331282"/>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sz="1600" b="1" dirty="0" smtClean="0">
                <a:solidFill>
                  <a:srgbClr val="FFFFFF"/>
                </a:solidFill>
              </a:rPr>
              <a:t>What it isn’t</a:t>
            </a:r>
          </a:p>
        </p:txBody>
      </p:sp>
      <p:sp>
        <p:nvSpPr>
          <p:cNvPr id="7" name="Content Placeholder 2"/>
          <p:cNvSpPr txBox="1">
            <a:spLocks/>
          </p:cNvSpPr>
          <p:nvPr/>
        </p:nvSpPr>
        <p:spPr bwMode="auto">
          <a:xfrm>
            <a:off x="4662913" y="1999258"/>
            <a:ext cx="4046829" cy="402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000" tIns="72000" rIns="108000" bIns="72000" numCol="1" anchor="t" anchorCtr="0" compatLnSpc="1">
            <a:prstTxWarp prst="textNoShape">
              <a:avLst/>
            </a:prstTxWarp>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chemeClr val="tx2"/>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chemeClr val="tx2"/>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chemeClr val="tx2"/>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chemeClr val="tx2"/>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1938" indent="-261938" algn="just" eaLnBrk="1" hangingPunct="1">
              <a:lnSpc>
                <a:spcPct val="100000"/>
              </a:lnSpc>
              <a:spcBef>
                <a:spcPts val="600"/>
              </a:spcBef>
              <a:spcAft>
                <a:spcPts val="600"/>
              </a:spcAft>
              <a:buClr>
                <a:srgbClr val="58595B"/>
              </a:buClr>
              <a:buFont typeface="Arial" panose="020B0604020202020204" pitchFamily="34" charset="0"/>
              <a:buChar char="•"/>
              <a:defRPr/>
            </a:pPr>
            <a:r>
              <a:rPr lang="en-GB" sz="1200" dirty="0">
                <a:solidFill>
                  <a:srgbClr val="000000"/>
                </a:solidFill>
                <a:ea typeface="ＭＳ Ｐゴシック" charset="0"/>
                <a:cs typeface="ＭＳ Ｐゴシック" charset="0"/>
              </a:rPr>
              <a:t>Just a means of gathering information/data</a:t>
            </a:r>
          </a:p>
          <a:p>
            <a:pPr marL="261938" indent="-261938" algn="just" eaLnBrk="1" hangingPunct="1">
              <a:lnSpc>
                <a:spcPct val="100000"/>
              </a:lnSpc>
              <a:spcBef>
                <a:spcPts val="600"/>
              </a:spcBef>
              <a:spcAft>
                <a:spcPts val="600"/>
              </a:spcAft>
              <a:buClr>
                <a:srgbClr val="58595B"/>
              </a:buClr>
              <a:buFont typeface="Arial" panose="020B0604020202020204" pitchFamily="34" charset="0"/>
              <a:buChar char="•"/>
              <a:defRPr/>
            </a:pPr>
            <a:r>
              <a:rPr lang="en-GB" sz="1200" dirty="0">
                <a:solidFill>
                  <a:srgbClr val="000000"/>
                </a:solidFill>
                <a:ea typeface="ＭＳ Ｐゴシック" charset="0"/>
                <a:cs typeface="ＭＳ Ｐゴシック" charset="0"/>
              </a:rPr>
              <a:t>A top down tool which dictates acceptable performance</a:t>
            </a:r>
          </a:p>
          <a:p>
            <a:pPr marL="261938" indent="-261938" algn="just" eaLnBrk="1" hangingPunct="1">
              <a:lnSpc>
                <a:spcPct val="100000"/>
              </a:lnSpc>
              <a:spcBef>
                <a:spcPts val="600"/>
              </a:spcBef>
              <a:spcAft>
                <a:spcPts val="600"/>
              </a:spcAft>
              <a:buClr>
                <a:srgbClr val="58595B"/>
              </a:buClr>
              <a:buFont typeface="Arial" panose="020B0604020202020204" pitchFamily="34" charset="0"/>
              <a:buChar char="•"/>
              <a:defRPr/>
            </a:pPr>
            <a:r>
              <a:rPr lang="en-GB" sz="1200" dirty="0">
                <a:solidFill>
                  <a:srgbClr val="000000"/>
                </a:solidFill>
                <a:ea typeface="ＭＳ Ｐゴシック" charset="0"/>
                <a:cs typeface="ＭＳ Ｐゴシック" charset="0"/>
              </a:rPr>
              <a:t>A reporting mechanism with no actions attached</a:t>
            </a:r>
          </a:p>
          <a:p>
            <a:pPr marL="261938" indent="-261938" algn="just" eaLnBrk="1" hangingPunct="1">
              <a:lnSpc>
                <a:spcPct val="100000"/>
              </a:lnSpc>
              <a:spcBef>
                <a:spcPts val="600"/>
              </a:spcBef>
              <a:spcAft>
                <a:spcPts val="600"/>
              </a:spcAft>
              <a:buClr>
                <a:srgbClr val="58595B"/>
              </a:buClr>
              <a:buFont typeface="Arial" panose="020B0604020202020204" pitchFamily="34" charset="0"/>
              <a:buChar char="•"/>
              <a:defRPr/>
            </a:pPr>
            <a:r>
              <a:rPr lang="en-GB" sz="1200" dirty="0">
                <a:solidFill>
                  <a:srgbClr val="000000"/>
                </a:solidFill>
                <a:ea typeface="ＭＳ Ｐゴシック" charset="0"/>
                <a:cs typeface="ＭＳ Ｐゴシック" charset="0"/>
              </a:rPr>
              <a:t>A document which is circulated for information</a:t>
            </a:r>
            <a:endParaRPr sz="1200" dirty="0">
              <a:solidFill>
                <a:srgbClr val="000000"/>
              </a:solidFill>
              <a:ea typeface="ＭＳ Ｐゴシック" charset="0"/>
              <a:cs typeface="ＭＳ Ｐゴシック" charset="0"/>
            </a:endParaRPr>
          </a:p>
        </p:txBody>
      </p:sp>
      <p:sp>
        <p:nvSpPr>
          <p:cNvPr id="8" name="Footer Placeholder 3"/>
          <p:cNvSpPr txBox="1">
            <a:spLocks/>
          </p:cNvSpPr>
          <p:nvPr/>
        </p:nvSpPr>
        <p:spPr>
          <a:xfrm>
            <a:off x="852813" y="6406927"/>
            <a:ext cx="5114765" cy="365125"/>
          </a:xfrm>
          <a:prstGeom prst="rect">
            <a:avLst/>
          </a:prstGeom>
        </p:spPr>
        <p:txBody>
          <a:bodyPr vert="horz" lIns="91440" tIns="45720" rIns="91440" bIns="45720" rtlCol="0" anchor="ctr"/>
          <a:lstStyle>
            <a:defPPr>
              <a:defRPr lang="en-US"/>
            </a:defPPr>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solidFill>
                  <a:srgbClr val="4D4D4D">
                    <a:tint val="75000"/>
                  </a:srgbClr>
                </a:solidFill>
                <a:sym typeface="Calibri"/>
              </a:rPr>
              <a:t>©2016  Walgreen Co. All rights reserved. </a:t>
            </a:r>
            <a:endParaRPr lang="en-GB" dirty="0">
              <a:solidFill>
                <a:srgbClr val="4D4D4D">
                  <a:tint val="75000"/>
                </a:srgbClr>
              </a:solidFill>
              <a:sym typeface="Calibri"/>
            </a:endParaRPr>
          </a:p>
        </p:txBody>
      </p:sp>
    </p:spTree>
    <p:extLst>
      <p:ext uri="{BB962C8B-B14F-4D97-AF65-F5344CB8AC3E}">
        <p14:creationId xmlns:p14="http://schemas.microsoft.com/office/powerpoint/2010/main" val="23352690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Performance is sustained using a Plan Do Review approach</a:t>
            </a:r>
            <a:endParaRPr lang="en-GB" dirty="0"/>
          </a:p>
        </p:txBody>
      </p:sp>
      <p:sp>
        <p:nvSpPr>
          <p:cNvPr id="3" name="Content Placeholder 2"/>
          <p:cNvSpPr>
            <a:spLocks noGrp="1"/>
          </p:cNvSpPr>
          <p:nvPr>
            <p:ph idx="1"/>
          </p:nvPr>
        </p:nvSpPr>
        <p:spPr>
          <a:xfrm>
            <a:off x="290286" y="2762054"/>
            <a:ext cx="4298264" cy="2631639"/>
          </a:xfrm>
        </p:spPr>
        <p:txBody>
          <a:bodyPr>
            <a:normAutofit fontScale="77500" lnSpcReduction="20000"/>
          </a:bodyPr>
          <a:lstStyle/>
          <a:p>
            <a:pPr>
              <a:buFont typeface="Arial" panose="020B0604020202020204" pitchFamily="34" charset="0"/>
              <a:buChar char="•"/>
            </a:pPr>
            <a:r>
              <a:rPr lang="en-GB" sz="1600" dirty="0" smtClean="0">
                <a:solidFill>
                  <a:schemeClr val="tx1"/>
                </a:solidFill>
              </a:rPr>
              <a:t>Approximately 12 focus areas </a:t>
            </a:r>
          </a:p>
          <a:p>
            <a:pPr>
              <a:buFont typeface="Arial" panose="020B0604020202020204" pitchFamily="34" charset="0"/>
              <a:buChar char="•"/>
            </a:pPr>
            <a:r>
              <a:rPr lang="en-GB" sz="1600" dirty="0" smtClean="0">
                <a:solidFill>
                  <a:schemeClr val="tx1"/>
                </a:solidFill>
              </a:rPr>
              <a:t>Visible to all team members</a:t>
            </a:r>
          </a:p>
          <a:p>
            <a:pPr>
              <a:buFont typeface="Arial" panose="020B0604020202020204" pitchFamily="34" charset="0"/>
              <a:buChar char="•"/>
            </a:pPr>
            <a:r>
              <a:rPr lang="en-GB" sz="1600" dirty="0">
                <a:solidFill>
                  <a:schemeClr val="tx1"/>
                </a:solidFill>
              </a:rPr>
              <a:t>Creates and embeds a culture of continuous improvement</a:t>
            </a:r>
          </a:p>
          <a:p>
            <a:pPr>
              <a:buFont typeface="Arial" panose="020B0604020202020204" pitchFamily="34" charset="0"/>
              <a:buChar char="•"/>
            </a:pPr>
            <a:r>
              <a:rPr lang="en-GB" sz="1600" dirty="0" smtClean="0">
                <a:solidFill>
                  <a:schemeClr val="tx1"/>
                </a:solidFill>
              </a:rPr>
              <a:t>Reviewed weekly in Plan Do Review format</a:t>
            </a:r>
          </a:p>
          <a:p>
            <a:pPr>
              <a:buFont typeface="Arial" panose="020B0604020202020204" pitchFamily="34" charset="0"/>
              <a:buChar char="•"/>
            </a:pPr>
            <a:r>
              <a:rPr lang="en-GB" sz="1600" dirty="0" smtClean="0">
                <a:solidFill>
                  <a:schemeClr val="tx1"/>
                </a:solidFill>
              </a:rPr>
              <a:t>Encourages team engagement  (knowledge and ownership)</a:t>
            </a:r>
          </a:p>
          <a:p>
            <a:pPr>
              <a:buFont typeface="Arial" panose="020B0604020202020204" pitchFamily="34" charset="0"/>
              <a:buChar char="•"/>
            </a:pPr>
            <a:r>
              <a:rPr lang="en-GB" sz="1600" dirty="0" smtClean="0">
                <a:solidFill>
                  <a:schemeClr val="tx1"/>
                </a:solidFill>
              </a:rPr>
              <a:t>Drives behaviours and action</a:t>
            </a:r>
          </a:p>
          <a:p>
            <a:pPr>
              <a:buFont typeface="Arial" panose="020B0604020202020204" pitchFamily="34" charset="0"/>
              <a:buChar char="•"/>
            </a:pPr>
            <a:r>
              <a:rPr lang="en-GB" sz="1600" dirty="0" smtClean="0">
                <a:solidFill>
                  <a:schemeClr val="tx1"/>
                </a:solidFill>
              </a:rPr>
              <a:t>One </a:t>
            </a:r>
            <a:r>
              <a:rPr lang="en-GB" sz="1600" dirty="0">
                <a:solidFill>
                  <a:schemeClr val="tx1"/>
                </a:solidFill>
              </a:rPr>
              <a:t>for the Store, Area &amp; </a:t>
            </a:r>
            <a:r>
              <a:rPr lang="en-GB" sz="1600" dirty="0" smtClean="0">
                <a:solidFill>
                  <a:schemeClr val="tx1"/>
                </a:solidFill>
              </a:rPr>
              <a:t>Region </a:t>
            </a:r>
          </a:p>
          <a:p>
            <a:pPr>
              <a:buFont typeface="Arial" panose="020B0604020202020204" pitchFamily="34" charset="0"/>
              <a:buChar char="•"/>
            </a:pPr>
            <a:endParaRPr lang="en-GB" sz="1600" dirty="0">
              <a:solidFill>
                <a:schemeClr val="tx1"/>
              </a:solidFill>
            </a:endParaRPr>
          </a:p>
          <a:p>
            <a:pPr marL="0" indent="0"/>
            <a:endParaRPr lang="en-GB" sz="1600" dirty="0">
              <a:solidFill>
                <a:schemeClr val="tx1"/>
              </a:solidFill>
            </a:endParaRPr>
          </a:p>
        </p:txBody>
      </p:sp>
      <p:sp>
        <p:nvSpPr>
          <p:cNvPr id="16" name="TextBox 15"/>
          <p:cNvSpPr txBox="1"/>
          <p:nvPr/>
        </p:nvSpPr>
        <p:spPr>
          <a:xfrm>
            <a:off x="979751" y="6414074"/>
            <a:ext cx="6611257" cy="443198"/>
          </a:xfrm>
          <a:prstGeom prst="rect">
            <a:avLst/>
          </a:prstGeom>
          <a:noFill/>
        </p:spPr>
        <p:txBody>
          <a:bodyPr wrap="square" lIns="0" tIns="0" rIns="0" bIns="0" rtlCol="0">
            <a:spAutoFit/>
          </a:bodyPr>
          <a:lstStyle/>
          <a:p>
            <a:pPr algn="ctr" fontAlgn="base">
              <a:lnSpc>
                <a:spcPct val="120000"/>
              </a:lnSpc>
              <a:spcBef>
                <a:spcPct val="20000"/>
              </a:spcBef>
              <a:spcAft>
                <a:spcPct val="0"/>
              </a:spcAft>
            </a:pPr>
            <a:r>
              <a:rPr lang="en-GB" sz="1200" b="1" i="1" dirty="0" smtClean="0">
                <a:solidFill>
                  <a:srgbClr val="000000"/>
                </a:solidFill>
                <a:ea typeface="ＭＳ Ｐゴシック" charset="0"/>
              </a:rPr>
              <a:t>The Pulse will be launched in Phase 2 (from week 6) at which point your DM will review the theory and materials with you </a:t>
            </a:r>
          </a:p>
        </p:txBody>
      </p:sp>
      <p:sp>
        <p:nvSpPr>
          <p:cNvPr id="17" name="Content Placeholder 2"/>
          <p:cNvSpPr txBox="1">
            <a:spLocks/>
          </p:cNvSpPr>
          <p:nvPr/>
        </p:nvSpPr>
        <p:spPr bwMode="auto">
          <a:xfrm>
            <a:off x="290286" y="1245494"/>
            <a:ext cx="8599804" cy="6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342900" indent="-342900" algn="l" rtl="0" eaLnBrk="0" fontAlgn="base" hangingPunct="0">
              <a:lnSpc>
                <a:spcPct val="90000"/>
              </a:lnSpc>
              <a:spcBef>
                <a:spcPts val="525"/>
              </a:spcBef>
              <a:spcAft>
                <a:spcPct val="0"/>
              </a:spcAft>
              <a:buFont typeface="Arial" panose="020B0604020202020204" pitchFamily="34" charset="0"/>
              <a:defRPr lang="en-US" sz="2200" kern="1200">
                <a:solidFill>
                  <a:srgbClr val="58595B"/>
                </a:solidFill>
                <a:latin typeface="Arial"/>
                <a:ea typeface="MS PGothic" panose="020B0600070205080204" pitchFamily="34" charset="-128"/>
                <a:cs typeface="Arial"/>
              </a:defRPr>
            </a:lvl1pPr>
            <a:lvl2pPr marL="228600" indent="-228600" algn="l" rtl="0" eaLnBrk="0" fontAlgn="base" hangingPunct="0">
              <a:lnSpc>
                <a:spcPts val="2600"/>
              </a:lnSpc>
              <a:spcBef>
                <a:spcPts val="525"/>
              </a:spcBef>
              <a:spcAft>
                <a:spcPct val="0"/>
              </a:spcAft>
              <a:buFont typeface="Arial" panose="020B0604020202020204" pitchFamily="34" charset="0"/>
              <a:buChar char="•"/>
              <a:defRPr lang="en-US" sz="2200" kern="1200">
                <a:solidFill>
                  <a:srgbClr val="6A737B"/>
                </a:solidFill>
                <a:latin typeface="Arial"/>
                <a:ea typeface="Arial" charset="0"/>
                <a:cs typeface="Arial"/>
              </a:defRPr>
            </a:lvl2pPr>
            <a:lvl3pPr marL="547688" indent="-182563" algn="l" rtl="0" eaLnBrk="0" fontAlgn="base" hangingPunct="0">
              <a:lnSpc>
                <a:spcPts val="2400"/>
              </a:lnSpc>
              <a:spcBef>
                <a:spcPts val="525"/>
              </a:spcBef>
              <a:spcAft>
                <a:spcPct val="0"/>
              </a:spcAft>
              <a:buFont typeface="Arial" panose="020B0604020202020204" pitchFamily="34" charset="0"/>
              <a:buChar char="̶"/>
              <a:defRPr lang="en-US" sz="2000" kern="1200">
                <a:solidFill>
                  <a:srgbClr val="6A737B"/>
                </a:solidFill>
                <a:latin typeface="Arial"/>
                <a:ea typeface="Arial" charset="0"/>
                <a:cs typeface="Arial"/>
              </a:defRPr>
            </a:lvl3pPr>
            <a:lvl4pPr marL="730250" indent="-182563" algn="l" rtl="0" eaLnBrk="0" fontAlgn="base" hangingPunct="0">
              <a:lnSpc>
                <a:spcPts val="2200"/>
              </a:lnSpc>
              <a:spcBef>
                <a:spcPts val="525"/>
              </a:spcBef>
              <a:spcAft>
                <a:spcPct val="0"/>
              </a:spcAft>
              <a:buFont typeface="Lucida Grande" charset="0"/>
              <a:buChar char="»"/>
              <a:defRPr lang="en-US" kern="1200">
                <a:solidFill>
                  <a:srgbClr val="6A737B"/>
                </a:solidFill>
                <a:latin typeface="Arial"/>
                <a:ea typeface="Arial" charset="0"/>
                <a:cs typeface="Arial"/>
              </a:defRPr>
            </a:lvl4pPr>
            <a:lvl5pPr marL="958850" indent="-228600" algn="l" rtl="0" eaLnBrk="0" fontAlgn="base" hangingPunct="0">
              <a:lnSpc>
                <a:spcPts val="2000"/>
              </a:lnSpc>
              <a:spcBef>
                <a:spcPts val="525"/>
              </a:spcBef>
              <a:spcAft>
                <a:spcPct val="0"/>
              </a:spcAft>
              <a:buFont typeface="Arial" panose="020B0604020202020204" pitchFamily="34" charset="0"/>
              <a:buChar char="•"/>
              <a:defRPr lang="en-US" sz="1600" kern="1200">
                <a:solidFill>
                  <a:srgbClr val="6A737B"/>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GB" sz="2000" b="1" dirty="0" smtClean="0">
                <a:solidFill>
                  <a:srgbClr val="000000"/>
                </a:solidFill>
              </a:rPr>
              <a:t>The Pulse is a visual management tool which supports the review of performance and drives action for improvement </a:t>
            </a:r>
            <a:endParaRPr lang="en-GB" sz="2000" b="1" dirty="0">
              <a:solidFill>
                <a:srgbClr val="000000"/>
              </a:solidFill>
            </a:endParaRPr>
          </a:p>
        </p:txBody>
      </p:sp>
      <p:pic>
        <p:nvPicPr>
          <p:cNvPr id="5" name="Picture 4"/>
          <p:cNvPicPr>
            <a:picLocks noChangeAspect="1"/>
          </p:cNvPicPr>
          <p:nvPr/>
        </p:nvPicPr>
        <p:blipFill rotWithShape="1">
          <a:blip r:embed="rId2"/>
          <a:srcRect l="21895" r="19859"/>
          <a:stretch/>
        </p:blipFill>
        <p:spPr>
          <a:xfrm>
            <a:off x="5046308" y="2061177"/>
            <a:ext cx="3767913" cy="3231728"/>
          </a:xfrm>
          <a:prstGeom prst="rect">
            <a:avLst/>
          </a:prstGeom>
        </p:spPr>
      </p:pic>
      <p:sp>
        <p:nvSpPr>
          <p:cNvPr id="9" name="Rounded Rectangle 8"/>
          <p:cNvSpPr/>
          <p:nvPr/>
        </p:nvSpPr>
        <p:spPr>
          <a:xfrm>
            <a:off x="161693" y="5491300"/>
            <a:ext cx="8853714" cy="794779"/>
          </a:xfrm>
          <a:prstGeom prst="roundRect">
            <a:avLst/>
          </a:prstGeom>
          <a:solidFill>
            <a:schemeClr val="bg1">
              <a:lumMod val="6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b="1" dirty="0">
                <a:solidFill>
                  <a:srgbClr val="FFFFFF"/>
                </a:solidFill>
              </a:rPr>
              <a:t>The Pulse </a:t>
            </a:r>
            <a:r>
              <a:rPr lang="en-GB" b="1" dirty="0" smtClean="0">
                <a:solidFill>
                  <a:srgbClr val="FFFFFF"/>
                </a:solidFill>
              </a:rPr>
              <a:t>cascade ensures </a:t>
            </a:r>
            <a:r>
              <a:rPr lang="en-GB" b="1" dirty="0">
                <a:solidFill>
                  <a:srgbClr val="FFFFFF"/>
                </a:solidFill>
              </a:rPr>
              <a:t>the right measures are guiding our </a:t>
            </a:r>
            <a:r>
              <a:rPr lang="en-GB" b="1" dirty="0" smtClean="0">
                <a:solidFill>
                  <a:srgbClr val="FFFFFF"/>
                </a:solidFill>
              </a:rPr>
              <a:t>efforts of continuous </a:t>
            </a:r>
            <a:r>
              <a:rPr lang="en-GB" b="1" dirty="0">
                <a:solidFill>
                  <a:srgbClr val="FFFFFF"/>
                </a:solidFill>
              </a:rPr>
              <a:t>improvement at each level of the business</a:t>
            </a:r>
          </a:p>
        </p:txBody>
      </p:sp>
      <p:sp>
        <p:nvSpPr>
          <p:cNvPr id="10" name="Rounded Rectangle 9"/>
          <p:cNvSpPr/>
          <p:nvPr/>
        </p:nvSpPr>
        <p:spPr>
          <a:xfrm>
            <a:off x="290286" y="2135217"/>
            <a:ext cx="4187446" cy="428874"/>
          </a:xfrm>
          <a:prstGeom prst="round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lnSpc>
                <a:spcPct val="120000"/>
              </a:lnSpc>
              <a:spcBef>
                <a:spcPct val="20000"/>
              </a:spcBef>
              <a:spcAft>
                <a:spcPct val="0"/>
              </a:spcAft>
            </a:pPr>
            <a:r>
              <a:rPr lang="en-GB" b="1" dirty="0" smtClean="0">
                <a:solidFill>
                  <a:srgbClr val="FFFFFF"/>
                </a:solidFill>
              </a:rPr>
              <a:t>Core Principles of the Pulse</a:t>
            </a:r>
          </a:p>
        </p:txBody>
      </p:sp>
    </p:spTree>
    <p:extLst>
      <p:ext uri="{BB962C8B-B14F-4D97-AF65-F5344CB8AC3E}">
        <p14:creationId xmlns:p14="http://schemas.microsoft.com/office/powerpoint/2010/main" val="14403509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172200" y="222732"/>
            <a:ext cx="2593870" cy="659801"/>
          </a:xfrm>
          <a:prstGeom prst="rect">
            <a:avLst/>
          </a:prstGeom>
          <a:solidFill>
            <a:schemeClr val="bg1"/>
          </a:solidFill>
        </p:spPr>
        <p:txBody>
          <a:bodyPr wrap="square" lIns="0" tIns="0" rIns="0" bIns="0" rtlCol="0">
            <a:noAutofit/>
          </a:bodyPr>
          <a:lstStyle/>
          <a:p>
            <a:pPr algn="ctr" fontAlgn="base">
              <a:spcBef>
                <a:spcPct val="20000"/>
              </a:spcBef>
              <a:spcAft>
                <a:spcPct val="0"/>
              </a:spcAft>
            </a:pPr>
            <a:r>
              <a:rPr lang="en-US" sz="1000" b="1" i="1" dirty="0">
                <a:solidFill>
                  <a:srgbClr val="FFFFFF">
                    <a:lumMod val="50000"/>
                  </a:srgbClr>
                </a:solidFill>
                <a:ea typeface="ＭＳ Ｐゴシック" charset="0"/>
              </a:rPr>
              <a:t>To be used after the </a:t>
            </a:r>
            <a:r>
              <a:rPr lang="en-US" sz="1000" b="1" i="1" dirty="0" smtClean="0">
                <a:solidFill>
                  <a:srgbClr val="FFFFFF">
                    <a:lumMod val="50000"/>
                  </a:srgbClr>
                </a:solidFill>
                <a:ea typeface="ＭＳ Ｐゴシック" charset="0"/>
              </a:rPr>
              <a:t>meeting as part of  Plan Do </a:t>
            </a:r>
            <a:r>
              <a:rPr lang="en-US" sz="1000" b="1" i="1" dirty="0" smtClean="0">
                <a:solidFill>
                  <a:srgbClr val="000000"/>
                </a:solidFill>
                <a:ea typeface="ＭＳ Ｐゴシック" charset="0"/>
              </a:rPr>
              <a:t>Review</a:t>
            </a:r>
            <a:r>
              <a:rPr lang="en-US" sz="1000" b="1" i="1" dirty="0" smtClean="0">
                <a:solidFill>
                  <a:srgbClr val="FFFFFF">
                    <a:lumMod val="50000"/>
                  </a:srgbClr>
                </a:solidFill>
                <a:ea typeface="ＭＳ Ｐゴシック" charset="0"/>
              </a:rPr>
              <a:t>.</a:t>
            </a:r>
          </a:p>
          <a:p>
            <a:pPr algn="ctr" fontAlgn="base">
              <a:spcBef>
                <a:spcPct val="20000"/>
              </a:spcBef>
              <a:spcAft>
                <a:spcPct val="0"/>
              </a:spcAft>
            </a:pPr>
            <a:r>
              <a:rPr lang="en-US" sz="1000" b="1" i="1" dirty="0" smtClean="0">
                <a:solidFill>
                  <a:srgbClr val="FFFFFF">
                    <a:lumMod val="50000"/>
                  </a:srgbClr>
                </a:solidFill>
                <a:ea typeface="ＭＳ Ｐゴシック" charset="0"/>
              </a:rPr>
              <a:t>This </a:t>
            </a:r>
            <a:r>
              <a:rPr lang="en-US" sz="1000" b="1" i="1" dirty="0">
                <a:solidFill>
                  <a:srgbClr val="FFFFFF">
                    <a:lumMod val="50000"/>
                  </a:srgbClr>
                </a:solidFill>
                <a:ea typeface="ＭＳ Ｐゴシック" charset="0"/>
              </a:rPr>
              <a:t>is </a:t>
            </a:r>
            <a:r>
              <a:rPr lang="en-US" sz="1000" b="1" i="1" dirty="0" smtClean="0">
                <a:solidFill>
                  <a:srgbClr val="FFFFFF">
                    <a:lumMod val="50000"/>
                  </a:srgbClr>
                </a:solidFill>
                <a:ea typeface="ＭＳ Ｐゴシック" charset="0"/>
              </a:rPr>
              <a:t>ONLY </a:t>
            </a:r>
            <a:r>
              <a:rPr lang="en-US" sz="1000" b="1" i="1" dirty="0">
                <a:solidFill>
                  <a:srgbClr val="FFFFFF">
                    <a:lumMod val="50000"/>
                  </a:srgbClr>
                </a:solidFill>
                <a:ea typeface="ＭＳ Ｐゴシック" charset="0"/>
              </a:rPr>
              <a:t>a guide and could be </a:t>
            </a:r>
            <a:r>
              <a:rPr lang="en-US" sz="1000" b="1" i="1">
                <a:solidFill>
                  <a:srgbClr val="FFFFFF">
                    <a:lumMod val="50000"/>
                  </a:srgbClr>
                </a:solidFill>
                <a:ea typeface="ＭＳ Ｐゴシック" charset="0"/>
              </a:rPr>
              <a:t>used </a:t>
            </a:r>
            <a:r>
              <a:rPr lang="en-US" sz="1000" b="1" i="1" smtClean="0">
                <a:solidFill>
                  <a:srgbClr val="FFFFFF">
                    <a:lumMod val="50000"/>
                  </a:srgbClr>
                </a:solidFill>
                <a:ea typeface="ＭＳ Ｐゴシック" charset="0"/>
              </a:rPr>
              <a:t>while </a:t>
            </a:r>
            <a:r>
              <a:rPr lang="en-US" sz="1000" b="1" i="1" dirty="0">
                <a:solidFill>
                  <a:srgbClr val="FFFFFF">
                    <a:lumMod val="50000"/>
                  </a:srgbClr>
                </a:solidFill>
                <a:ea typeface="ＭＳ Ｐゴシック" charset="0"/>
              </a:rPr>
              <a:t>learning to run </a:t>
            </a:r>
            <a:r>
              <a:rPr lang="en-US" sz="1000" b="1" i="1" dirty="0" smtClean="0">
                <a:solidFill>
                  <a:srgbClr val="FFFFFF">
                    <a:lumMod val="50000"/>
                  </a:srgbClr>
                </a:solidFill>
                <a:ea typeface="ＭＳ Ｐゴシック" charset="0"/>
              </a:rPr>
              <a:t>Pulse meetings.</a:t>
            </a:r>
            <a:endParaRPr lang="en-GB" sz="1000" b="1" i="1" dirty="0">
              <a:solidFill>
                <a:srgbClr val="FFFFFF">
                  <a:lumMod val="50000"/>
                </a:srgbClr>
              </a:solidFill>
              <a:ea typeface="ＭＳ Ｐゴシック" charset="0"/>
            </a:endParaRPr>
          </a:p>
        </p:txBody>
      </p:sp>
      <p:pic>
        <p:nvPicPr>
          <p:cNvPr id="2" name="Picture 1"/>
          <p:cNvPicPr>
            <a:picLocks noChangeAspect="1"/>
          </p:cNvPicPr>
          <p:nvPr/>
        </p:nvPicPr>
        <p:blipFill>
          <a:blip r:embed="rId2"/>
          <a:stretch>
            <a:fillRect/>
          </a:stretch>
        </p:blipFill>
        <p:spPr>
          <a:xfrm>
            <a:off x="304800" y="362154"/>
            <a:ext cx="1481636" cy="52037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7675880"/>
              </p:ext>
            </p:extLst>
          </p:nvPr>
        </p:nvGraphicFramePr>
        <p:xfrm>
          <a:off x="304800" y="902822"/>
          <a:ext cx="2819400" cy="5504498"/>
        </p:xfrm>
        <a:graphic>
          <a:graphicData uri="http://schemas.openxmlformats.org/drawingml/2006/table">
            <a:tbl>
              <a:tblPr/>
              <a:tblGrid>
                <a:gridCol w="20574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89852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Date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Behavior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rgbClr val="000000"/>
                      </a:solidFill>
                      <a:prstDash val="solid"/>
                      <a:round/>
                      <a:headEnd type="none" w="med" len="med"/>
                      <a:tailEnd type="none" w="med" len="med"/>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Did all people attend?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Did it start and end on time?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Were next steps completed?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Did everybody prepare?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we respect each other?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64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our conversations focus on moving forward with actions?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64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we confine detailed conversations to next steps?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520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rPr>
                        <a:t>How well did we share the load?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pitchFamily="34"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bl>
          </a:graphicData>
        </a:graphic>
      </p:graphicFrame>
      <p:grpSp>
        <p:nvGrpSpPr>
          <p:cNvPr id="276" name="Group 275"/>
          <p:cNvGrpSpPr/>
          <p:nvPr/>
        </p:nvGrpSpPr>
        <p:grpSpPr>
          <a:xfrm>
            <a:off x="2590807" y="1885432"/>
            <a:ext cx="396875" cy="3067568"/>
            <a:chOff x="3536950" y="2114550"/>
            <a:chExt cx="396875" cy="3067568"/>
          </a:xfrm>
        </p:grpSpPr>
        <p:grpSp>
          <p:nvGrpSpPr>
            <p:cNvPr id="6" name="Group 111"/>
            <p:cNvGrpSpPr>
              <a:grpSpLocks noChangeAspect="1"/>
            </p:cNvGrpSpPr>
            <p:nvPr/>
          </p:nvGrpSpPr>
          <p:grpSpPr bwMode="auto">
            <a:xfrm>
              <a:off x="3536950" y="4204488"/>
              <a:ext cx="396875" cy="396067"/>
              <a:chOff x="576" y="3840"/>
              <a:chExt cx="384" cy="384"/>
            </a:xfrm>
          </p:grpSpPr>
          <p:sp>
            <p:nvSpPr>
              <p:cNvPr id="35" name="Oval 112"/>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6" name="Line 113"/>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37" name="Line 114"/>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7" name="Group 115"/>
            <p:cNvGrpSpPr>
              <a:grpSpLocks noChangeAspect="1"/>
            </p:cNvGrpSpPr>
            <p:nvPr/>
          </p:nvGrpSpPr>
          <p:grpSpPr bwMode="auto">
            <a:xfrm>
              <a:off x="3536950" y="4786051"/>
              <a:ext cx="396875" cy="396067"/>
              <a:chOff x="576" y="3840"/>
              <a:chExt cx="384" cy="384"/>
            </a:xfrm>
          </p:grpSpPr>
          <p:sp>
            <p:nvSpPr>
              <p:cNvPr id="32" name="Oval 116"/>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3" name="Line 117"/>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34" name="Line 118"/>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10" name="Group 127"/>
            <p:cNvGrpSpPr>
              <a:grpSpLocks noChangeAspect="1"/>
            </p:cNvGrpSpPr>
            <p:nvPr/>
          </p:nvGrpSpPr>
          <p:grpSpPr bwMode="auto">
            <a:xfrm>
              <a:off x="3536950" y="3181530"/>
              <a:ext cx="396875" cy="396067"/>
              <a:chOff x="576" y="3840"/>
              <a:chExt cx="384" cy="384"/>
            </a:xfrm>
          </p:grpSpPr>
          <p:sp>
            <p:nvSpPr>
              <p:cNvPr id="23" name="Oval 128"/>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24" name="Line 129"/>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25" name="Line 130"/>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11" name="Group 103"/>
            <p:cNvGrpSpPr>
              <a:grpSpLocks noChangeAspect="1"/>
            </p:cNvGrpSpPr>
            <p:nvPr/>
          </p:nvGrpSpPr>
          <p:grpSpPr bwMode="auto">
            <a:xfrm>
              <a:off x="3536950" y="2114550"/>
              <a:ext cx="396875" cy="396067"/>
              <a:chOff x="576" y="3840"/>
              <a:chExt cx="384" cy="384"/>
            </a:xfrm>
          </p:grpSpPr>
          <p:sp>
            <p:nvSpPr>
              <p:cNvPr id="20" name="Oval 104"/>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21" name="Line 105"/>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22" name="Line 106"/>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12" name="Group 107"/>
            <p:cNvGrpSpPr>
              <a:grpSpLocks noChangeAspect="1"/>
            </p:cNvGrpSpPr>
            <p:nvPr/>
          </p:nvGrpSpPr>
          <p:grpSpPr bwMode="auto">
            <a:xfrm>
              <a:off x="3536950" y="3686155"/>
              <a:ext cx="396875" cy="396067"/>
              <a:chOff x="576" y="3840"/>
              <a:chExt cx="384" cy="384"/>
            </a:xfrm>
          </p:grpSpPr>
          <p:sp>
            <p:nvSpPr>
              <p:cNvPr id="17" name="Oval 108"/>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18" name="Line 109"/>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19" name="Line 110"/>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13" name="Group 103"/>
            <p:cNvGrpSpPr>
              <a:grpSpLocks noChangeAspect="1"/>
            </p:cNvGrpSpPr>
            <p:nvPr/>
          </p:nvGrpSpPr>
          <p:grpSpPr bwMode="auto">
            <a:xfrm>
              <a:off x="3536950" y="2648040"/>
              <a:ext cx="396875" cy="396067"/>
              <a:chOff x="576" y="3840"/>
              <a:chExt cx="384" cy="384"/>
            </a:xfrm>
          </p:grpSpPr>
          <p:sp>
            <p:nvSpPr>
              <p:cNvPr id="14" name="Oval 104"/>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15" name="Line 105"/>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16" name="Line 106"/>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sp>
        <p:nvSpPr>
          <p:cNvPr id="279" name="TextBox 278"/>
          <p:cNvSpPr txBox="1"/>
          <p:nvPr/>
        </p:nvSpPr>
        <p:spPr>
          <a:xfrm>
            <a:off x="718154" y="273559"/>
            <a:ext cx="6094819" cy="535531"/>
          </a:xfrm>
          <a:prstGeom prst="rect">
            <a:avLst/>
          </a:prstGeom>
          <a:noFill/>
        </p:spPr>
        <p:txBody>
          <a:bodyPr wrap="square" rtlCol="0">
            <a:spAutoFit/>
          </a:bodyPr>
          <a:lstStyle/>
          <a:p>
            <a:pPr algn="ctr" fontAlgn="base">
              <a:lnSpc>
                <a:spcPct val="120000"/>
              </a:lnSpc>
              <a:spcBef>
                <a:spcPct val="20000"/>
              </a:spcBef>
              <a:spcAft>
                <a:spcPct val="0"/>
              </a:spcAft>
            </a:pPr>
            <a:r>
              <a:rPr lang="en-US" sz="2400" b="1" dirty="0">
                <a:solidFill>
                  <a:srgbClr val="E31837"/>
                </a:solidFill>
                <a:latin typeface="Calibri"/>
                <a:ea typeface="ＭＳ Ｐゴシック" charset="0"/>
              </a:rPr>
              <a:t>Pulse: Meeting </a:t>
            </a:r>
            <a:r>
              <a:rPr lang="en-US" sz="2400" b="1" dirty="0" smtClean="0">
                <a:solidFill>
                  <a:srgbClr val="E31837"/>
                </a:solidFill>
                <a:latin typeface="Calibri"/>
                <a:ea typeface="ＭＳ Ｐゴシック" charset="0"/>
              </a:rPr>
              <a:t>review</a:t>
            </a:r>
            <a:endParaRPr lang="en-US" sz="2400" b="1" dirty="0">
              <a:solidFill>
                <a:srgbClr val="E31837"/>
              </a:solidFill>
              <a:latin typeface="Calibri"/>
              <a:ea typeface="ＭＳ Ｐゴシック" charset="0"/>
            </a:endParaRPr>
          </a:p>
        </p:txBody>
      </p:sp>
      <p:grpSp>
        <p:nvGrpSpPr>
          <p:cNvPr id="286" name="Group 285"/>
          <p:cNvGrpSpPr/>
          <p:nvPr/>
        </p:nvGrpSpPr>
        <p:grpSpPr>
          <a:xfrm>
            <a:off x="2590807" y="-697114"/>
            <a:ext cx="396875" cy="7024206"/>
            <a:chOff x="3536950" y="-1842088"/>
            <a:chExt cx="396875" cy="7024206"/>
          </a:xfrm>
        </p:grpSpPr>
        <p:grpSp>
          <p:nvGrpSpPr>
            <p:cNvPr id="287" name="Group 111"/>
            <p:cNvGrpSpPr>
              <a:grpSpLocks noChangeAspect="1"/>
            </p:cNvGrpSpPr>
            <p:nvPr/>
          </p:nvGrpSpPr>
          <p:grpSpPr bwMode="auto">
            <a:xfrm>
              <a:off x="3536950" y="4204488"/>
              <a:ext cx="396875" cy="396067"/>
              <a:chOff x="576" y="3840"/>
              <a:chExt cx="384" cy="384"/>
            </a:xfrm>
          </p:grpSpPr>
          <p:sp>
            <p:nvSpPr>
              <p:cNvPr id="308" name="Oval 112"/>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09" name="Line 113"/>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310" name="Line 114"/>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pSp>
          <p:nvGrpSpPr>
            <p:cNvPr id="288" name="Group 115"/>
            <p:cNvGrpSpPr>
              <a:grpSpLocks noChangeAspect="1"/>
            </p:cNvGrpSpPr>
            <p:nvPr/>
          </p:nvGrpSpPr>
          <p:grpSpPr bwMode="auto">
            <a:xfrm>
              <a:off x="3536950" y="4786051"/>
              <a:ext cx="396875" cy="396067"/>
              <a:chOff x="576" y="3840"/>
              <a:chExt cx="384" cy="384"/>
            </a:xfrm>
          </p:grpSpPr>
          <p:sp>
            <p:nvSpPr>
              <p:cNvPr id="305" name="Oval 116"/>
              <p:cNvSpPr>
                <a:spLocks noChangeArrowheads="1"/>
              </p:cNvSpPr>
              <p:nvPr/>
            </p:nvSpPr>
            <p:spPr bwMode="auto">
              <a:xfrm>
                <a:off x="576" y="3840"/>
                <a:ext cx="384" cy="384"/>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cs typeface="MS PGothic" charset="0"/>
                </a:endParaRPr>
              </a:p>
            </p:txBody>
          </p:sp>
          <p:sp>
            <p:nvSpPr>
              <p:cNvPr id="306" name="Line 117"/>
              <p:cNvSpPr>
                <a:spLocks noChangeShapeType="1"/>
              </p:cNvSpPr>
              <p:nvPr/>
            </p:nvSpPr>
            <p:spPr bwMode="auto">
              <a:xfrm>
                <a:off x="576" y="4032"/>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sp>
            <p:nvSpPr>
              <p:cNvPr id="307" name="Line 118"/>
              <p:cNvSpPr>
                <a:spLocks noChangeShapeType="1"/>
              </p:cNvSpPr>
              <p:nvPr/>
            </p:nvSpPr>
            <p:spPr bwMode="auto">
              <a:xfrm>
                <a:off x="768" y="3840"/>
                <a:ext cx="0" cy="38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sp>
          <p:nvSpPr>
            <p:cNvPr id="300" name="Line 105"/>
            <p:cNvSpPr>
              <a:spLocks noChangeShapeType="1"/>
            </p:cNvSpPr>
            <p:nvPr/>
          </p:nvSpPr>
          <p:spPr bwMode="auto">
            <a:xfrm>
              <a:off x="3536950" y="-1842088"/>
              <a:ext cx="3968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pPr algn="ctr" fontAlgn="base">
                <a:lnSpc>
                  <a:spcPct val="120000"/>
                </a:lnSpc>
                <a:spcBef>
                  <a:spcPct val="20000"/>
                </a:spcBef>
                <a:spcAft>
                  <a:spcPct val="0"/>
                </a:spcAft>
              </a:pPr>
              <a:endParaRPr lang="en-US" sz="1400" b="1">
                <a:solidFill>
                  <a:srgbClr val="000000"/>
                </a:solidFill>
                <a:ea typeface="ＭＳ Ｐゴシック" charset="0"/>
              </a:endParaRPr>
            </a:p>
          </p:txBody>
        </p:sp>
      </p:grpSp>
      <p:graphicFrame>
        <p:nvGraphicFramePr>
          <p:cNvPr id="38" name="Table 37"/>
          <p:cNvGraphicFramePr>
            <a:graphicFrameLocks noGrp="1"/>
          </p:cNvGraphicFramePr>
          <p:nvPr>
            <p:extLst>
              <p:ext uri="{D42A27DB-BD31-4B8C-83A1-F6EECF244321}">
                <p14:modId xmlns:p14="http://schemas.microsoft.com/office/powerpoint/2010/main" val="2951703467"/>
              </p:ext>
            </p:extLst>
          </p:nvPr>
        </p:nvGraphicFramePr>
        <p:xfrm>
          <a:off x="3200400" y="882530"/>
          <a:ext cx="5638800" cy="3232270"/>
        </p:xfrm>
        <a:graphic>
          <a:graphicData uri="http://schemas.openxmlformats.org/drawingml/2006/table">
            <a:tbl>
              <a:tblPr firstRow="1" bandRow="1">
                <a:tableStyleId>{5940675A-B579-460E-94D1-54222C63F5DA}</a:tableStyleId>
              </a:tblPr>
              <a:tblGrid>
                <a:gridCol w="2781300"/>
                <a:gridCol w="2857500"/>
              </a:tblGrid>
              <a:tr h="4007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Benefits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Concerns</a:t>
                      </a:r>
                    </a:p>
                  </a:txBody>
                  <a:tcPr/>
                </a:tc>
              </a:tr>
              <a:tr h="2831533">
                <a:tc>
                  <a:txBody>
                    <a:bodyPr/>
                    <a:lstStyle/>
                    <a:p>
                      <a:endParaRPr lang="en-US" dirty="0"/>
                    </a:p>
                  </a:txBody>
                  <a:tcPr/>
                </a:tc>
                <a:tc>
                  <a:txBody>
                    <a:bodyPr/>
                    <a:lstStyle/>
                    <a:p>
                      <a:endParaRPr lang="en-US" dirty="0"/>
                    </a:p>
                  </a:txBody>
                  <a:tcPr/>
                </a:tc>
              </a:tr>
            </a:tbl>
          </a:graphicData>
        </a:graphic>
      </p:graphicFrame>
      <p:graphicFrame>
        <p:nvGraphicFramePr>
          <p:cNvPr id="71" name="Table 70"/>
          <p:cNvGraphicFramePr>
            <a:graphicFrameLocks noGrp="1"/>
          </p:cNvGraphicFramePr>
          <p:nvPr>
            <p:extLst>
              <p:ext uri="{D42A27DB-BD31-4B8C-83A1-F6EECF244321}">
                <p14:modId xmlns:p14="http://schemas.microsoft.com/office/powerpoint/2010/main" val="3627505155"/>
              </p:ext>
            </p:extLst>
          </p:nvPr>
        </p:nvGraphicFramePr>
        <p:xfrm>
          <a:off x="3200484" y="4192938"/>
          <a:ext cx="5638799" cy="2207865"/>
        </p:xfrm>
        <a:graphic>
          <a:graphicData uri="http://schemas.openxmlformats.org/drawingml/2006/table">
            <a:tbl>
              <a:tblPr firstRow="1" bandRow="1">
                <a:tableStyleId>{5940675A-B579-460E-94D1-54222C63F5DA}</a:tableStyleId>
              </a:tblPr>
              <a:tblGrid>
                <a:gridCol w="4191000"/>
                <a:gridCol w="914399"/>
                <a:gridCol w="533400"/>
              </a:tblGrid>
              <a:tr h="4853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cap="none" normalizeH="0" baseline="0" dirty="0" smtClean="0">
                          <a:ln>
                            <a:noFill/>
                          </a:ln>
                          <a:solidFill>
                            <a:schemeClr val="bg1">
                              <a:lumMod val="50000"/>
                            </a:schemeClr>
                          </a:solidFill>
                          <a:effectLst/>
                          <a:latin typeface="Arial" pitchFamily="34" charset="0"/>
                          <a:ea typeface="MS PGothic" pitchFamily="34" charset="-128"/>
                        </a:rPr>
                        <a:t>Next Steps</a:t>
                      </a:r>
                    </a:p>
                  </a:txBody>
                  <a:tcPr/>
                </a:tc>
                <a:tc>
                  <a:txBody>
                    <a:bodyPr/>
                    <a:lstStyle/>
                    <a:p>
                      <a:endParaRPr lang="en-US" dirty="0"/>
                    </a:p>
                  </a:txBody>
                  <a:tcPr/>
                </a:tc>
                <a:tc>
                  <a:txBody>
                    <a:bodyPr/>
                    <a:lstStyle/>
                    <a:p>
                      <a:endParaRPr lang="en-US" dirty="0"/>
                    </a:p>
                  </a:txBody>
                  <a:tcPr/>
                </a:tc>
              </a:tr>
              <a:tr h="1722492">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1027" name="Picture 3" descr="C:\Users\ltlinkhe\AppData\Local\Microsoft\Windows\Temporary Internet Files\Content.IE5\ZLTGRPMJ\1412358995[1].png"/>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8382000" y="4267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cstate="email">
            <a:grayscl/>
            <a:extLst>
              <a:ext uri="{28A0092B-C50C-407E-A947-70E740481C1C}">
                <a14:useLocalDpi xmlns:a14="http://schemas.microsoft.com/office/drawing/2010/main" val="0"/>
              </a:ext>
            </a:extLst>
          </a:blip>
          <a:srcRect/>
          <a:stretch>
            <a:fillRect/>
          </a:stretch>
        </p:blipFill>
        <p:spPr bwMode="auto">
          <a:xfrm>
            <a:off x="7691584" y="4213057"/>
            <a:ext cx="309416" cy="413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0427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Sustainability Review</a:t>
            </a:r>
          </a:p>
        </p:txBody>
      </p:sp>
      <p:sp>
        <p:nvSpPr>
          <p:cNvPr id="3" name="Subtitle 2"/>
          <p:cNvSpPr>
            <a:spLocks noGrp="1"/>
          </p:cNvSpPr>
          <p:nvPr>
            <p:ph type="subTitle" idx="1"/>
          </p:nvPr>
        </p:nvSpPr>
        <p:spPr/>
        <p:txBody>
          <a:bodyPr/>
          <a:lstStyle/>
          <a:p>
            <a:r>
              <a:rPr lang="en-GB" dirty="0"/>
              <a:t>February 2016</a:t>
            </a:r>
          </a:p>
        </p:txBody>
      </p:sp>
      <p:sp>
        <p:nvSpPr>
          <p:cNvPr id="4" name="TextBox 3"/>
          <p:cNvSpPr txBox="1"/>
          <p:nvPr/>
        </p:nvSpPr>
        <p:spPr>
          <a:xfrm>
            <a:off x="5436096" y="6575350"/>
            <a:ext cx="4968552" cy="258532"/>
          </a:xfrm>
          <a:prstGeom prst="rect">
            <a:avLst/>
          </a:prstGeom>
          <a:noFill/>
        </p:spPr>
        <p:txBody>
          <a:bodyPr wrap="square" rtlCol="0">
            <a:spAutoFit/>
          </a:bodyPr>
          <a:lstStyle/>
          <a:p>
            <a:pPr fontAlgn="base">
              <a:lnSpc>
                <a:spcPct val="120000"/>
              </a:lnSpc>
              <a:spcBef>
                <a:spcPct val="20000"/>
              </a:spcBef>
              <a:spcAft>
                <a:spcPct val="0"/>
              </a:spcAft>
            </a:pPr>
            <a:r>
              <a:rPr lang="en-GB" sz="900" dirty="0" smtClean="0">
                <a:solidFill>
                  <a:srgbClr val="58595B"/>
                </a:solidFill>
                <a:ea typeface="ＭＳ Ｐゴシック" charset="0"/>
              </a:rPr>
              <a:t>regional_toolkit_sustainability_review_approach_and_guidance_v1</a:t>
            </a:r>
          </a:p>
        </p:txBody>
      </p:sp>
    </p:spTree>
    <p:extLst>
      <p:ext uri="{BB962C8B-B14F-4D97-AF65-F5344CB8AC3E}">
        <p14:creationId xmlns:p14="http://schemas.microsoft.com/office/powerpoint/2010/main" val="1818409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For any change effort to be successful and sustainable, 8 stages have to be achieved</a:t>
            </a:r>
          </a:p>
        </p:txBody>
      </p:sp>
      <p:graphicFrame>
        <p:nvGraphicFramePr>
          <p:cNvPr id="8" name="Diagram 7"/>
          <p:cNvGraphicFramePr/>
          <p:nvPr>
            <p:extLst>
              <p:ext uri="{D42A27DB-BD31-4B8C-83A1-F6EECF244321}">
                <p14:modId xmlns:p14="http://schemas.microsoft.com/office/powerpoint/2010/main" val="4294469351"/>
              </p:ext>
            </p:extLst>
          </p:nvPr>
        </p:nvGraphicFramePr>
        <p:xfrm>
          <a:off x="450255" y="604189"/>
          <a:ext cx="8659688" cy="428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718248" y="6444944"/>
            <a:ext cx="4968552" cy="512448"/>
          </a:xfrm>
          <a:prstGeom prst="rect">
            <a:avLst/>
          </a:prstGeom>
          <a:noFill/>
        </p:spPr>
        <p:txBody>
          <a:bodyPr wrap="square" rtlCol="0">
            <a:spAutoFit/>
          </a:bodyPr>
          <a:lstStyle/>
          <a:p>
            <a:pPr fontAlgn="base">
              <a:lnSpc>
                <a:spcPct val="120000"/>
              </a:lnSpc>
              <a:spcBef>
                <a:spcPct val="20000"/>
              </a:spcBef>
              <a:spcAft>
                <a:spcPct val="0"/>
              </a:spcAft>
            </a:pPr>
            <a:r>
              <a:rPr lang="en-GB" sz="1050" dirty="0">
                <a:solidFill>
                  <a:srgbClr val="58595B"/>
                </a:solidFill>
                <a:ea typeface="ＭＳ Ｐゴシック" charset="0"/>
              </a:rPr>
              <a:t>Source: </a:t>
            </a:r>
            <a:r>
              <a:rPr lang="en-US" sz="1050" b="1" i="1" dirty="0">
                <a:solidFill>
                  <a:srgbClr val="58595B"/>
                </a:solidFill>
                <a:ea typeface="ＭＳ Ｐゴシック" charset="0"/>
              </a:rPr>
              <a:t>“Leading Change: Why Transformation Efforts Fail” </a:t>
            </a:r>
            <a:r>
              <a:rPr lang="en-US" sz="1050" b="1" dirty="0">
                <a:solidFill>
                  <a:srgbClr val="58595B"/>
                </a:solidFill>
                <a:ea typeface="ＭＳ Ｐゴシック" charset="0"/>
              </a:rPr>
              <a:t>by John Kotter</a:t>
            </a:r>
          </a:p>
          <a:p>
            <a:pPr fontAlgn="base">
              <a:lnSpc>
                <a:spcPct val="120000"/>
              </a:lnSpc>
              <a:spcBef>
                <a:spcPct val="20000"/>
              </a:spcBef>
              <a:spcAft>
                <a:spcPct val="0"/>
              </a:spcAft>
            </a:pPr>
            <a:r>
              <a:rPr lang="en-GB" sz="1050" dirty="0">
                <a:solidFill>
                  <a:srgbClr val="58595B"/>
                </a:solidFill>
                <a:ea typeface="ＭＳ Ｐゴシック" charset="0"/>
              </a:rPr>
              <a:t> </a:t>
            </a:r>
          </a:p>
        </p:txBody>
      </p:sp>
      <p:sp>
        <p:nvSpPr>
          <p:cNvPr id="6" name="Content Placeholder 3"/>
          <p:cNvSpPr txBox="1">
            <a:spLocks/>
          </p:cNvSpPr>
          <p:nvPr/>
        </p:nvSpPr>
        <p:spPr bwMode="gray">
          <a:xfrm>
            <a:off x="304800" y="4365104"/>
            <a:ext cx="8534400" cy="157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ts val="2400"/>
              </a:lnSpc>
              <a:spcBef>
                <a:spcPts val="600"/>
              </a:spcBef>
              <a:spcAft>
                <a:spcPct val="0"/>
              </a:spcAft>
              <a:buClr>
                <a:schemeClr val="tx2"/>
              </a:buClr>
              <a:buNone/>
              <a:defRPr sz="2200">
                <a:solidFill>
                  <a:schemeClr val="tx2"/>
                </a:solidFill>
                <a:latin typeface="+mn-lt"/>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a:solidFill>
                  <a:schemeClr val="tx2"/>
                </a:solidFill>
                <a:latin typeface="+mn-lt"/>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a:solidFill>
                  <a:schemeClr val="tx2"/>
                </a:solidFill>
                <a:latin typeface="+mn-lt"/>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a:solidFill>
                  <a:schemeClr val="tx2"/>
                </a:solidFill>
                <a:latin typeface="+mn-lt"/>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a:solidFill>
                  <a:schemeClr val="tx2"/>
                </a:solidFill>
                <a:latin typeface="+mn-lt"/>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a:lstStyle>
          <a:p>
            <a:pPr marL="342900" indent="-342900">
              <a:lnSpc>
                <a:spcPct val="100000"/>
              </a:lnSpc>
              <a:spcBef>
                <a:spcPts val="0"/>
              </a:spcBef>
              <a:spcAft>
                <a:spcPts val="600"/>
              </a:spcAft>
              <a:buClr>
                <a:srgbClr val="58595B"/>
              </a:buClr>
              <a:buFont typeface="Arial" charset="0"/>
              <a:buChar char="•"/>
            </a:pPr>
            <a:r>
              <a:rPr lang="en-US" sz="1800" kern="0" dirty="0">
                <a:solidFill>
                  <a:srgbClr val="000000"/>
                </a:solidFill>
              </a:rPr>
              <a:t>Reviewing ourselves against each of these stages, in the context of Frontier, will:</a:t>
            </a:r>
          </a:p>
          <a:p>
            <a:pPr marL="566738" lvl="1" indent="-342900">
              <a:lnSpc>
                <a:spcPct val="100000"/>
              </a:lnSpc>
              <a:spcBef>
                <a:spcPts val="0"/>
              </a:spcBef>
              <a:spcAft>
                <a:spcPts val="600"/>
              </a:spcAft>
              <a:buClr>
                <a:srgbClr val="58595B"/>
              </a:buClr>
              <a:buFont typeface="Arial" panose="020B0604020202020204" pitchFamily="34" charset="0"/>
              <a:buChar char="‒"/>
            </a:pPr>
            <a:r>
              <a:rPr lang="en-US" sz="1600" kern="0" dirty="0">
                <a:solidFill>
                  <a:srgbClr val="000000"/>
                </a:solidFill>
              </a:rPr>
              <a:t>Highlight </a:t>
            </a:r>
            <a:r>
              <a:rPr lang="en-GB" sz="1600" kern="0" dirty="0">
                <a:solidFill>
                  <a:srgbClr val="000000"/>
                </a:solidFill>
              </a:rPr>
              <a:t>how well we are landing and sustaining change within stores, districts, areas and regions</a:t>
            </a:r>
          </a:p>
          <a:p>
            <a:pPr marL="566738" lvl="1" indent="-342900">
              <a:lnSpc>
                <a:spcPct val="100000"/>
              </a:lnSpc>
              <a:spcBef>
                <a:spcPts val="0"/>
              </a:spcBef>
              <a:spcAft>
                <a:spcPts val="600"/>
              </a:spcAft>
              <a:buClr>
                <a:srgbClr val="58595B"/>
              </a:buClr>
              <a:buFont typeface="Arial" panose="020B0604020202020204" pitchFamily="34" charset="0"/>
              <a:buChar char="‒"/>
            </a:pPr>
            <a:r>
              <a:rPr lang="en-GB" sz="1600" kern="0" dirty="0">
                <a:solidFill>
                  <a:srgbClr val="000000"/>
                </a:solidFill>
              </a:rPr>
              <a:t>Help us understand the reasons behind what’s not working so well </a:t>
            </a:r>
          </a:p>
          <a:p>
            <a:pPr marL="566738" lvl="1" indent="-342900">
              <a:lnSpc>
                <a:spcPct val="100000"/>
              </a:lnSpc>
              <a:spcBef>
                <a:spcPts val="0"/>
              </a:spcBef>
              <a:spcAft>
                <a:spcPts val="600"/>
              </a:spcAft>
              <a:buClr>
                <a:srgbClr val="58595B"/>
              </a:buClr>
              <a:buFont typeface="Arial" panose="020B0604020202020204" pitchFamily="34" charset="0"/>
              <a:buChar char="‒"/>
            </a:pPr>
            <a:r>
              <a:rPr lang="en-GB" sz="1600" kern="0" dirty="0">
                <a:solidFill>
                  <a:srgbClr val="000000"/>
                </a:solidFill>
              </a:rPr>
              <a:t>Support the creation of a plan and next steps to continuously improve</a:t>
            </a:r>
          </a:p>
        </p:txBody>
      </p:sp>
    </p:spTree>
    <p:extLst>
      <p:ext uri="{BB962C8B-B14F-4D97-AF65-F5344CB8AC3E}">
        <p14:creationId xmlns:p14="http://schemas.microsoft.com/office/powerpoint/2010/main" val="2727702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Sustainability Review purpose</a:t>
            </a:r>
          </a:p>
        </p:txBody>
      </p:sp>
      <p:sp>
        <p:nvSpPr>
          <p:cNvPr id="3" name="Content Placeholder 2"/>
          <p:cNvSpPr>
            <a:spLocks noGrp="1"/>
          </p:cNvSpPr>
          <p:nvPr>
            <p:ph idx="1"/>
          </p:nvPr>
        </p:nvSpPr>
        <p:spPr/>
        <p:txBody>
          <a:bodyPr>
            <a:normAutofit fontScale="92500"/>
          </a:bodyPr>
          <a:lstStyle/>
          <a:p>
            <a:pPr marL="342900" indent="-342900">
              <a:lnSpc>
                <a:spcPct val="100000"/>
              </a:lnSpc>
              <a:spcBef>
                <a:spcPts val="1200"/>
              </a:spcBef>
              <a:buFont typeface="Arial" panose="020B0604020202020204" pitchFamily="34" charset="0"/>
              <a:buChar char="•"/>
            </a:pPr>
            <a:r>
              <a:rPr lang="en-GB" sz="2400" dirty="0"/>
              <a:t>The purpose of the sustainability review is to hold an open discussion in regard to how Frontier is being implemented and sustained at a store/area/region level</a:t>
            </a:r>
          </a:p>
          <a:p>
            <a:pPr marL="342900" indent="-342900">
              <a:lnSpc>
                <a:spcPct val="100000"/>
              </a:lnSpc>
              <a:spcBef>
                <a:spcPts val="1200"/>
              </a:spcBef>
              <a:buFont typeface="Arial" panose="020B0604020202020204" pitchFamily="34" charset="0"/>
              <a:buChar char="•"/>
            </a:pPr>
            <a:r>
              <a:rPr lang="en-GB" sz="2400" dirty="0"/>
              <a:t>It is not a judgement of understanding or competency but a dialogue to help identify areas of strength and opportunity </a:t>
            </a:r>
          </a:p>
          <a:p>
            <a:pPr marL="342900" indent="-342900">
              <a:lnSpc>
                <a:spcPct val="100000"/>
              </a:lnSpc>
              <a:spcBef>
                <a:spcPts val="1200"/>
              </a:spcBef>
              <a:buFont typeface="Arial" panose="020B0604020202020204" pitchFamily="34" charset="0"/>
              <a:buChar char="•"/>
            </a:pPr>
            <a:r>
              <a:rPr lang="en-GB" sz="2400" dirty="0"/>
              <a:t>All levels of leadership can use this information to help highlight areas in which they can support the development of their teams and embed and sustain Frontier principles, closing the gap between the As Is and To Be state</a:t>
            </a:r>
          </a:p>
          <a:p>
            <a:pPr marL="342900" indent="-342900">
              <a:lnSpc>
                <a:spcPct val="100000"/>
              </a:lnSpc>
              <a:spcBef>
                <a:spcPts val="1200"/>
              </a:spcBef>
              <a:buFont typeface="Arial" panose="020B0604020202020204" pitchFamily="34" charset="0"/>
              <a:buChar char="•"/>
            </a:pPr>
            <a:r>
              <a:rPr lang="en-GB" sz="2400" dirty="0"/>
              <a:t>The review should form part of normal business operations – as part of standard store visits, area or regional meetings</a:t>
            </a:r>
            <a:endParaRPr lang="en-GB" dirty="0"/>
          </a:p>
        </p:txBody>
      </p:sp>
    </p:spTree>
    <p:extLst>
      <p:ext uri="{BB962C8B-B14F-4D97-AF65-F5344CB8AC3E}">
        <p14:creationId xmlns:p14="http://schemas.microsoft.com/office/powerpoint/2010/main" val="2873089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Running the Sustainability review</a:t>
            </a:r>
            <a:br>
              <a:rPr lang="en-GB" dirty="0"/>
            </a:br>
            <a:r>
              <a:rPr lang="en-GB" sz="1800" i="1" dirty="0"/>
              <a:t>Agenda &amp; Scoring mechanism </a:t>
            </a:r>
          </a:p>
        </p:txBody>
      </p:sp>
      <p:graphicFrame>
        <p:nvGraphicFramePr>
          <p:cNvPr id="6" name="Table 5"/>
          <p:cNvGraphicFramePr>
            <a:graphicFrameLocks noGrp="1"/>
          </p:cNvGraphicFramePr>
          <p:nvPr>
            <p:extLst>
              <p:ext uri="{D42A27DB-BD31-4B8C-83A1-F6EECF244321}">
                <p14:modId xmlns:p14="http://schemas.microsoft.com/office/powerpoint/2010/main" val="3776119578"/>
              </p:ext>
            </p:extLst>
          </p:nvPr>
        </p:nvGraphicFramePr>
        <p:xfrm>
          <a:off x="273950" y="2443232"/>
          <a:ext cx="8689592" cy="2209904"/>
        </p:xfrm>
        <a:graphic>
          <a:graphicData uri="http://schemas.openxmlformats.org/drawingml/2006/table">
            <a:tbl>
              <a:tblPr firstRow="1" bandRow="1">
                <a:tableStyleId>{5C22544A-7EE6-4342-B048-85BDC9FD1C3A}</a:tableStyleId>
              </a:tblPr>
              <a:tblGrid>
                <a:gridCol w="1355943">
                  <a:extLst>
                    <a:ext uri="{9D8B030D-6E8A-4147-A177-3AD203B41FA5}">
                      <a16:colId xmlns:a16="http://schemas.microsoft.com/office/drawing/2014/main" xmlns="" val="20001"/>
                    </a:ext>
                  </a:extLst>
                </a:gridCol>
                <a:gridCol w="981082">
                  <a:extLst>
                    <a:ext uri="{9D8B030D-6E8A-4147-A177-3AD203B41FA5}">
                      <a16:colId xmlns:a16="http://schemas.microsoft.com/office/drawing/2014/main" xmlns="" val="2115150679"/>
                    </a:ext>
                  </a:extLst>
                </a:gridCol>
                <a:gridCol w="6352567">
                  <a:extLst>
                    <a:ext uri="{9D8B030D-6E8A-4147-A177-3AD203B41FA5}">
                      <a16:colId xmlns:a16="http://schemas.microsoft.com/office/drawing/2014/main" xmlns="" val="20003"/>
                    </a:ext>
                  </a:extLst>
                </a:gridCol>
              </a:tblGrid>
              <a:tr h="305460">
                <a:tc>
                  <a:txBody>
                    <a:bodyPr/>
                    <a:lstStyle/>
                    <a:p>
                      <a:pPr algn="ctr"/>
                      <a:r>
                        <a:rPr lang="en-GB" sz="1100" i="1" dirty="0"/>
                        <a:t>Agenda Item </a:t>
                      </a:r>
                    </a:p>
                  </a:txBody>
                  <a:tcPr marT="45733" marB="45733"/>
                </a:tc>
                <a:tc>
                  <a:txBody>
                    <a:bodyPr/>
                    <a:lstStyle/>
                    <a:p>
                      <a:pPr algn="ctr"/>
                      <a:r>
                        <a:rPr lang="en-GB" sz="1100" i="1" dirty="0"/>
                        <a:t>Suggested Time </a:t>
                      </a:r>
                    </a:p>
                  </a:txBody>
                  <a:tcPr marT="45733" marB="45733"/>
                </a:tc>
                <a:tc>
                  <a:txBody>
                    <a:bodyPr/>
                    <a:lstStyle/>
                    <a:p>
                      <a:pPr algn="ctr"/>
                      <a:r>
                        <a:rPr lang="en-GB" sz="1100" i="1" dirty="0"/>
                        <a:t>Detail </a:t>
                      </a:r>
                    </a:p>
                  </a:txBody>
                  <a:tcPr marT="45733" marB="45733"/>
                </a:tc>
                <a:extLst>
                  <a:ext uri="{0D108BD9-81ED-4DB2-BD59-A6C34878D82A}">
                    <a16:rowId xmlns:a16="http://schemas.microsoft.com/office/drawing/2014/main" xmlns="" val="10000"/>
                  </a:ext>
                </a:extLst>
              </a:tr>
              <a:tr h="149318">
                <a:tc>
                  <a:txBody>
                    <a:bodyPr/>
                    <a:lstStyle/>
                    <a:p>
                      <a:r>
                        <a:rPr lang="en-GB" sz="1100" b="1" i="1" dirty="0"/>
                        <a:t>Intro</a:t>
                      </a:r>
                      <a:r>
                        <a:rPr lang="en-GB" sz="1100" b="1" i="1" baseline="0" dirty="0"/>
                        <a:t>, Objectives, Expectations </a:t>
                      </a:r>
                      <a:endParaRPr lang="en-GB" sz="1100" b="1" i="1" dirty="0"/>
                    </a:p>
                  </a:txBody>
                  <a:tcPr marT="45733" marB="45733"/>
                </a:tc>
                <a:tc>
                  <a:txBody>
                    <a:bodyPr/>
                    <a:lstStyle/>
                    <a:p>
                      <a:pPr algn="ctr"/>
                      <a:r>
                        <a:rPr lang="en-GB" sz="1100" b="1" i="1" dirty="0">
                          <a:solidFill>
                            <a:schemeClr val="tx1"/>
                          </a:solidFill>
                        </a:rPr>
                        <a:t>10</a:t>
                      </a:r>
                    </a:p>
                  </a:txBody>
                  <a:tcPr marT="45733" marB="45733"/>
                </a:tc>
                <a:tc>
                  <a:txBody>
                    <a:bodyPr/>
                    <a:lstStyle/>
                    <a:p>
                      <a:pPr marL="171450" indent="-171450">
                        <a:buFont typeface="Arial" pitchFamily="34" charset="0"/>
                        <a:buChar char="•"/>
                      </a:pPr>
                      <a:r>
                        <a:rPr lang="en-GB" sz="1100" dirty="0"/>
                        <a:t>Why we are all here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dirty="0"/>
                        <a:t>Overview of objectives</a:t>
                      </a:r>
                      <a:r>
                        <a:rPr lang="en-GB" sz="1100" baseline="0" dirty="0"/>
                        <a:t> and agenda (including an explanation of the sustainability review process where necessary)</a:t>
                      </a:r>
                    </a:p>
                  </a:txBody>
                  <a:tcPr marT="45733" marB="45733"/>
                </a:tc>
                <a:extLst>
                  <a:ext uri="{0D108BD9-81ED-4DB2-BD59-A6C34878D82A}">
                    <a16:rowId xmlns:a16="http://schemas.microsoft.com/office/drawing/2014/main" xmlns="" val="10001"/>
                  </a:ext>
                </a:extLst>
              </a:tr>
              <a:tr h="348025">
                <a:tc>
                  <a:txBody>
                    <a:bodyPr/>
                    <a:lstStyle/>
                    <a:p>
                      <a:r>
                        <a:rPr lang="en-GB" sz="1100" b="1" i="1" dirty="0"/>
                        <a:t>Complete the</a:t>
                      </a:r>
                      <a:r>
                        <a:rPr lang="en-GB" sz="1100" b="1" i="1" baseline="0" dirty="0"/>
                        <a:t> review and define next steps</a:t>
                      </a:r>
                      <a:endParaRPr lang="en-GB" sz="1100" b="1" i="1" dirty="0"/>
                    </a:p>
                  </a:txBody>
                  <a:tcPr marT="45733" marB="45733"/>
                </a:tc>
                <a:tc>
                  <a:txBody>
                    <a:bodyPr/>
                    <a:lstStyle/>
                    <a:p>
                      <a:pPr algn="ctr"/>
                      <a:r>
                        <a:rPr lang="en-GB" sz="1100" b="1" i="1" dirty="0">
                          <a:solidFill>
                            <a:schemeClr val="tx1"/>
                          </a:solidFill>
                        </a:rPr>
                        <a:t>90</a:t>
                      </a:r>
                    </a:p>
                  </a:txBody>
                  <a:tcPr marT="45733" marB="45733"/>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baseline="0" dirty="0">
                          <a:solidFill>
                            <a:schemeClr val="dk1"/>
                          </a:solidFill>
                          <a:latin typeface="+mn-lt"/>
                          <a:ea typeface="+mn-ea"/>
                          <a:cs typeface="+mn-cs"/>
                        </a:rPr>
                        <a:t>The purpose of the review is to have an open discussion and develop a Sustainability Plan</a:t>
                      </a:r>
                    </a:p>
                    <a:p>
                      <a:pPr marL="171450" indent="-171450" algn="l" defTabSz="914400" rtl="0" eaLnBrk="1" latinLnBrk="0" hangingPunct="1">
                        <a:buFont typeface="Arial" pitchFamily="34" charset="0"/>
                        <a:buChar char="•"/>
                      </a:pPr>
                      <a:r>
                        <a:rPr lang="en-GB" sz="1100" kern="1200" baseline="0" dirty="0">
                          <a:solidFill>
                            <a:schemeClr val="dk1"/>
                          </a:solidFill>
                          <a:latin typeface="+mn-lt"/>
                          <a:ea typeface="+mn-ea"/>
                          <a:cs typeface="+mn-cs"/>
                        </a:rPr>
                        <a:t>Work through the sustainability review and score each area accordingly</a:t>
                      </a:r>
                    </a:p>
                    <a:p>
                      <a:pPr marL="171450" indent="-171450" algn="l" defTabSz="914400" rtl="0" eaLnBrk="1" latinLnBrk="0" hangingPunct="1">
                        <a:buFont typeface="Arial" pitchFamily="34" charset="0"/>
                        <a:buChar char="•"/>
                      </a:pPr>
                      <a:r>
                        <a:rPr lang="en-GB" sz="1100" kern="1200" baseline="0" dirty="0">
                          <a:solidFill>
                            <a:schemeClr val="dk1"/>
                          </a:solidFill>
                          <a:latin typeface="+mn-lt"/>
                          <a:ea typeface="+mn-ea"/>
                          <a:cs typeface="+mn-cs"/>
                        </a:rPr>
                        <a:t>Understand the challenge/opportunity behind items reviewed as , taking realistic next steps to improve in the defined areas</a:t>
                      </a:r>
                    </a:p>
                  </a:txBody>
                  <a:tcPr marT="45733" marB="45733"/>
                </a:tc>
                <a:extLst>
                  <a:ext uri="{0D108BD9-81ED-4DB2-BD59-A6C34878D82A}">
                    <a16:rowId xmlns:a16="http://schemas.microsoft.com/office/drawing/2014/main" xmlns="" val="10002"/>
                  </a:ext>
                </a:extLst>
              </a:tr>
              <a:tr h="425455">
                <a:tc>
                  <a:txBody>
                    <a:bodyPr/>
                    <a:lstStyle/>
                    <a:p>
                      <a:r>
                        <a:rPr lang="en-GB" sz="1100" b="1" i="1" kern="1200" baseline="0" dirty="0">
                          <a:solidFill>
                            <a:schemeClr val="dk1"/>
                          </a:solidFill>
                          <a:latin typeface="+mn-lt"/>
                          <a:ea typeface="+mn-ea"/>
                          <a:cs typeface="+mn-cs"/>
                        </a:rPr>
                        <a:t>Benefits &amp; Concerns, Close</a:t>
                      </a:r>
                    </a:p>
                  </a:txBody>
                  <a:tcPr marT="45733" marB="45733"/>
                </a:tc>
                <a:tc>
                  <a:txBody>
                    <a:bodyPr/>
                    <a:lstStyle/>
                    <a:p>
                      <a:pPr algn="ctr"/>
                      <a:r>
                        <a:rPr lang="en-GB" sz="1100" b="1" i="1" dirty="0"/>
                        <a:t>5</a:t>
                      </a:r>
                    </a:p>
                  </a:txBody>
                  <a:tcPr marT="45733" marB="45733"/>
                </a:tc>
                <a:tc>
                  <a:txBody>
                    <a:bodyPr/>
                    <a:lstStyle/>
                    <a:p>
                      <a:pPr marL="171450" indent="-171450" algn="l" defTabSz="914400" rtl="0" eaLnBrk="1" latinLnBrk="0" hangingPunct="1">
                        <a:buFont typeface="Arial" pitchFamily="34" charset="0"/>
                        <a:buChar char="•"/>
                      </a:pPr>
                      <a:r>
                        <a:rPr lang="en-GB" sz="1100" kern="1200" dirty="0">
                          <a:solidFill>
                            <a:schemeClr val="dk1"/>
                          </a:solidFill>
                          <a:latin typeface="+mn-lt"/>
                          <a:ea typeface="+mn-ea"/>
                          <a:cs typeface="+mn-cs"/>
                        </a:rPr>
                        <a:t>Benefits first</a:t>
                      </a:r>
                    </a:p>
                    <a:p>
                      <a:pPr marL="171450" indent="-171450" algn="l" defTabSz="914400" rtl="0" eaLnBrk="1" latinLnBrk="0" hangingPunct="1">
                        <a:buFont typeface="Arial" pitchFamily="34" charset="0"/>
                        <a:buChar char="•"/>
                      </a:pPr>
                      <a:r>
                        <a:rPr lang="en-GB" sz="1100" kern="1200" dirty="0">
                          <a:solidFill>
                            <a:schemeClr val="dk1"/>
                          </a:solidFill>
                          <a:latin typeface="+mn-lt"/>
                          <a:ea typeface="+mn-ea"/>
                          <a:cs typeface="+mn-cs"/>
                        </a:rPr>
                        <a:t>Concerns to be stated with </a:t>
                      </a:r>
                      <a:r>
                        <a:rPr lang="en-GB" sz="1100" i="1" kern="1200" dirty="0">
                          <a:solidFill>
                            <a:schemeClr val="dk1"/>
                          </a:solidFill>
                          <a:latin typeface="+mn-lt"/>
                          <a:ea typeface="+mn-ea"/>
                          <a:cs typeface="+mn-cs"/>
                        </a:rPr>
                        <a:t>‘how</a:t>
                      </a:r>
                      <a:r>
                        <a:rPr lang="en-GB" sz="1100" i="1" kern="1200" baseline="0" dirty="0">
                          <a:solidFill>
                            <a:schemeClr val="dk1"/>
                          </a:solidFill>
                          <a:latin typeface="+mn-lt"/>
                          <a:ea typeface="+mn-ea"/>
                          <a:cs typeface="+mn-cs"/>
                        </a:rPr>
                        <a:t> to…’ </a:t>
                      </a:r>
                      <a:r>
                        <a:rPr lang="en-GB" sz="1100" i="0" kern="1200" baseline="0" dirty="0">
                          <a:solidFill>
                            <a:schemeClr val="dk1"/>
                          </a:solidFill>
                          <a:latin typeface="+mn-lt"/>
                          <a:ea typeface="+mn-ea"/>
                          <a:cs typeface="+mn-cs"/>
                        </a:rPr>
                        <a:t>or </a:t>
                      </a:r>
                      <a:r>
                        <a:rPr lang="en-GB" sz="1100" i="1" kern="1200" baseline="0" dirty="0">
                          <a:solidFill>
                            <a:schemeClr val="dk1"/>
                          </a:solidFill>
                          <a:latin typeface="+mn-lt"/>
                          <a:ea typeface="+mn-ea"/>
                          <a:cs typeface="+mn-cs"/>
                        </a:rPr>
                        <a:t>‘I wish I knew…’</a:t>
                      </a:r>
                    </a:p>
                  </a:txBody>
                  <a:tcPr marT="45733" marB="45733"/>
                </a:tc>
                <a:extLst>
                  <a:ext uri="{0D108BD9-81ED-4DB2-BD59-A6C34878D82A}">
                    <a16:rowId xmlns:a16="http://schemas.microsoft.com/office/drawing/2014/main" xmlns=""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44459482"/>
              </p:ext>
            </p:extLst>
          </p:nvPr>
        </p:nvGraphicFramePr>
        <p:xfrm>
          <a:off x="523898" y="5036066"/>
          <a:ext cx="8439643" cy="1440160"/>
        </p:xfrm>
        <a:graphic>
          <a:graphicData uri="http://schemas.openxmlformats.org/drawingml/2006/table">
            <a:tbl>
              <a:tblPr firstCol="1" bandRow="1">
                <a:tableStyleId>{7DF18680-E054-41AD-8BC1-D1AEF772440D}</a:tableStyleId>
              </a:tblPr>
              <a:tblGrid>
                <a:gridCol w="418990">
                  <a:extLst>
                    <a:ext uri="{9D8B030D-6E8A-4147-A177-3AD203B41FA5}">
                      <a16:colId xmlns:a16="http://schemas.microsoft.com/office/drawing/2014/main" xmlns="" val="20000"/>
                    </a:ext>
                  </a:extLst>
                </a:gridCol>
                <a:gridCol w="8020653">
                  <a:extLst>
                    <a:ext uri="{9D8B030D-6E8A-4147-A177-3AD203B41FA5}">
                      <a16:colId xmlns:a16="http://schemas.microsoft.com/office/drawing/2014/main" xmlns="" val="20001"/>
                    </a:ext>
                  </a:extLst>
                </a:gridCol>
              </a:tblGrid>
              <a:tr h="288032">
                <a:tc>
                  <a:txBody>
                    <a:bodyPr/>
                    <a:lstStyle/>
                    <a:p>
                      <a:pPr algn="l"/>
                      <a:r>
                        <a:rPr lang="en-GB" sz="1000" dirty="0">
                          <a:solidFill>
                            <a:schemeClr val="tx1"/>
                          </a:solidFill>
                        </a:rPr>
                        <a:t>4 =</a:t>
                      </a:r>
                    </a:p>
                  </a:txBody>
                  <a:tcPr anchor="ctr"/>
                </a:tc>
                <a:tc>
                  <a:txBody>
                    <a:bodyPr/>
                    <a:lstStyle/>
                    <a:p>
                      <a:pPr algn="l"/>
                      <a:r>
                        <a:rPr lang="en-GB" sz="1000" dirty="0">
                          <a:solidFill>
                            <a:schemeClr val="tx1"/>
                          </a:solidFill>
                        </a:rPr>
                        <a:t>Stage goal reached 100%</a:t>
                      </a:r>
                    </a:p>
                  </a:txBody>
                  <a:tcPr anchor="ctr"/>
                </a:tc>
                <a:extLst>
                  <a:ext uri="{0D108BD9-81ED-4DB2-BD59-A6C34878D82A}">
                    <a16:rowId xmlns:a16="http://schemas.microsoft.com/office/drawing/2014/main" xmlns="" val="10000"/>
                  </a:ext>
                </a:extLst>
              </a:tr>
              <a:tr h="288032">
                <a:tc>
                  <a:txBody>
                    <a:bodyPr/>
                    <a:lstStyle/>
                    <a:p>
                      <a:pPr algn="l"/>
                      <a:r>
                        <a:rPr lang="en-GB" sz="1000" dirty="0">
                          <a:solidFill>
                            <a:schemeClr val="tx1"/>
                          </a:solidFill>
                        </a:rPr>
                        <a:t>3 =</a:t>
                      </a:r>
                    </a:p>
                  </a:txBody>
                  <a:tcPr anchor="ctr"/>
                </a:tc>
                <a:tc>
                  <a:txBody>
                    <a:bodyPr/>
                    <a:lstStyle/>
                    <a:p>
                      <a:pPr algn="l"/>
                      <a:r>
                        <a:rPr lang="en-GB" sz="1000" dirty="0">
                          <a:solidFill>
                            <a:schemeClr val="tx1"/>
                          </a:solidFill>
                        </a:rPr>
                        <a:t>Some tidying</a:t>
                      </a:r>
                      <a:r>
                        <a:rPr lang="en-GB" sz="1000" baseline="0" dirty="0">
                          <a:solidFill>
                            <a:schemeClr val="tx1"/>
                          </a:solidFill>
                        </a:rPr>
                        <a:t> up/ rigour needs to be introduced before this is fully met</a:t>
                      </a:r>
                      <a:endParaRPr lang="en-GB" sz="1000" dirty="0">
                        <a:solidFill>
                          <a:schemeClr val="tx1"/>
                        </a:solidFill>
                      </a:endParaRPr>
                    </a:p>
                  </a:txBody>
                  <a:tcPr anchor="ctr"/>
                </a:tc>
                <a:extLst>
                  <a:ext uri="{0D108BD9-81ED-4DB2-BD59-A6C34878D82A}">
                    <a16:rowId xmlns:a16="http://schemas.microsoft.com/office/drawing/2014/main" xmlns="" val="10001"/>
                  </a:ext>
                </a:extLst>
              </a:tr>
              <a:tr h="288032">
                <a:tc>
                  <a:txBody>
                    <a:bodyPr/>
                    <a:lstStyle/>
                    <a:p>
                      <a:pPr algn="l"/>
                      <a:r>
                        <a:rPr lang="en-GB" sz="1000" dirty="0">
                          <a:solidFill>
                            <a:schemeClr val="tx1"/>
                          </a:solidFill>
                        </a:rPr>
                        <a:t>2 =</a:t>
                      </a:r>
                    </a:p>
                  </a:txBody>
                  <a:tcPr anchor="ctr"/>
                </a:tc>
                <a:tc>
                  <a:txBody>
                    <a:bodyPr/>
                    <a:lstStyle/>
                    <a:p>
                      <a:pPr algn="l"/>
                      <a:r>
                        <a:rPr lang="en-GB" sz="1000" dirty="0">
                          <a:solidFill>
                            <a:schemeClr val="tx1"/>
                          </a:solidFill>
                        </a:rPr>
                        <a:t>Some efforts made to deal with this; no significant results yet</a:t>
                      </a:r>
                    </a:p>
                  </a:txBody>
                  <a:tcPr anchor="ctr"/>
                </a:tc>
                <a:extLst>
                  <a:ext uri="{0D108BD9-81ED-4DB2-BD59-A6C34878D82A}">
                    <a16:rowId xmlns:a16="http://schemas.microsoft.com/office/drawing/2014/main" xmlns="" val="10002"/>
                  </a:ext>
                </a:extLst>
              </a:tr>
              <a:tr h="288032">
                <a:tc>
                  <a:txBody>
                    <a:bodyPr/>
                    <a:lstStyle/>
                    <a:p>
                      <a:pPr algn="l"/>
                      <a:r>
                        <a:rPr lang="en-GB" sz="1000" dirty="0">
                          <a:solidFill>
                            <a:schemeClr val="tx1"/>
                          </a:solidFill>
                        </a:rPr>
                        <a:t>1 =</a:t>
                      </a:r>
                    </a:p>
                  </a:txBody>
                  <a:tcPr anchor="ctr"/>
                </a:tc>
                <a:tc>
                  <a:txBody>
                    <a:bodyPr/>
                    <a:lstStyle/>
                    <a:p>
                      <a:pPr algn="l"/>
                      <a:r>
                        <a:rPr lang="en-GB" sz="1000" dirty="0">
                          <a:solidFill>
                            <a:schemeClr val="tx1"/>
                          </a:solidFill>
                        </a:rPr>
                        <a:t>Many of the barriers</a:t>
                      </a:r>
                      <a:r>
                        <a:rPr lang="en-GB" sz="1000" baseline="0" dirty="0">
                          <a:solidFill>
                            <a:schemeClr val="tx1"/>
                          </a:solidFill>
                        </a:rPr>
                        <a:t> to change are still in place; a lot of work to be done</a:t>
                      </a:r>
                      <a:endParaRPr lang="en-GB" sz="1000" dirty="0">
                        <a:solidFill>
                          <a:schemeClr val="tx1"/>
                        </a:solidFill>
                      </a:endParaRPr>
                    </a:p>
                  </a:txBody>
                  <a:tcPr anchor="ctr"/>
                </a:tc>
                <a:extLst>
                  <a:ext uri="{0D108BD9-81ED-4DB2-BD59-A6C34878D82A}">
                    <a16:rowId xmlns:a16="http://schemas.microsoft.com/office/drawing/2014/main" xmlns="" val="10003"/>
                  </a:ext>
                </a:extLst>
              </a:tr>
              <a:tr h="288032">
                <a:tc>
                  <a:txBody>
                    <a:bodyPr/>
                    <a:lstStyle/>
                    <a:p>
                      <a:pPr algn="l"/>
                      <a:r>
                        <a:rPr lang="en-GB" sz="1000" dirty="0">
                          <a:solidFill>
                            <a:schemeClr val="tx1"/>
                          </a:solidFill>
                        </a:rPr>
                        <a:t>0 =</a:t>
                      </a:r>
                    </a:p>
                  </a:txBody>
                  <a:tcPr anchor="ctr"/>
                </a:tc>
                <a:tc>
                  <a:txBody>
                    <a:bodyPr/>
                    <a:lstStyle/>
                    <a:p>
                      <a:pPr algn="l"/>
                      <a:r>
                        <a:rPr lang="en-GB" sz="1000" dirty="0">
                          <a:solidFill>
                            <a:schemeClr val="tx1"/>
                          </a:solidFill>
                        </a:rPr>
                        <a:t>No efforts made to address this</a:t>
                      </a:r>
                    </a:p>
                  </a:txBody>
                  <a:tcPr anchor="ctr"/>
                </a:tc>
                <a:extLst>
                  <a:ext uri="{0D108BD9-81ED-4DB2-BD59-A6C34878D82A}">
                    <a16:rowId xmlns:a16="http://schemas.microsoft.com/office/drawing/2014/main" xmlns="" val="10004"/>
                  </a:ext>
                </a:extLst>
              </a:tr>
            </a:tbl>
          </a:graphicData>
        </a:graphic>
      </p:graphicFrame>
      <p:sp>
        <p:nvSpPr>
          <p:cNvPr id="8" name="TextBox 7"/>
          <p:cNvSpPr txBox="1"/>
          <p:nvPr/>
        </p:nvSpPr>
        <p:spPr>
          <a:xfrm>
            <a:off x="273950" y="4731648"/>
            <a:ext cx="3361952" cy="350865"/>
          </a:xfrm>
          <a:prstGeom prst="rect">
            <a:avLst/>
          </a:prstGeom>
          <a:noFill/>
        </p:spPr>
        <p:txBody>
          <a:bodyPr wrap="square" rtlCol="0">
            <a:spAutoFit/>
          </a:bodyPr>
          <a:lstStyle/>
          <a:p>
            <a:pPr fontAlgn="base">
              <a:lnSpc>
                <a:spcPct val="120000"/>
              </a:lnSpc>
              <a:spcBef>
                <a:spcPct val="20000"/>
              </a:spcBef>
              <a:spcAft>
                <a:spcPct val="0"/>
              </a:spcAft>
            </a:pPr>
            <a:r>
              <a:rPr lang="en-GB" sz="1400" b="1" i="1" dirty="0">
                <a:solidFill>
                  <a:srgbClr val="000000"/>
                </a:solidFill>
                <a:ea typeface="ＭＳ Ｐゴシック" charset="0"/>
              </a:rPr>
              <a:t>Scoring mechanism</a:t>
            </a:r>
          </a:p>
        </p:txBody>
      </p:sp>
      <p:sp>
        <p:nvSpPr>
          <p:cNvPr id="9" name="TextBox 8"/>
          <p:cNvSpPr txBox="1"/>
          <p:nvPr/>
        </p:nvSpPr>
        <p:spPr>
          <a:xfrm>
            <a:off x="273950" y="2100800"/>
            <a:ext cx="3361952" cy="350865"/>
          </a:xfrm>
          <a:prstGeom prst="rect">
            <a:avLst/>
          </a:prstGeom>
          <a:noFill/>
        </p:spPr>
        <p:txBody>
          <a:bodyPr wrap="square" rtlCol="0">
            <a:spAutoFit/>
          </a:bodyPr>
          <a:lstStyle/>
          <a:p>
            <a:pPr fontAlgn="base">
              <a:lnSpc>
                <a:spcPct val="120000"/>
              </a:lnSpc>
              <a:spcBef>
                <a:spcPct val="20000"/>
              </a:spcBef>
              <a:spcAft>
                <a:spcPct val="0"/>
              </a:spcAft>
            </a:pPr>
            <a:r>
              <a:rPr lang="en-GB" sz="1400" b="1" i="1" dirty="0">
                <a:solidFill>
                  <a:srgbClr val="000000"/>
                </a:solidFill>
                <a:ea typeface="ＭＳ Ｐゴシック" charset="0"/>
              </a:rPr>
              <a:t>Agenda</a:t>
            </a:r>
          </a:p>
        </p:txBody>
      </p:sp>
      <p:sp>
        <p:nvSpPr>
          <p:cNvPr id="10" name="TextBox 9"/>
          <p:cNvSpPr txBox="1"/>
          <p:nvPr/>
        </p:nvSpPr>
        <p:spPr>
          <a:xfrm>
            <a:off x="273950" y="1206272"/>
            <a:ext cx="8689592" cy="911019"/>
          </a:xfrm>
          <a:prstGeom prst="rect">
            <a:avLst/>
          </a:prstGeom>
          <a:noFill/>
        </p:spPr>
        <p:txBody>
          <a:bodyPr wrap="square" rtlCol="0">
            <a:spAutoFit/>
          </a:bodyPr>
          <a:lstStyle/>
          <a:p>
            <a:pPr fontAlgn="base">
              <a:lnSpc>
                <a:spcPct val="120000"/>
              </a:lnSpc>
              <a:spcBef>
                <a:spcPct val="20000"/>
              </a:spcBef>
              <a:spcAft>
                <a:spcPct val="0"/>
              </a:spcAft>
            </a:pPr>
            <a:r>
              <a:rPr lang="en-GB" sz="1400" b="1" i="1" dirty="0">
                <a:solidFill>
                  <a:srgbClr val="000000"/>
                </a:solidFill>
                <a:ea typeface="ＭＳ Ｐゴシック" charset="0"/>
              </a:rPr>
              <a:t>Purpose</a:t>
            </a:r>
          </a:p>
          <a:p>
            <a:pPr fontAlgn="base">
              <a:lnSpc>
                <a:spcPct val="120000"/>
              </a:lnSpc>
              <a:spcBef>
                <a:spcPct val="20000"/>
              </a:spcBef>
              <a:spcAft>
                <a:spcPct val="0"/>
              </a:spcAft>
            </a:pPr>
            <a:r>
              <a:rPr lang="en-GB" sz="1400" dirty="0">
                <a:solidFill>
                  <a:srgbClr val="000000"/>
                </a:solidFill>
                <a:ea typeface="ＭＳ Ｐゴシック" charset="0"/>
              </a:rPr>
              <a:t>To hold an open discussion regarding how well we are sustaining Frontier; understanding the reasons behind what’s not working so well, and creating a sustainability plan to course correct where necessary</a:t>
            </a:r>
          </a:p>
        </p:txBody>
      </p:sp>
      <p:sp>
        <p:nvSpPr>
          <p:cNvPr id="11" name="Oval 10"/>
          <p:cNvSpPr>
            <a:spLocks noChangeArrowheads="1"/>
          </p:cNvSpPr>
          <p:nvPr/>
        </p:nvSpPr>
        <p:spPr bwMode="auto">
          <a:xfrm rot="10800000" flipV="1">
            <a:off x="233820" y="6216979"/>
            <a:ext cx="233724" cy="236533"/>
          </a:xfrm>
          <a:prstGeom prst="ellipse">
            <a:avLst/>
          </a:prstGeom>
          <a:solidFill>
            <a:schemeClr val="bg1"/>
          </a:solidFill>
          <a:ln w="12700">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grpSp>
        <p:nvGrpSpPr>
          <p:cNvPr id="12" name="Group 11"/>
          <p:cNvGrpSpPr>
            <a:grpSpLocks/>
          </p:cNvGrpSpPr>
          <p:nvPr/>
        </p:nvGrpSpPr>
        <p:grpSpPr bwMode="auto">
          <a:xfrm rot="10800000" flipV="1">
            <a:off x="229096" y="5929087"/>
            <a:ext cx="233724" cy="235971"/>
            <a:chOff x="4140" y="2246"/>
            <a:chExt cx="416" cy="420"/>
          </a:xfrm>
        </p:grpSpPr>
        <p:sp>
          <p:nvSpPr>
            <p:cNvPr id="13" name="Oval 12"/>
            <p:cNvSpPr>
              <a:spLocks noChangeArrowheads="1"/>
            </p:cNvSpPr>
            <p:nvPr/>
          </p:nvSpPr>
          <p:spPr bwMode="auto">
            <a:xfrm>
              <a:off x="4141" y="2246"/>
              <a:ext cx="415" cy="420"/>
            </a:xfrm>
            <a:prstGeom prst="ellipse">
              <a:avLst/>
            </a:prstGeom>
            <a:solidFill>
              <a:schemeClr val="bg1"/>
            </a:solidFill>
            <a:ln w="12700">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sp>
          <p:nvSpPr>
            <p:cNvPr id="14" name="Arc 22"/>
            <p:cNvSpPr>
              <a:spLocks/>
            </p:cNvSpPr>
            <p:nvPr/>
          </p:nvSpPr>
          <p:spPr bwMode="auto">
            <a:xfrm>
              <a:off x="4140" y="2248"/>
              <a:ext cx="209" cy="209"/>
            </a:xfrm>
            <a:custGeom>
              <a:avLst/>
              <a:gdLst>
                <a:gd name="G0" fmla="+- 21600 0 0"/>
                <a:gd name="G1" fmla="+- 21599 0 0"/>
                <a:gd name="G2" fmla="+- 21600 0 0"/>
                <a:gd name="T0" fmla="*/ 0 w 21600"/>
                <a:gd name="T1" fmla="*/ 21599 h 21599"/>
                <a:gd name="T2" fmla="*/ 21497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09"/>
                    <a:pt x="9607" y="55"/>
                    <a:pt x="21496" y="-1"/>
                  </a:cubicBezTo>
                </a:path>
                <a:path w="21600" h="21599" stroke="0" extrusionOk="0">
                  <a:moveTo>
                    <a:pt x="0" y="21599"/>
                  </a:moveTo>
                  <a:cubicBezTo>
                    <a:pt x="0" y="9709"/>
                    <a:pt x="9607" y="55"/>
                    <a:pt x="21496" y="-1"/>
                  </a:cubicBezTo>
                  <a:lnTo>
                    <a:pt x="21600" y="21599"/>
                  </a:lnTo>
                  <a:close/>
                </a:path>
              </a:pathLst>
            </a:custGeom>
            <a:solidFill>
              <a:srgbClr val="00B0F0"/>
            </a:solidFill>
            <a:ln w="12700" cap="rnd">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grpSp>
      <p:grpSp>
        <p:nvGrpSpPr>
          <p:cNvPr id="15" name="Group 14"/>
          <p:cNvGrpSpPr>
            <a:grpSpLocks/>
          </p:cNvGrpSpPr>
          <p:nvPr/>
        </p:nvGrpSpPr>
        <p:grpSpPr bwMode="auto">
          <a:xfrm rot="10800000" flipV="1">
            <a:off x="229096" y="5641196"/>
            <a:ext cx="233724" cy="235971"/>
            <a:chOff x="2880" y="2246"/>
            <a:chExt cx="416" cy="420"/>
          </a:xfrm>
        </p:grpSpPr>
        <p:sp>
          <p:nvSpPr>
            <p:cNvPr id="16" name="Oval 15"/>
            <p:cNvSpPr>
              <a:spLocks noChangeArrowheads="1"/>
            </p:cNvSpPr>
            <p:nvPr/>
          </p:nvSpPr>
          <p:spPr bwMode="auto">
            <a:xfrm>
              <a:off x="2880" y="2246"/>
              <a:ext cx="416" cy="420"/>
            </a:xfrm>
            <a:prstGeom prst="ellipse">
              <a:avLst/>
            </a:prstGeom>
            <a:solidFill>
              <a:schemeClr val="bg1"/>
            </a:solidFill>
            <a:ln w="12700">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sp>
          <p:nvSpPr>
            <p:cNvPr id="17" name="Arc 16"/>
            <p:cNvSpPr>
              <a:spLocks/>
            </p:cNvSpPr>
            <p:nvPr/>
          </p:nvSpPr>
          <p:spPr bwMode="auto">
            <a:xfrm>
              <a:off x="2880" y="2248"/>
              <a:ext cx="209" cy="418"/>
            </a:xfrm>
            <a:custGeom>
              <a:avLst/>
              <a:gdLst>
                <a:gd name="G0" fmla="+- 21600 0 0"/>
                <a:gd name="G1" fmla="+- 21599 0 0"/>
                <a:gd name="G2" fmla="+- 21600 0 0"/>
                <a:gd name="T0" fmla="*/ 21497 w 21600"/>
                <a:gd name="T1" fmla="*/ 43198 h 43198"/>
                <a:gd name="T2" fmla="*/ 21497 w 21600"/>
                <a:gd name="T3" fmla="*/ 0 h 43198"/>
                <a:gd name="T4" fmla="*/ 21600 w 21600"/>
                <a:gd name="T5" fmla="*/ 21599 h 43198"/>
              </a:gdLst>
              <a:ahLst/>
              <a:cxnLst>
                <a:cxn ang="0">
                  <a:pos x="T0" y="T1"/>
                </a:cxn>
                <a:cxn ang="0">
                  <a:pos x="T2" y="T3"/>
                </a:cxn>
                <a:cxn ang="0">
                  <a:pos x="T4" y="T5"/>
                </a:cxn>
              </a:cxnLst>
              <a:rect l="0" t="0" r="r" b="b"/>
              <a:pathLst>
                <a:path w="21600" h="43198" fill="none" extrusionOk="0">
                  <a:moveTo>
                    <a:pt x="21496" y="43198"/>
                  </a:moveTo>
                  <a:cubicBezTo>
                    <a:pt x="9607" y="43142"/>
                    <a:pt x="0" y="33488"/>
                    <a:pt x="0" y="21599"/>
                  </a:cubicBezTo>
                  <a:cubicBezTo>
                    <a:pt x="-1" y="9709"/>
                    <a:pt x="9607" y="55"/>
                    <a:pt x="21496" y="-1"/>
                  </a:cubicBezTo>
                </a:path>
                <a:path w="21600" h="43198" stroke="0" extrusionOk="0">
                  <a:moveTo>
                    <a:pt x="21496" y="43198"/>
                  </a:moveTo>
                  <a:cubicBezTo>
                    <a:pt x="9607" y="43142"/>
                    <a:pt x="0" y="33488"/>
                    <a:pt x="0" y="21599"/>
                  </a:cubicBezTo>
                  <a:cubicBezTo>
                    <a:pt x="-1" y="9709"/>
                    <a:pt x="9607" y="55"/>
                    <a:pt x="21496" y="-1"/>
                  </a:cubicBezTo>
                  <a:lnTo>
                    <a:pt x="21600" y="21599"/>
                  </a:lnTo>
                  <a:close/>
                </a:path>
              </a:pathLst>
            </a:custGeom>
            <a:solidFill>
              <a:srgbClr val="00B0F0"/>
            </a:solidFill>
            <a:ln w="12700" cap="rnd">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grpSp>
      <p:grpSp>
        <p:nvGrpSpPr>
          <p:cNvPr id="18" name="Group 17"/>
          <p:cNvGrpSpPr>
            <a:grpSpLocks/>
          </p:cNvGrpSpPr>
          <p:nvPr/>
        </p:nvGrpSpPr>
        <p:grpSpPr bwMode="auto">
          <a:xfrm rot="10800000" flipV="1">
            <a:off x="227821" y="5353305"/>
            <a:ext cx="234285" cy="235971"/>
            <a:chOff x="1624" y="2246"/>
            <a:chExt cx="417" cy="420"/>
          </a:xfrm>
        </p:grpSpPr>
        <p:sp>
          <p:nvSpPr>
            <p:cNvPr id="19" name="Oval 18"/>
            <p:cNvSpPr>
              <a:spLocks noChangeArrowheads="1"/>
            </p:cNvSpPr>
            <p:nvPr/>
          </p:nvSpPr>
          <p:spPr bwMode="auto">
            <a:xfrm>
              <a:off x="1625" y="2246"/>
              <a:ext cx="415" cy="420"/>
            </a:xfrm>
            <a:prstGeom prst="ellipse">
              <a:avLst/>
            </a:prstGeom>
            <a:solidFill>
              <a:schemeClr val="bg1"/>
            </a:solidFill>
            <a:ln w="12700">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sp>
          <p:nvSpPr>
            <p:cNvPr id="20" name="Arc 10"/>
            <p:cNvSpPr>
              <a:spLocks/>
            </p:cNvSpPr>
            <p:nvPr/>
          </p:nvSpPr>
          <p:spPr bwMode="auto">
            <a:xfrm>
              <a:off x="1624" y="2248"/>
              <a:ext cx="417" cy="418"/>
            </a:xfrm>
            <a:custGeom>
              <a:avLst/>
              <a:gdLst>
                <a:gd name="G0" fmla="+- 21600 0 0"/>
                <a:gd name="G1" fmla="+- 21599 0 0"/>
                <a:gd name="G2" fmla="+- 21600 0 0"/>
                <a:gd name="T0" fmla="*/ 43200 w 43200"/>
                <a:gd name="T1" fmla="*/ 21599 h 43199"/>
                <a:gd name="T2" fmla="*/ 21497 w 43200"/>
                <a:gd name="T3" fmla="*/ 0 h 43199"/>
                <a:gd name="T4" fmla="*/ 21600 w 43200"/>
                <a:gd name="T5" fmla="*/ 21599 h 43199"/>
              </a:gdLst>
              <a:ahLst/>
              <a:cxnLst>
                <a:cxn ang="0">
                  <a:pos x="T0" y="T1"/>
                </a:cxn>
                <a:cxn ang="0">
                  <a:pos x="T2" y="T3"/>
                </a:cxn>
                <a:cxn ang="0">
                  <a:pos x="T4" y="T5"/>
                </a:cxn>
              </a:cxnLst>
              <a:rect l="0" t="0" r="r" b="b"/>
              <a:pathLst>
                <a:path w="43200" h="43199" fill="none" extrusionOk="0">
                  <a:moveTo>
                    <a:pt x="43200" y="21599"/>
                  </a:moveTo>
                  <a:cubicBezTo>
                    <a:pt x="43200" y="33528"/>
                    <a:pt x="33529" y="43199"/>
                    <a:pt x="21600" y="43199"/>
                  </a:cubicBezTo>
                  <a:cubicBezTo>
                    <a:pt x="9670" y="43199"/>
                    <a:pt x="0" y="33528"/>
                    <a:pt x="0" y="21599"/>
                  </a:cubicBezTo>
                  <a:cubicBezTo>
                    <a:pt x="-1" y="9709"/>
                    <a:pt x="9607" y="55"/>
                    <a:pt x="21496" y="-1"/>
                  </a:cubicBezTo>
                </a:path>
                <a:path w="43200" h="43199" stroke="0" extrusionOk="0">
                  <a:moveTo>
                    <a:pt x="43200" y="21599"/>
                  </a:moveTo>
                  <a:cubicBezTo>
                    <a:pt x="43200" y="33528"/>
                    <a:pt x="33529" y="43199"/>
                    <a:pt x="21600" y="43199"/>
                  </a:cubicBezTo>
                  <a:cubicBezTo>
                    <a:pt x="9670" y="43199"/>
                    <a:pt x="0" y="33528"/>
                    <a:pt x="0" y="21599"/>
                  </a:cubicBezTo>
                  <a:cubicBezTo>
                    <a:pt x="-1" y="9709"/>
                    <a:pt x="9607" y="55"/>
                    <a:pt x="21496" y="-1"/>
                  </a:cubicBezTo>
                  <a:lnTo>
                    <a:pt x="21600" y="21599"/>
                  </a:lnTo>
                  <a:close/>
                </a:path>
              </a:pathLst>
            </a:custGeom>
            <a:solidFill>
              <a:srgbClr val="00B0F0"/>
            </a:solidFill>
            <a:ln w="12700" cap="rnd">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grpSp>
      <p:sp>
        <p:nvSpPr>
          <p:cNvPr id="21" name="Oval 20"/>
          <p:cNvSpPr>
            <a:spLocks noChangeArrowheads="1"/>
          </p:cNvSpPr>
          <p:nvPr/>
        </p:nvSpPr>
        <p:spPr bwMode="auto">
          <a:xfrm rot="10800000" flipV="1">
            <a:off x="227773" y="5065413"/>
            <a:ext cx="233162" cy="235971"/>
          </a:xfrm>
          <a:prstGeom prst="ellipse">
            <a:avLst/>
          </a:prstGeom>
          <a:solidFill>
            <a:srgbClr val="00B0F0"/>
          </a:solidFill>
          <a:ln w="12700">
            <a:solidFill>
              <a:srgbClr val="00B0F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20000"/>
              </a:spcBef>
              <a:spcAft>
                <a:spcPct val="0"/>
              </a:spcAft>
            </a:pPr>
            <a:endParaRPr lang="en-GB" b="1">
              <a:solidFill>
                <a:srgbClr val="000000"/>
              </a:solidFill>
            </a:endParaRPr>
          </a:p>
        </p:txBody>
      </p:sp>
      <p:sp>
        <p:nvSpPr>
          <p:cNvPr id="3" name="Rectangle 2"/>
          <p:cNvSpPr/>
          <p:nvPr/>
        </p:nvSpPr>
        <p:spPr>
          <a:xfrm>
            <a:off x="5029284" y="4737318"/>
            <a:ext cx="4026149" cy="181588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STORE level Sustainability Review </a:t>
            </a:r>
          </a:p>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ill fit into a </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Store Visit</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70968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Running the Sustainability review</a:t>
            </a:r>
            <a:br>
              <a:rPr lang="en-GB" dirty="0"/>
            </a:br>
            <a:r>
              <a:rPr lang="en-GB" sz="1800" i="1" dirty="0"/>
              <a:t>Attendees, Frequency &amp; Logistics</a:t>
            </a:r>
            <a:endParaRPr lang="en-GB" dirty="0"/>
          </a:p>
        </p:txBody>
      </p:sp>
      <p:sp>
        <p:nvSpPr>
          <p:cNvPr id="3" name="Content Placeholder 2"/>
          <p:cNvSpPr>
            <a:spLocks noGrp="1"/>
          </p:cNvSpPr>
          <p:nvPr>
            <p:ph idx="1"/>
          </p:nvPr>
        </p:nvSpPr>
        <p:spPr>
          <a:xfrm>
            <a:off x="108518" y="1196752"/>
            <a:ext cx="8847571" cy="1175152"/>
          </a:xfrm>
        </p:spPr>
        <p:txBody>
          <a:bodyPr>
            <a:normAutofit/>
          </a:bodyPr>
          <a:lstStyle/>
          <a:p>
            <a:r>
              <a:rPr lang="en-GB" sz="1400" b="1" i="1" dirty="0"/>
              <a:t>Each review should be held in relation to a group of team members, not just those present in the meeting</a:t>
            </a:r>
          </a:p>
        </p:txBody>
      </p:sp>
      <p:graphicFrame>
        <p:nvGraphicFramePr>
          <p:cNvPr id="4" name="Table 3"/>
          <p:cNvGraphicFramePr>
            <a:graphicFrameLocks noGrp="1"/>
          </p:cNvGraphicFramePr>
          <p:nvPr>
            <p:extLst>
              <p:ext uri="{D42A27DB-BD31-4B8C-83A1-F6EECF244321}">
                <p14:modId xmlns:p14="http://schemas.microsoft.com/office/powerpoint/2010/main" val="3662648696"/>
              </p:ext>
            </p:extLst>
          </p:nvPr>
        </p:nvGraphicFramePr>
        <p:xfrm>
          <a:off x="188925" y="1559131"/>
          <a:ext cx="8686728" cy="5105400"/>
        </p:xfrm>
        <a:graphic>
          <a:graphicData uri="http://schemas.openxmlformats.org/drawingml/2006/table">
            <a:tbl>
              <a:tblPr firstRow="1" bandRow="1">
                <a:tableStyleId>{5C22544A-7EE6-4342-B048-85BDC9FD1C3A}</a:tableStyleId>
              </a:tblPr>
              <a:tblGrid>
                <a:gridCol w="782675">
                  <a:extLst>
                    <a:ext uri="{9D8B030D-6E8A-4147-A177-3AD203B41FA5}">
                      <a16:colId xmlns:a16="http://schemas.microsoft.com/office/drawing/2014/main" xmlns="" val="3110991652"/>
                    </a:ext>
                  </a:extLst>
                </a:gridCol>
                <a:gridCol w="864096">
                  <a:extLst>
                    <a:ext uri="{9D8B030D-6E8A-4147-A177-3AD203B41FA5}">
                      <a16:colId xmlns:a16="http://schemas.microsoft.com/office/drawing/2014/main" xmlns="" val="2904685200"/>
                    </a:ext>
                  </a:extLst>
                </a:gridCol>
                <a:gridCol w="1008112">
                  <a:extLst>
                    <a:ext uri="{9D8B030D-6E8A-4147-A177-3AD203B41FA5}">
                      <a16:colId xmlns:a16="http://schemas.microsoft.com/office/drawing/2014/main" xmlns="" val="2971728828"/>
                    </a:ext>
                  </a:extLst>
                </a:gridCol>
                <a:gridCol w="1636400">
                  <a:extLst>
                    <a:ext uri="{9D8B030D-6E8A-4147-A177-3AD203B41FA5}">
                      <a16:colId xmlns:a16="http://schemas.microsoft.com/office/drawing/2014/main" xmlns="" val="3532900652"/>
                    </a:ext>
                  </a:extLst>
                </a:gridCol>
                <a:gridCol w="4395445">
                  <a:extLst>
                    <a:ext uri="{9D8B030D-6E8A-4147-A177-3AD203B41FA5}">
                      <a16:colId xmlns:a16="http://schemas.microsoft.com/office/drawing/2014/main" xmlns="" val="2036932971"/>
                    </a:ext>
                  </a:extLst>
                </a:gridCol>
              </a:tblGrid>
              <a:tr h="0">
                <a:tc>
                  <a:txBody>
                    <a:bodyPr/>
                    <a:lstStyle/>
                    <a:p>
                      <a:pPr algn="ctr">
                        <a:spcBef>
                          <a:spcPts val="600"/>
                        </a:spcBef>
                      </a:pPr>
                      <a:r>
                        <a:rPr lang="en-US" sz="1100" noProof="0" dirty="0" smtClean="0"/>
                        <a:t>Review </a:t>
                      </a:r>
                      <a:endParaRPr lang="en-US" sz="1100" noProof="0" dirty="0"/>
                    </a:p>
                  </a:txBody>
                  <a:tcPr/>
                </a:tc>
                <a:tc>
                  <a:txBody>
                    <a:bodyPr/>
                    <a:lstStyle/>
                    <a:p>
                      <a:pPr algn="ctr">
                        <a:spcBef>
                          <a:spcPts val="600"/>
                        </a:spcBef>
                      </a:pPr>
                      <a:r>
                        <a:rPr lang="en-US" sz="1100" noProof="0" dirty="0" smtClean="0"/>
                        <a:t>Facilitator</a:t>
                      </a:r>
                      <a:endParaRPr lang="en-US" sz="1100" noProof="0" dirty="0"/>
                    </a:p>
                  </a:txBody>
                  <a:tcPr/>
                </a:tc>
                <a:tc>
                  <a:txBody>
                    <a:bodyPr/>
                    <a:lstStyle/>
                    <a:p>
                      <a:pPr algn="ctr">
                        <a:spcBef>
                          <a:spcPts val="600"/>
                        </a:spcBef>
                      </a:pPr>
                      <a:r>
                        <a:rPr lang="en-US" sz="1100" noProof="0" dirty="0" smtClean="0"/>
                        <a:t>Participants</a:t>
                      </a:r>
                      <a:endParaRPr lang="en-US" sz="1100" noProof="0" dirty="0"/>
                    </a:p>
                  </a:txBody>
                  <a:tcPr/>
                </a:tc>
                <a:tc>
                  <a:txBody>
                    <a:bodyPr/>
                    <a:lstStyle/>
                    <a:p>
                      <a:pPr algn="ctr">
                        <a:spcBef>
                          <a:spcPts val="600"/>
                        </a:spcBef>
                      </a:pPr>
                      <a:r>
                        <a:rPr lang="en-US" sz="1100" noProof="0" dirty="0" smtClean="0"/>
                        <a:t>Frequency </a:t>
                      </a:r>
                      <a:endParaRPr lang="en-US" sz="1100" noProof="0" dirty="0"/>
                    </a:p>
                  </a:txBody>
                  <a:tcPr/>
                </a:tc>
                <a:tc>
                  <a:txBody>
                    <a:bodyPr/>
                    <a:lstStyle/>
                    <a:p>
                      <a:pPr algn="ctr">
                        <a:spcBef>
                          <a:spcPts val="600"/>
                        </a:spcBef>
                      </a:pPr>
                      <a:r>
                        <a:rPr lang="en-US" sz="1100" noProof="0" dirty="0" smtClean="0"/>
                        <a:t>Facilitator notes</a:t>
                      </a:r>
                      <a:endParaRPr lang="en-US" sz="1100" noProof="0" dirty="0"/>
                    </a:p>
                  </a:txBody>
                  <a:tcPr/>
                </a:tc>
                <a:extLst>
                  <a:ext uri="{0D108BD9-81ED-4DB2-BD59-A6C34878D82A}">
                    <a16:rowId xmlns:a16="http://schemas.microsoft.com/office/drawing/2014/main" xmlns="" val="108206037"/>
                  </a:ext>
                </a:extLst>
              </a:tr>
              <a:tr h="0">
                <a:tc>
                  <a:txBody>
                    <a:bodyPr/>
                    <a:lstStyle/>
                    <a:p>
                      <a:pPr algn="ctr">
                        <a:spcBef>
                          <a:spcPts val="600"/>
                        </a:spcBef>
                      </a:pPr>
                      <a:r>
                        <a:rPr lang="en-US" sz="1100" noProof="0" dirty="0" smtClean="0"/>
                        <a:t>Store Level</a:t>
                      </a:r>
                      <a:endParaRPr lang="en-US" sz="1100" noProof="0" dirty="0"/>
                    </a:p>
                  </a:txBody>
                  <a:tcPr/>
                </a:tc>
                <a:tc>
                  <a:txBody>
                    <a:bodyPr/>
                    <a:lstStyle/>
                    <a:p>
                      <a:pPr algn="ctr">
                        <a:spcBef>
                          <a:spcPts val="600"/>
                        </a:spcBef>
                      </a:pPr>
                      <a:r>
                        <a:rPr lang="en-US" sz="1100" noProof="0" dirty="0" smtClean="0"/>
                        <a:t>DM</a:t>
                      </a:r>
                      <a:endParaRPr lang="en-US" sz="1100" noProof="0" dirty="0"/>
                    </a:p>
                  </a:txBody>
                  <a:tcPr/>
                </a:tc>
                <a:tc>
                  <a:txBody>
                    <a:bodyPr/>
                    <a:lstStyle/>
                    <a:p>
                      <a:pPr algn="ctr">
                        <a:spcBef>
                          <a:spcPts val="600"/>
                        </a:spcBef>
                      </a:pPr>
                      <a:r>
                        <a:rPr lang="en-US" sz="1100" noProof="0" dirty="0" smtClean="0"/>
                        <a:t>SM,</a:t>
                      </a:r>
                      <a:r>
                        <a:rPr lang="en-US" sz="1100" baseline="0" noProof="0" dirty="0" smtClean="0"/>
                        <a:t> ASM</a:t>
                      </a:r>
                    </a:p>
                    <a:p>
                      <a:pPr algn="ctr">
                        <a:spcBef>
                          <a:spcPts val="600"/>
                        </a:spcBef>
                      </a:pPr>
                      <a:r>
                        <a:rPr lang="en-US" sz="1100" baseline="0" noProof="0" dirty="0" smtClean="0"/>
                        <a:t>&amp; </a:t>
                      </a:r>
                      <a:r>
                        <a:rPr lang="en-US" sz="1100" baseline="0" noProof="0" dirty="0" err="1" smtClean="0"/>
                        <a:t>RxM</a:t>
                      </a:r>
                      <a:r>
                        <a:rPr lang="en-US" sz="1100" baseline="0" noProof="0" dirty="0" smtClean="0"/>
                        <a:t> </a:t>
                      </a:r>
                      <a:r>
                        <a:rPr lang="en-US" sz="900" baseline="0" noProof="0" dirty="0" smtClean="0"/>
                        <a:t>(recommended)</a:t>
                      </a:r>
                      <a:endParaRPr lang="en-US" sz="900" noProof="0" dirty="0"/>
                    </a:p>
                  </a:txBody>
                  <a:tcPr/>
                </a:tc>
                <a:tc>
                  <a:txBody>
                    <a:bodyPr/>
                    <a:lstStyle/>
                    <a:p>
                      <a:pPr algn="ctr">
                        <a:spcBef>
                          <a:spcPts val="600"/>
                        </a:spcBef>
                      </a:pPr>
                      <a:r>
                        <a:rPr lang="en-US" sz="1100" noProof="0" dirty="0" smtClean="0"/>
                        <a:t>Every 6 weeks, starting </a:t>
                      </a:r>
                      <a:r>
                        <a:rPr lang="en-US" sz="1100" noProof="0" dirty="0" err="1" smtClean="0"/>
                        <a:t>wk</a:t>
                      </a:r>
                      <a:r>
                        <a:rPr lang="en-US" sz="1100" noProof="0" dirty="0" smtClean="0"/>
                        <a:t> 6 of store plan (post Pulse implementation)</a:t>
                      </a:r>
                    </a:p>
                    <a:p>
                      <a:pPr algn="ctr">
                        <a:spcBef>
                          <a:spcPts val="600"/>
                        </a:spcBef>
                      </a:pPr>
                      <a:endParaRPr lang="en-US" sz="1100" noProof="0" dirty="0" smtClean="0"/>
                    </a:p>
                    <a:p>
                      <a:pPr algn="ctr">
                        <a:spcBef>
                          <a:spcPts val="600"/>
                        </a:spcBef>
                      </a:pPr>
                      <a:r>
                        <a:rPr lang="en-US" sz="1100" noProof="0" dirty="0" smtClean="0"/>
                        <a:t>When regularly</a:t>
                      </a:r>
                      <a:r>
                        <a:rPr lang="en-US" sz="1100" baseline="0" noProof="0" dirty="0" smtClean="0"/>
                        <a:t> scoring 3 / 4 on all measures, move to quarterly</a:t>
                      </a:r>
                      <a:endParaRPr lang="en-US" sz="1100" noProof="0" dirty="0"/>
                    </a:p>
                  </a:txBody>
                  <a:tcPr/>
                </a:tc>
                <a:tc>
                  <a:txBody>
                    <a:bodyPr/>
                    <a:lstStyle/>
                    <a:p>
                      <a:pPr marL="177800" indent="-177800" algn="l">
                        <a:spcBef>
                          <a:spcPts val="600"/>
                        </a:spcBef>
                        <a:buFont typeface="Arial" panose="020B0604020202020204" pitchFamily="34" charset="0"/>
                        <a:buChar char="•"/>
                      </a:pPr>
                      <a:r>
                        <a:rPr lang="en-US" sz="1100" noProof="0" dirty="0" smtClean="0"/>
                        <a:t>This</a:t>
                      </a:r>
                      <a:r>
                        <a:rPr lang="en-US" sz="1100" baseline="0" noProof="0" dirty="0" smtClean="0"/>
                        <a:t> review is carried out by the DM/SM/ASM/</a:t>
                      </a:r>
                      <a:r>
                        <a:rPr lang="en-US" sz="1100" baseline="0" noProof="0" dirty="0" err="1" smtClean="0"/>
                        <a:t>RxM</a:t>
                      </a:r>
                      <a:r>
                        <a:rPr lang="en-US" sz="1100" baseline="0" noProof="0" dirty="0" smtClean="0"/>
                        <a:t> in respect to the whole store</a:t>
                      </a:r>
                      <a:endParaRPr lang="en-US" sz="1100" noProof="0" dirty="0" smtClean="0"/>
                    </a:p>
                    <a:p>
                      <a:pPr marL="177800" indent="-177800" algn="l">
                        <a:spcBef>
                          <a:spcPts val="600"/>
                        </a:spcBef>
                        <a:buFont typeface="Arial" panose="020B0604020202020204" pitchFamily="34" charset="0"/>
                        <a:buChar char="•"/>
                      </a:pPr>
                      <a:r>
                        <a:rPr lang="en-US" sz="1100" noProof="0" dirty="0" smtClean="0"/>
                        <a:t>If the </a:t>
                      </a:r>
                      <a:r>
                        <a:rPr lang="en-US" sz="1100" noProof="0" dirty="0" err="1" smtClean="0"/>
                        <a:t>RxM</a:t>
                      </a:r>
                      <a:r>
                        <a:rPr lang="en-US" sz="1100" noProof="0" dirty="0" smtClean="0"/>
                        <a:t> is unable to attend you will</a:t>
                      </a:r>
                      <a:r>
                        <a:rPr lang="en-US" sz="1100" baseline="0" noProof="0" dirty="0" smtClean="0"/>
                        <a:t> need to ask the SM/ASM to gather their thoughts and feedback ahead of the meeting to ensure their views are fully represented and captured in the review</a:t>
                      </a:r>
                    </a:p>
                    <a:p>
                      <a:pPr marL="177800" indent="-177800" algn="l">
                        <a:spcBef>
                          <a:spcPts val="600"/>
                        </a:spcBef>
                        <a:buFont typeface="Arial" panose="020B0604020202020204" pitchFamily="34" charset="0"/>
                        <a:buChar char="•"/>
                      </a:pPr>
                      <a:r>
                        <a:rPr lang="en-US" sz="1100" baseline="0" noProof="0" dirty="0" smtClean="0"/>
                        <a:t>The review should form part of your standard store visit, it is not a separate event. You should enter findings and feedback into the system and record as one of your visits, with the objective of the session being to review Frontier sustainability</a:t>
                      </a:r>
                      <a:endParaRPr lang="en-US" sz="1100" noProof="0" dirty="0"/>
                    </a:p>
                  </a:txBody>
                  <a:tcPr/>
                </a:tc>
                <a:extLst>
                  <a:ext uri="{0D108BD9-81ED-4DB2-BD59-A6C34878D82A}">
                    <a16:rowId xmlns:a16="http://schemas.microsoft.com/office/drawing/2014/main" xmlns="" val="2977808162"/>
                  </a:ext>
                </a:extLst>
              </a:tr>
              <a:tr h="0">
                <a:tc>
                  <a:txBody>
                    <a:bodyPr/>
                    <a:lstStyle/>
                    <a:p>
                      <a:pPr algn="ctr">
                        <a:spcBef>
                          <a:spcPts val="600"/>
                        </a:spcBef>
                      </a:pPr>
                      <a:r>
                        <a:rPr lang="en-US" sz="1100" noProof="0" dirty="0" smtClean="0"/>
                        <a:t>Area</a:t>
                      </a:r>
                      <a:r>
                        <a:rPr lang="en-US" sz="1100" baseline="0" noProof="0" dirty="0" smtClean="0"/>
                        <a:t> level</a:t>
                      </a:r>
                      <a:endParaRPr lang="en-US" sz="1100" noProof="0" dirty="0"/>
                    </a:p>
                  </a:txBody>
                  <a:tcPr/>
                </a:tc>
                <a:tc>
                  <a:txBody>
                    <a:bodyPr/>
                    <a:lstStyle/>
                    <a:p>
                      <a:pPr algn="ctr">
                        <a:spcBef>
                          <a:spcPts val="600"/>
                        </a:spcBef>
                      </a:pPr>
                      <a:r>
                        <a:rPr lang="en-US" sz="1100" noProof="0" dirty="0" smtClean="0"/>
                        <a:t>OLS</a:t>
                      </a:r>
                      <a:endParaRPr lang="en-US" sz="1100" noProof="0" dirty="0"/>
                    </a:p>
                  </a:txBody>
                  <a:tcPr/>
                </a:tc>
                <a:tc>
                  <a:txBody>
                    <a:bodyPr/>
                    <a:lstStyle/>
                    <a:p>
                      <a:pPr algn="ctr">
                        <a:spcBef>
                          <a:spcPts val="600"/>
                        </a:spcBef>
                      </a:pPr>
                      <a:r>
                        <a:rPr lang="en-US" sz="1100" noProof="0" dirty="0" smtClean="0"/>
                        <a:t>DPR, HCS,</a:t>
                      </a:r>
                      <a:r>
                        <a:rPr lang="en-US" sz="1100" baseline="0" noProof="0" dirty="0" smtClean="0"/>
                        <a:t> APM</a:t>
                      </a:r>
                      <a:endParaRPr lang="en-US" sz="1100" noProof="0" dirty="0"/>
                    </a:p>
                  </a:txBody>
                  <a:tcPr/>
                </a:tc>
                <a:tc>
                  <a:txBody>
                    <a:bodyPr/>
                    <a:lstStyle/>
                    <a:p>
                      <a:pPr algn="ctr">
                        <a:spcBef>
                          <a:spcPts val="600"/>
                        </a:spcBef>
                      </a:pPr>
                      <a:r>
                        <a:rPr lang="en-US" sz="1100" noProof="0" dirty="0" smtClean="0"/>
                        <a:t>Every 6 weeks, starting </a:t>
                      </a:r>
                      <a:r>
                        <a:rPr lang="en-US" sz="1100" noProof="0" dirty="0" err="1" smtClean="0"/>
                        <a:t>wk</a:t>
                      </a:r>
                      <a:r>
                        <a:rPr lang="en-US" sz="1100" noProof="0" dirty="0" smtClean="0"/>
                        <a:t> 8 of the regional plan</a:t>
                      </a:r>
                    </a:p>
                    <a:p>
                      <a:pPr algn="ctr">
                        <a:spcBef>
                          <a:spcPts val="600"/>
                        </a:spcBef>
                      </a:pPr>
                      <a:r>
                        <a:rPr lang="en-US" sz="1100" noProof="0" dirty="0" smtClean="0"/>
                        <a:t>When regularly</a:t>
                      </a:r>
                      <a:r>
                        <a:rPr lang="en-US" sz="1100" baseline="0" noProof="0" dirty="0" smtClean="0"/>
                        <a:t> scoring 3 / 4 on all measures, move to quarterly</a:t>
                      </a:r>
                      <a:endParaRPr lang="en-US" sz="1100" noProof="0" dirty="0"/>
                    </a:p>
                  </a:txBody>
                  <a:tcPr/>
                </a:tc>
                <a:tc>
                  <a:txBody>
                    <a:bodyPr/>
                    <a:lstStyle/>
                    <a:p>
                      <a:pPr marL="171450" marR="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dirty="0" smtClean="0"/>
                        <a:t>This</a:t>
                      </a:r>
                      <a:r>
                        <a:rPr lang="en-US" sz="1100" baseline="0" noProof="0" dirty="0" smtClean="0"/>
                        <a:t> review is carried out by the OLS/DPR/HCS in respect to the whole area i.e. the aforementioned roles and DM’s</a:t>
                      </a:r>
                      <a:endParaRPr lang="en-US" sz="1100" noProof="0" dirty="0"/>
                    </a:p>
                  </a:txBody>
                  <a:tcPr/>
                </a:tc>
                <a:extLst>
                  <a:ext uri="{0D108BD9-81ED-4DB2-BD59-A6C34878D82A}">
                    <a16:rowId xmlns:a16="http://schemas.microsoft.com/office/drawing/2014/main" xmlns="" val="3586408423"/>
                  </a:ext>
                </a:extLst>
              </a:tr>
              <a:tr h="0">
                <a:tc>
                  <a:txBody>
                    <a:bodyPr/>
                    <a:lstStyle/>
                    <a:p>
                      <a:pPr algn="ctr">
                        <a:spcBef>
                          <a:spcPts val="600"/>
                        </a:spcBef>
                      </a:pPr>
                      <a:r>
                        <a:rPr lang="en-US" sz="1100" noProof="0" dirty="0" smtClean="0"/>
                        <a:t>Region Level</a:t>
                      </a:r>
                      <a:endParaRPr lang="en-US" sz="1100" noProof="0" dirty="0"/>
                    </a:p>
                  </a:txBody>
                  <a:tcPr/>
                </a:tc>
                <a:tc>
                  <a:txBody>
                    <a:bodyPr/>
                    <a:lstStyle/>
                    <a:p>
                      <a:pPr algn="ctr">
                        <a:spcBef>
                          <a:spcPts val="600"/>
                        </a:spcBef>
                      </a:pPr>
                      <a:r>
                        <a:rPr lang="en-US" sz="1100" baseline="0" noProof="0" dirty="0" smtClean="0"/>
                        <a:t>RHRM/ Lead DM</a:t>
                      </a:r>
                      <a:endParaRPr lang="en-US" sz="1100" noProof="0" dirty="0"/>
                    </a:p>
                  </a:txBody>
                  <a:tcPr/>
                </a:tc>
                <a:tc>
                  <a:txBody>
                    <a:bodyPr/>
                    <a:lstStyle/>
                    <a:p>
                      <a:pPr algn="ctr">
                        <a:spcBef>
                          <a:spcPts val="600"/>
                        </a:spcBef>
                      </a:pPr>
                      <a:r>
                        <a:rPr lang="en-US" sz="1100" noProof="0" dirty="0" smtClean="0"/>
                        <a:t>RVP,</a:t>
                      </a:r>
                      <a:r>
                        <a:rPr lang="en-US" sz="1100" baseline="0" noProof="0" dirty="0" smtClean="0"/>
                        <a:t> RHD</a:t>
                      </a:r>
                      <a:endParaRPr lang="en-US" sz="1100" noProof="0" dirty="0"/>
                    </a:p>
                  </a:txBody>
                  <a:tcPr/>
                </a:tc>
                <a:tc>
                  <a:txBody>
                    <a:bodyPr/>
                    <a:lstStyle/>
                    <a:p>
                      <a:pPr algn="ctr">
                        <a:spcBef>
                          <a:spcPts val="600"/>
                        </a:spcBef>
                      </a:pPr>
                      <a:r>
                        <a:rPr lang="en-US" sz="1100" noProof="0" dirty="0" smtClean="0"/>
                        <a:t>Quarterly, starting </a:t>
                      </a:r>
                      <a:r>
                        <a:rPr lang="en-US" sz="1100" noProof="0" dirty="0" err="1" smtClean="0"/>
                        <a:t>wk</a:t>
                      </a:r>
                      <a:r>
                        <a:rPr lang="en-US" sz="1100" baseline="0" noProof="0" dirty="0" smtClean="0"/>
                        <a:t> 8 of regional plan</a:t>
                      </a:r>
                      <a:endParaRPr lang="en-US" sz="1100" noProof="0" dirty="0"/>
                    </a:p>
                  </a:txBody>
                  <a:tcPr/>
                </a:tc>
                <a:tc>
                  <a:txBody>
                    <a:bodyPr/>
                    <a:lstStyle/>
                    <a:p>
                      <a:pPr marL="171450" marR="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dirty="0" smtClean="0"/>
                        <a:t>This</a:t>
                      </a:r>
                      <a:r>
                        <a:rPr lang="en-US" sz="1100" baseline="0" noProof="0" dirty="0" smtClean="0"/>
                        <a:t> review is carried out by the Lead DM/RVP/RHD in respect to the whole region i.e. the RVP/RHD and their direct reports (DPRs/cabinet team)</a:t>
                      </a:r>
                    </a:p>
                    <a:p>
                      <a:pPr marL="171450" marR="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noProof="0" dirty="0" smtClean="0"/>
                        <a:t>The first session should be run by the Lead DM, with the RHRM  in attendance. Subsequent sessions should be run by the RHRM, initially supported by the Lead DM</a:t>
                      </a:r>
                    </a:p>
                    <a:p>
                      <a:pPr marL="171450" marR="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dirty="0" smtClean="0"/>
                        <a:t>The outputs of</a:t>
                      </a:r>
                      <a:r>
                        <a:rPr lang="en-US" sz="1100" baseline="0" noProof="0" dirty="0" smtClean="0"/>
                        <a:t> this discussion should form an input to your MBR with your CoVP. It is an opportunity to highlight areas of opportunity in which you need support</a:t>
                      </a:r>
                      <a:endParaRPr lang="en-US" sz="1100" noProof="0" dirty="0"/>
                    </a:p>
                  </a:txBody>
                  <a:tcPr/>
                </a:tc>
                <a:extLst>
                  <a:ext uri="{0D108BD9-81ED-4DB2-BD59-A6C34878D82A}">
                    <a16:rowId xmlns:a16="http://schemas.microsoft.com/office/drawing/2014/main" xmlns="" val="1494822398"/>
                  </a:ext>
                </a:extLst>
              </a:tr>
            </a:tbl>
          </a:graphicData>
        </a:graphic>
      </p:graphicFrame>
    </p:spTree>
    <p:extLst>
      <p:ext uri="{BB962C8B-B14F-4D97-AF65-F5344CB8AC3E}">
        <p14:creationId xmlns:p14="http://schemas.microsoft.com/office/powerpoint/2010/main" val="1422528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10.xml><?xml version="1.0" encoding="utf-8"?>
<a:theme xmlns:a="http://schemas.openxmlformats.org/drawingml/2006/main" name="32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1.xml><?xml version="1.0" encoding="utf-8"?>
<a:theme xmlns:a="http://schemas.openxmlformats.org/drawingml/2006/main" name="37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2.xml><?xml version="1.0" encoding="utf-8"?>
<a:theme xmlns:a="http://schemas.openxmlformats.org/drawingml/2006/main" name="38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3.xml><?xml version="1.0" encoding="utf-8"?>
<a:theme xmlns:a="http://schemas.openxmlformats.org/drawingml/2006/main" name="39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4.xml><?xml version="1.0" encoding="utf-8"?>
<a:theme xmlns:a="http://schemas.openxmlformats.org/drawingml/2006/main" name="41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5.xml><?xml version="1.0" encoding="utf-8"?>
<a:theme xmlns:a="http://schemas.openxmlformats.org/drawingml/2006/main" name="44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WAG 2016.potx" id="{8E71C273-E94A-4E23-8277-76351DB823D4}" vid="{9461CFEF-D312-4C0E-80D1-06F5168C36E3}"/>
    </a:ext>
  </a:extLst>
</a:theme>
</file>

<file path=ppt/theme/theme16.xml><?xml version="1.0" encoding="utf-8"?>
<a:theme xmlns:a="http://schemas.openxmlformats.org/drawingml/2006/main" name="45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17.xml><?xml version="1.0" encoding="utf-8"?>
<a:theme xmlns:a="http://schemas.openxmlformats.org/drawingml/2006/main" name="2016 WAG TEMPLATE NEW">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6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7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20.xml><?xml version="1.0" encoding="utf-8"?>
<a:theme xmlns:a="http://schemas.openxmlformats.org/drawingml/2006/main" name="40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21.xml><?xml version="1.0" encoding="utf-8"?>
<a:theme xmlns:a="http://schemas.openxmlformats.org/drawingml/2006/main" name="48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23.xml><?xml version="1.0" encoding="utf-8"?>
<a:theme xmlns:a="http://schemas.openxmlformats.org/drawingml/2006/main" name="6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8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WAG Powerpoint template 2015_20126 branding (00000002).potx [Read-Only]" id="{84201AC3-FCC0-4579-9FF9-1ADC9146DE2B}" vid="{25F208DE-8FFA-490B-9D58-0C3D21B1853F}"/>
    </a:ext>
  </a:extLst>
</a:theme>
</file>

<file path=ppt/theme/theme27.xml><?xml version="1.0" encoding="utf-8"?>
<a:theme xmlns:a="http://schemas.openxmlformats.org/drawingml/2006/main" name="12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28.xml><?xml version="1.0" encoding="utf-8"?>
<a:theme xmlns:a="http://schemas.openxmlformats.org/drawingml/2006/main" name="29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29.xml><?xml version="1.0" encoding="utf-8"?>
<a:theme xmlns:a="http://schemas.openxmlformats.org/drawingml/2006/main" name="42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3.xml><?xml version="1.0" encoding="utf-8"?>
<a:theme xmlns:a="http://schemas.openxmlformats.org/drawingml/2006/main" name="2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3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FCDE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50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5_20126 branding [Read-Only]" id="{878A8366-D0D2-45C2-AC3B-77DF1F262A1E}" vid="{20EB6493-B462-4E9D-BF10-46C9B7138663}"/>
    </a:ext>
  </a:extLst>
</a:theme>
</file>

<file path=ppt/theme/theme32.xml><?xml version="1.0" encoding="utf-8"?>
<a:theme xmlns:a="http://schemas.openxmlformats.org/drawingml/2006/main" name="52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5.xml><?xml version="1.0" encoding="utf-8"?>
<a:theme xmlns:a="http://schemas.openxmlformats.org/drawingml/2006/main" name="5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2015_20126 branding [Read-Only]" id="{878A8366-D0D2-45C2-AC3B-77DF1F262A1E}" vid="{20EB6493-B462-4E9D-BF10-46C9B7138663}"/>
    </a:ext>
  </a:extLst>
</a:theme>
</file>

<file path=ppt/theme/theme6.xml><?xml version="1.0" encoding="utf-8"?>
<a:theme xmlns:a="http://schemas.openxmlformats.org/drawingml/2006/main" name="4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2015_20126 branding">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algreens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docProps/app.xml><?xml version="1.0" encoding="utf-8"?>
<Properties xmlns="http://schemas.openxmlformats.org/officeDocument/2006/extended-properties" xmlns:vt="http://schemas.openxmlformats.org/officeDocument/2006/docPropsVTypes">
  <TotalTime>2002</TotalTime>
  <Words>15155</Words>
  <Application>Microsoft Office PowerPoint</Application>
  <PresentationFormat>On-screen Show (4:3)</PresentationFormat>
  <Paragraphs>2614</Paragraphs>
  <Slides>133</Slides>
  <Notes>36</Notes>
  <HiddenSlides>56</HiddenSlides>
  <MMClips>0</MMClips>
  <ScaleCrop>false</ScaleCrop>
  <HeadingPairs>
    <vt:vector size="6" baseType="variant">
      <vt:variant>
        <vt:lpstr>Theme</vt:lpstr>
      </vt:variant>
      <vt:variant>
        <vt:i4>32</vt:i4>
      </vt:variant>
      <vt:variant>
        <vt:lpstr>Embedded OLE Servers</vt:lpstr>
      </vt:variant>
      <vt:variant>
        <vt:i4>3</vt:i4>
      </vt:variant>
      <vt:variant>
        <vt:lpstr>Slide Titles</vt:lpstr>
      </vt:variant>
      <vt:variant>
        <vt:i4>133</vt:i4>
      </vt:variant>
    </vt:vector>
  </HeadingPairs>
  <TitlesOfParts>
    <vt:vector size="168" baseType="lpstr">
      <vt:lpstr>2015_20126 branding</vt:lpstr>
      <vt:lpstr>1_2015_20126 branding</vt:lpstr>
      <vt:lpstr>2_2015_20126 branding</vt:lpstr>
      <vt:lpstr>3_2015_20126 branding</vt:lpstr>
      <vt:lpstr>5_2015_20126 branding</vt:lpstr>
      <vt:lpstr>4_2015_20126 branding</vt:lpstr>
      <vt:lpstr>10_2015_20126 branding</vt:lpstr>
      <vt:lpstr>21_2015_20126 branding</vt:lpstr>
      <vt:lpstr>1_Walgreens Theme</vt:lpstr>
      <vt:lpstr>32_2015_20126 branding</vt:lpstr>
      <vt:lpstr>37_2015_20126 branding</vt:lpstr>
      <vt:lpstr>38_2015_20126 branding</vt:lpstr>
      <vt:lpstr>39_2015_20126 branding</vt:lpstr>
      <vt:lpstr>41_2015_20126 branding</vt:lpstr>
      <vt:lpstr>44_2015_20126 branding</vt:lpstr>
      <vt:lpstr>45_2015_20126 branding</vt:lpstr>
      <vt:lpstr>2016 WAG TEMPLATE NEW</vt:lpstr>
      <vt:lpstr>46_2015_20126 branding</vt:lpstr>
      <vt:lpstr>47_2015_20126 branding</vt:lpstr>
      <vt:lpstr>40_2015_20126 branding</vt:lpstr>
      <vt:lpstr>48_2015_20126 branding</vt:lpstr>
      <vt:lpstr>49_2015_20126 branding</vt:lpstr>
      <vt:lpstr>6_2015_20126 branding</vt:lpstr>
      <vt:lpstr>23_2015_20126 branding</vt:lpstr>
      <vt:lpstr>28_2015_20126 branding</vt:lpstr>
      <vt:lpstr>11_2015_20126 branding</vt:lpstr>
      <vt:lpstr>12_2015_20126 branding</vt:lpstr>
      <vt:lpstr>29_2015_20126 branding</vt:lpstr>
      <vt:lpstr>42_2015_20126 branding</vt:lpstr>
      <vt:lpstr>10_Office Theme</vt:lpstr>
      <vt:lpstr>50_2015_20126 branding</vt:lpstr>
      <vt:lpstr>52_2015_20126 branding</vt:lpstr>
      <vt:lpstr>Presentation</vt:lpstr>
      <vt:lpstr>Acrobat Document</vt:lpstr>
      <vt:lpstr>Packager Shell Object</vt:lpstr>
      <vt:lpstr>Welcome Back to Frontier! Day 2  Store Leadership (SM, RXM, ASM)  We make the path by walking!</vt:lpstr>
      <vt:lpstr>Ground Rules ….. for the entire Workshop  </vt:lpstr>
      <vt:lpstr>Objectives for the 2 days </vt:lpstr>
      <vt:lpstr>Frontier Store Leadership Launch: Agenda Day 2 </vt:lpstr>
      <vt:lpstr>Frontier Store Leadership Launch: Agenda Day 2 </vt:lpstr>
      <vt:lpstr>Expectations</vt:lpstr>
      <vt:lpstr>Your Personal Change Journey Check-in on the Change Curve  </vt:lpstr>
      <vt:lpstr>How is everyone feeling?</vt:lpstr>
      <vt:lpstr>Frontier Diagnostics Guidance</vt:lpstr>
      <vt:lpstr>Diagnostics Overview </vt:lpstr>
      <vt:lpstr>Contents</vt:lpstr>
      <vt:lpstr>Objectives of the Frontier Diagnostics Guidance</vt:lpstr>
      <vt:lpstr>What are the Frontier Diagnostics?</vt:lpstr>
      <vt:lpstr>Why do we do diagnostics?</vt:lpstr>
      <vt:lpstr>The timeline to run the diagnostics – weeks 1 to 3 </vt:lpstr>
      <vt:lpstr>Diagnostics Summary</vt:lpstr>
      <vt:lpstr>How to run each diagnostic</vt:lpstr>
      <vt:lpstr>Focus Group</vt:lpstr>
      <vt:lpstr>Customer Survey </vt:lpstr>
      <vt:lpstr>Great Customer Availability Study </vt:lpstr>
      <vt:lpstr>Team Member Survey</vt:lpstr>
      <vt:lpstr>Rx Waiter Customer Survey</vt:lpstr>
      <vt:lpstr>Rx Diagnostic Data </vt:lpstr>
      <vt:lpstr>Rx Drive Thru Survey</vt:lpstr>
      <vt:lpstr>Customer Behavior (optional)</vt:lpstr>
      <vt:lpstr>Store Data Request</vt:lpstr>
      <vt:lpstr>Insights Guidance</vt:lpstr>
      <vt:lpstr>How you will receive your survey results</vt:lpstr>
      <vt:lpstr>Great Customer Availability</vt:lpstr>
      <vt:lpstr>Rx Waiter Customer Survey &amp; Diagnostic Data</vt:lpstr>
      <vt:lpstr>Appendix </vt:lpstr>
      <vt:lpstr>PowerPoint Presentation</vt:lpstr>
      <vt:lpstr>Round Robin: How to run each diagnostic</vt:lpstr>
      <vt:lpstr>Diagnostics– Round Robin </vt:lpstr>
      <vt:lpstr>Use SharePoint for most recent core skill deck SharePoint &gt; Frontier Roll Out Documents Store Roll Out Tool Kit &gt; Diagnostics Shrink Diagnostic is NOT on storenet, please see next slide</vt:lpstr>
      <vt:lpstr>Shrink Diagnostic- Not available on StoreNet. DM will need to send PDF copy to the store manager</vt:lpstr>
      <vt:lpstr>Diagnostic Round Robin….</vt:lpstr>
      <vt:lpstr>BREAK </vt:lpstr>
      <vt:lpstr>Diagnostic Round Robin….</vt:lpstr>
      <vt:lpstr>PowerPoint Presentation</vt:lpstr>
      <vt:lpstr>Diagnostic Round Robin….</vt:lpstr>
      <vt:lpstr>How to keep the Storyboard alive (review and discussion) Diagnostic Debrief  </vt:lpstr>
      <vt:lpstr>The process behind getting to a storyboard</vt:lpstr>
      <vt:lpstr>The evolution of the Frontier storyboard</vt:lpstr>
      <vt:lpstr>Storyboard:</vt:lpstr>
      <vt:lpstr>The storyboard index helps stores to understand which results go where on the storyboard</vt:lpstr>
      <vt:lpstr>PowerPoint Presentation</vt:lpstr>
      <vt:lpstr>  Storyboard Diagnos c Index </vt:lpstr>
      <vt:lpstr>PowerPoint Presentation</vt:lpstr>
      <vt:lpstr>Quick Wins Poster</vt:lpstr>
      <vt:lpstr>Frontier Wall: Phase One </vt:lpstr>
      <vt:lpstr>Debrief Activity:  Store Diagnostics, Storyboard, Quick Wins</vt:lpstr>
      <vt:lpstr>Core Skill Practice   Problem Solve Team Build    </vt:lpstr>
      <vt:lpstr>PSTB Practice with OSA or RX Service Diagnostic </vt:lpstr>
      <vt:lpstr>Core Skill PSTB Practice </vt:lpstr>
      <vt:lpstr>OSA Role Play  Introduce the Team to the Session</vt:lpstr>
      <vt:lpstr>Before you start share the Objectives of the session and capture any Expectations from the participants….</vt:lpstr>
      <vt:lpstr>… and also set out the ground rules that will help deliver a great PSTB</vt:lpstr>
      <vt:lpstr>OSA Role Play  PSTB SET UP</vt:lpstr>
      <vt:lpstr>The facilitator if they follow these Key Tips will be on the way to a successful PSTB</vt:lpstr>
      <vt:lpstr>What are the 5 steps to a PSTB?</vt:lpstr>
      <vt:lpstr>OSA Role Play  Introduce the 5 Steps</vt:lpstr>
      <vt:lpstr>PowerPoint Presentation</vt:lpstr>
      <vt:lpstr>OSA Role Play  Step 1</vt:lpstr>
      <vt:lpstr>PowerPoint Presentation</vt:lpstr>
      <vt:lpstr>Group the Barriers and vote on those you think are contributing most to the problem statement</vt:lpstr>
      <vt:lpstr>OSA Role Play  Step 2</vt:lpstr>
      <vt:lpstr>PowerPoint Presentation</vt:lpstr>
      <vt:lpstr>OSA Role Play  Step 3</vt:lpstr>
      <vt:lpstr>PowerPoint Presentation</vt:lpstr>
      <vt:lpstr>OSA Role Play  Step 4</vt:lpstr>
      <vt:lpstr>Step 5: Set an Action Plan from </vt:lpstr>
      <vt:lpstr>OSA Role Play  Step 5</vt:lpstr>
      <vt:lpstr>Possible Step 6</vt:lpstr>
      <vt:lpstr>Finally capture Benefits and Concerns for the meeting, and review the session Objectives and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OSA Role Play  Close and Debrief  using PSTB Meeting Review</vt:lpstr>
      <vt:lpstr>PowerPoint Presentation</vt:lpstr>
      <vt:lpstr>RX Service PSTB  Role Play  Introduce the 5 Steps</vt:lpstr>
      <vt:lpstr>BREAK </vt:lpstr>
      <vt:lpstr>Phase 2  Quick High Level Overview Store Weekly Pulse &amp; Sustainability  &lt;Insert Facilitator&gt;       </vt:lpstr>
      <vt:lpstr>Phase 2 Overview – What’s to come ?</vt:lpstr>
      <vt:lpstr>Phase 2 – What will be covered at the meeting </vt:lpstr>
      <vt:lpstr>What is a Pulse and what is the point of it?</vt:lpstr>
      <vt:lpstr>The Pulse is a visual tool for helping us manage and improve performance</vt:lpstr>
      <vt:lpstr>Performance is sustained using a Plan Do Review approach</vt:lpstr>
      <vt:lpstr>PowerPoint Presentation</vt:lpstr>
      <vt:lpstr>Sustainability Review</vt:lpstr>
      <vt:lpstr>For any change effort to be successful and sustainable, 8 stages have to be achieved</vt:lpstr>
      <vt:lpstr>Sustainability Review purpose</vt:lpstr>
      <vt:lpstr>Running the Sustainability review Agenda &amp; Scoring mechanism </vt:lpstr>
      <vt:lpstr>Running the Sustainability review Attendees, Frequency &amp; Logistics</vt:lpstr>
      <vt:lpstr>Guidance for completion</vt:lpstr>
      <vt:lpstr>Store Sustainability Review</vt:lpstr>
      <vt:lpstr>Store Sustainability Review Run by the DM with the SM/ASM in respect to their store</vt:lpstr>
      <vt:lpstr>Store Sustainability Review Run by the DM with the SM/ASM in respect to their store</vt:lpstr>
      <vt:lpstr>Sustainability Plan  Store/Area/Region</vt:lpstr>
      <vt:lpstr>Frontier   The Approach and Weekly Plans for Stores and DM’s  &lt;Insert Facilitator&gt;</vt:lpstr>
      <vt:lpstr>Frontier Store Approach</vt:lpstr>
      <vt:lpstr>Frontier Stores Pre Launch     </vt:lpstr>
      <vt:lpstr>Frontier Stores – Phase 1 – Establishing the Basics   </vt:lpstr>
      <vt:lpstr>Frontier Stores – Phase 2 –Weekly Pulse Meeting &amp; PDR  </vt:lpstr>
      <vt:lpstr>PowerPoint Presentation</vt:lpstr>
      <vt:lpstr>Sustainable ways of working &amp; development</vt:lpstr>
      <vt:lpstr>PSTB’s    </vt:lpstr>
      <vt:lpstr>Shrink PSTB’s (diagnostics are in week 8)    </vt:lpstr>
      <vt:lpstr>Reflection &amp; Planning Time for   SM/ASM/RXM    &lt;Insert Facilitator&gt;</vt:lpstr>
      <vt:lpstr>Reflection / Planning Time for Store Teams </vt:lpstr>
      <vt:lpstr>Let’s start PDR: Planning  </vt:lpstr>
      <vt:lpstr>Store Implementation</vt:lpstr>
      <vt:lpstr>Frontier Stores Pre Launch     </vt:lpstr>
      <vt:lpstr>Frontier Stores – Phase 1 – Establishing the Basics   </vt:lpstr>
      <vt:lpstr>Frontier Stores – Phase 2 –Weekly Pulse Meeting &amp; PDR  </vt:lpstr>
      <vt:lpstr>So what do I need to do next?</vt:lpstr>
      <vt:lpstr>PowerPoint Presentation</vt:lpstr>
      <vt:lpstr>PowerPoint Presentation</vt:lpstr>
      <vt:lpstr>PowerPoint Presentation</vt:lpstr>
      <vt:lpstr>PowerPoint Presentation</vt:lpstr>
      <vt:lpstr>Planning and Discussion Time</vt:lpstr>
      <vt:lpstr>Team Check In on the Change Curve  &lt;Insert Facilitator&gt;</vt:lpstr>
      <vt:lpstr>How is everyone feeling?</vt:lpstr>
      <vt:lpstr>For those embracing change, the rewards are rich…</vt:lpstr>
      <vt:lpstr>Wrap Up and Review   &lt;Insert Facilitator&gt;</vt:lpstr>
      <vt:lpstr>PowerPoint Presentation</vt:lpstr>
      <vt:lpstr>Benefits &amp; Concerns  Harvey Ball (Objectives &amp; Expectations)  Next Steps  &lt;insert Facilitator and Scribe&gt;</vt:lpstr>
      <vt:lpstr>PowerPoint Presentation</vt:lpstr>
    </vt:vector>
  </TitlesOfParts>
  <Company>Walgreen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Frontier! 2 Day Workshop Store Leadership (SM, RXM, ASM)  We make the path by walking!</dc:title>
  <dc:creator>LAUREN LINKENAUGER</dc:creator>
  <cp:lastModifiedBy>LAUREN LINKENAUGER</cp:lastModifiedBy>
  <cp:revision>80</cp:revision>
  <cp:lastPrinted>2016-07-11T14:58:36Z</cp:lastPrinted>
  <dcterms:created xsi:type="dcterms:W3CDTF">2016-07-05T12:43:25Z</dcterms:created>
  <dcterms:modified xsi:type="dcterms:W3CDTF">2016-07-12T13:41:00Z</dcterms:modified>
</cp:coreProperties>
</file>