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0" r:id="rId1"/>
  </p:sldMasterIdLst>
  <p:notesMasterIdLst>
    <p:notesMasterId r:id="rId23"/>
  </p:notesMasterIdLst>
  <p:handoutMasterIdLst>
    <p:handoutMasterId r:id="rId24"/>
  </p:handoutMasterIdLst>
  <p:sldIdLst>
    <p:sldId id="304" r:id="rId2"/>
    <p:sldId id="258" r:id="rId3"/>
    <p:sldId id="311" r:id="rId4"/>
    <p:sldId id="307" r:id="rId5"/>
    <p:sldId id="367" r:id="rId6"/>
    <p:sldId id="282" r:id="rId7"/>
    <p:sldId id="310" r:id="rId8"/>
    <p:sldId id="320" r:id="rId9"/>
    <p:sldId id="318" r:id="rId10"/>
    <p:sldId id="316" r:id="rId11"/>
    <p:sldId id="317" r:id="rId12"/>
    <p:sldId id="324" r:id="rId13"/>
    <p:sldId id="328" r:id="rId14"/>
    <p:sldId id="327" r:id="rId15"/>
    <p:sldId id="325" r:id="rId16"/>
    <p:sldId id="330" r:id="rId17"/>
    <p:sldId id="326" r:id="rId18"/>
    <p:sldId id="331" r:id="rId19"/>
    <p:sldId id="332" r:id="rId20"/>
    <p:sldId id="308" r:id="rId21"/>
    <p:sldId id="286" r:id="rId22"/>
  </p:sldIdLst>
  <p:sldSz cx="9144000" cy="6858000" type="screen4x3"/>
  <p:notesSz cx="6858000" cy="9296400"/>
  <p:defaultTextStyle>
    <a:defPPr>
      <a:defRPr lang="en-US"/>
    </a:defPPr>
    <a:lvl1pPr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EB539E"/>
    <a:srgbClr val="B17ED8"/>
    <a:srgbClr val="56A0C8"/>
    <a:srgbClr val="70CDE3"/>
    <a:srgbClr val="FEEAE7"/>
    <a:srgbClr val="BFDF2A"/>
    <a:srgbClr val="6A737B"/>
    <a:srgbClr val="000000"/>
    <a:srgbClr val="58595B"/>
    <a:srgbClr val="B0B5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6248" autoAdjust="0"/>
    <p:restoredTop sz="80385" autoAdjust="0"/>
  </p:normalViewPr>
  <p:slideViewPr>
    <p:cSldViewPr snapToGrid="0" snapToObjects="1">
      <p:cViewPr>
        <p:scale>
          <a:sx n="66" d="100"/>
          <a:sy n="66" d="100"/>
        </p:scale>
        <p:origin x="-2142" y="-270"/>
      </p:cViewPr>
      <p:guideLst>
        <p:guide orient="horz" pos="4188"/>
        <p:guide pos="34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9" d="100"/>
          <a:sy n="59" d="100"/>
        </p:scale>
        <p:origin x="-2766" y="-84"/>
      </p:cViewPr>
      <p:guideLst>
        <p:guide orient="horz" pos="2927"/>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121" cy="46474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5313" y="0"/>
            <a:ext cx="2971121" cy="464741"/>
          </a:xfrm>
          <a:prstGeom prst="rect">
            <a:avLst/>
          </a:prstGeom>
        </p:spPr>
        <p:txBody>
          <a:bodyPr vert="horz" lIns="91440" tIns="45720" rIns="91440" bIns="45720" rtlCol="0"/>
          <a:lstStyle>
            <a:lvl1pPr algn="r">
              <a:defRPr sz="1200"/>
            </a:lvl1pPr>
          </a:lstStyle>
          <a:p>
            <a:fld id="{B864A38E-822A-1549-B33D-8D51FF7D0B45}" type="datetime1">
              <a:rPr lang="en-US" smtClean="0"/>
              <a:t>2/6/2017</a:t>
            </a:fld>
            <a:endParaRPr lang="en-US" dirty="0"/>
          </a:p>
        </p:txBody>
      </p:sp>
      <p:sp>
        <p:nvSpPr>
          <p:cNvPr id="4" name="Footer Placeholder 3"/>
          <p:cNvSpPr>
            <a:spLocks noGrp="1"/>
          </p:cNvSpPr>
          <p:nvPr>
            <p:ph type="ftr" sz="quarter" idx="2"/>
          </p:nvPr>
        </p:nvSpPr>
        <p:spPr>
          <a:xfrm>
            <a:off x="1" y="8830063"/>
            <a:ext cx="2971121" cy="46474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5313" y="8830063"/>
            <a:ext cx="2971121" cy="464740"/>
          </a:xfrm>
          <a:prstGeom prst="rect">
            <a:avLst/>
          </a:prstGeom>
        </p:spPr>
        <p:txBody>
          <a:bodyPr vert="horz" lIns="91440" tIns="45720" rIns="91440" bIns="45720" rtlCol="0" anchor="b"/>
          <a:lstStyle>
            <a:lvl1pPr algn="r">
              <a:defRPr sz="1200"/>
            </a:lvl1pPr>
          </a:lstStyle>
          <a:p>
            <a:fld id="{D377F8F4-48AC-1B4A-996F-65B940B5B215}" type="slidenum">
              <a:rPr lang="en-US" smtClean="0"/>
              <a:t>‹#›</a:t>
            </a:fld>
            <a:endParaRPr lang="en-US" dirty="0"/>
          </a:p>
        </p:txBody>
      </p:sp>
    </p:spTree>
    <p:extLst>
      <p:ext uri="{BB962C8B-B14F-4D97-AF65-F5344CB8AC3E}">
        <p14:creationId xmlns:p14="http://schemas.microsoft.com/office/powerpoint/2010/main" val="289500200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121" cy="46474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5313" y="0"/>
            <a:ext cx="2971121" cy="464741"/>
          </a:xfrm>
          <a:prstGeom prst="rect">
            <a:avLst/>
          </a:prstGeom>
        </p:spPr>
        <p:txBody>
          <a:bodyPr vert="horz" lIns="91440" tIns="45720" rIns="91440" bIns="45720" rtlCol="0"/>
          <a:lstStyle>
            <a:lvl1pPr algn="r">
              <a:defRPr sz="1200"/>
            </a:lvl1pPr>
          </a:lstStyle>
          <a:p>
            <a:fld id="{55D533AB-1594-3E4B-BE53-609757846628}" type="datetime1">
              <a:rPr lang="en-US" smtClean="0"/>
              <a:t>2/6/2017</a:t>
            </a:fld>
            <a:endParaRPr lang="en-US" dirty="0"/>
          </a:p>
        </p:txBody>
      </p:sp>
      <p:sp>
        <p:nvSpPr>
          <p:cNvPr id="4" name="Slide Image Placeholder 3"/>
          <p:cNvSpPr>
            <a:spLocks noGrp="1" noRot="1" noChangeAspect="1"/>
          </p:cNvSpPr>
          <p:nvPr>
            <p:ph type="sldImg" idx="2"/>
          </p:nvPr>
        </p:nvSpPr>
        <p:spPr>
          <a:xfrm>
            <a:off x="1106488" y="698500"/>
            <a:ext cx="4645025" cy="34845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644" y="4415830"/>
            <a:ext cx="5486713" cy="41826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30063"/>
            <a:ext cx="2971121" cy="46474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5313" y="8830063"/>
            <a:ext cx="2971121" cy="464740"/>
          </a:xfrm>
          <a:prstGeom prst="rect">
            <a:avLst/>
          </a:prstGeom>
        </p:spPr>
        <p:txBody>
          <a:bodyPr vert="horz" lIns="91440" tIns="45720" rIns="91440" bIns="45720" rtlCol="0" anchor="b"/>
          <a:lstStyle>
            <a:lvl1pPr algn="r">
              <a:defRPr sz="1200"/>
            </a:lvl1pPr>
          </a:lstStyle>
          <a:p>
            <a:fld id="{CFB8F118-327A-434C-836C-F94DD56341F5}" type="slidenum">
              <a:rPr lang="en-US" smtClean="0"/>
              <a:t>‹#›</a:t>
            </a:fld>
            <a:endParaRPr lang="en-US" dirty="0"/>
          </a:p>
        </p:txBody>
      </p:sp>
    </p:spTree>
    <p:extLst>
      <p:ext uri="{BB962C8B-B14F-4D97-AF65-F5344CB8AC3E}">
        <p14:creationId xmlns:p14="http://schemas.microsoft.com/office/powerpoint/2010/main" val="388440208"/>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and welcome to the learning module Prospective Drug Utilization Review and Patient Consultation in the Retail Setting</a:t>
            </a:r>
          </a:p>
          <a:p>
            <a:r>
              <a:rPr lang="en-US" dirty="0" smtClean="0"/>
              <a:t>Today’s lesson is  a refresher on appropriate procedures to  perform DUR for drug therapy concerns and to document outcomes in IC+ </a:t>
            </a:r>
          </a:p>
        </p:txBody>
      </p:sp>
    </p:spTree>
    <p:extLst>
      <p:ext uri="{BB962C8B-B14F-4D97-AF65-F5344CB8AC3E}">
        <p14:creationId xmlns:p14="http://schemas.microsoft.com/office/powerpoint/2010/main" val="4004361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45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For the second DUR, </a:t>
            </a:r>
            <a:r>
              <a:rPr lang="en-US" dirty="0"/>
              <a:t> </a:t>
            </a:r>
            <a:r>
              <a:rPr lang="en-US" dirty="0" smtClean="0"/>
              <a:t>Mr. </a:t>
            </a:r>
            <a:r>
              <a:rPr lang="en-US" sz="1200" dirty="0" smtClean="0"/>
              <a:t>patient is currently taking warfarin which triggers a major drug-drug interaction with Naproxen.  </a:t>
            </a:r>
            <a:r>
              <a:rPr lang="en-US" dirty="0" smtClean="0"/>
              <a:t>Sarah </a:t>
            </a:r>
            <a:r>
              <a:rPr lang="en-US" sz="1200" dirty="0" smtClean="0"/>
              <a:t>reaches out to Dr. intercom who prescribed both the warfarin and the naproxen to alert her of the interaction between </a:t>
            </a:r>
            <a:r>
              <a:rPr lang="en-US" dirty="0" smtClean="0"/>
              <a:t>the </a:t>
            </a:r>
            <a:r>
              <a:rPr lang="en-US" sz="1200" dirty="0" smtClean="0"/>
              <a:t>medications. The d</a:t>
            </a:r>
            <a:r>
              <a:rPr lang="en-US" dirty="0" smtClean="0"/>
              <a:t>octor </a:t>
            </a:r>
            <a:r>
              <a:rPr lang="en-US" sz="1200" dirty="0" smtClean="0"/>
              <a:t>was aware of the interaction and stated that the therapy for naproxen is short term and </a:t>
            </a:r>
            <a:r>
              <a:rPr lang="en-US" dirty="0" smtClean="0"/>
              <a:t>she is</a:t>
            </a:r>
            <a:r>
              <a:rPr lang="en-US" sz="1200" dirty="0" smtClean="0"/>
              <a:t> monitoring </a:t>
            </a:r>
            <a:r>
              <a:rPr lang="en-US" dirty="0" smtClean="0"/>
              <a:t>Mr.</a:t>
            </a:r>
            <a:r>
              <a:rPr lang="en-US" sz="1200" dirty="0" smtClean="0"/>
              <a:t> Patient’s INR levels appropriately.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Sarah </a:t>
            </a:r>
            <a:r>
              <a:rPr lang="en-US" sz="1200" dirty="0" smtClean="0"/>
              <a:t>now</a:t>
            </a:r>
            <a:r>
              <a:rPr lang="en-US" sz="1200" baseline="0" dirty="0" smtClean="0"/>
              <a:t> </a:t>
            </a:r>
            <a:r>
              <a:rPr lang="en-US" sz="1200" dirty="0" smtClean="0"/>
              <a:t>documents under the “DUR </a:t>
            </a:r>
            <a:r>
              <a:rPr lang="en-US" sz="1200" dirty="0" err="1" smtClean="0"/>
              <a:t>Cmts</a:t>
            </a:r>
            <a:r>
              <a:rPr lang="en-US" sz="1200" dirty="0" smtClean="0"/>
              <a:t>” button,</a:t>
            </a:r>
            <a:r>
              <a:rPr lang="en-US" sz="1200" baseline="0" dirty="0" smtClean="0"/>
              <a:t> </a:t>
            </a:r>
            <a:r>
              <a:rPr lang="en-US" sz="1200" dirty="0" smtClean="0"/>
              <a:t>select “Prescriber Consulted” from the drop down and provides the</a:t>
            </a:r>
            <a:r>
              <a:rPr lang="en-US" sz="1200" baseline="0" dirty="0" smtClean="0"/>
              <a:t> information relayed by the MD in the comments field</a:t>
            </a:r>
            <a:r>
              <a:rPr lang="en-US" sz="1200" dirty="0" smtClean="0"/>
              <a:t>.</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Remember, when documenting interactions with physicians and their offices, it is not always possible to talk to the MD.  Be sure to document the names, and if possible, the credentials of the physician representative you spoke with.</a:t>
            </a:r>
          </a:p>
          <a:p>
            <a:endParaRPr lang="en-US" dirty="0">
              <a:latin typeface="Calibri"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45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smtClean="0">
              <a:latin typeface="Calibri" charset="0"/>
              <a:ea typeface="ＭＳ Ｐゴシック" charset="0"/>
              <a:cs typeface="ＭＳ Ｐゴシック" charset="0"/>
            </a:endParaRPr>
          </a:p>
          <a:p>
            <a:pPr marR="0" algn="l" defTabSz="457200" rtl="0" eaLnBrk="1" fontAlgn="auto" latinLnBrk="0" hangingPunct="1">
              <a:lnSpc>
                <a:spcPct val="100000"/>
              </a:lnSpc>
              <a:spcBef>
                <a:spcPts val="0"/>
              </a:spcBef>
              <a:spcAft>
                <a:spcPts val="0"/>
              </a:spcAft>
              <a:buClrTx/>
              <a:buSzTx/>
              <a:tabLst/>
              <a:defRPr/>
            </a:pPr>
            <a:r>
              <a:rPr lang="en-US" dirty="0"/>
              <a:t>T</a:t>
            </a:r>
            <a:r>
              <a:rPr lang="en-US" sz="1200" dirty="0" smtClean="0"/>
              <a:t>he third DUR triggers as a result of a drug-health condition therapy concern based on Mr. Patien</a:t>
            </a:r>
            <a:r>
              <a:rPr lang="en-US" dirty="0" smtClean="0"/>
              <a:t>t’s documented GI issues. </a:t>
            </a:r>
            <a:r>
              <a:rPr lang="en-US" sz="1200" dirty="0" smtClean="0"/>
              <a:t> Since </a:t>
            </a:r>
            <a:r>
              <a:rPr lang="en-US" dirty="0" smtClean="0"/>
              <a:t>Sarah already spoke  with Mr. Patient and learned that he has taken this in the past with no problems</a:t>
            </a:r>
            <a:r>
              <a:rPr lang="en-US" sz="1200" baseline="0" dirty="0" smtClean="0"/>
              <a:t>,</a:t>
            </a:r>
            <a:r>
              <a:rPr lang="en-US" sz="1200" dirty="0" smtClean="0"/>
              <a:t> she knew it was safe to proceed.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Sarah </a:t>
            </a:r>
            <a:r>
              <a:rPr lang="en-US" sz="1200" dirty="0" smtClean="0"/>
              <a:t>chooses “Patient Consulted” and repeats the comment “Patient has history of naproxen with no </a:t>
            </a:r>
            <a:r>
              <a:rPr lang="en-US" dirty="0" smtClean="0"/>
              <a:t>issues</a:t>
            </a:r>
            <a:r>
              <a:rPr lang="en-US" sz="1200" dirty="0" smtClean="0"/>
              <a:t>”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Let’s look at one more example of how to appropriately resolve and document a DUR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45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smtClean="0">
              <a:latin typeface="Calibri" charset="0"/>
              <a:ea typeface="ＭＳ Ｐゴシック" charset="0"/>
              <a:cs typeface="ＭＳ Ｐゴシック" charset="0"/>
            </a:endParaRPr>
          </a:p>
          <a:p>
            <a:pPr marR="0" algn="l" defTabSz="457200" rtl="0" eaLnBrk="1" fontAlgn="auto" latinLnBrk="0" hangingPunct="1">
              <a:lnSpc>
                <a:spcPct val="100000"/>
              </a:lnSpc>
              <a:spcBef>
                <a:spcPts val="0"/>
              </a:spcBef>
              <a:spcAft>
                <a:spcPts val="0"/>
              </a:spcAft>
              <a:buClrTx/>
              <a:buSzTx/>
              <a:tabLst/>
              <a:defRPr/>
            </a:pPr>
            <a:r>
              <a:rPr lang="en-US" dirty="0" smtClean="0"/>
              <a:t>In this case, Mrs. Patient brought in a prescription for Bactrim DS. </a:t>
            </a:r>
          </a:p>
          <a:p>
            <a:pPr marR="0" algn="l" defTabSz="457200" rtl="0" eaLnBrk="1" fontAlgn="auto" latinLnBrk="0" hangingPunct="1">
              <a:lnSpc>
                <a:spcPct val="100000"/>
              </a:lnSpc>
              <a:spcBef>
                <a:spcPts val="0"/>
              </a:spcBef>
              <a:spcAft>
                <a:spcPts val="0"/>
              </a:spcAft>
              <a:buClrTx/>
              <a:buSzTx/>
              <a:tabLst/>
              <a:defRPr/>
            </a:pPr>
            <a:r>
              <a:rPr lang="en-US" dirty="0" smtClean="0"/>
              <a:t>Her profile reveals that she has a sulfa allergy and is taking warfarin 10mg.</a:t>
            </a:r>
          </a:p>
          <a:p>
            <a:pPr marR="0" algn="l" defTabSz="457200" rtl="0" eaLnBrk="1" fontAlgn="auto" latinLnBrk="0" hangingPunct="1">
              <a:lnSpc>
                <a:spcPct val="100000"/>
              </a:lnSpc>
              <a:spcBef>
                <a:spcPts val="0"/>
              </a:spcBef>
              <a:spcAft>
                <a:spcPts val="0"/>
              </a:spcAft>
              <a:buClrTx/>
              <a:buSzTx/>
              <a:tabLst/>
              <a:defRPr/>
            </a:pPr>
            <a:endParaRPr lang="en-US" dirty="0" smtClean="0"/>
          </a:p>
          <a:p>
            <a:pPr marR="0" algn="l" defTabSz="457200" rtl="0" eaLnBrk="1" fontAlgn="auto" latinLnBrk="0" hangingPunct="1">
              <a:lnSpc>
                <a:spcPct val="100000"/>
              </a:lnSpc>
              <a:spcBef>
                <a:spcPts val="0"/>
              </a:spcBef>
              <a:spcAft>
                <a:spcPts val="0"/>
              </a:spcAft>
              <a:buClrTx/>
              <a:buSzTx/>
              <a:tabLst/>
              <a:defRPr/>
            </a:pPr>
            <a:r>
              <a:rPr lang="en-US" dirty="0" smtClean="0"/>
              <a:t>Let’s see how our pharmacist Sarah handles this DUR.</a:t>
            </a:r>
          </a:p>
          <a:p>
            <a:pPr marL="171450" indent="-171450">
              <a:buFont typeface="Arial" panose="020B0604020202020204" pitchFamily="34" charset="0"/>
              <a:buChar char="•"/>
            </a:pPr>
            <a:endParaRPr lang="en-US" dirty="0">
              <a:latin typeface="Calibri"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45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US" baseline="0" dirty="0" smtClean="0">
                <a:latin typeface="Calibri" charset="0"/>
                <a:ea typeface="ＭＳ Ｐゴシック" charset="0"/>
                <a:cs typeface="ＭＳ Ｐゴシック" charset="0"/>
              </a:rPr>
              <a:t>This</a:t>
            </a:r>
            <a:r>
              <a:rPr lang="en-US" dirty="0" smtClean="0">
                <a:latin typeface="Calibri" charset="0"/>
                <a:ea typeface="ＭＳ Ｐゴシック" charset="0"/>
                <a:cs typeface="ＭＳ Ｐゴシック" charset="0"/>
              </a:rPr>
              <a:t> is the DUR screen that populates alerting the pharmacist to the two DURs.  </a:t>
            </a:r>
          </a:p>
          <a:p>
            <a:r>
              <a:rPr lang="en-US" dirty="0" smtClean="0">
                <a:latin typeface="Calibri" charset="0"/>
                <a:ea typeface="ＭＳ Ｐゴシック" charset="0"/>
                <a:cs typeface="ＭＳ Ｐゴシック" charset="0"/>
              </a:rPr>
              <a:t>Both the drug/allergy DUR and the major Drug/drug interaction DUR are drug therapy concerns that the pharmacist will need to resolve.  </a:t>
            </a:r>
            <a:endParaRPr lang="en-US" dirty="0">
              <a:latin typeface="Calibri" charset="0"/>
              <a:ea typeface="ＭＳ Ｐゴシック" charset="0"/>
              <a:cs typeface="ＭＳ Ｐゴシック" charset="0"/>
            </a:endParaRPr>
          </a:p>
          <a:p>
            <a:endParaRPr lang="en-US" dirty="0" smtClean="0">
              <a:latin typeface="Calibri" charset="0"/>
              <a:ea typeface="ＭＳ Ｐゴシック" charset="0"/>
              <a:cs typeface="ＭＳ Ｐゴシック" charset="0"/>
            </a:endParaRPr>
          </a:p>
          <a:p>
            <a:r>
              <a:rPr lang="en-US" dirty="0" smtClean="0">
                <a:latin typeface="Calibri" charset="0"/>
                <a:ea typeface="ＭＳ Ｐゴシック" charset="0"/>
                <a:cs typeface="ＭＳ Ｐゴシック" charset="0"/>
              </a:rPr>
              <a:t>For each type of DUR appropriate documentation of actions taken should be recorded under the DUR CMTS button </a:t>
            </a:r>
            <a:endParaRPr lang="en-US" baseline="0" dirty="0" smtClean="0">
              <a:latin typeface="Calibri"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45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smtClean="0">
              <a:latin typeface="Calibri" charset="0"/>
              <a:ea typeface="ＭＳ Ｐゴシック" charset="0"/>
              <a:cs typeface="ＭＳ Ｐゴシック" charset="0"/>
            </a:endParaRP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In this case, the patient </a:t>
            </a:r>
            <a:r>
              <a:rPr lang="en-US" dirty="0" smtClean="0"/>
              <a:t>did not answer her phone when Sarah attempted to contact her about the Drug/allergy DUR.  The pharmacist contacted Mrs. Patient’s GP,  Dr. Intercom, who wrote the prescription for Bactrim</a:t>
            </a:r>
            <a:r>
              <a:rPr lang="en-US" sz="1200" dirty="0" smtClean="0"/>
              <a:t> regarding the patient’s documented sulfa allergy.  </a:t>
            </a:r>
          </a:p>
          <a:p>
            <a:pPr marR="0" algn="l" defTabSz="457200" rtl="0" eaLnBrk="1" fontAlgn="auto" latinLnBrk="0" hangingPunct="1">
              <a:lnSpc>
                <a:spcPct val="100000"/>
              </a:lnSpc>
              <a:spcBef>
                <a:spcPts val="0"/>
              </a:spcBef>
              <a:spcAft>
                <a:spcPts val="0"/>
              </a:spcAft>
              <a:buClrTx/>
              <a:buSzTx/>
              <a:tabLst/>
              <a:defRPr/>
            </a:pPr>
            <a:endParaRPr lang="en-US" sz="1200"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Dr. Intercom </a:t>
            </a:r>
            <a:r>
              <a:rPr lang="en-US" sz="1200" dirty="0" smtClean="0"/>
              <a:t>stats that she was aware of the patient’s drug allergy and that the patient has tolerated this drug in the past</a:t>
            </a:r>
            <a:r>
              <a:rPr lang="en-US" dirty="0" smtClean="0"/>
              <a:t>.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Sarah also tells Dr. Intercom that the patient is on Warfarin.   The doctor said that she already knew that and that Mrs. Patient was under the care of a cardiologist who monitors her INR;</a:t>
            </a:r>
            <a:endParaRPr lang="en-US" sz="1200"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Sarah</a:t>
            </a:r>
            <a:r>
              <a:rPr lang="en-US" sz="1200" baseline="0" dirty="0" smtClean="0"/>
              <a:t> </a:t>
            </a:r>
            <a:r>
              <a:rPr lang="en-US" sz="1200" dirty="0" smtClean="0"/>
              <a:t>documents this conversation under the DUR CMTS button.  She selects “Prescriber Consulted” from the drop down and provides the</a:t>
            </a:r>
            <a:r>
              <a:rPr lang="en-US" sz="1200" baseline="0" dirty="0" smtClean="0"/>
              <a:t> information relayed by the MD in the comments field</a:t>
            </a:r>
            <a:r>
              <a:rPr lang="en-US" sz="1200" dirty="0" smtClean="0"/>
              <a:t>.</a:t>
            </a:r>
          </a:p>
          <a:p>
            <a:pPr marR="0" lvl="1" algn="l" defTabSz="457200" rtl="0" eaLnBrk="1" fontAlgn="auto" latinLnBrk="0" hangingPunct="1">
              <a:lnSpc>
                <a:spcPct val="100000"/>
              </a:lnSpc>
              <a:spcBef>
                <a:spcPts val="0"/>
              </a:spcBef>
              <a:spcAft>
                <a:spcPts val="0"/>
              </a:spcAft>
              <a:buClrTx/>
              <a:buSzTx/>
              <a:tabLst/>
              <a:defRPr/>
            </a:pPr>
            <a:endParaRPr lang="en-US" sz="120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45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baseline="0" dirty="0" smtClean="0">
              <a:latin typeface="Calibri" charset="0"/>
              <a:ea typeface="ＭＳ Ｐゴシック" charset="0"/>
              <a:cs typeface="ＭＳ Ｐゴシック" charset="0"/>
            </a:endParaRPr>
          </a:p>
          <a:p>
            <a:endParaRPr lang="en-US" baseline="0" dirty="0" smtClean="0">
              <a:latin typeface="Calibri" charset="0"/>
              <a:ea typeface="ＭＳ Ｐゴシック" charset="0"/>
              <a:cs typeface="ＭＳ Ｐゴシック" charset="0"/>
            </a:endParaRP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For the second DUR, the patient is currently </a:t>
            </a:r>
            <a:r>
              <a:rPr lang="en-US" dirty="0" smtClean="0"/>
              <a:t>taking </a:t>
            </a:r>
            <a:r>
              <a:rPr lang="en-US" sz="1200" dirty="0" smtClean="0"/>
              <a:t>prescription for warfarin from his cardiologist, Dr. Jones. </a:t>
            </a:r>
            <a:r>
              <a:rPr lang="en-US" dirty="0" smtClean="0"/>
              <a:t>Sarah </a:t>
            </a:r>
            <a:r>
              <a:rPr lang="en-US" sz="1200" dirty="0" smtClean="0"/>
              <a:t>reaches out to the cardiologist to alert him that the patient was prescribed Bactrim DS. The MD was not available to speak to Sarah but his nurse, Jane, </a:t>
            </a:r>
            <a:r>
              <a:rPr lang="en-US" dirty="0" smtClean="0"/>
              <a:t>said that the doctor was aware that the patient needed antibiotics and that she will monitor Mrs. Patient’s INR at the appointment already scheduled for next week</a:t>
            </a:r>
            <a:r>
              <a:rPr lang="en-US" sz="1200" baseline="0" dirty="0" smtClean="0"/>
              <a:t>. </a:t>
            </a:r>
            <a:endParaRPr lang="en-US" sz="1200"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Sarah</a:t>
            </a:r>
            <a:r>
              <a:rPr lang="en-US" sz="1200" baseline="0" dirty="0" smtClean="0"/>
              <a:t> </a:t>
            </a:r>
            <a:r>
              <a:rPr lang="en-US" sz="1200" dirty="0" smtClean="0"/>
              <a:t>documents under the “DUR </a:t>
            </a:r>
            <a:r>
              <a:rPr lang="en-US" sz="1200" dirty="0" err="1" smtClean="0"/>
              <a:t>Cmts</a:t>
            </a:r>
            <a:r>
              <a:rPr lang="en-US" sz="1200" dirty="0" smtClean="0"/>
              <a:t>” button,</a:t>
            </a:r>
            <a:r>
              <a:rPr lang="en-US" sz="1200" baseline="0" dirty="0" smtClean="0"/>
              <a:t> </a:t>
            </a:r>
            <a:r>
              <a:rPr lang="en-US" sz="1200" dirty="0" smtClean="0"/>
              <a:t>select “Prescriber Consulted” from the drop down and provide the</a:t>
            </a:r>
            <a:r>
              <a:rPr lang="en-US" sz="1200" baseline="0" dirty="0" smtClean="0"/>
              <a:t> information relayed by the </a:t>
            </a:r>
            <a:r>
              <a:rPr lang="en-US" dirty="0" smtClean="0"/>
              <a:t>nurse</a:t>
            </a:r>
            <a:r>
              <a:rPr lang="en-US" sz="1200" baseline="0" dirty="0" smtClean="0"/>
              <a:t> in the comments field</a:t>
            </a:r>
            <a:r>
              <a:rPr lang="en-US" sz="1200" dirty="0" smtClean="0"/>
              <a:t>.</a:t>
            </a:r>
          </a:p>
          <a:p>
            <a:pPr marR="0" lvl="1" algn="l" defTabSz="457200" rtl="0" eaLnBrk="1" fontAlgn="auto" latinLnBrk="0" hangingPunct="1">
              <a:lnSpc>
                <a:spcPct val="100000"/>
              </a:lnSpc>
              <a:spcBef>
                <a:spcPts val="0"/>
              </a:spcBef>
              <a:spcAft>
                <a:spcPts val="0"/>
              </a:spcAft>
              <a:buClrTx/>
              <a:buSzTx/>
              <a:tabLst/>
              <a:defRPr/>
            </a:pPr>
            <a:endParaRPr lang="en-US" sz="1200"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45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baseline="0" dirty="0" smtClean="0">
              <a:latin typeface="Calibri" charset="0"/>
              <a:ea typeface="ＭＳ Ｐゴシック" charset="0"/>
              <a:cs typeface="ＭＳ Ｐゴシック" charset="0"/>
            </a:endParaRP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Even though all doctor involved in this patient’s care are comfortable with these medications being dispensed, Sarah knows that some patient consultation will be required in order to safely dispense these medications to Mrs. Patient.   Before overriding the DURs, </a:t>
            </a:r>
            <a:r>
              <a:rPr lang="en-US" dirty="0" smtClean="0"/>
              <a:t>Sarah </a:t>
            </a:r>
            <a:r>
              <a:rPr lang="en-US" sz="1200" dirty="0" smtClean="0"/>
              <a:t>wants to mark the prescription for a mandatory consultation to make sure </a:t>
            </a:r>
            <a:r>
              <a:rPr lang="en-US" dirty="0" smtClean="0"/>
              <a:t>Mrs. Patient </a:t>
            </a:r>
            <a:r>
              <a:rPr lang="en-US" sz="1200" dirty="0" smtClean="0"/>
              <a:t> is aware this contains sulfa and that she knows the signs/symptoms to look out for in case she has a reaction.  </a:t>
            </a:r>
            <a:r>
              <a:rPr lang="en-US" dirty="0" smtClean="0"/>
              <a:t>Sarah</a:t>
            </a:r>
            <a:r>
              <a:rPr lang="en-US" sz="1200" dirty="0" smtClean="0"/>
              <a:t> also wants to make sure that Mrs. </a:t>
            </a:r>
            <a:r>
              <a:rPr lang="en-US" dirty="0"/>
              <a:t>P</a:t>
            </a:r>
            <a:r>
              <a:rPr lang="en-US" sz="1200" dirty="0" smtClean="0"/>
              <a:t>atient knows about the drug/drug interaction.  </a:t>
            </a:r>
            <a:r>
              <a:rPr lang="en-US" dirty="0" smtClean="0"/>
              <a:t>She wants to ensure that she knows how to look for signs and symptoms of bleeding and that they know how important it is to keep her doctor appointments to test their INR.</a:t>
            </a:r>
            <a:endParaRPr lang="en-US" sz="1200"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Comments should be placed under the “Consult </a:t>
            </a:r>
            <a:r>
              <a:rPr lang="en-US" sz="1200" dirty="0" err="1" smtClean="0"/>
              <a:t>Req</a:t>
            </a:r>
            <a:r>
              <a:rPr lang="en-US" sz="1200" dirty="0" smtClean="0"/>
              <a:t>” button under the “Actions” section.</a:t>
            </a:r>
          </a:p>
          <a:p>
            <a:endParaRPr lang="en-US" dirty="0">
              <a:latin typeface="Calibri"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45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Calibri" charset="0"/>
              <a:ea typeface="ＭＳ Ｐゴシック" charset="0"/>
              <a:cs typeface="ＭＳ Ｐゴシック" charset="0"/>
            </a:endParaRPr>
          </a:p>
          <a:p>
            <a:r>
              <a:rPr lang="en-US" dirty="0" smtClean="0">
                <a:latin typeface="Calibri" charset="0"/>
                <a:ea typeface="ＭＳ Ｐゴシック" charset="0"/>
                <a:cs typeface="ＭＳ Ｐゴシック" charset="0"/>
              </a:rPr>
              <a:t>Here Sarah documents what counseling needs to occur when Mrs. Patient picks up the medication.</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p>
          <a:p>
            <a:pPr marR="0" algn="l" defTabSz="457200" rtl="0" eaLnBrk="1" fontAlgn="auto" latinLnBrk="0" hangingPunct="1">
              <a:lnSpc>
                <a:spcPct val="100000"/>
              </a:lnSpc>
              <a:spcBef>
                <a:spcPts val="0"/>
              </a:spcBef>
              <a:spcAft>
                <a:spcPts val="0"/>
              </a:spcAft>
              <a:buClrTx/>
              <a:buSzTx/>
              <a:tabLst/>
              <a:defRPr/>
            </a:pPr>
            <a:r>
              <a:rPr lang="en-US" sz="1200" dirty="0" smtClean="0"/>
              <a:t>Once this is saved, this will trigger a CAP block at the register to ensure mandatory counseling by a pharmacist prior to selling the medication.</a:t>
            </a:r>
          </a:p>
          <a:p>
            <a:endParaRPr lang="en-US" dirty="0">
              <a:latin typeface="Calibri"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45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US" dirty="0" smtClean="0">
                <a:latin typeface="Calibri" charset="0"/>
                <a:ea typeface="ＭＳ Ｐゴシック" charset="0"/>
                <a:cs typeface="ＭＳ Ｐゴシック" charset="0"/>
              </a:rPr>
              <a:t>When Mrs. Patient comes to pick up her prescription later that afternoon, the technician pulls up the work queue to find her prescriptions.</a:t>
            </a:r>
          </a:p>
          <a:p>
            <a:endParaRPr lang="en-US" dirty="0">
              <a:latin typeface="Calibri" charset="0"/>
              <a:ea typeface="ＭＳ Ｐゴシック" charset="0"/>
            </a:endParaRPr>
          </a:p>
          <a:p>
            <a:r>
              <a:rPr lang="en-US" sz="1200" dirty="0" smtClean="0">
                <a:latin typeface="Calibri" charset="0"/>
                <a:ea typeface="ＭＳ Ｐゴシック" charset="0"/>
              </a:rPr>
              <a:t>The “Consult” column in the work queue will alert the technician that a pharmacist consultation is requires prior to picking the medication up.</a:t>
            </a:r>
          </a:p>
          <a:p>
            <a:endParaRPr lang="en-US" sz="1200" dirty="0" smtClean="0">
              <a:latin typeface="Calibri" charset="0"/>
              <a:ea typeface="ＭＳ Ｐゴシック" charset="0"/>
            </a:endParaRPr>
          </a:p>
          <a:p>
            <a:r>
              <a:rPr lang="en-US" sz="1200" dirty="0" smtClean="0"/>
              <a:t>Just in </a:t>
            </a:r>
            <a:r>
              <a:rPr lang="en-US" dirty="0" smtClean="0"/>
              <a:t>case the technician misses the consultation requirement in the work queue, if </a:t>
            </a:r>
            <a:r>
              <a:rPr lang="en-US" sz="1200" dirty="0" smtClean="0"/>
              <a:t>the prescription is scanned at the register a CAP block will pop up to alert the employee that a mandatory consultation must be done by the pharmacist for the prescription</a:t>
            </a:r>
            <a:r>
              <a:rPr lang="en-US" sz="1200" baseline="0" dirty="0" smtClean="0"/>
              <a:t> to be sold. </a:t>
            </a:r>
            <a:endParaRPr lang="en-US" dirty="0">
              <a:latin typeface="Calibri"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45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Calibri" charset="0"/>
              <a:ea typeface="ＭＳ Ｐゴシック" charset="0"/>
              <a:cs typeface="ＭＳ Ｐゴシック" charset="0"/>
            </a:endParaRPr>
          </a:p>
          <a:p>
            <a:r>
              <a:rPr lang="en-US" baseline="0" dirty="0" smtClean="0">
                <a:latin typeface="Calibri" charset="0"/>
                <a:ea typeface="ＭＳ Ｐゴシック" charset="0"/>
                <a:cs typeface="ＭＳ Ｐゴシック" charset="0"/>
              </a:rPr>
              <a:t>Our</a:t>
            </a:r>
            <a:r>
              <a:rPr lang="en-US" dirty="0" smtClean="0">
                <a:latin typeface="Calibri" charset="0"/>
                <a:ea typeface="ＭＳ Ｐゴシック" charset="0"/>
                <a:cs typeface="ＭＳ Ｐゴシック" charset="0"/>
              </a:rPr>
              <a:t> pharmacist. Bob is now on duty and he needs to get up to speed quickly on what kind of consultation Mrs. Patient will need to safely take her medications.</a:t>
            </a:r>
          </a:p>
          <a:p>
            <a:endParaRPr lang="en-US" baseline="0" dirty="0" smtClean="0">
              <a:latin typeface="Calibri" charset="0"/>
              <a:ea typeface="ＭＳ Ｐゴシック" charset="0"/>
              <a:cs typeface="ＭＳ Ｐゴシック" charset="0"/>
            </a:endParaRPr>
          </a:p>
          <a:p>
            <a:r>
              <a:rPr lang="en-US" baseline="0" dirty="0" smtClean="0">
                <a:latin typeface="Calibri" charset="0"/>
                <a:ea typeface="ＭＳ Ｐゴシック" charset="0"/>
                <a:cs typeface="ＭＳ Ｐゴシック" charset="0"/>
              </a:rPr>
              <a:t>This is  what </a:t>
            </a:r>
            <a:r>
              <a:rPr lang="en-US" dirty="0" smtClean="0">
                <a:latin typeface="Calibri" charset="0"/>
                <a:ea typeface="ＭＳ Ｐゴシック" charset="0"/>
                <a:cs typeface="ＭＳ Ｐゴシック" charset="0"/>
              </a:rPr>
              <a:t>Bob sees when he pulls up the consultation application by</a:t>
            </a:r>
            <a:r>
              <a:rPr lang="en-US" baseline="0" dirty="0" smtClean="0">
                <a:latin typeface="Calibri" charset="0"/>
                <a:ea typeface="ＭＳ Ｐゴシック" charset="0"/>
                <a:cs typeface="ＭＳ Ｐゴシック" charset="0"/>
              </a:rPr>
              <a:t> selecting the “Consult” button. Patient and specific prescription information can be found</a:t>
            </a:r>
            <a:r>
              <a:rPr lang="en-US" dirty="0" smtClean="0">
                <a:latin typeface="Calibri" charset="0"/>
                <a:ea typeface="ＭＳ Ｐゴシック" charset="0"/>
                <a:cs typeface="ＭＳ Ｐゴシック" charset="0"/>
              </a:rPr>
              <a:t> towards the top of the screen</a:t>
            </a:r>
            <a:r>
              <a:rPr lang="en-US" baseline="0" dirty="0" smtClean="0">
                <a:latin typeface="Calibri" charset="0"/>
                <a:ea typeface="ＭＳ Ｐゴシック" charset="0"/>
                <a:cs typeface="ＭＳ Ｐゴシック" charset="0"/>
              </a:rPr>
              <a:t>. The interaction(s) can be found towards the bottom</a:t>
            </a:r>
            <a:r>
              <a:rPr lang="en-US" dirty="0">
                <a:latin typeface="Calibri" charset="0"/>
                <a:ea typeface="ＭＳ Ｐゴシック" charset="0"/>
                <a:cs typeface="ＭＳ Ｐゴシック" charset="0"/>
              </a:rPr>
              <a:t> </a:t>
            </a:r>
            <a:r>
              <a:rPr lang="en-US" dirty="0" smtClean="0">
                <a:latin typeface="Calibri" charset="0"/>
                <a:ea typeface="ＭＳ Ｐゴシック" charset="0"/>
                <a:cs typeface="ＭＳ Ｐゴシック" charset="0"/>
              </a:rPr>
              <a:t>and the notes left by the DUR pharmacist are in the middle.  Luckily, in this case Sarah, who left the clinical notes, did a great job documenting what the consultation pharmacist needs to cover with Mrs. Patient.</a:t>
            </a:r>
            <a:endParaRPr lang="en-US" baseline="0" dirty="0" smtClean="0">
              <a:latin typeface="Calibri" charset="0"/>
              <a:ea typeface="ＭＳ Ｐゴシック" charset="0"/>
              <a:cs typeface="ＭＳ Ｐゴシック" charset="0"/>
            </a:endParaRPr>
          </a:p>
          <a:p>
            <a:pPr marL="0" indent="0">
              <a:buNone/>
            </a:pPr>
            <a:endParaRPr lang="en-US" baseline="0" dirty="0" smtClean="0">
              <a:latin typeface="Calibri" charset="0"/>
              <a:ea typeface="ＭＳ Ｐゴシック" charset="0"/>
              <a:cs typeface="ＭＳ Ｐゴシック" charset="0"/>
            </a:endParaRPr>
          </a:p>
          <a:p>
            <a:r>
              <a:rPr lang="en-US" dirty="0" smtClean="0">
                <a:latin typeface="Calibri" charset="0"/>
                <a:ea typeface="ＭＳ Ｐゴシック" charset="0"/>
                <a:cs typeface="ＭＳ Ｐゴシック" charset="0"/>
              </a:rPr>
              <a:t>Bob confirms that Mrs. Patient had never had any issues taking Bactrim in the past by asking open ended questions.  He educates Mrs. Patient on the signs and symptoms of an allergic reaction and tells her what to do in the case of an allergic reaction.  He also tells Mrs. Patient about the drug interaction between warfarin and </a:t>
            </a:r>
            <a:r>
              <a:rPr lang="en-US" dirty="0">
                <a:latin typeface="Calibri" charset="0"/>
                <a:ea typeface="ＭＳ Ｐゴシック" charset="0"/>
                <a:cs typeface="ＭＳ Ｐゴシック" charset="0"/>
              </a:rPr>
              <a:t>B</a:t>
            </a:r>
            <a:r>
              <a:rPr lang="en-US" dirty="0" smtClean="0">
                <a:latin typeface="Calibri" charset="0"/>
                <a:ea typeface="ＭＳ Ｐゴシック" charset="0"/>
                <a:cs typeface="ＭＳ Ｐゴシック" charset="0"/>
              </a:rPr>
              <a:t>actrim and reminds her to keep all appointments with her cardiologist, Dr. Jones, for her INR checks.</a:t>
            </a:r>
            <a:endParaRPr lang="en-US" dirty="0">
              <a:latin typeface="Calibri"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45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L="0" indent="0">
              <a:buFont typeface="Arial" panose="020B0604020202020204" pitchFamily="34" charset="0"/>
              <a:buNone/>
            </a:pPr>
            <a:r>
              <a:rPr lang="en-US" sz="1200" dirty="0" smtClean="0"/>
              <a:t>-A Prospective DUR is a process that ensures all clinical drug therapy concerns are resolved by the pharmacist prior to dispensing a prescription</a:t>
            </a:r>
          </a:p>
          <a:p>
            <a:pPr marL="0" indent="0">
              <a:buFont typeface="Arial" panose="020B0604020202020204" pitchFamily="34" charset="0"/>
              <a:buNone/>
            </a:pPr>
            <a:r>
              <a:rPr lang="en-US" dirty="0" smtClean="0"/>
              <a:t>-Not only is it a licensed pharmacist’s professional obligation, but it is an important step in providing quality health care and improving patient outcomes</a:t>
            </a:r>
            <a:endParaRPr lang="en-US" sz="1200" dirty="0" smtClean="0"/>
          </a:p>
          <a:p>
            <a:endParaRPr lang="en-US" dirty="0">
              <a:latin typeface="Calibri"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45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US" sz="1050" dirty="0" smtClean="0">
                <a:latin typeface="Calibri" charset="0"/>
                <a:ea typeface="ＭＳ Ｐゴシック" charset="0"/>
                <a:cs typeface="ＭＳ Ｐゴシック" charset="0"/>
              </a:rPr>
              <a:t>Talking Points:</a:t>
            </a:r>
          </a:p>
          <a:p>
            <a:endParaRPr lang="en-US" sz="1050" dirty="0" smtClean="0">
              <a:latin typeface="Calibri" charset="0"/>
              <a:ea typeface="ＭＳ Ｐゴシック" charset="0"/>
              <a:cs typeface="ＭＳ Ｐゴシック" charset="0"/>
            </a:endParaRP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smtClean="0"/>
              <a:t>Ask for updated patient information at in-window:</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smtClean="0"/>
              <a:t>Ensure that the in-window employee that receives the prescription always asks for updated patient information in order for you, the pharmacist, to be able to do an accurate review (i.e. Allergy and Health Conditions)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smtClean="0"/>
              <a:t>Clarify with the prescriber if there are any questions:</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smtClean="0"/>
              <a:t>Be professional and respectful. Remember that everyone makes mistakes, including prescribers. If there is something that does not seem correct, please question the prescriber. It is better to put in your due diligence and trust your instincts rather than putting the patient at risk for something that could be prevented. Remember this is about patient safety</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smtClean="0"/>
              <a:t>Be persistent; if you think there is an issue, ask to speak with the MD:</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smtClean="0"/>
              <a:t>If there is clarification that was confirmed by a prescriber’s agent even though there is a clear discrepancy, request to speak with the prescriber.  Reading the prescription from a chart for confirmation does not indicate that the prescriber was correct. Explain the urgency of the matter and insist on speaking with the prescriber if a resolution cannot be made with the agent.</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smtClean="0"/>
              <a:t>Be very concise with your information:</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smtClean="0"/>
              <a:t>Avoid back and forth in communication. If the issue is not explained well, an error may still occur.’</a:t>
            </a:r>
          </a:p>
          <a:p>
            <a:pPr marL="171450" indent="-171450">
              <a:buFont typeface="Arial" panose="020B0604020202020204" pitchFamily="34" charset="0"/>
              <a:buChar char="•"/>
              <a:defRPr/>
            </a:pPr>
            <a:r>
              <a:rPr lang="en-US" dirty="0" smtClean="0"/>
              <a:t>Follow </a:t>
            </a:r>
            <a:r>
              <a:rPr lang="en-US" dirty="0"/>
              <a:t>all company policies and state guidelines in regards to your obligation to counsel for new or refill prescriptions.</a:t>
            </a:r>
          </a:p>
          <a:p>
            <a:pPr marL="628650" lvl="1" indent="-171450">
              <a:buFont typeface="Arial" panose="020B0604020202020204" pitchFamily="34" charset="0"/>
              <a:buChar char="•"/>
              <a:defRPr/>
            </a:pPr>
            <a:endParaRPr lang="en-US" sz="1050" dirty="0"/>
          </a:p>
          <a:p>
            <a:pPr marL="171450" indent="-171450">
              <a:buFont typeface="Arial" panose="020B0604020202020204" pitchFamily="34" charset="0"/>
              <a:buChar char="•"/>
              <a:defRPr/>
            </a:pPr>
            <a:r>
              <a:rPr lang="en-US" dirty="0"/>
              <a:t>And finally,. Only dispense prescriptions which you feel, in your professional judgement, safe to dispense.</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p>
          <a:p>
            <a:pPr marL="171450" indent="-171450">
              <a:buFont typeface="Arial" panose="020B0604020202020204" pitchFamily="34" charset="0"/>
              <a:buChar char="•"/>
            </a:pPr>
            <a:endParaRPr lang="en-US" dirty="0">
              <a:latin typeface="Calibri"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8915" name="Rectangle 3"/>
          <p:cNvSpPr>
            <a:spLocks noGrp="1"/>
          </p:cNvSpPr>
          <p:nvPr>
            <p:ph type="body" idx="1"/>
          </p:nvPr>
        </p:nvSpPr>
        <p:spPr/>
        <p:txBody>
          <a:bodyPr/>
          <a:lstStyle/>
          <a:p>
            <a:r>
              <a:rPr lang="en-US" dirty="0" smtClean="0">
                <a:latin typeface="Calibri" charset="0"/>
                <a:ea typeface="ＭＳ Ｐゴシック" charset="0"/>
                <a:cs typeface="ＭＳ Ｐゴシック" charset="0"/>
              </a:rPr>
              <a:t>Thank you for joining us today for a refresher on Prospective Drug Utilization Review and Patient Consultation in the Retail setting</a:t>
            </a:r>
            <a:endParaRPr lang="en-US" dirty="0">
              <a:latin typeface="Calibri"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Professional judgement must be used at all times when performing a drug utilization review.  Some of the areas of review should include but are not limited to:</a:t>
            </a:r>
          </a:p>
          <a:p>
            <a:endParaRPr lang="en-US" dirty="0"/>
          </a:p>
          <a:p>
            <a:r>
              <a:rPr lang="en-US" dirty="0" smtClean="0"/>
              <a:t>Read the bullets on the slide</a:t>
            </a:r>
            <a:endParaRPr lang="en-US" dirty="0"/>
          </a:p>
        </p:txBody>
      </p:sp>
    </p:spTree>
    <p:extLst>
      <p:ext uri="{BB962C8B-B14F-4D97-AF65-F5344CB8AC3E}">
        <p14:creationId xmlns:p14="http://schemas.microsoft.com/office/powerpoint/2010/main" val="3884727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45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a:t>
            </a:r>
            <a:r>
              <a:rPr lang="en-US" dirty="0" smtClean="0"/>
              <a:t>Documentation allows anyone to know what </a:t>
            </a:r>
            <a:r>
              <a:rPr lang="en-US" baseline="0" dirty="0" smtClean="0"/>
              <a:t>you,</a:t>
            </a:r>
            <a:r>
              <a:rPr lang="en-US" dirty="0" smtClean="0"/>
              <a:t> the pharmacist, was thinking of at the time of fill</a:t>
            </a:r>
            <a:r>
              <a:rPr lang="en-US" baseline="0" dirty="0" smtClean="0"/>
              <a:t> – regardless of when they review; whether it is tomorrow, in a month or in a year. </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-It is important that notes left are clear and concise and understandable by anyone who is taking over the patient’s care after the end of your shift or reviewing the patient’s profile for a future fill of the medication.</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6488" y="673100"/>
            <a:ext cx="4645025" cy="3484563"/>
          </a:xfrm>
        </p:spPr>
      </p:sp>
      <p:sp>
        <p:nvSpPr>
          <p:cNvPr id="3" name="Notes Placeholder 2"/>
          <p:cNvSpPr>
            <a:spLocks noGrp="1"/>
          </p:cNvSpPr>
          <p:nvPr>
            <p:ph type="body" idx="1"/>
          </p:nvPr>
        </p:nvSpPr>
        <p:spPr/>
        <p:txBody>
          <a:bodyPr/>
          <a:lstStyle/>
          <a:p>
            <a:r>
              <a:rPr lang="en-US" dirty="0" smtClean="0"/>
              <a:t>Here are some examples of documentation of DUR comments.  Which do you think are the most clinically appropriate?</a:t>
            </a:r>
          </a:p>
          <a:p>
            <a:endParaRPr lang="en-US" dirty="0"/>
          </a:p>
          <a:p>
            <a:r>
              <a:rPr lang="en-US" dirty="0" smtClean="0"/>
              <a:t>Four voices read the bubbles.</a:t>
            </a:r>
          </a:p>
          <a:p>
            <a:endParaRPr lang="en-US" dirty="0"/>
          </a:p>
          <a:p>
            <a:r>
              <a:rPr lang="en-US" dirty="0" smtClean="0"/>
              <a:t>Choices a and d are clinically appropriate and provide enough information about what actions were performed to resolve this DUR, what clinical considerations the pharmacist was thinking about at the time of fill and who, if anyone, provided information that helped the pharmacist resolve the DUR</a:t>
            </a:r>
          </a:p>
          <a:p>
            <a:endParaRPr lang="en-US" dirty="0"/>
          </a:p>
          <a:p>
            <a:endParaRPr lang="en-US" dirty="0"/>
          </a:p>
        </p:txBody>
      </p:sp>
    </p:spTree>
    <p:extLst>
      <p:ext uri="{BB962C8B-B14F-4D97-AF65-F5344CB8AC3E}">
        <p14:creationId xmlns:p14="http://schemas.microsoft.com/office/powerpoint/2010/main" val="2672200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we are going to walk through two examples of appropriately documented and resolved DUR’s.</a:t>
            </a:r>
            <a:endParaRPr lang="en-US" dirty="0"/>
          </a:p>
        </p:txBody>
      </p:sp>
    </p:spTree>
    <p:extLst>
      <p:ext uri="{BB962C8B-B14F-4D97-AF65-F5344CB8AC3E}">
        <p14:creationId xmlns:p14="http://schemas.microsoft.com/office/powerpoint/2010/main" val="4005639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45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R="0" algn="l" defTabSz="457200" rtl="0" eaLnBrk="1" fontAlgn="auto" latinLnBrk="0" hangingPunct="1">
              <a:lnSpc>
                <a:spcPct val="100000"/>
              </a:lnSpc>
              <a:spcBef>
                <a:spcPts val="0"/>
              </a:spcBef>
              <a:spcAft>
                <a:spcPts val="0"/>
              </a:spcAft>
              <a:buClrTx/>
              <a:buSzTx/>
              <a:tabLst/>
              <a:defRPr/>
            </a:pPr>
            <a:endParaRPr lang="en-US" dirty="0"/>
          </a:p>
          <a:p>
            <a:pPr marR="0" algn="l" defTabSz="457200" rtl="0" eaLnBrk="1" fontAlgn="auto" latinLnBrk="0" hangingPunct="1">
              <a:lnSpc>
                <a:spcPct val="100000"/>
              </a:lnSpc>
              <a:spcBef>
                <a:spcPts val="0"/>
              </a:spcBef>
              <a:spcAft>
                <a:spcPts val="0"/>
              </a:spcAft>
              <a:buClrTx/>
              <a:buSzTx/>
              <a:tabLst/>
              <a:defRPr/>
            </a:pPr>
            <a:r>
              <a:rPr lang="en-US" sz="1200" dirty="0" smtClean="0"/>
              <a:t>A prescription was brought in for M</a:t>
            </a:r>
            <a:r>
              <a:rPr lang="en-US" dirty="0" smtClean="0"/>
              <a:t>r. Patient for </a:t>
            </a:r>
            <a:r>
              <a:rPr lang="en-US" sz="1200" dirty="0" smtClean="0"/>
              <a:t>naproxen 500mg DR.  Sarah, our pharmacist on duty, takes in the prescription by asking the patient if he has any allergies or health conditions.  </a:t>
            </a:r>
            <a:r>
              <a:rPr lang="en-US" dirty="0" smtClean="0"/>
              <a:t>Mr. P</a:t>
            </a:r>
            <a:r>
              <a:rPr lang="en-US" sz="1200" dirty="0" smtClean="0"/>
              <a:t>atient </a:t>
            </a:r>
            <a:r>
              <a:rPr lang="en-US" dirty="0" smtClean="0"/>
              <a:t>says he has an </a:t>
            </a:r>
            <a:r>
              <a:rPr lang="en-US" sz="1200" dirty="0" smtClean="0"/>
              <a:t>NSAID allergy and GI problem.  Sarah </a:t>
            </a:r>
            <a:r>
              <a:rPr lang="en-US" dirty="0" smtClean="0"/>
              <a:t>sees these already in Mr. Patient’s profile </a:t>
            </a:r>
            <a:r>
              <a:rPr lang="en-US" sz="1200" dirty="0" smtClean="0"/>
              <a:t>and notices he is also taking warfarin 10mg.  She asks Mr</a:t>
            </a:r>
            <a:r>
              <a:rPr lang="en-US" dirty="0" smtClean="0"/>
              <a:t>. Patient if he has ever had Naproxen in the past and he says that he takes the OTC version every once in  a great while on the recommendation of his doctor.  Through some open ended questions, Sarah learns that Mr. Patient gets hives when he takes some other NSAIDS.  </a:t>
            </a:r>
            <a:r>
              <a:rPr lang="en-US" sz="1200" dirty="0" smtClean="0"/>
              <a:t> After </a:t>
            </a:r>
            <a:r>
              <a:rPr lang="en-US" dirty="0" smtClean="0"/>
              <a:t>data review</a:t>
            </a:r>
            <a:r>
              <a:rPr lang="en-US" sz="1200" dirty="0" smtClean="0"/>
              <a:t> of the prescription was completed, the DUR detail screen pops up with the different drug therapy concerns</a:t>
            </a:r>
          </a:p>
          <a:p>
            <a:pPr marR="0" algn="l" defTabSz="457200" rtl="0" eaLnBrk="1" fontAlgn="auto" latinLnBrk="0" hangingPunct="1">
              <a:lnSpc>
                <a:spcPct val="100000"/>
              </a:lnSpc>
              <a:spcBef>
                <a:spcPts val="0"/>
              </a:spcBef>
              <a:spcAft>
                <a:spcPts val="0"/>
              </a:spcAft>
              <a:buClrTx/>
              <a:buSzTx/>
              <a:tabLst/>
              <a:defRPr/>
            </a:pPr>
            <a:endParaRPr lang="en-US" dirty="0" smtClean="0"/>
          </a:p>
          <a:p>
            <a:pPr marR="0" algn="l" defTabSz="457200" rtl="0" eaLnBrk="1" fontAlgn="auto" latinLnBrk="0" hangingPunct="1">
              <a:lnSpc>
                <a:spcPct val="100000"/>
              </a:lnSpc>
              <a:spcBef>
                <a:spcPts val="0"/>
              </a:spcBef>
              <a:spcAft>
                <a:spcPts val="0"/>
              </a:spcAft>
              <a:buClrTx/>
              <a:buSzTx/>
              <a:tabLst/>
              <a:defRPr/>
            </a:pPr>
            <a:endParaRPr lang="en-US" dirty="0"/>
          </a:p>
          <a:p>
            <a:pPr marR="0" algn="l" defTabSz="457200" rtl="0" eaLnBrk="1" fontAlgn="auto" latinLnBrk="0" hangingPunct="1">
              <a:lnSpc>
                <a:spcPct val="100000"/>
              </a:lnSpc>
              <a:spcBef>
                <a:spcPts val="0"/>
              </a:spcBef>
              <a:spcAft>
                <a:spcPts val="0"/>
              </a:spcAft>
              <a:buClrTx/>
              <a:buSzTx/>
              <a:tabLst/>
              <a:defRPr/>
            </a:pPr>
            <a:endParaRPr lang="en-US" sz="12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45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baseline="0" dirty="0" smtClean="0">
              <a:latin typeface="Calibri" charset="0"/>
              <a:ea typeface="ＭＳ Ｐゴシック" charset="0"/>
              <a:cs typeface="ＭＳ Ｐゴシック" charset="0"/>
            </a:endParaRPr>
          </a:p>
          <a:p>
            <a:pPr marR="0" algn="l" defTabSz="457200" rtl="0" eaLnBrk="1" fontAlgn="auto" latinLnBrk="0" hangingPunct="1">
              <a:lnSpc>
                <a:spcPct val="100000"/>
              </a:lnSpc>
              <a:spcBef>
                <a:spcPts val="0"/>
              </a:spcBef>
              <a:spcAft>
                <a:spcPts val="0"/>
              </a:spcAft>
              <a:buClrTx/>
              <a:buSzTx/>
              <a:tabLst/>
              <a:defRPr/>
            </a:pPr>
            <a:r>
              <a:rPr lang="en-US" baseline="0" dirty="0" smtClean="0">
                <a:latin typeface="Calibri" charset="0"/>
                <a:ea typeface="ＭＳ Ｐゴシック" charset="0"/>
                <a:cs typeface="ＭＳ Ｐゴシック" charset="0"/>
              </a:rPr>
              <a:t>This is </a:t>
            </a:r>
            <a:r>
              <a:rPr lang="en-US" dirty="0" smtClean="0">
                <a:latin typeface="Calibri" charset="0"/>
                <a:ea typeface="ＭＳ Ｐゴシック" charset="0"/>
                <a:cs typeface="ＭＳ Ｐゴシック" charset="0"/>
              </a:rPr>
              <a:t>the</a:t>
            </a:r>
            <a:r>
              <a:rPr lang="en-US" baseline="0" dirty="0" smtClean="0">
                <a:latin typeface="Calibri" charset="0"/>
                <a:ea typeface="ＭＳ Ｐゴシック" charset="0"/>
                <a:cs typeface="ＭＳ Ｐゴシック" charset="0"/>
              </a:rPr>
              <a:t> DUR screen that displays</a:t>
            </a:r>
            <a:r>
              <a:rPr lang="en-US" dirty="0" smtClean="0">
                <a:latin typeface="Calibri" charset="0"/>
                <a:ea typeface="ＭＳ Ｐゴシック" charset="0"/>
                <a:cs typeface="ＭＳ Ｐゴシック" charset="0"/>
              </a:rPr>
              <a:t> for Sarah</a:t>
            </a:r>
            <a:r>
              <a:rPr lang="en-US" baseline="0" dirty="0" smtClean="0">
                <a:latin typeface="Calibri" charset="0"/>
                <a:ea typeface="ＭＳ Ｐゴシック" charset="0"/>
                <a:cs typeface="ＭＳ Ｐゴシック" charset="0"/>
              </a:rPr>
              <a:t>. In this scenario, there are 3 DUR messages (will appear circled) that need </a:t>
            </a:r>
            <a:r>
              <a:rPr lang="en-US" dirty="0" smtClean="0">
                <a:latin typeface="Calibri" charset="0"/>
                <a:ea typeface="ＭＳ Ｐゴシック" charset="0"/>
                <a:cs typeface="ＭＳ Ｐゴシック" charset="0"/>
              </a:rPr>
              <a:t>her</a:t>
            </a:r>
            <a:r>
              <a:rPr lang="en-US" baseline="0" dirty="0" smtClean="0">
                <a:latin typeface="Calibri" charset="0"/>
                <a:ea typeface="ＭＳ Ｐゴシック" charset="0"/>
                <a:cs typeface="ＭＳ Ｐゴシック" charset="0"/>
              </a:rPr>
              <a:t> attention.  </a:t>
            </a:r>
          </a:p>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endParaRPr lang="en-US" baseline="0" dirty="0" smtClean="0">
              <a:latin typeface="Calibri" charset="0"/>
              <a:ea typeface="ＭＳ Ｐゴシック" charset="0"/>
              <a:cs typeface="ＭＳ Ｐゴシック"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latin typeface="Calibri" charset="0"/>
                <a:ea typeface="ＭＳ Ｐゴシック" charset="0"/>
                <a:cs typeface="ＭＳ Ｐゴシック" charset="0"/>
              </a:rPr>
              <a:t>**Bring in animation**</a:t>
            </a:r>
          </a:p>
          <a:p>
            <a:pPr marL="228600" indent="-228600">
              <a:buAutoNum type="arabicPeriod"/>
            </a:pPr>
            <a:endParaRPr lang="en-US" baseline="0" dirty="0" smtClean="0">
              <a:latin typeface="Calibri" charset="0"/>
              <a:ea typeface="ＭＳ Ｐゴシック" charset="0"/>
              <a:cs typeface="ＭＳ Ｐゴシック" charset="0"/>
            </a:endParaRPr>
          </a:p>
          <a:p>
            <a:pPr marL="228600" indent="-228600">
              <a:buAutoNum type="arabicPeriod"/>
            </a:pPr>
            <a:r>
              <a:rPr lang="en-US" dirty="0" smtClean="0">
                <a:latin typeface="Calibri" charset="0"/>
                <a:ea typeface="ＭＳ Ｐゴシック" charset="0"/>
                <a:cs typeface="ＭＳ Ｐゴシック" charset="0"/>
              </a:rPr>
              <a:t>ON the left, the type of DUR is populated.  Here we have a drug/allergy therapy concern, a major drug/drug interaction therapy concern and a drug/health condition therapy concern.  Sarah clicks on each DUR and uses the provided quick buttons such as the Drug info library or the Monograph to fully understand each DUR drug therapy concern.  Once she is done researching all of the DUR’s she develops a resolution plan to address all DUR’s before initiating patient or physician contact.  She decides she needs to speak with both the patient and prescriber to resolve these DUR’s.</a:t>
            </a:r>
          </a:p>
          <a:p>
            <a:pPr marL="228600" indent="-228600">
              <a:buAutoNum type="arabicPeriod"/>
            </a:pPr>
            <a:endParaRPr lang="en-US" baseline="0" dirty="0">
              <a:latin typeface="Calibri" charset="0"/>
              <a:ea typeface="ＭＳ Ｐゴシック" charset="0"/>
              <a:cs typeface="ＭＳ Ｐゴシック" charset="0"/>
            </a:endParaRPr>
          </a:p>
          <a:p>
            <a:pPr marL="228600" indent="-228600">
              <a:buAutoNum type="arabicPeriod"/>
            </a:pPr>
            <a:endParaRPr lang="en-US" dirty="0" smtClean="0">
              <a:latin typeface="Calibri" charset="0"/>
              <a:ea typeface="ＭＳ Ｐゴシック" charset="0"/>
              <a:cs typeface="ＭＳ Ｐゴシック" charset="0"/>
            </a:endParaRPr>
          </a:p>
          <a:p>
            <a:pPr marL="228600" indent="-228600">
              <a:buAutoNum type="arabicPeriod"/>
            </a:pPr>
            <a:r>
              <a:rPr lang="en-US" dirty="0" smtClean="0">
                <a:latin typeface="Calibri" charset="0"/>
                <a:ea typeface="ＭＳ Ｐゴシック" charset="0"/>
                <a:cs typeface="ＭＳ Ｐゴシック" charset="0"/>
              </a:rPr>
              <a:t>She </a:t>
            </a:r>
            <a:r>
              <a:rPr lang="en-US" baseline="0" dirty="0" smtClean="0">
                <a:latin typeface="Calibri" charset="0"/>
                <a:ea typeface="ＭＳ Ｐゴシック" charset="0"/>
                <a:cs typeface="ＭＳ Ｐゴシック" charset="0"/>
              </a:rPr>
              <a:t>begins by resolving</a:t>
            </a:r>
            <a:r>
              <a:rPr lang="en-US" dirty="0" smtClean="0">
                <a:latin typeface="Calibri" charset="0"/>
                <a:ea typeface="ＭＳ Ｐゴシック" charset="0"/>
                <a:cs typeface="ＭＳ Ｐゴシック" charset="0"/>
              </a:rPr>
              <a:t> the first DUR flag, the drug/allergy therapy concern</a:t>
            </a:r>
            <a:endParaRPr lang="en-US" baseline="0" dirty="0" smtClean="0">
              <a:latin typeface="Calibri"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45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For the first DUR, the patient has a documented NSAID allergy.</a:t>
            </a:r>
            <a:r>
              <a:rPr lang="en-US" sz="1200" baseline="0" dirty="0" smtClean="0"/>
              <a:t> </a:t>
            </a:r>
            <a:r>
              <a:rPr lang="en-US" dirty="0" smtClean="0"/>
              <a:t>Sarah </a:t>
            </a:r>
            <a:r>
              <a:rPr lang="en-US" sz="1200" dirty="0" smtClean="0"/>
              <a:t>already spoke with the patient at the drop off station and the patient stated they have taken this in the past with no issues.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Sarah </a:t>
            </a:r>
            <a:r>
              <a:rPr lang="en-US" sz="1200" dirty="0" smtClean="0"/>
              <a:t>documents this under the “DUR </a:t>
            </a:r>
            <a:r>
              <a:rPr lang="en-US" sz="1200" dirty="0" err="1" smtClean="0"/>
              <a:t>Cmts</a:t>
            </a:r>
            <a:r>
              <a:rPr lang="en-US" sz="1200" dirty="0" smtClean="0"/>
              <a:t>” button by </a:t>
            </a:r>
            <a:r>
              <a:rPr lang="en-US" sz="1200" baseline="0" dirty="0" smtClean="0"/>
              <a:t>selecting </a:t>
            </a:r>
            <a:r>
              <a:rPr lang="en-US" sz="1200" dirty="0" smtClean="0"/>
              <a:t>“Patient Consulted” from the drop down.  She then provides the</a:t>
            </a:r>
            <a:r>
              <a:rPr lang="en-US" sz="1200" baseline="0" dirty="0" smtClean="0"/>
              <a:t> information relayed by the patient in the comments field</a:t>
            </a:r>
            <a:r>
              <a:rPr lang="en-US" sz="1200" dirty="0" smtClean="0"/>
              <a:t>.</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Remember, </a:t>
            </a:r>
            <a:r>
              <a:rPr lang="en-US" dirty="0" smtClean="0"/>
              <a:t>your</a:t>
            </a:r>
            <a:r>
              <a:rPr lang="en-US" sz="1200" dirty="0" smtClean="0"/>
              <a:t> </a:t>
            </a:r>
            <a:r>
              <a:rPr lang="en-US" sz="1200" baseline="0" dirty="0" smtClean="0"/>
              <a:t>peers should always be able to understand what </a:t>
            </a:r>
            <a:r>
              <a:rPr lang="en-US" dirty="0" smtClean="0"/>
              <a:t>actions you took and what factors influenced your clinical decision making.  This could be a conversation with the patient as in this case, a review of previous therapy and DUR comments, or a conversation with the prescriber</a:t>
            </a:r>
            <a:endParaRPr lang="en-US" sz="1200" dirty="0" smtClean="0"/>
          </a:p>
          <a:p>
            <a:endParaRPr lang="en-US" dirty="0">
              <a:latin typeface="Calibri"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5" name="Picture 4" descr="542_corp_background_out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Picture 5" descr="Walgreens_CornerOfLockup_4c.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37198" y="5950144"/>
            <a:ext cx="1947672" cy="556870"/>
          </a:xfrm>
          <a:prstGeom prst="rect">
            <a:avLst/>
          </a:prstGeom>
        </p:spPr>
      </p:pic>
      <p:pic>
        <p:nvPicPr>
          <p:cNvPr id="7" name="Picture 6" descr="Walgreens_Corner-W-Flag_Red-Gradient_tm.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58828" y="1631934"/>
            <a:ext cx="785520" cy="824191"/>
          </a:xfrm>
          <a:prstGeom prst="rect">
            <a:avLst/>
          </a:prstGeom>
        </p:spPr>
      </p:pic>
      <p:sp>
        <p:nvSpPr>
          <p:cNvPr id="8" name="Title 1"/>
          <p:cNvSpPr>
            <a:spLocks noGrp="1"/>
          </p:cNvSpPr>
          <p:nvPr>
            <p:ph type="ctrTitle" hasCustomPrompt="1"/>
          </p:nvPr>
        </p:nvSpPr>
        <p:spPr>
          <a:xfrm>
            <a:off x="1355978" y="2279818"/>
            <a:ext cx="7128892" cy="1024245"/>
          </a:xfrm>
        </p:spPr>
        <p:txBody>
          <a:bodyPr anchor="t" anchorCtr="0">
            <a:noAutofit/>
          </a:bodyPr>
          <a:lstStyle>
            <a:lvl1pPr algn="l">
              <a:lnSpc>
                <a:spcPct val="90000"/>
              </a:lnSpc>
              <a:defRPr sz="3200">
                <a:solidFill>
                  <a:schemeClr val="tx2"/>
                </a:solidFill>
              </a:defRPr>
            </a:lvl1pPr>
          </a:lstStyle>
          <a:p>
            <a:r>
              <a:rPr lang="en-US" dirty="0" smtClean="0">
                <a:solidFill>
                  <a:srgbClr val="6A737B"/>
                </a:solidFill>
              </a:rPr>
              <a:t>Title of Presentation</a:t>
            </a:r>
            <a:endParaRPr lang="en-US" dirty="0"/>
          </a:p>
        </p:txBody>
      </p:sp>
      <p:sp>
        <p:nvSpPr>
          <p:cNvPr id="9" name="Text Placeholder 10"/>
          <p:cNvSpPr>
            <a:spLocks noGrp="1"/>
          </p:cNvSpPr>
          <p:nvPr>
            <p:ph type="body" sz="quarter" idx="10" hasCustomPrompt="1"/>
          </p:nvPr>
        </p:nvSpPr>
        <p:spPr>
          <a:xfrm>
            <a:off x="1355978" y="3304063"/>
            <a:ext cx="7128892" cy="1151626"/>
          </a:xfrm>
        </p:spPr>
        <p:txBody>
          <a:bodyPr vert="horz" lIns="0" tIns="45720" rIns="91440" bIns="45720" rtlCol="0" anchor="t" anchorCtr="0">
            <a:noAutofit/>
          </a:bodyPr>
          <a:lstStyle>
            <a:lvl1pPr marL="0" indent="0">
              <a:lnSpc>
                <a:spcPct val="90000"/>
              </a:lnSpc>
              <a:buNone/>
              <a:defRPr lang="en-US" sz="2200" dirty="0" smtClean="0">
                <a:solidFill>
                  <a:schemeClr val="tx2"/>
                </a:solidFill>
                <a:latin typeface="Arial"/>
                <a:ea typeface="+mj-ea"/>
                <a:cs typeface="Arial"/>
              </a:defRPr>
            </a:lvl1pPr>
            <a:lvl2pPr>
              <a:defRPr lang="en-US" dirty="0" smtClean="0"/>
            </a:lvl2pPr>
            <a:lvl3pPr>
              <a:defRPr lang="en-US" dirty="0" smtClean="0"/>
            </a:lvl3pPr>
            <a:lvl4pPr>
              <a:defRPr lang="en-US" dirty="0" smtClean="0"/>
            </a:lvl4pPr>
            <a:lvl5pPr>
              <a:defRPr lang="en-US" dirty="0"/>
            </a:lvl5pPr>
          </a:lstStyle>
          <a:p>
            <a:r>
              <a:rPr lang="en-US" dirty="0" smtClean="0"/>
              <a:t>Presenter Name or Subtopic Here</a:t>
            </a:r>
            <a:br>
              <a:rPr lang="en-US" dirty="0" smtClean="0"/>
            </a:br>
            <a:r>
              <a:rPr lang="en-US" dirty="0" smtClean="0"/>
              <a:t>Date</a:t>
            </a:r>
            <a:endParaRPr lang="en-US" dirty="0"/>
          </a:p>
        </p:txBody>
      </p:sp>
      <p:sp>
        <p:nvSpPr>
          <p:cNvPr id="10" name="Footer Placeholder 1"/>
          <p:cNvSpPr txBox="1">
            <a:spLocks/>
          </p:cNvSpPr>
          <p:nvPr userDrawn="1"/>
        </p:nvSpPr>
        <p:spPr>
          <a:xfrm>
            <a:off x="914400" y="6436450"/>
            <a:ext cx="5471886" cy="134575"/>
          </a:xfrm>
          <a:prstGeom prst="rect">
            <a:avLst/>
          </a:prstGeom>
        </p:spPr>
        <p:txBody>
          <a:bodyPr/>
          <a:lstStyle>
            <a:defPPr>
              <a:defRPr lang="en-US"/>
            </a:defPPr>
            <a:lvl1pPr algn="l" defTabSz="457200" rtl="0" eaLnBrk="0" fontAlgn="base" hangingPunct="0">
              <a:lnSpc>
                <a:spcPct val="95000"/>
              </a:lnSpc>
              <a:spcBef>
                <a:spcPct val="60000"/>
              </a:spcBef>
              <a:spcAft>
                <a:spcPct val="0"/>
              </a:spcAft>
              <a:buClr>
                <a:srgbClr val="004C84"/>
              </a:buClr>
              <a:buFont typeface="Arial" charset="0"/>
              <a:buChar char="•"/>
              <a:defRPr sz="1050" kern="1200">
                <a:solidFill>
                  <a:schemeClr val="tx1"/>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pPr>
              <a:buNone/>
              <a:defRPr/>
            </a:pPr>
            <a:r>
              <a:rPr lang="en-US" dirty="0" smtClean="0">
                <a:solidFill>
                  <a:srgbClr val="58595B"/>
                </a:solidFill>
                <a:cs typeface="ＭＳ Ｐゴシック" charset="0"/>
              </a:rPr>
              <a:t>©2016 Walgreen Co. All rights reserved.</a:t>
            </a:r>
          </a:p>
        </p:txBody>
      </p:sp>
    </p:spTree>
    <p:extLst>
      <p:ext uri="{BB962C8B-B14F-4D97-AF65-F5344CB8AC3E}">
        <p14:creationId xmlns:p14="http://schemas.microsoft.com/office/powerpoint/2010/main" val="4876421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smtClean="0"/>
              <a:t>Type key insight here using sentence case</a:t>
            </a:r>
            <a:endParaRPr lang="en-US" dirty="0"/>
          </a:p>
        </p:txBody>
      </p:sp>
      <p:sp>
        <p:nvSpPr>
          <p:cNvPr id="7"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
        <p:nvSpPr>
          <p:cNvPr id="8" name="Footer Placeholder 1"/>
          <p:cNvSpPr txBox="1">
            <a:spLocks/>
          </p:cNvSpPr>
          <p:nvPr userDrawn="1"/>
        </p:nvSpPr>
        <p:spPr>
          <a:xfrm>
            <a:off x="914400" y="6464058"/>
            <a:ext cx="5471886" cy="134575"/>
          </a:xfrm>
          <a:prstGeom prst="rect">
            <a:avLst/>
          </a:prstGeom>
        </p:spPr>
        <p:txBody>
          <a:bodyPr/>
          <a:lstStyle>
            <a:defPPr>
              <a:defRPr lang="en-US"/>
            </a:defPPr>
            <a:lvl1pPr algn="l" defTabSz="457200" rtl="0" eaLnBrk="0" fontAlgn="base" hangingPunct="0">
              <a:lnSpc>
                <a:spcPct val="95000"/>
              </a:lnSpc>
              <a:spcBef>
                <a:spcPct val="60000"/>
              </a:spcBef>
              <a:spcAft>
                <a:spcPct val="0"/>
              </a:spcAft>
              <a:buClr>
                <a:srgbClr val="004C84"/>
              </a:buClr>
              <a:buFont typeface="Arial" charset="0"/>
              <a:buChar char="•"/>
              <a:defRPr sz="1050" kern="1200">
                <a:solidFill>
                  <a:schemeClr val="tx1"/>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pPr>
              <a:buNone/>
              <a:defRPr/>
            </a:pPr>
            <a:r>
              <a:rPr lang="en-US" dirty="0" smtClean="0">
                <a:solidFill>
                  <a:srgbClr val="58595B"/>
                </a:solidFill>
                <a:cs typeface="ＭＳ Ｐゴシック" charset="0"/>
              </a:rPr>
              <a:t>©2016 Walgreen Co. All rights reserved.</a:t>
            </a:r>
          </a:p>
        </p:txBody>
      </p:sp>
    </p:spTree>
    <p:extLst>
      <p:ext uri="{BB962C8B-B14F-4D97-AF65-F5344CB8AC3E}">
        <p14:creationId xmlns:p14="http://schemas.microsoft.com/office/powerpoint/2010/main" val="85801653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lIns="0" tIns="0" rIns="0" bIns="0" rtlCol="0" anchor="ctr">
            <a:normAutofit/>
          </a:bodyPr>
          <a:lstStyle>
            <a:lvl1pPr>
              <a:defRPr lang="en-US">
                <a:solidFill>
                  <a:schemeClr val="tx2"/>
                </a:solidFill>
              </a:defRPr>
            </a:lvl1pPr>
          </a:lstStyle>
          <a:p>
            <a:pPr lvl="0" algn="l" defTabSz="457200"/>
            <a:r>
              <a:rPr lang="en-US" dirty="0" smtClean="0"/>
              <a:t>Click to edit Master title style</a:t>
            </a:r>
            <a:endParaRPr lang="en-US" dirty="0"/>
          </a:p>
        </p:txBody>
      </p:sp>
      <p:sp>
        <p:nvSpPr>
          <p:cNvPr id="3" name="Picture Placeholder 2"/>
          <p:cNvSpPr>
            <a:spLocks noGrp="1"/>
          </p:cNvSpPr>
          <p:nvPr>
            <p:ph type="pic" idx="1"/>
          </p:nvPr>
        </p:nvSpPr>
        <p:spPr>
          <a:xfrm>
            <a:off x="1792288" y="1588957"/>
            <a:ext cx="5486400" cy="3138618"/>
          </a:xfrm>
        </p:spPr>
        <p:txBody>
          <a:bodyPr>
            <a:normAutofit/>
          </a:bodyPr>
          <a:lstStyle>
            <a:lvl1pPr marL="0" indent="0">
              <a:buNone/>
              <a:defRPr sz="26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Title Placeholder 1"/>
          <p:cNvSpPr txBox="1">
            <a:spLocks/>
          </p:cNvSpPr>
          <p:nvPr userDrawn="1"/>
        </p:nvSpPr>
        <p:spPr>
          <a:xfrm>
            <a:off x="550920" y="180753"/>
            <a:ext cx="8135880" cy="861934"/>
          </a:xfrm>
          <a:prstGeom prst="rect">
            <a:avLst/>
          </a:prstGeom>
        </p:spPr>
        <p:txBody>
          <a:bodyPr vert="horz" lIns="0" tIns="0" rIns="0" bIns="0" rtlCol="0" anchor="ctr">
            <a:normAutofit/>
          </a:bodyPr>
          <a:lstStyle>
            <a:lvl1pPr algn="ctr" defTabSz="914400" rtl="0" eaLnBrk="1" latinLnBrk="0" hangingPunct="1">
              <a:spcBef>
                <a:spcPct val="0"/>
              </a:spcBef>
              <a:buNone/>
              <a:defRPr lang="en-US" sz="2400" kern="1200" baseline="0">
                <a:solidFill>
                  <a:schemeClr val="bg1"/>
                </a:solidFill>
                <a:latin typeface="Arial"/>
                <a:ea typeface="+mj-ea"/>
                <a:cs typeface="Arial"/>
              </a:defRPr>
            </a:lvl1pPr>
          </a:lstStyle>
          <a:p>
            <a:pPr algn="l" defTabSz="457200"/>
            <a:r>
              <a:rPr lang="en-US" dirty="0" smtClean="0"/>
              <a:t>Type key insight here using sentence case</a:t>
            </a:r>
            <a:endParaRPr lang="en-US" dirty="0"/>
          </a:p>
        </p:txBody>
      </p:sp>
      <p:sp>
        <p:nvSpPr>
          <p:cNvPr id="10"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
        <p:nvSpPr>
          <p:cNvPr id="11" name="Footer Placeholder 1"/>
          <p:cNvSpPr txBox="1">
            <a:spLocks/>
          </p:cNvSpPr>
          <p:nvPr userDrawn="1"/>
        </p:nvSpPr>
        <p:spPr>
          <a:xfrm>
            <a:off x="914400" y="6436450"/>
            <a:ext cx="5471886" cy="134575"/>
          </a:xfrm>
          <a:prstGeom prst="rect">
            <a:avLst/>
          </a:prstGeom>
        </p:spPr>
        <p:txBody>
          <a:bodyPr/>
          <a:lstStyle>
            <a:defPPr>
              <a:defRPr lang="en-US"/>
            </a:defPPr>
            <a:lvl1pPr algn="l" defTabSz="457200" rtl="0" eaLnBrk="0" fontAlgn="base" hangingPunct="0">
              <a:lnSpc>
                <a:spcPct val="95000"/>
              </a:lnSpc>
              <a:spcBef>
                <a:spcPct val="60000"/>
              </a:spcBef>
              <a:spcAft>
                <a:spcPct val="0"/>
              </a:spcAft>
              <a:buClr>
                <a:srgbClr val="004C84"/>
              </a:buClr>
              <a:buFont typeface="Arial" charset="0"/>
              <a:buChar char="•"/>
              <a:defRPr sz="1050" kern="1200">
                <a:solidFill>
                  <a:schemeClr val="tx1"/>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pPr>
              <a:buNone/>
              <a:defRPr/>
            </a:pPr>
            <a:r>
              <a:rPr lang="en-US" dirty="0" smtClean="0">
                <a:solidFill>
                  <a:srgbClr val="58595B"/>
                </a:solidFill>
                <a:cs typeface="ＭＳ Ｐゴシック" charset="0"/>
              </a:rPr>
              <a:t>©2016 Walgreen Co. All rights reserved.</a:t>
            </a:r>
          </a:p>
        </p:txBody>
      </p:sp>
    </p:spTree>
    <p:extLst>
      <p:ext uri="{BB962C8B-B14F-4D97-AF65-F5344CB8AC3E}">
        <p14:creationId xmlns:p14="http://schemas.microsoft.com/office/powerpoint/2010/main" val="186960275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age">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550920" y="1131757"/>
            <a:ext cx="8143351" cy="427222"/>
          </a:xfrm>
        </p:spPr>
        <p:txBody>
          <a:bodyPr vert="horz" lIns="0" tIns="0" rIns="0" bIns="0" rtlCol="0" anchor="b">
            <a:normAutofit/>
          </a:bodyPr>
          <a:lstStyle>
            <a:lvl1pPr>
              <a:defRPr lang="en-US" b="1" dirty="0" smtClean="0">
                <a:solidFill>
                  <a:schemeClr val="tx2"/>
                </a:solidFill>
              </a:defRPr>
            </a:lvl1pPr>
          </a:lstStyle>
          <a:p>
            <a:pPr lvl="0"/>
            <a:r>
              <a:rPr lang="en-US" dirty="0" smtClean="0"/>
              <a:t>Type chart header / label here</a:t>
            </a:r>
          </a:p>
        </p:txBody>
      </p:sp>
      <p:sp>
        <p:nvSpPr>
          <p:cNvPr id="11"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lvl1pPr>
              <a:defRPr>
                <a:solidFill>
                  <a:schemeClr val="accent1"/>
                </a:solidFill>
              </a:defRPr>
            </a:lvl1pPr>
          </a:lstStyle>
          <a:p>
            <a:pPr lvl="0" algn="l" defTabSz="457200"/>
            <a:r>
              <a:rPr lang="en-US" dirty="0" smtClean="0"/>
              <a:t>Type key insight here using sentence case</a:t>
            </a:r>
            <a:endParaRPr lang="en-US" dirty="0"/>
          </a:p>
        </p:txBody>
      </p:sp>
      <p:sp>
        <p:nvSpPr>
          <p:cNvPr id="8" name="Text Placeholder 2"/>
          <p:cNvSpPr>
            <a:spLocks noGrp="1"/>
          </p:cNvSpPr>
          <p:nvPr>
            <p:ph idx="1"/>
          </p:nvPr>
        </p:nvSpPr>
        <p:spPr>
          <a:xfrm>
            <a:off x="550920" y="1679708"/>
            <a:ext cx="8135880" cy="4402591"/>
          </a:xfrm>
          <a:prstGeom prst="rect">
            <a:avLst/>
          </a:prstGeom>
        </p:spPr>
        <p:txBody>
          <a:bodyPr vert="horz" lIns="0" tIns="0" rIns="0" bIns="0" rtlCol="0">
            <a:normAutofit/>
          </a:bodyPr>
          <a:lstStyle>
            <a:lvl2pPr>
              <a:defRPr sz="2200">
                <a:solidFill>
                  <a:schemeClr val="tx2"/>
                </a:solidFill>
              </a:defRPr>
            </a:lvl2pPr>
            <a:lvl3pPr>
              <a:defRPr sz="2000">
                <a:solidFill>
                  <a:schemeClr val="tx2"/>
                </a:solidFill>
              </a:defRPr>
            </a:lvl3pPr>
            <a:lvl4pPr marL="731520" indent="-182880">
              <a:buFont typeface="Lucida Grande"/>
              <a:buChar char="»"/>
              <a:defRPr sz="1800">
                <a:solidFill>
                  <a:schemeClr val="tx2"/>
                </a:solidFill>
              </a:defRPr>
            </a:lvl4pPr>
            <a:lvl5pPr marL="960120" indent="-228600">
              <a:buFont typeface="Arial"/>
              <a:buChar char="•"/>
              <a:defRPr>
                <a:solidFill>
                  <a:schemeClr val="tx2"/>
                </a:solidFill>
              </a:defRPr>
            </a:lvl5pPr>
          </a:lstStyle>
          <a:p>
            <a:pPr lvl="1" defTabSz="457200">
              <a:buFont typeface="Arial"/>
            </a:pPr>
            <a:r>
              <a:rPr lang="en-US" dirty="0" smtClean="0"/>
              <a:t>First level</a:t>
            </a:r>
          </a:p>
          <a:p>
            <a:pPr lvl="2" defTabSz="457200">
              <a:buFont typeface="Arial"/>
            </a:pPr>
            <a:r>
              <a:rPr lang="en-US" dirty="0" smtClean="0"/>
              <a:t>Second level</a:t>
            </a:r>
          </a:p>
          <a:p>
            <a:pPr lvl="3" defTabSz="457200">
              <a:buFont typeface="Arial"/>
            </a:pPr>
            <a:r>
              <a:rPr lang="en-US" dirty="0" smtClean="0"/>
              <a:t>Third level</a:t>
            </a:r>
          </a:p>
          <a:p>
            <a:pPr lvl="4" defTabSz="457200">
              <a:buFont typeface="Arial"/>
            </a:pPr>
            <a:r>
              <a:rPr lang="en-US" dirty="0" smtClean="0"/>
              <a:t>Fourth level</a:t>
            </a:r>
            <a:endParaRPr lang="en-US" dirty="0"/>
          </a:p>
        </p:txBody>
      </p:sp>
      <p:pic>
        <p:nvPicPr>
          <p:cNvPr id="10" name="Picture 9" descr="Walgreens_Corner-W-Flag_Red-Gradient_4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3620" y="6400800"/>
            <a:ext cx="327660" cy="343792"/>
          </a:xfrm>
          <a:prstGeom prst="rect">
            <a:avLst/>
          </a:prstGeom>
        </p:spPr>
      </p:pic>
      <p:sp>
        <p:nvSpPr>
          <p:cNvPr id="15"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
        <p:nvSpPr>
          <p:cNvPr id="9" name="Footer Placeholder 1"/>
          <p:cNvSpPr txBox="1">
            <a:spLocks/>
          </p:cNvSpPr>
          <p:nvPr userDrawn="1"/>
        </p:nvSpPr>
        <p:spPr>
          <a:xfrm>
            <a:off x="914400" y="6436450"/>
            <a:ext cx="5471886" cy="134575"/>
          </a:xfrm>
          <a:prstGeom prst="rect">
            <a:avLst/>
          </a:prstGeom>
        </p:spPr>
        <p:txBody>
          <a:bodyPr/>
          <a:lstStyle>
            <a:defPPr>
              <a:defRPr lang="en-US"/>
            </a:defPPr>
            <a:lvl1pPr algn="l" defTabSz="457200" rtl="0" eaLnBrk="0" fontAlgn="base" hangingPunct="0">
              <a:lnSpc>
                <a:spcPct val="95000"/>
              </a:lnSpc>
              <a:spcBef>
                <a:spcPct val="60000"/>
              </a:spcBef>
              <a:spcAft>
                <a:spcPct val="0"/>
              </a:spcAft>
              <a:buClr>
                <a:srgbClr val="004C84"/>
              </a:buClr>
              <a:buFont typeface="Arial" charset="0"/>
              <a:buChar char="•"/>
              <a:defRPr sz="1050" kern="1200">
                <a:solidFill>
                  <a:schemeClr val="tx1"/>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pPr>
              <a:buNone/>
              <a:defRPr/>
            </a:pPr>
            <a:r>
              <a:rPr lang="en-US" dirty="0" smtClean="0">
                <a:solidFill>
                  <a:srgbClr val="58595B"/>
                </a:solidFill>
                <a:cs typeface="ＭＳ Ｐゴシック" charset="0"/>
              </a:rPr>
              <a:t>©2016 Walgreen Co. All rights reserved.</a:t>
            </a:r>
          </a:p>
        </p:txBody>
      </p:sp>
    </p:spTree>
    <p:extLst>
      <p:ext uri="{BB962C8B-B14F-4D97-AF65-F5344CB8AC3E}">
        <p14:creationId xmlns:p14="http://schemas.microsoft.com/office/powerpoint/2010/main" val="26921868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pic>
        <p:nvPicPr>
          <p:cNvPr id="6" name="Picture 5" descr="542_corp_background_out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55978" y="5844760"/>
            <a:ext cx="2030626" cy="449082"/>
          </a:xfrm>
          <a:prstGeom prst="rect">
            <a:avLst/>
          </a:prstGeom>
        </p:spPr>
      </p:pic>
      <p:sp>
        <p:nvSpPr>
          <p:cNvPr id="8" name="Title 1"/>
          <p:cNvSpPr>
            <a:spLocks noGrp="1"/>
          </p:cNvSpPr>
          <p:nvPr>
            <p:ph type="ctrTitle"/>
          </p:nvPr>
        </p:nvSpPr>
        <p:spPr>
          <a:xfrm>
            <a:off x="1355978" y="2279818"/>
            <a:ext cx="7128892" cy="1024245"/>
          </a:xfrm>
        </p:spPr>
        <p:txBody>
          <a:bodyPr anchor="t" anchorCtr="0">
            <a:noAutofit/>
          </a:bodyPr>
          <a:lstStyle>
            <a:lvl1pPr algn="l">
              <a:lnSpc>
                <a:spcPct val="90000"/>
              </a:lnSpc>
              <a:defRPr sz="3200">
                <a:solidFill>
                  <a:schemeClr val="tx2"/>
                </a:solidFill>
              </a:defRPr>
            </a:lvl1pPr>
          </a:lstStyle>
          <a:p>
            <a:r>
              <a:rPr lang="en-US" dirty="0" smtClean="0"/>
              <a:t>Click to edit Master title style</a:t>
            </a:r>
            <a:endParaRPr lang="en-US" dirty="0"/>
          </a:p>
        </p:txBody>
      </p:sp>
      <p:sp>
        <p:nvSpPr>
          <p:cNvPr id="9" name="Text Placeholder 10"/>
          <p:cNvSpPr>
            <a:spLocks noGrp="1"/>
          </p:cNvSpPr>
          <p:nvPr>
            <p:ph type="body" sz="quarter" idx="10" hasCustomPrompt="1"/>
          </p:nvPr>
        </p:nvSpPr>
        <p:spPr>
          <a:xfrm>
            <a:off x="1355978" y="3304063"/>
            <a:ext cx="7128892" cy="1151626"/>
          </a:xfrm>
        </p:spPr>
        <p:txBody>
          <a:bodyPr vert="horz" lIns="0" tIns="45720" rIns="91440" bIns="45720" rtlCol="0" anchor="t" anchorCtr="0">
            <a:noAutofit/>
          </a:bodyPr>
          <a:lstStyle>
            <a:lvl1pPr marL="0" indent="0">
              <a:lnSpc>
                <a:spcPct val="90000"/>
              </a:lnSpc>
              <a:buNone/>
              <a:defRPr lang="en-US" sz="2200" dirty="0" smtClean="0">
                <a:solidFill>
                  <a:schemeClr val="tx2"/>
                </a:solidFill>
                <a:latin typeface="Arial"/>
                <a:ea typeface="+mj-ea"/>
                <a:cs typeface="Arial"/>
              </a:defRPr>
            </a:lvl1pPr>
            <a:lvl2pPr>
              <a:defRPr lang="en-US" dirty="0" smtClean="0"/>
            </a:lvl2pPr>
            <a:lvl3pPr>
              <a:defRPr lang="en-US" dirty="0" smtClean="0"/>
            </a:lvl3pPr>
            <a:lvl4pPr>
              <a:defRPr lang="en-US" dirty="0" smtClean="0"/>
            </a:lvl4pPr>
            <a:lvl5pPr>
              <a:defRPr lang="en-US" dirty="0"/>
            </a:lvl5pPr>
          </a:lstStyle>
          <a:p>
            <a:r>
              <a:rPr lang="en-US" dirty="0" smtClean="0"/>
              <a:t>Presenter Name or Subtopic Here</a:t>
            </a:r>
            <a:br>
              <a:rPr lang="en-US" dirty="0" smtClean="0"/>
            </a:br>
            <a:r>
              <a:rPr lang="en-US" dirty="0" smtClean="0"/>
              <a:t>Date</a:t>
            </a:r>
            <a:endParaRPr lang="en-US" dirty="0"/>
          </a:p>
        </p:txBody>
      </p:sp>
      <p:pic>
        <p:nvPicPr>
          <p:cNvPr id="10" name="Picture 9" descr="Walgreens_Corner-W-Flag_Red-Gradient_tm.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58828" y="1631934"/>
            <a:ext cx="785520" cy="824191"/>
          </a:xfrm>
          <a:prstGeom prst="rect">
            <a:avLst/>
          </a:prstGeom>
        </p:spPr>
      </p:pic>
      <p:sp>
        <p:nvSpPr>
          <p:cNvPr id="12" name="Footer Placeholder 1"/>
          <p:cNvSpPr txBox="1">
            <a:spLocks/>
          </p:cNvSpPr>
          <p:nvPr userDrawn="1"/>
        </p:nvSpPr>
        <p:spPr>
          <a:xfrm>
            <a:off x="914400" y="6436450"/>
            <a:ext cx="5471886" cy="134575"/>
          </a:xfrm>
          <a:prstGeom prst="rect">
            <a:avLst/>
          </a:prstGeom>
        </p:spPr>
        <p:txBody>
          <a:bodyPr/>
          <a:lstStyle>
            <a:defPPr>
              <a:defRPr lang="en-US"/>
            </a:defPPr>
            <a:lvl1pPr algn="l" defTabSz="457200" rtl="0" eaLnBrk="0" fontAlgn="base" hangingPunct="0">
              <a:lnSpc>
                <a:spcPct val="95000"/>
              </a:lnSpc>
              <a:spcBef>
                <a:spcPct val="60000"/>
              </a:spcBef>
              <a:spcAft>
                <a:spcPct val="0"/>
              </a:spcAft>
              <a:buClr>
                <a:srgbClr val="004C84"/>
              </a:buClr>
              <a:buFont typeface="Arial" charset="0"/>
              <a:buChar char="•"/>
              <a:defRPr sz="1050" kern="1200">
                <a:solidFill>
                  <a:schemeClr val="tx1"/>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pPr>
              <a:buNone/>
              <a:defRPr/>
            </a:pPr>
            <a:r>
              <a:rPr lang="en-US" dirty="0" smtClean="0">
                <a:solidFill>
                  <a:srgbClr val="58595B"/>
                </a:solidFill>
                <a:cs typeface="ＭＳ Ｐゴシック" charset="0"/>
              </a:rPr>
              <a:t>©2016 Walgreen Co. All rights reserved.</a:t>
            </a:r>
          </a:p>
        </p:txBody>
      </p:sp>
    </p:spTree>
    <p:extLst>
      <p:ext uri="{BB962C8B-B14F-4D97-AF65-F5344CB8AC3E}">
        <p14:creationId xmlns:p14="http://schemas.microsoft.com/office/powerpoint/2010/main" val="557248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Custom Layout">
    <p:spTree>
      <p:nvGrpSpPr>
        <p:cNvPr id="1" name=""/>
        <p:cNvGrpSpPr/>
        <p:nvPr/>
      </p:nvGrpSpPr>
      <p:grpSpPr>
        <a:xfrm>
          <a:off x="0" y="0"/>
          <a:ext cx="0" cy="0"/>
          <a:chOff x="0" y="0"/>
          <a:chExt cx="0" cy="0"/>
        </a:xfrm>
      </p:grpSpPr>
      <p:pic>
        <p:nvPicPr>
          <p:cNvPr id="5" name="Picture 4" descr="RIGHT_SP_BUI_LockUp.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48796" y="5789122"/>
            <a:ext cx="4553712" cy="457200"/>
          </a:xfrm>
          <a:prstGeom prst="rect">
            <a:avLst/>
          </a:prstGeom>
        </p:spPr>
      </p:pic>
      <p:pic>
        <p:nvPicPr>
          <p:cNvPr id="6" name="Picture 5" descr="542_corp_background_outlin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1355978" y="2279818"/>
            <a:ext cx="7128892" cy="1024245"/>
          </a:xfrm>
        </p:spPr>
        <p:txBody>
          <a:bodyPr anchor="t" anchorCtr="0">
            <a:noAutofit/>
          </a:bodyPr>
          <a:lstStyle>
            <a:lvl1pPr algn="l">
              <a:lnSpc>
                <a:spcPct val="90000"/>
              </a:lnSpc>
              <a:defRPr sz="3200">
                <a:solidFill>
                  <a:schemeClr val="tx2"/>
                </a:solidFill>
              </a:defRPr>
            </a:lvl1pPr>
          </a:lstStyle>
          <a:p>
            <a:r>
              <a:rPr lang="en-US" dirty="0" smtClean="0">
                <a:solidFill>
                  <a:srgbClr val="6A737B"/>
                </a:solidFill>
              </a:rPr>
              <a:t>Title Slide for Walgreens Entities that Have “Walgreens” in the Logo</a:t>
            </a:r>
            <a:endParaRPr lang="en-US" dirty="0"/>
          </a:p>
        </p:txBody>
      </p:sp>
      <p:sp>
        <p:nvSpPr>
          <p:cNvPr id="8" name="Text Placeholder 10"/>
          <p:cNvSpPr>
            <a:spLocks noGrp="1"/>
          </p:cNvSpPr>
          <p:nvPr>
            <p:ph type="body" sz="quarter" idx="10" hasCustomPrompt="1"/>
          </p:nvPr>
        </p:nvSpPr>
        <p:spPr>
          <a:xfrm>
            <a:off x="1355978" y="3304063"/>
            <a:ext cx="7128892" cy="1151626"/>
          </a:xfrm>
        </p:spPr>
        <p:txBody>
          <a:bodyPr vert="horz" lIns="0" tIns="45720" rIns="91440" bIns="45720" rtlCol="0" anchor="t" anchorCtr="0">
            <a:noAutofit/>
          </a:bodyPr>
          <a:lstStyle>
            <a:lvl1pPr marL="0" indent="0">
              <a:lnSpc>
                <a:spcPct val="90000"/>
              </a:lnSpc>
              <a:buNone/>
              <a:defRPr lang="en-US" sz="2200" dirty="0" smtClean="0">
                <a:solidFill>
                  <a:schemeClr val="tx2"/>
                </a:solidFill>
                <a:latin typeface="Arial"/>
                <a:ea typeface="+mj-ea"/>
                <a:cs typeface="Arial"/>
              </a:defRPr>
            </a:lvl1pPr>
            <a:lvl2pPr>
              <a:defRPr lang="en-US" dirty="0" smtClean="0"/>
            </a:lvl2pPr>
            <a:lvl3pPr>
              <a:defRPr lang="en-US" dirty="0" smtClean="0"/>
            </a:lvl3pPr>
            <a:lvl4pPr>
              <a:defRPr lang="en-US" dirty="0" smtClean="0"/>
            </a:lvl4pPr>
            <a:lvl5pPr>
              <a:defRPr lang="en-US" dirty="0"/>
            </a:lvl5pPr>
          </a:lstStyle>
          <a:p>
            <a:r>
              <a:rPr lang="en-US" dirty="0" smtClean="0"/>
              <a:t>Presenter Name or Subtopic Here</a:t>
            </a:r>
            <a:br>
              <a:rPr lang="en-US" dirty="0" smtClean="0"/>
            </a:br>
            <a:r>
              <a:rPr lang="en-US" dirty="0" smtClean="0"/>
              <a:t>Date</a:t>
            </a:r>
            <a:endParaRPr lang="en-US" dirty="0"/>
          </a:p>
        </p:txBody>
      </p:sp>
      <p:pic>
        <p:nvPicPr>
          <p:cNvPr id="9" name="Picture 8" descr="Walgreens_Corner-W-Flag_Red-Gradient_tm.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58828" y="1631934"/>
            <a:ext cx="785520" cy="824191"/>
          </a:xfrm>
          <a:prstGeom prst="rect">
            <a:avLst/>
          </a:prstGeom>
        </p:spPr>
      </p:pic>
      <p:sp>
        <p:nvSpPr>
          <p:cNvPr id="10" name="Footer Placeholder 1"/>
          <p:cNvSpPr txBox="1">
            <a:spLocks/>
          </p:cNvSpPr>
          <p:nvPr userDrawn="1"/>
        </p:nvSpPr>
        <p:spPr>
          <a:xfrm>
            <a:off x="914400" y="6436450"/>
            <a:ext cx="5471886" cy="134575"/>
          </a:xfrm>
          <a:prstGeom prst="rect">
            <a:avLst/>
          </a:prstGeom>
        </p:spPr>
        <p:txBody>
          <a:bodyPr/>
          <a:lstStyle>
            <a:defPPr>
              <a:defRPr lang="en-US"/>
            </a:defPPr>
            <a:lvl1pPr algn="l" defTabSz="457200" rtl="0" eaLnBrk="0" fontAlgn="base" hangingPunct="0">
              <a:lnSpc>
                <a:spcPct val="95000"/>
              </a:lnSpc>
              <a:spcBef>
                <a:spcPct val="60000"/>
              </a:spcBef>
              <a:spcAft>
                <a:spcPct val="0"/>
              </a:spcAft>
              <a:buClr>
                <a:srgbClr val="004C84"/>
              </a:buClr>
              <a:buFont typeface="Arial" charset="0"/>
              <a:buChar char="•"/>
              <a:defRPr sz="1050" kern="1200">
                <a:solidFill>
                  <a:schemeClr val="tx1"/>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pPr>
              <a:buNone/>
              <a:defRPr/>
            </a:pPr>
            <a:r>
              <a:rPr lang="en-US" dirty="0" smtClean="0">
                <a:solidFill>
                  <a:srgbClr val="58595B"/>
                </a:solidFill>
                <a:cs typeface="ＭＳ Ｐゴシック" charset="0"/>
              </a:rPr>
              <a:t>©2016 Walgreen Co. All rights reserved.</a:t>
            </a:r>
          </a:p>
        </p:txBody>
      </p:sp>
    </p:spTree>
    <p:extLst>
      <p:ext uri="{BB962C8B-B14F-4D97-AF65-F5344CB8AC3E}">
        <p14:creationId xmlns:p14="http://schemas.microsoft.com/office/powerpoint/2010/main" val="21217790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lue divider">
    <p:spTree>
      <p:nvGrpSpPr>
        <p:cNvPr id="1" name=""/>
        <p:cNvGrpSpPr/>
        <p:nvPr/>
      </p:nvGrpSpPr>
      <p:grpSpPr>
        <a:xfrm>
          <a:off x="0" y="0"/>
          <a:ext cx="0" cy="0"/>
          <a:chOff x="0" y="0"/>
          <a:chExt cx="0" cy="0"/>
        </a:xfrm>
      </p:grpSpPr>
      <p:pic>
        <p:nvPicPr>
          <p:cNvPr id="5" name="Picture 4" descr="542_corp_background_out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chemeClr val="tx2"/>
                </a:solidFill>
              </a:defRPr>
            </a:lvl1pPr>
          </a:lstStyle>
          <a:p>
            <a:r>
              <a:rPr lang="en-US" dirty="0" smtClean="0"/>
              <a:t>Section Divider Slide</a:t>
            </a:r>
            <a:endParaRPr lang="en-US" dirty="0"/>
          </a:p>
        </p:txBody>
      </p:sp>
    </p:spTree>
    <p:extLst>
      <p:ext uri="{BB962C8B-B14F-4D97-AF65-F5344CB8AC3E}">
        <p14:creationId xmlns:p14="http://schemas.microsoft.com/office/powerpoint/2010/main" val="38884385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Green divider">
    <p:spTree>
      <p:nvGrpSpPr>
        <p:cNvPr id="1" name=""/>
        <p:cNvGrpSpPr/>
        <p:nvPr/>
      </p:nvGrpSpPr>
      <p:grpSpPr>
        <a:xfrm>
          <a:off x="0" y="0"/>
          <a:ext cx="0" cy="0"/>
          <a:chOff x="0" y="0"/>
          <a:chExt cx="0" cy="0"/>
        </a:xfrm>
      </p:grpSpPr>
      <p:pic>
        <p:nvPicPr>
          <p:cNvPr id="5" name="Picture 4" descr="368-green_corp_bckgrd_out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chemeClr val="tx2"/>
                </a:solidFill>
              </a:defRPr>
            </a:lvl1pPr>
          </a:lstStyle>
          <a:p>
            <a:r>
              <a:rPr lang="en-US" dirty="0" smtClean="0"/>
              <a:t>Section Divider Slide</a:t>
            </a:r>
            <a:endParaRPr lang="en-US" dirty="0"/>
          </a:p>
        </p:txBody>
      </p:sp>
    </p:spTree>
    <p:extLst>
      <p:ext uri="{BB962C8B-B14F-4D97-AF65-F5344CB8AC3E}">
        <p14:creationId xmlns:p14="http://schemas.microsoft.com/office/powerpoint/2010/main" val="37134133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Orange divider">
    <p:spTree>
      <p:nvGrpSpPr>
        <p:cNvPr id="1" name=""/>
        <p:cNvGrpSpPr/>
        <p:nvPr/>
      </p:nvGrpSpPr>
      <p:grpSpPr>
        <a:xfrm>
          <a:off x="0" y="0"/>
          <a:ext cx="0" cy="0"/>
          <a:chOff x="0" y="0"/>
          <a:chExt cx="0" cy="0"/>
        </a:xfrm>
      </p:grpSpPr>
      <p:pic>
        <p:nvPicPr>
          <p:cNvPr id="5" name="Picture 4" descr="716-orange_corp_bckgrd_out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chemeClr val="tx2"/>
                </a:solidFill>
              </a:defRPr>
            </a:lvl1pPr>
          </a:lstStyle>
          <a:p>
            <a:r>
              <a:rPr lang="en-US" dirty="0" smtClean="0"/>
              <a:t>Section Divider Slide</a:t>
            </a:r>
            <a:endParaRPr lang="en-US" dirty="0"/>
          </a:p>
        </p:txBody>
      </p:sp>
    </p:spTree>
    <p:extLst>
      <p:ext uri="{BB962C8B-B14F-4D97-AF65-F5344CB8AC3E}">
        <p14:creationId xmlns:p14="http://schemas.microsoft.com/office/powerpoint/2010/main" val="22922219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smtClean="0"/>
              <a:t>Type key insight here using sentence case</a:t>
            </a:r>
            <a:endParaRPr lang="en-US" dirty="0"/>
          </a:p>
        </p:txBody>
      </p:sp>
      <p:sp>
        <p:nvSpPr>
          <p:cNvPr id="6" name="Text Placeholder 2"/>
          <p:cNvSpPr>
            <a:spLocks noGrp="1"/>
          </p:cNvSpPr>
          <p:nvPr>
            <p:ph idx="1"/>
          </p:nvPr>
        </p:nvSpPr>
        <p:spPr>
          <a:xfrm>
            <a:off x="550920" y="1409706"/>
            <a:ext cx="8135880" cy="4706614"/>
          </a:xfrm>
          <a:prstGeom prst="rect">
            <a:avLst/>
          </a:prstGeom>
        </p:spPr>
        <p:txBody>
          <a:bodyPr vert="horz" lIns="0" tIns="0" rIns="0" bIns="0" rtlCol="0">
            <a:normAutofit/>
          </a:bodyPr>
          <a:lstStyle>
            <a:lvl2pPr>
              <a:defRPr>
                <a:solidFill>
                  <a:srgbClr val="6A737B"/>
                </a:solidFill>
              </a:defRPr>
            </a:lvl2pPr>
            <a:lvl3pPr>
              <a:defRPr>
                <a:solidFill>
                  <a:srgbClr val="6A737B"/>
                </a:solidFill>
              </a:defRPr>
            </a:lvl3pPr>
            <a:lvl4pPr>
              <a:defRPr>
                <a:solidFill>
                  <a:srgbClr val="6A737B"/>
                </a:solidFill>
              </a:defRPr>
            </a:lvl4pPr>
            <a:lvl5pPr>
              <a:defRPr>
                <a:solidFill>
                  <a:srgbClr val="6A737B"/>
                </a:solidFill>
              </a:defRPr>
            </a:lvl5pPr>
          </a:lstStyle>
          <a:p>
            <a:pPr lvl="1" defTabSz="457200">
              <a:buFont typeface="Arial"/>
            </a:pPr>
            <a:r>
              <a:rPr lang="en-US" dirty="0" smtClean="0"/>
              <a:t>First level</a:t>
            </a:r>
          </a:p>
          <a:p>
            <a:pPr lvl="2" defTabSz="457200">
              <a:buFont typeface="Arial"/>
            </a:pPr>
            <a:r>
              <a:rPr lang="en-US" dirty="0" smtClean="0"/>
              <a:t>Second level</a:t>
            </a:r>
          </a:p>
          <a:p>
            <a:pPr lvl="3" defTabSz="457200">
              <a:buFont typeface="Arial"/>
            </a:pPr>
            <a:r>
              <a:rPr lang="en-US" dirty="0" smtClean="0"/>
              <a:t>Third level</a:t>
            </a:r>
          </a:p>
          <a:p>
            <a:pPr lvl="4" defTabSz="457200">
              <a:buFont typeface="Arial"/>
            </a:pPr>
            <a:r>
              <a:rPr lang="en-US" dirty="0" smtClean="0"/>
              <a:t>Fourth level</a:t>
            </a:r>
            <a:endParaRPr lang="en-US" dirty="0"/>
          </a:p>
        </p:txBody>
      </p:sp>
      <p:sp>
        <p:nvSpPr>
          <p:cNvPr id="8"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
        <p:nvSpPr>
          <p:cNvPr id="10" name="Footer Placeholder 1"/>
          <p:cNvSpPr txBox="1">
            <a:spLocks/>
          </p:cNvSpPr>
          <p:nvPr userDrawn="1"/>
        </p:nvSpPr>
        <p:spPr>
          <a:xfrm>
            <a:off x="914400" y="6436450"/>
            <a:ext cx="5471886" cy="134575"/>
          </a:xfrm>
          <a:prstGeom prst="rect">
            <a:avLst/>
          </a:prstGeom>
        </p:spPr>
        <p:txBody>
          <a:bodyPr/>
          <a:lstStyle>
            <a:defPPr>
              <a:defRPr lang="en-US"/>
            </a:defPPr>
            <a:lvl1pPr algn="l" defTabSz="457200" rtl="0" eaLnBrk="0" fontAlgn="base" hangingPunct="0">
              <a:lnSpc>
                <a:spcPct val="95000"/>
              </a:lnSpc>
              <a:spcBef>
                <a:spcPct val="60000"/>
              </a:spcBef>
              <a:spcAft>
                <a:spcPct val="0"/>
              </a:spcAft>
              <a:buClr>
                <a:srgbClr val="004C84"/>
              </a:buClr>
              <a:buFont typeface="Arial" charset="0"/>
              <a:buChar char="•"/>
              <a:defRPr sz="1050" kern="1200">
                <a:solidFill>
                  <a:schemeClr val="tx1"/>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pPr>
              <a:defRPr/>
            </a:pPr>
            <a:r>
              <a:rPr lang="en-US" smtClean="0">
                <a:solidFill>
                  <a:srgbClr val="58595B"/>
                </a:solidFill>
                <a:cs typeface="ＭＳ Ｐゴシック" charset="0"/>
              </a:rPr>
              <a:t>©2016 Walgreen Co. </a:t>
            </a:r>
            <a:r>
              <a:rPr lang="en-US" dirty="0" smtClean="0">
                <a:solidFill>
                  <a:srgbClr val="58595B"/>
                </a:solidFill>
                <a:cs typeface="ＭＳ Ｐゴシック" charset="0"/>
              </a:rPr>
              <a:t>All rights reserved.</a:t>
            </a:r>
          </a:p>
        </p:txBody>
      </p:sp>
    </p:spTree>
    <p:extLst>
      <p:ext uri="{BB962C8B-B14F-4D97-AF65-F5344CB8AC3E}">
        <p14:creationId xmlns:p14="http://schemas.microsoft.com/office/powerpoint/2010/main" val="285589570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plit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50918" y="1422400"/>
            <a:ext cx="3944881" cy="4703763"/>
          </a:xfrm>
        </p:spPr>
        <p:txBody>
          <a:bodyPr vert="horz" lIns="0" tIns="0" rIns="0" bIns="0" rtlCol="0">
            <a:normAutofit/>
          </a:bodyPr>
          <a:lstStyle>
            <a:lvl1pPr>
              <a:defRPr lang="en-US" sz="2000" smtClean="0"/>
            </a:lvl1pPr>
            <a:lvl2pPr marL="228600" indent="-228600">
              <a:buFont typeface="Arial"/>
              <a:buChar char="•"/>
              <a:defRPr lang="en-US" sz="2200" smtClean="0">
                <a:solidFill>
                  <a:srgbClr val="6A737B"/>
                </a:solidFill>
              </a:defRPr>
            </a:lvl2pPr>
            <a:lvl3pPr>
              <a:defRPr lang="en-US" sz="2000" smtClean="0">
                <a:solidFill>
                  <a:srgbClr val="6A737B"/>
                </a:solidFill>
              </a:defRPr>
            </a:lvl3pPr>
            <a:lvl4pPr marL="731520" indent="-182880">
              <a:buFont typeface="Lucida Grande"/>
              <a:buChar char="»"/>
              <a:defRPr lang="en-US" sz="1800" smtClean="0">
                <a:solidFill>
                  <a:srgbClr val="6A737B"/>
                </a:solidFill>
              </a:defRPr>
            </a:lvl4pPr>
            <a:lvl5pPr marL="960120" indent="-228600">
              <a:buFont typeface="Arial"/>
              <a:buChar char="•"/>
              <a:defRPr lang="en-US" sz="1600">
                <a:solidFill>
                  <a:srgbClr val="6A737B"/>
                </a:solidFill>
              </a:defRPr>
            </a:lvl5pPr>
          </a:lstStyle>
          <a:p>
            <a:pPr lvl="1" defTabSz="457200">
              <a:buFont typeface="Arial"/>
            </a:pPr>
            <a:r>
              <a:rPr lang="en-US" dirty="0" smtClean="0"/>
              <a:t>First level</a:t>
            </a:r>
          </a:p>
          <a:p>
            <a:pPr lvl="2" defTabSz="457200">
              <a:buFont typeface="Arial"/>
            </a:pPr>
            <a:r>
              <a:rPr lang="en-US" dirty="0" smtClean="0"/>
              <a:t>Second level</a:t>
            </a:r>
          </a:p>
          <a:p>
            <a:pPr lvl="3" defTabSz="457200">
              <a:buFont typeface="Arial"/>
            </a:pPr>
            <a:r>
              <a:rPr lang="en-US" dirty="0" smtClean="0"/>
              <a:t>Third level</a:t>
            </a:r>
          </a:p>
          <a:p>
            <a:pPr lvl="4" defTabSz="457200">
              <a:buFont typeface="Arial"/>
            </a:pPr>
            <a:r>
              <a:rPr lang="en-US" dirty="0" smtClean="0"/>
              <a:t>Fourth level</a:t>
            </a:r>
            <a:endParaRPr lang="en-US" dirty="0"/>
          </a:p>
        </p:txBody>
      </p:sp>
      <p:sp>
        <p:nvSpPr>
          <p:cNvPr id="4" name="Content Placeholder 3"/>
          <p:cNvSpPr>
            <a:spLocks noGrp="1"/>
          </p:cNvSpPr>
          <p:nvPr>
            <p:ph sz="half" idx="2" hasCustomPrompt="1"/>
          </p:nvPr>
        </p:nvSpPr>
        <p:spPr>
          <a:xfrm>
            <a:off x="4648200" y="1422400"/>
            <a:ext cx="4038600" cy="4703763"/>
          </a:xfrm>
        </p:spPr>
        <p:txBody>
          <a:bodyPr vert="horz" lIns="0" tIns="0" rIns="0" bIns="0" rtlCol="0">
            <a:normAutofit/>
          </a:bodyPr>
          <a:lstStyle>
            <a:lvl1pPr>
              <a:defRPr lang="en-US" sz="2000" smtClean="0"/>
            </a:lvl1pPr>
            <a:lvl2pPr>
              <a:defRPr lang="en-US" sz="2200" smtClean="0">
                <a:solidFill>
                  <a:srgbClr val="6A737B"/>
                </a:solidFill>
              </a:defRPr>
            </a:lvl2pPr>
            <a:lvl3pPr>
              <a:defRPr lang="en-US" sz="2000" smtClean="0">
                <a:solidFill>
                  <a:srgbClr val="6A737B"/>
                </a:solidFill>
              </a:defRPr>
            </a:lvl3pPr>
            <a:lvl4pPr marL="731520" indent="-182880">
              <a:buFont typeface="Lucida Grande"/>
              <a:buChar char="»"/>
              <a:defRPr lang="en-US" sz="1800" smtClean="0">
                <a:solidFill>
                  <a:srgbClr val="6A737B"/>
                </a:solidFill>
              </a:defRPr>
            </a:lvl4pPr>
            <a:lvl5pPr marL="960120" indent="-228600">
              <a:buFont typeface="Arial"/>
              <a:buChar char="•"/>
              <a:defRPr lang="en-US" sz="1600">
                <a:solidFill>
                  <a:srgbClr val="6A737B"/>
                </a:solidFill>
              </a:defRPr>
            </a:lvl5pPr>
          </a:lstStyle>
          <a:p>
            <a:pPr lvl="1" defTabSz="457200">
              <a:buFont typeface="Arial"/>
            </a:pPr>
            <a:r>
              <a:rPr lang="en-US" dirty="0" smtClean="0"/>
              <a:t>First level</a:t>
            </a:r>
          </a:p>
          <a:p>
            <a:pPr lvl="2" defTabSz="457200">
              <a:buFont typeface="Arial"/>
            </a:pPr>
            <a:r>
              <a:rPr lang="en-US" dirty="0" smtClean="0"/>
              <a:t>Second level</a:t>
            </a:r>
          </a:p>
          <a:p>
            <a:pPr lvl="3" defTabSz="457200">
              <a:buFont typeface="Arial"/>
            </a:pPr>
            <a:r>
              <a:rPr lang="en-US" dirty="0" smtClean="0"/>
              <a:t>Third level</a:t>
            </a:r>
          </a:p>
          <a:p>
            <a:pPr lvl="4" defTabSz="457200">
              <a:buFont typeface="Arial"/>
            </a:pPr>
            <a:r>
              <a:rPr lang="en-US" dirty="0" smtClean="0"/>
              <a:t>Fourth level</a:t>
            </a:r>
            <a:endParaRPr lang="en-US" dirty="0"/>
          </a:p>
        </p:txBody>
      </p:sp>
      <p:sp>
        <p:nvSpPr>
          <p:cNvPr id="8"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smtClean="0"/>
              <a:t>Type key insight here using sentence case</a:t>
            </a:r>
            <a:endParaRPr lang="en-US" dirty="0"/>
          </a:p>
        </p:txBody>
      </p:sp>
      <p:sp>
        <p:nvSpPr>
          <p:cNvPr id="9"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
        <p:nvSpPr>
          <p:cNvPr id="10" name="Footer Placeholder 1"/>
          <p:cNvSpPr txBox="1">
            <a:spLocks/>
          </p:cNvSpPr>
          <p:nvPr userDrawn="1"/>
        </p:nvSpPr>
        <p:spPr>
          <a:xfrm>
            <a:off x="914400" y="6436450"/>
            <a:ext cx="5471886" cy="134575"/>
          </a:xfrm>
          <a:prstGeom prst="rect">
            <a:avLst/>
          </a:prstGeom>
        </p:spPr>
        <p:txBody>
          <a:bodyPr/>
          <a:lstStyle>
            <a:defPPr>
              <a:defRPr lang="en-US"/>
            </a:defPPr>
            <a:lvl1pPr algn="l" defTabSz="457200" rtl="0" eaLnBrk="0" fontAlgn="base" hangingPunct="0">
              <a:lnSpc>
                <a:spcPct val="95000"/>
              </a:lnSpc>
              <a:spcBef>
                <a:spcPct val="60000"/>
              </a:spcBef>
              <a:spcAft>
                <a:spcPct val="0"/>
              </a:spcAft>
              <a:buClr>
                <a:srgbClr val="004C84"/>
              </a:buClr>
              <a:buFont typeface="Arial" charset="0"/>
              <a:buChar char="•"/>
              <a:defRPr sz="1050" kern="1200">
                <a:solidFill>
                  <a:schemeClr val="tx1"/>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pPr>
              <a:buNone/>
              <a:defRPr/>
            </a:pPr>
            <a:r>
              <a:rPr lang="en-US" dirty="0" smtClean="0">
                <a:solidFill>
                  <a:srgbClr val="58595B"/>
                </a:solidFill>
                <a:cs typeface="ＭＳ Ｐゴシック" charset="0"/>
              </a:rPr>
              <a:t>©2016 Walgreen Co. All rights reserved.</a:t>
            </a:r>
          </a:p>
        </p:txBody>
      </p:sp>
    </p:spTree>
    <p:extLst>
      <p:ext uri="{BB962C8B-B14F-4D97-AF65-F5344CB8AC3E}">
        <p14:creationId xmlns:p14="http://schemas.microsoft.com/office/powerpoint/2010/main" val="368004734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plit 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50918" y="1416931"/>
            <a:ext cx="3946470" cy="323667"/>
          </a:xfrm>
        </p:spPr>
        <p:txBody>
          <a:bodyPr anchor="b">
            <a:normAutofit/>
          </a:bodyPr>
          <a:lstStyle>
            <a:lvl1pPr marL="0" indent="0">
              <a:buNone/>
              <a:defRPr sz="2200" b="1">
                <a:solidFill>
                  <a:srgbClr val="6A737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content header here</a:t>
            </a:r>
          </a:p>
        </p:txBody>
      </p:sp>
      <p:sp>
        <p:nvSpPr>
          <p:cNvPr id="5" name="Text Placeholder 4"/>
          <p:cNvSpPr>
            <a:spLocks noGrp="1"/>
          </p:cNvSpPr>
          <p:nvPr>
            <p:ph type="body" sz="quarter" idx="3" hasCustomPrompt="1"/>
          </p:nvPr>
        </p:nvSpPr>
        <p:spPr>
          <a:xfrm>
            <a:off x="4645025" y="1416931"/>
            <a:ext cx="4041775" cy="323667"/>
          </a:xfrm>
        </p:spPr>
        <p:txBody>
          <a:bodyPr anchor="b">
            <a:normAutofit/>
          </a:bodyPr>
          <a:lstStyle>
            <a:lvl1pPr marL="0" indent="0">
              <a:buNone/>
              <a:defRPr sz="2200" b="1">
                <a:solidFill>
                  <a:srgbClr val="6A737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content header here</a:t>
            </a:r>
          </a:p>
        </p:txBody>
      </p:sp>
      <p:sp>
        <p:nvSpPr>
          <p:cNvPr id="10"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smtClean="0"/>
              <a:t>Type key insight here using sentence case</a:t>
            </a:r>
            <a:endParaRPr lang="en-US" dirty="0"/>
          </a:p>
        </p:txBody>
      </p:sp>
      <p:sp>
        <p:nvSpPr>
          <p:cNvPr id="11" name="Content Placeholder 2"/>
          <p:cNvSpPr>
            <a:spLocks noGrp="1"/>
          </p:cNvSpPr>
          <p:nvPr>
            <p:ph sz="half" idx="12" hasCustomPrompt="1"/>
          </p:nvPr>
        </p:nvSpPr>
        <p:spPr>
          <a:xfrm>
            <a:off x="550918" y="1820338"/>
            <a:ext cx="3944881" cy="4317995"/>
          </a:xfrm>
        </p:spPr>
        <p:txBody>
          <a:bodyPr vert="horz" lIns="0" tIns="0" rIns="0" bIns="0" rtlCol="0">
            <a:normAutofit/>
          </a:bodyPr>
          <a:lstStyle>
            <a:lvl1pPr>
              <a:defRPr lang="en-US" sz="2000" smtClean="0"/>
            </a:lvl1pPr>
            <a:lvl2pPr marL="342900" indent="-342900">
              <a:buFont typeface="Arial"/>
              <a:buChar char="•"/>
              <a:defRPr lang="en-US" sz="2200" smtClean="0">
                <a:solidFill>
                  <a:srgbClr val="6A737B"/>
                </a:solidFill>
              </a:defRPr>
            </a:lvl2pPr>
            <a:lvl3pPr>
              <a:defRPr lang="en-US" sz="2000" smtClean="0">
                <a:solidFill>
                  <a:srgbClr val="6A737B"/>
                </a:solidFill>
              </a:defRPr>
            </a:lvl3pPr>
            <a:lvl4pPr marL="731520" indent="-182880">
              <a:buFont typeface="Lucida Grande"/>
              <a:buChar char="»"/>
              <a:defRPr lang="en-US" sz="1800" smtClean="0">
                <a:solidFill>
                  <a:srgbClr val="6A737B"/>
                </a:solidFill>
              </a:defRPr>
            </a:lvl4pPr>
            <a:lvl5pPr marL="960120" indent="-228600">
              <a:buFont typeface="Arial"/>
              <a:buChar char="•"/>
              <a:defRPr lang="en-US" sz="1600">
                <a:solidFill>
                  <a:srgbClr val="6A737B"/>
                </a:solidFill>
              </a:defRPr>
            </a:lvl5pPr>
          </a:lstStyle>
          <a:p>
            <a:pPr lvl="1" defTabSz="457200">
              <a:buFont typeface="Arial"/>
            </a:pPr>
            <a:r>
              <a:rPr lang="en-US" dirty="0" smtClean="0"/>
              <a:t>First level</a:t>
            </a:r>
          </a:p>
          <a:p>
            <a:pPr lvl="2" defTabSz="457200">
              <a:buFont typeface="Arial"/>
            </a:pPr>
            <a:r>
              <a:rPr lang="en-US" dirty="0" smtClean="0"/>
              <a:t>Second level</a:t>
            </a:r>
          </a:p>
          <a:p>
            <a:pPr lvl="3" defTabSz="457200">
              <a:buFont typeface="Arial"/>
            </a:pPr>
            <a:r>
              <a:rPr lang="en-US" dirty="0" smtClean="0"/>
              <a:t>Third level</a:t>
            </a:r>
          </a:p>
          <a:p>
            <a:pPr lvl="4" defTabSz="457200">
              <a:buFont typeface="Arial"/>
            </a:pPr>
            <a:r>
              <a:rPr lang="en-US" dirty="0" smtClean="0"/>
              <a:t>Fourth level</a:t>
            </a:r>
            <a:endParaRPr lang="en-US" dirty="0"/>
          </a:p>
        </p:txBody>
      </p:sp>
      <p:sp>
        <p:nvSpPr>
          <p:cNvPr id="12" name="Content Placeholder 3"/>
          <p:cNvSpPr>
            <a:spLocks noGrp="1"/>
          </p:cNvSpPr>
          <p:nvPr>
            <p:ph sz="half" idx="2" hasCustomPrompt="1"/>
          </p:nvPr>
        </p:nvSpPr>
        <p:spPr>
          <a:xfrm>
            <a:off x="4648200" y="1820338"/>
            <a:ext cx="4038600" cy="4317995"/>
          </a:xfrm>
        </p:spPr>
        <p:txBody>
          <a:bodyPr vert="horz" lIns="0" tIns="0" rIns="0" bIns="0" rtlCol="0">
            <a:normAutofit/>
          </a:bodyPr>
          <a:lstStyle>
            <a:lvl1pPr>
              <a:defRPr lang="en-US" sz="2000" smtClean="0"/>
            </a:lvl1pPr>
            <a:lvl2pPr>
              <a:defRPr lang="en-US" sz="2200" smtClean="0">
                <a:solidFill>
                  <a:srgbClr val="6A737B"/>
                </a:solidFill>
              </a:defRPr>
            </a:lvl2pPr>
            <a:lvl3pPr>
              <a:defRPr lang="en-US" sz="2000" smtClean="0">
                <a:solidFill>
                  <a:srgbClr val="6A737B"/>
                </a:solidFill>
              </a:defRPr>
            </a:lvl3pPr>
            <a:lvl4pPr marL="731520" indent="-182880">
              <a:buFont typeface="Lucida Grande"/>
              <a:buChar char="»"/>
              <a:defRPr lang="en-US" sz="1800" smtClean="0">
                <a:solidFill>
                  <a:srgbClr val="6A737B"/>
                </a:solidFill>
              </a:defRPr>
            </a:lvl4pPr>
            <a:lvl5pPr marL="960120" indent="-228600">
              <a:buFont typeface="Arial"/>
              <a:buChar char="•"/>
              <a:defRPr lang="en-US" sz="1600">
                <a:solidFill>
                  <a:srgbClr val="6A737B"/>
                </a:solidFill>
              </a:defRPr>
            </a:lvl5pPr>
          </a:lstStyle>
          <a:p>
            <a:pPr lvl="1" defTabSz="457200">
              <a:buFont typeface="Arial"/>
            </a:pPr>
            <a:r>
              <a:rPr lang="en-US" dirty="0" smtClean="0"/>
              <a:t>First level</a:t>
            </a:r>
          </a:p>
          <a:p>
            <a:pPr lvl="2" defTabSz="457200">
              <a:buFont typeface="Arial"/>
            </a:pPr>
            <a:r>
              <a:rPr lang="en-US" dirty="0" smtClean="0"/>
              <a:t>Second level</a:t>
            </a:r>
          </a:p>
          <a:p>
            <a:pPr lvl="3" defTabSz="457200">
              <a:buFont typeface="Arial"/>
            </a:pPr>
            <a:r>
              <a:rPr lang="en-US" dirty="0" smtClean="0"/>
              <a:t>Third level</a:t>
            </a:r>
          </a:p>
          <a:p>
            <a:pPr lvl="4" defTabSz="457200">
              <a:buFont typeface="Arial"/>
            </a:pPr>
            <a:r>
              <a:rPr lang="en-US" dirty="0" smtClean="0"/>
              <a:t>Fourth level</a:t>
            </a:r>
            <a:endParaRPr lang="en-US" dirty="0"/>
          </a:p>
        </p:txBody>
      </p:sp>
      <p:sp>
        <p:nvSpPr>
          <p:cNvPr id="13"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
        <p:nvSpPr>
          <p:cNvPr id="14" name="Footer Placeholder 1"/>
          <p:cNvSpPr txBox="1">
            <a:spLocks/>
          </p:cNvSpPr>
          <p:nvPr userDrawn="1"/>
        </p:nvSpPr>
        <p:spPr>
          <a:xfrm>
            <a:off x="914400" y="6436450"/>
            <a:ext cx="5471886" cy="134575"/>
          </a:xfrm>
          <a:prstGeom prst="rect">
            <a:avLst/>
          </a:prstGeom>
        </p:spPr>
        <p:txBody>
          <a:bodyPr/>
          <a:lstStyle>
            <a:defPPr>
              <a:defRPr lang="en-US"/>
            </a:defPPr>
            <a:lvl1pPr algn="l" defTabSz="457200" rtl="0" eaLnBrk="0" fontAlgn="base" hangingPunct="0">
              <a:lnSpc>
                <a:spcPct val="95000"/>
              </a:lnSpc>
              <a:spcBef>
                <a:spcPct val="60000"/>
              </a:spcBef>
              <a:spcAft>
                <a:spcPct val="0"/>
              </a:spcAft>
              <a:buClr>
                <a:srgbClr val="004C84"/>
              </a:buClr>
              <a:buFont typeface="Arial" charset="0"/>
              <a:buChar char="•"/>
              <a:defRPr sz="1050" kern="1200">
                <a:solidFill>
                  <a:schemeClr val="tx1"/>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pPr>
              <a:buNone/>
              <a:defRPr/>
            </a:pPr>
            <a:r>
              <a:rPr lang="en-US" dirty="0" smtClean="0">
                <a:solidFill>
                  <a:srgbClr val="58595B"/>
                </a:solidFill>
                <a:cs typeface="ＭＳ Ｐゴシック" charset="0"/>
              </a:rPr>
              <a:t>©2016 Walgreen Co. All rights reserved.</a:t>
            </a:r>
          </a:p>
        </p:txBody>
      </p:sp>
    </p:spTree>
    <p:extLst>
      <p:ext uri="{BB962C8B-B14F-4D97-AF65-F5344CB8AC3E}">
        <p14:creationId xmlns:p14="http://schemas.microsoft.com/office/powerpoint/2010/main" val="36025240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content-header.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1143000"/>
          </a:xfrm>
          <a:prstGeom prst="rect">
            <a:avLst/>
          </a:prstGeom>
        </p:spPr>
      </p:pic>
      <p:sp>
        <p:nvSpPr>
          <p:cNvPr id="3" name="Text Placeholder 2"/>
          <p:cNvSpPr>
            <a:spLocks noGrp="1"/>
          </p:cNvSpPr>
          <p:nvPr userDrawn="1">
            <p:ph type="body" idx="1"/>
          </p:nvPr>
        </p:nvSpPr>
        <p:spPr>
          <a:xfrm>
            <a:off x="550920" y="1409706"/>
            <a:ext cx="8135880" cy="4706614"/>
          </a:xfrm>
          <a:prstGeom prst="rect">
            <a:avLst/>
          </a:prstGeom>
        </p:spPr>
        <p:txBody>
          <a:bodyPr vert="horz" lIns="0" tIns="0" rIns="0" bIns="0" rtlCol="0">
            <a:normAutofit/>
          </a:bodyPr>
          <a:lstStyle/>
          <a:p>
            <a:pPr lvl="1" defTabSz="457200">
              <a:buFont typeface="Arial"/>
            </a:pPr>
            <a:r>
              <a:rPr lang="en-US" dirty="0" smtClean="0"/>
              <a:t>First level</a:t>
            </a:r>
          </a:p>
          <a:p>
            <a:pPr lvl="2" defTabSz="457200">
              <a:buFont typeface="Arial"/>
            </a:pPr>
            <a:r>
              <a:rPr lang="en-US" dirty="0" smtClean="0"/>
              <a:t>Second level</a:t>
            </a:r>
          </a:p>
          <a:p>
            <a:pPr lvl="3" defTabSz="457200">
              <a:buFont typeface="Arial"/>
            </a:pPr>
            <a:r>
              <a:rPr lang="en-US" dirty="0" smtClean="0"/>
              <a:t>Third level</a:t>
            </a:r>
          </a:p>
          <a:p>
            <a:pPr lvl="4" defTabSz="457200">
              <a:buFont typeface="Arial"/>
            </a:pPr>
            <a:r>
              <a:rPr lang="en-US" dirty="0" smtClean="0"/>
              <a:t>Fourth level</a:t>
            </a:r>
            <a:endParaRPr lang="en-US" dirty="0"/>
          </a:p>
        </p:txBody>
      </p:sp>
      <p:sp>
        <p:nvSpPr>
          <p:cNvPr id="14" name="Title Placeholder 1"/>
          <p:cNvSpPr>
            <a:spLocks noGrp="1"/>
          </p:cNvSpPr>
          <p:nvPr userDrawn="1">
            <p:ph type="title"/>
          </p:nvPr>
        </p:nvSpPr>
        <p:spPr>
          <a:xfrm>
            <a:off x="550920" y="168053"/>
            <a:ext cx="8135880" cy="861934"/>
          </a:xfrm>
          <a:prstGeom prst="rect">
            <a:avLst/>
          </a:prstGeom>
        </p:spPr>
        <p:txBody>
          <a:bodyPr vert="horz" lIns="0" tIns="0" rIns="0" bIns="0" rtlCol="0" anchor="ctr">
            <a:normAutofit/>
          </a:bodyPr>
          <a:lstStyle/>
          <a:p>
            <a:pPr lvl="0" algn="l" defTabSz="457200"/>
            <a:r>
              <a:rPr lang="en-US" dirty="0" smtClean="0"/>
              <a:t>Type key insight here using sentence case</a:t>
            </a:r>
            <a:endParaRPr lang="en-US" dirty="0"/>
          </a:p>
        </p:txBody>
      </p:sp>
      <p:pic>
        <p:nvPicPr>
          <p:cNvPr id="9" name="Picture 8" descr="Walgreens_Corner-W-Flag_Red-Gradient_4c.pn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553620" y="6400800"/>
            <a:ext cx="327660" cy="343792"/>
          </a:xfrm>
          <a:prstGeom prst="rect">
            <a:avLst/>
          </a:prstGeom>
        </p:spPr>
      </p:pic>
      <p:sp>
        <p:nvSpPr>
          <p:cNvPr id="5"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
        <p:nvSpPr>
          <p:cNvPr id="10" name="Footer Placeholder 1"/>
          <p:cNvSpPr>
            <a:spLocks noGrp="1"/>
          </p:cNvSpPr>
          <p:nvPr>
            <p:ph type="ftr" sz="quarter" idx="3"/>
          </p:nvPr>
        </p:nvSpPr>
        <p:spPr>
          <a:xfrm>
            <a:off x="914400" y="6436450"/>
            <a:ext cx="5471886" cy="134575"/>
          </a:xfrm>
          <a:prstGeom prst="rect">
            <a:avLst/>
          </a:prstGeom>
        </p:spPr>
        <p:txBody>
          <a:bodyPr/>
          <a:lstStyle>
            <a:lvl1pPr>
              <a:defRPr sz="1050"/>
            </a:lvl1pPr>
          </a:lstStyle>
          <a:p>
            <a:pPr>
              <a:defRPr/>
            </a:pPr>
            <a:r>
              <a:rPr lang="en-US" smtClean="0">
                <a:solidFill>
                  <a:srgbClr val="58595B"/>
                </a:solidFill>
                <a:cs typeface="ＭＳ Ｐゴシック" charset="0"/>
              </a:rPr>
              <a:t>©2016 Walgreen Co. All rights reserved.</a:t>
            </a:r>
            <a:endParaRPr lang="en-US" dirty="0" smtClean="0">
              <a:solidFill>
                <a:srgbClr val="58595B"/>
              </a:solidFill>
              <a:cs typeface="ＭＳ Ｐゴシック" charset="0"/>
            </a:endParaRPr>
          </a:p>
        </p:txBody>
      </p:sp>
    </p:spTree>
    <p:extLst>
      <p:ext uri="{BB962C8B-B14F-4D97-AF65-F5344CB8AC3E}">
        <p14:creationId xmlns:p14="http://schemas.microsoft.com/office/powerpoint/2010/main" val="2945915662"/>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0" r:id="rId4"/>
    <p:sldLayoutId id="2147483831" r:id="rId5"/>
    <p:sldLayoutId id="2147483832" r:id="rId6"/>
    <p:sldLayoutId id="2147483791" r:id="rId7"/>
    <p:sldLayoutId id="2147483792" r:id="rId8"/>
    <p:sldLayoutId id="2147483793" r:id="rId9"/>
    <p:sldLayoutId id="2147483794" r:id="rId10"/>
    <p:sldLayoutId id="2147483798" r:id="rId11"/>
    <p:sldLayoutId id="2147483795" r:id="rId12"/>
  </p:sldLayoutIdLst>
  <p:timing>
    <p:tnLst>
      <p:par>
        <p:cTn id="1" dur="indefinite" restart="never" nodeType="tmRoot"/>
      </p:par>
    </p:tnLst>
  </p:timing>
  <p:hf hdr="0" dt="0"/>
  <p:txStyles>
    <p:titleStyle>
      <a:lvl1pPr algn="l" defTabSz="914400" rtl="0" eaLnBrk="1" latinLnBrk="0" hangingPunct="1">
        <a:spcBef>
          <a:spcPct val="0"/>
        </a:spcBef>
        <a:buNone/>
        <a:defRPr lang="en-US" sz="2600" kern="1200" baseline="0">
          <a:solidFill>
            <a:schemeClr val="bg1"/>
          </a:solidFill>
          <a:latin typeface="Arial"/>
          <a:ea typeface="+mj-ea"/>
          <a:cs typeface="Arial"/>
        </a:defRPr>
      </a:lvl1pPr>
    </p:titleStyle>
    <p:bodyStyle>
      <a:lvl1pPr marL="0" indent="0" algn="l" defTabSz="914400" rtl="0" eaLnBrk="1" latinLnBrk="0" hangingPunct="1">
        <a:lnSpc>
          <a:spcPct val="90000"/>
        </a:lnSpc>
        <a:spcBef>
          <a:spcPts val="528"/>
        </a:spcBef>
        <a:buFont typeface="Arial" pitchFamily="34" charset="0"/>
        <a:buNone/>
        <a:defRPr lang="en-US" sz="2200" kern="1200" smtClean="0">
          <a:solidFill>
            <a:srgbClr val="58595B"/>
          </a:solidFill>
          <a:latin typeface="Arial"/>
          <a:ea typeface="+mn-ea"/>
          <a:cs typeface="Arial"/>
        </a:defRPr>
      </a:lvl1pPr>
      <a:lvl2pPr marL="228600" indent="-228600" algn="l" defTabSz="914400" rtl="0" eaLnBrk="1" latinLnBrk="0" hangingPunct="1">
        <a:lnSpc>
          <a:spcPts val="2600"/>
        </a:lnSpc>
        <a:spcBef>
          <a:spcPts val="525"/>
        </a:spcBef>
        <a:buFont typeface="Arial"/>
        <a:buChar char="•"/>
        <a:defRPr lang="en-US" sz="2200" kern="1200" smtClean="0">
          <a:solidFill>
            <a:schemeClr val="tx2"/>
          </a:solidFill>
          <a:latin typeface="Arial"/>
          <a:ea typeface="+mn-ea"/>
          <a:cs typeface="Arial"/>
        </a:defRPr>
      </a:lvl2pPr>
      <a:lvl3pPr marL="548640" indent="-182880" algn="l" defTabSz="914400" rtl="0" eaLnBrk="1" latinLnBrk="0" hangingPunct="1">
        <a:lnSpc>
          <a:spcPts val="2400"/>
        </a:lnSpc>
        <a:spcBef>
          <a:spcPts val="525"/>
        </a:spcBef>
        <a:buFont typeface="Arial" pitchFamily="34" charset="0"/>
        <a:buChar char="̶"/>
        <a:defRPr lang="en-US" sz="2000" kern="1200" smtClean="0">
          <a:solidFill>
            <a:schemeClr val="tx2"/>
          </a:solidFill>
          <a:latin typeface="Arial"/>
          <a:ea typeface="+mn-ea"/>
          <a:cs typeface="Arial"/>
        </a:defRPr>
      </a:lvl3pPr>
      <a:lvl4pPr marL="731520" indent="-182880" algn="l" defTabSz="914400" rtl="0" eaLnBrk="1" latinLnBrk="0" hangingPunct="1">
        <a:lnSpc>
          <a:spcPts val="2200"/>
        </a:lnSpc>
        <a:spcBef>
          <a:spcPts val="525"/>
        </a:spcBef>
        <a:buFont typeface="Lucida Grande"/>
        <a:buChar char="»"/>
        <a:defRPr lang="en-US" sz="1800" kern="1200" smtClean="0">
          <a:solidFill>
            <a:schemeClr val="tx2"/>
          </a:solidFill>
          <a:latin typeface="Arial"/>
          <a:ea typeface="+mn-ea"/>
          <a:cs typeface="Arial"/>
        </a:defRPr>
      </a:lvl4pPr>
      <a:lvl5pPr marL="960120" indent="-228600" algn="l" defTabSz="914400" rtl="0" eaLnBrk="1" latinLnBrk="0" hangingPunct="1">
        <a:lnSpc>
          <a:spcPts val="2000"/>
        </a:lnSpc>
        <a:spcBef>
          <a:spcPts val="525"/>
        </a:spcBef>
        <a:buFont typeface="Arial"/>
        <a:buChar char="•"/>
        <a:defRPr lang="en-US" sz="1600" kern="1200">
          <a:solidFill>
            <a:schemeClr val="tx2"/>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8.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8.xml"/><Relationship Id="rId5" Type="http://schemas.openxmlformats.org/officeDocument/2006/relationships/image" Target="../media/image12.png"/><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8.xml"/><Relationship Id="rId5" Type="http://schemas.openxmlformats.org/officeDocument/2006/relationships/image" Target="../media/image12.png"/><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8.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7.xml"/><Relationship Id="rId1" Type="http://schemas.openxmlformats.org/officeDocument/2006/relationships/slideLayout" Target="../slideLayouts/slideLayout8.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8.xml"/><Relationship Id="rId1" Type="http://schemas.openxmlformats.org/officeDocument/2006/relationships/slideLayout" Target="../slideLayouts/slideLayout8.xml"/><Relationship Id="rId4" Type="http://schemas.openxmlformats.org/officeDocument/2006/relationships/image" Target="../media/image24.jpeg"/></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9.xml"/><Relationship Id="rId1" Type="http://schemas.openxmlformats.org/officeDocument/2006/relationships/slideLayout" Target="../slideLayouts/slideLayout8.xml"/><Relationship Id="rId6" Type="http://schemas.openxmlformats.org/officeDocument/2006/relationships/image" Target="../media/image24.jpeg"/><Relationship Id="rId5" Type="http://schemas.openxmlformats.org/officeDocument/2006/relationships/image" Target="../media/image27.png"/><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8.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algn="ctr"/>
            <a:r>
              <a:rPr lang="en-US" dirty="0"/>
              <a:t>Prospective Drug Utilization Review (DUR</a:t>
            </a:r>
            <a:r>
              <a:rPr lang="en-US" dirty="0" smtClean="0"/>
              <a:t>) and Patient Consultation in </a:t>
            </a:r>
            <a:r>
              <a:rPr lang="en-US" dirty="0"/>
              <a:t>the Retail Setting</a:t>
            </a:r>
          </a:p>
        </p:txBody>
      </p:sp>
      <p:sp>
        <p:nvSpPr>
          <p:cNvPr id="8" name="Rectangle 7"/>
          <p:cNvSpPr/>
          <p:nvPr/>
        </p:nvSpPr>
        <p:spPr>
          <a:xfrm>
            <a:off x="355600" y="6140337"/>
            <a:ext cx="6320972" cy="209288"/>
          </a:xfrm>
          <a:prstGeom prst="rect">
            <a:avLst/>
          </a:prstGeom>
        </p:spPr>
        <p:txBody>
          <a:bodyPr wrap="square">
            <a:spAutoFit/>
          </a:bodyPr>
          <a:lstStyle/>
          <a:p>
            <a:r>
              <a:rPr lang="en-US" sz="800" dirty="0"/>
              <a:t>“Patient Safety Work Product. May not be shared, distributed, or discussed outside of the Walgreen Patient Safety Evaluation System.”</a:t>
            </a:r>
          </a:p>
        </p:txBody>
      </p:sp>
    </p:spTree>
    <p:extLst>
      <p:ext uri="{BB962C8B-B14F-4D97-AF65-F5344CB8AC3E}">
        <p14:creationId xmlns:p14="http://schemas.microsoft.com/office/powerpoint/2010/main" val="2450419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itle 23"/>
          <p:cNvSpPr>
            <a:spLocks noGrp="1"/>
          </p:cNvSpPr>
          <p:nvPr>
            <p:ph type="title"/>
          </p:nvPr>
        </p:nvSpPr>
        <p:spPr/>
        <p:txBody>
          <a:bodyPr/>
          <a:lstStyle/>
          <a:p>
            <a:pPr algn="ctr"/>
            <a:r>
              <a:rPr lang="en-US" dirty="0"/>
              <a:t>Case #1- Mr. Patient</a:t>
            </a:r>
            <a:endParaRPr lang="en-US" dirty="0">
              <a:latin typeface="Arial" charset="0"/>
              <a:ea typeface="ＭＳ Ｐゴシック" charset="0"/>
              <a:cs typeface="Arial" charset="0"/>
            </a:endParaRPr>
          </a:p>
        </p:txBody>
      </p:sp>
      <p:sp>
        <p:nvSpPr>
          <p:cNvPr id="5" name="Slide Number Placeholder 4"/>
          <p:cNvSpPr>
            <a:spLocks noGrp="1"/>
          </p:cNvSpPr>
          <p:nvPr>
            <p:ph type="sldNum" sz="quarter" idx="4"/>
          </p:nvPr>
        </p:nvSpPr>
        <p:spPr/>
        <p:txBody>
          <a:bodyPr/>
          <a:lstStyle/>
          <a:p>
            <a:fld id="{569DB927-419E-B042-83CD-6E94FB32D87D}" type="slidenum">
              <a:rPr lang="en-US" smtClean="0"/>
              <a:pPr/>
              <a:t>10</a:t>
            </a:fld>
            <a:endParaRPr lang="en-US" dirty="0"/>
          </a:p>
        </p:txBody>
      </p:sp>
      <p:sp>
        <p:nvSpPr>
          <p:cNvPr id="6" name="Rectangle 5"/>
          <p:cNvSpPr/>
          <p:nvPr/>
        </p:nvSpPr>
        <p:spPr>
          <a:xfrm>
            <a:off x="1531257" y="6243373"/>
            <a:ext cx="6320972" cy="209288"/>
          </a:xfrm>
          <a:prstGeom prst="rect">
            <a:avLst/>
          </a:prstGeom>
        </p:spPr>
        <p:txBody>
          <a:bodyPr wrap="square">
            <a:spAutoFit/>
          </a:bodyPr>
          <a:lstStyle/>
          <a:p>
            <a:r>
              <a:rPr lang="en-US" sz="800" dirty="0"/>
              <a:t>“Patient Safety Work Product. May not be shared, distributed, or discussed outside of the Walgreen Patient Safety Evaluation System.”</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567" y="1357955"/>
            <a:ext cx="7869776" cy="4885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57227" y="180753"/>
            <a:ext cx="1530733" cy="18320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1842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itle 23"/>
          <p:cNvSpPr>
            <a:spLocks noGrp="1"/>
          </p:cNvSpPr>
          <p:nvPr>
            <p:ph type="title"/>
          </p:nvPr>
        </p:nvSpPr>
        <p:spPr/>
        <p:txBody>
          <a:bodyPr/>
          <a:lstStyle/>
          <a:p>
            <a:pPr algn="ctr"/>
            <a:r>
              <a:rPr lang="en-US" dirty="0"/>
              <a:t>Case #1- Mr. Patient</a:t>
            </a:r>
            <a:endParaRPr lang="en-US" dirty="0">
              <a:latin typeface="Arial" charset="0"/>
              <a:ea typeface="ＭＳ Ｐゴシック" charset="0"/>
              <a:cs typeface="Arial" charset="0"/>
            </a:endParaRPr>
          </a:p>
        </p:txBody>
      </p:sp>
      <p:sp>
        <p:nvSpPr>
          <p:cNvPr id="5" name="Slide Number Placeholder 4"/>
          <p:cNvSpPr>
            <a:spLocks noGrp="1"/>
          </p:cNvSpPr>
          <p:nvPr>
            <p:ph type="sldNum" sz="quarter" idx="4"/>
          </p:nvPr>
        </p:nvSpPr>
        <p:spPr/>
        <p:txBody>
          <a:bodyPr/>
          <a:lstStyle/>
          <a:p>
            <a:fld id="{569DB927-419E-B042-83CD-6E94FB32D87D}" type="slidenum">
              <a:rPr lang="en-US" smtClean="0"/>
              <a:pPr/>
              <a:t>11</a:t>
            </a:fld>
            <a:endParaRPr lang="en-US" dirty="0"/>
          </a:p>
        </p:txBody>
      </p:sp>
      <p:sp>
        <p:nvSpPr>
          <p:cNvPr id="6" name="Rectangle 5"/>
          <p:cNvSpPr/>
          <p:nvPr/>
        </p:nvSpPr>
        <p:spPr>
          <a:xfrm>
            <a:off x="1531257" y="6243373"/>
            <a:ext cx="6320972" cy="209288"/>
          </a:xfrm>
          <a:prstGeom prst="rect">
            <a:avLst/>
          </a:prstGeom>
        </p:spPr>
        <p:txBody>
          <a:bodyPr wrap="square">
            <a:spAutoFit/>
          </a:bodyPr>
          <a:lstStyle/>
          <a:p>
            <a:r>
              <a:rPr lang="en-US" sz="800" dirty="0"/>
              <a:t>“Patient Safety Work Product. May not be shared, distributed, or discussed outside of the Walgreen Patient Safety Evaluation System.”</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370" y="1277256"/>
            <a:ext cx="8309429" cy="4966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6821714" y="1898849"/>
            <a:ext cx="2053291" cy="175433"/>
          </a:xfrm>
          <a:prstGeom prst="rect">
            <a:avLst/>
          </a:prstGeom>
          <a:solidFill>
            <a:srgbClr val="FEEAE7"/>
          </a:solidFill>
        </p:spPr>
        <p:txBody>
          <a:bodyPr wrap="square" lIns="0" tIns="0" rIns="0" bIns="0" rtlCol="0">
            <a:spAutoFit/>
          </a:bodyPr>
          <a:lstStyle/>
          <a:p>
            <a:pPr>
              <a:buNone/>
            </a:pPr>
            <a:endParaRPr lang="en-US" sz="1200" dirty="0" smtClean="0"/>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74817" y="180752"/>
            <a:ext cx="1528043"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1842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itle 23"/>
          <p:cNvSpPr>
            <a:spLocks noGrp="1"/>
          </p:cNvSpPr>
          <p:nvPr>
            <p:ph type="title"/>
          </p:nvPr>
        </p:nvSpPr>
        <p:spPr/>
        <p:txBody>
          <a:bodyPr/>
          <a:lstStyle/>
          <a:p>
            <a:pPr algn="ctr"/>
            <a:r>
              <a:rPr lang="en-US" dirty="0" smtClean="0"/>
              <a:t>Case #2- Mrs. Patient</a:t>
            </a:r>
            <a:endParaRPr lang="en-US" dirty="0">
              <a:latin typeface="Arial" charset="0"/>
              <a:ea typeface="ＭＳ Ｐゴシック" charset="0"/>
              <a:cs typeface="Arial" charset="0"/>
            </a:endParaRPr>
          </a:p>
        </p:txBody>
      </p:sp>
      <p:sp>
        <p:nvSpPr>
          <p:cNvPr id="5" name="Slide Number Placeholder 4"/>
          <p:cNvSpPr>
            <a:spLocks noGrp="1"/>
          </p:cNvSpPr>
          <p:nvPr>
            <p:ph type="sldNum" sz="quarter" idx="4"/>
          </p:nvPr>
        </p:nvSpPr>
        <p:spPr/>
        <p:txBody>
          <a:bodyPr/>
          <a:lstStyle/>
          <a:p>
            <a:fld id="{569DB927-419E-B042-83CD-6E94FB32D87D}" type="slidenum">
              <a:rPr lang="en-US" smtClean="0"/>
              <a:pPr/>
              <a:t>12</a:t>
            </a:fld>
            <a:endParaRPr lang="en-US" dirty="0"/>
          </a:p>
        </p:txBody>
      </p:sp>
      <p:sp>
        <p:nvSpPr>
          <p:cNvPr id="6" name="Rectangle 5"/>
          <p:cNvSpPr/>
          <p:nvPr/>
        </p:nvSpPr>
        <p:spPr>
          <a:xfrm>
            <a:off x="1531257" y="6243373"/>
            <a:ext cx="6320972" cy="209288"/>
          </a:xfrm>
          <a:prstGeom prst="rect">
            <a:avLst/>
          </a:prstGeom>
        </p:spPr>
        <p:txBody>
          <a:bodyPr wrap="square">
            <a:spAutoFit/>
          </a:bodyPr>
          <a:lstStyle/>
          <a:p>
            <a:r>
              <a:rPr lang="en-US" sz="800" dirty="0"/>
              <a:t>“Patient Safety Work Product. May not be shared, distributed, or discussed outside of the Walgreen Patient Safety Evaluation System.”</a:t>
            </a:r>
          </a:p>
        </p:txBody>
      </p:sp>
      <p:pic>
        <p:nvPicPr>
          <p:cNvPr id="13315" name="Picture 3"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792" y="1175657"/>
            <a:ext cx="8748033" cy="5096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7852229" y="1236234"/>
            <a:ext cx="1007781" cy="175433"/>
          </a:xfrm>
          <a:prstGeom prst="rect">
            <a:avLst/>
          </a:prstGeom>
          <a:solidFill>
            <a:schemeClr val="bg1"/>
          </a:solidFill>
        </p:spPr>
        <p:txBody>
          <a:bodyPr wrap="square" lIns="0" tIns="0" rIns="0" bIns="0" rtlCol="0">
            <a:spAutoFit/>
          </a:bodyPr>
          <a:lstStyle/>
          <a:p>
            <a:pPr>
              <a:buNone/>
            </a:pPr>
            <a:r>
              <a:rPr lang="en-US" sz="1200" dirty="0" smtClean="0"/>
              <a:t>12/12/2016</a:t>
            </a:r>
          </a:p>
        </p:txBody>
      </p:sp>
    </p:spTree>
    <p:extLst>
      <p:ext uri="{BB962C8B-B14F-4D97-AF65-F5344CB8AC3E}">
        <p14:creationId xmlns:p14="http://schemas.microsoft.com/office/powerpoint/2010/main" val="2552274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itle 23"/>
          <p:cNvSpPr>
            <a:spLocks noGrp="1"/>
          </p:cNvSpPr>
          <p:nvPr>
            <p:ph type="title"/>
          </p:nvPr>
        </p:nvSpPr>
        <p:spPr/>
        <p:txBody>
          <a:bodyPr/>
          <a:lstStyle/>
          <a:p>
            <a:pPr algn="ctr"/>
            <a:r>
              <a:rPr lang="en-US" dirty="0"/>
              <a:t>Case #2- Mrs. Patient</a:t>
            </a:r>
            <a:endParaRPr lang="en-US" dirty="0">
              <a:latin typeface="Arial" charset="0"/>
              <a:ea typeface="ＭＳ Ｐゴシック" charset="0"/>
              <a:cs typeface="Arial" charset="0"/>
            </a:endParaRPr>
          </a:p>
        </p:txBody>
      </p:sp>
      <p:sp>
        <p:nvSpPr>
          <p:cNvPr id="5" name="Slide Number Placeholder 4"/>
          <p:cNvSpPr>
            <a:spLocks noGrp="1"/>
          </p:cNvSpPr>
          <p:nvPr>
            <p:ph type="sldNum" sz="quarter" idx="4"/>
          </p:nvPr>
        </p:nvSpPr>
        <p:spPr/>
        <p:txBody>
          <a:bodyPr/>
          <a:lstStyle/>
          <a:p>
            <a:fld id="{569DB927-419E-B042-83CD-6E94FB32D87D}" type="slidenum">
              <a:rPr lang="en-US" smtClean="0"/>
              <a:pPr/>
              <a:t>13</a:t>
            </a:fld>
            <a:endParaRPr lang="en-US" dirty="0"/>
          </a:p>
        </p:txBody>
      </p:sp>
      <p:sp>
        <p:nvSpPr>
          <p:cNvPr id="6" name="Rectangle 5"/>
          <p:cNvSpPr/>
          <p:nvPr/>
        </p:nvSpPr>
        <p:spPr>
          <a:xfrm>
            <a:off x="1531257" y="6243373"/>
            <a:ext cx="6320972" cy="209288"/>
          </a:xfrm>
          <a:prstGeom prst="rect">
            <a:avLst/>
          </a:prstGeom>
        </p:spPr>
        <p:txBody>
          <a:bodyPr wrap="square">
            <a:spAutoFit/>
          </a:bodyPr>
          <a:lstStyle/>
          <a:p>
            <a:r>
              <a:rPr lang="en-US" sz="800" dirty="0"/>
              <a:t>“Patient Safety Work Product. May not be shared, distributed, or discussed outside of the Walgreen Patient Safety Evaluation System.”</a:t>
            </a:r>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920" y="1262743"/>
            <a:ext cx="8135880" cy="498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5620396" y="3209234"/>
            <a:ext cx="2369238" cy="701731"/>
          </a:xfrm>
          <a:prstGeom prst="rect">
            <a:avLst/>
          </a:prstGeom>
          <a:solidFill>
            <a:srgbClr val="FFFF00"/>
          </a:solidFill>
        </p:spPr>
        <p:txBody>
          <a:bodyPr wrap="square" lIns="0" tIns="0" rIns="0" bIns="0" rtlCol="0">
            <a:spAutoFit/>
          </a:bodyPr>
          <a:lstStyle/>
          <a:p>
            <a:pPr algn="ctr">
              <a:buNone/>
            </a:pPr>
            <a:r>
              <a:rPr lang="en-US" sz="1200" dirty="0" smtClean="0"/>
              <a:t>There are 2 major DUR types that have populated for this patient based on their sulfa allergy and warfarin 10mg medication. </a:t>
            </a:r>
          </a:p>
        </p:txBody>
      </p:sp>
      <p:sp>
        <p:nvSpPr>
          <p:cNvPr id="4" name="Oval 3"/>
          <p:cNvSpPr/>
          <p:nvPr/>
        </p:nvSpPr>
        <p:spPr>
          <a:xfrm>
            <a:off x="550920" y="2776877"/>
            <a:ext cx="3907660" cy="864715"/>
          </a:xfrm>
          <a:prstGeom prst="ellipse">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dirty="0" smtClean="0"/>
          </a:p>
        </p:txBody>
      </p:sp>
      <p:sp>
        <p:nvSpPr>
          <p:cNvPr id="7" name="TextBox 6"/>
          <p:cNvSpPr txBox="1"/>
          <p:nvPr/>
        </p:nvSpPr>
        <p:spPr>
          <a:xfrm>
            <a:off x="3236689" y="5245961"/>
            <a:ext cx="1698171" cy="877163"/>
          </a:xfrm>
          <a:prstGeom prst="rect">
            <a:avLst/>
          </a:prstGeom>
          <a:solidFill>
            <a:srgbClr val="92D050"/>
          </a:solidFill>
        </p:spPr>
        <p:txBody>
          <a:bodyPr wrap="square" lIns="0" tIns="0" rIns="0" bIns="0" rtlCol="0">
            <a:spAutoFit/>
          </a:bodyPr>
          <a:lstStyle/>
          <a:p>
            <a:pPr>
              <a:buNone/>
            </a:pPr>
            <a:r>
              <a:rPr lang="en-US" sz="1200" dirty="0"/>
              <a:t>For each type of DUR a DUR comment </a:t>
            </a:r>
            <a:r>
              <a:rPr lang="en-US" sz="1200" dirty="0" smtClean="0"/>
              <a:t>may </a:t>
            </a:r>
            <a:r>
              <a:rPr lang="en-US" sz="1200" dirty="0"/>
              <a:t>be made to </a:t>
            </a:r>
            <a:r>
              <a:rPr lang="en-US" sz="1200" dirty="0" smtClean="0"/>
              <a:t>document actions </a:t>
            </a:r>
            <a:r>
              <a:rPr lang="en-US" sz="1200" dirty="0"/>
              <a:t>taken to resolve them</a:t>
            </a:r>
            <a:r>
              <a:rPr lang="en-US" sz="1200" dirty="0" smtClean="0"/>
              <a:t>.</a:t>
            </a:r>
            <a:endParaRPr lang="en-US" sz="1200" dirty="0"/>
          </a:p>
        </p:txBody>
      </p:sp>
      <p:cxnSp>
        <p:nvCxnSpPr>
          <p:cNvPr id="9" name="Elbow Connector 8"/>
          <p:cNvCxnSpPr/>
          <p:nvPr/>
        </p:nvCxnSpPr>
        <p:spPr>
          <a:xfrm flipV="1">
            <a:off x="4934860" y="5571576"/>
            <a:ext cx="711197" cy="493490"/>
          </a:xfrm>
          <a:prstGeom prst="bentConnector3">
            <a:avLst/>
          </a:prstGeom>
          <a:ln w="38100" cap="rnd">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4557201" y="3362912"/>
            <a:ext cx="675203" cy="390146"/>
          </a:xfrm>
          <a:prstGeom prst="straightConnector1">
            <a:avLst/>
          </a:prstGeom>
          <a:ln w="38100" cap="rnd">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4769877" y="3169953"/>
            <a:ext cx="675203" cy="390146"/>
          </a:xfrm>
          <a:prstGeom prst="straightConnector1">
            <a:avLst/>
          </a:prstGeom>
          <a:ln w="38100" cap="rnd">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730171" y="1716866"/>
            <a:ext cx="159658" cy="153504"/>
          </a:xfrm>
          <a:prstGeom prst="rect">
            <a:avLst/>
          </a:prstGeom>
          <a:solidFill>
            <a:schemeClr val="tx2">
              <a:lumMod val="40000"/>
              <a:lumOff val="60000"/>
            </a:schemeClr>
          </a:solidFill>
        </p:spPr>
        <p:txBody>
          <a:bodyPr wrap="square" lIns="0" tIns="0" rIns="0" bIns="0" rtlCol="0">
            <a:spAutoFit/>
          </a:bodyPr>
          <a:lstStyle/>
          <a:p>
            <a:pPr>
              <a:buNone/>
            </a:pPr>
            <a:r>
              <a:rPr lang="en-US" sz="1050" dirty="0" smtClean="0"/>
              <a:t>F</a:t>
            </a:r>
          </a:p>
        </p:txBody>
      </p:sp>
      <p:pic>
        <p:nvPicPr>
          <p:cNvPr id="1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57227" y="180753"/>
            <a:ext cx="1530733" cy="18320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5166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3"/>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itle 23"/>
          <p:cNvSpPr>
            <a:spLocks noGrp="1"/>
          </p:cNvSpPr>
          <p:nvPr>
            <p:ph type="title"/>
          </p:nvPr>
        </p:nvSpPr>
        <p:spPr/>
        <p:txBody>
          <a:bodyPr/>
          <a:lstStyle/>
          <a:p>
            <a:pPr algn="ctr"/>
            <a:r>
              <a:rPr lang="en-US" dirty="0"/>
              <a:t>Case #2- Mrs. Patient</a:t>
            </a:r>
            <a:endParaRPr lang="en-US" dirty="0">
              <a:latin typeface="Arial" charset="0"/>
              <a:ea typeface="ＭＳ Ｐゴシック" charset="0"/>
              <a:cs typeface="Arial" charset="0"/>
            </a:endParaRPr>
          </a:p>
        </p:txBody>
      </p:sp>
      <p:sp>
        <p:nvSpPr>
          <p:cNvPr id="5" name="Slide Number Placeholder 4"/>
          <p:cNvSpPr>
            <a:spLocks noGrp="1"/>
          </p:cNvSpPr>
          <p:nvPr>
            <p:ph type="sldNum" sz="quarter" idx="4"/>
          </p:nvPr>
        </p:nvSpPr>
        <p:spPr/>
        <p:txBody>
          <a:bodyPr/>
          <a:lstStyle/>
          <a:p>
            <a:fld id="{569DB927-419E-B042-83CD-6E94FB32D87D}" type="slidenum">
              <a:rPr lang="en-US" smtClean="0"/>
              <a:pPr/>
              <a:t>14</a:t>
            </a:fld>
            <a:endParaRPr lang="en-US" dirty="0"/>
          </a:p>
        </p:txBody>
      </p:sp>
      <p:sp>
        <p:nvSpPr>
          <p:cNvPr id="6" name="Rectangle 5"/>
          <p:cNvSpPr/>
          <p:nvPr/>
        </p:nvSpPr>
        <p:spPr>
          <a:xfrm>
            <a:off x="1531257" y="6243373"/>
            <a:ext cx="6320972" cy="209288"/>
          </a:xfrm>
          <a:prstGeom prst="rect">
            <a:avLst/>
          </a:prstGeom>
        </p:spPr>
        <p:txBody>
          <a:bodyPr wrap="square">
            <a:spAutoFit/>
          </a:bodyPr>
          <a:lstStyle/>
          <a:p>
            <a:r>
              <a:rPr lang="en-US" sz="800" dirty="0"/>
              <a:t>“Patient Safety Work Product. May not be shared, distributed, or discussed outside of the Walgreen Patient Safety Evaluation System.”</a:t>
            </a: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714" y="1335313"/>
            <a:ext cx="8215085" cy="4908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2" descr="C:\Users\cfbraz24\AppData\Local\Temp\1\SNAGHTML47f48f8.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4033" y="3261838"/>
            <a:ext cx="4648200" cy="60007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93257" y="3261838"/>
            <a:ext cx="4368800" cy="526298"/>
          </a:xfrm>
          <a:prstGeom prst="rect">
            <a:avLst/>
          </a:prstGeom>
          <a:noFill/>
        </p:spPr>
        <p:txBody>
          <a:bodyPr wrap="square" lIns="0" tIns="0" rIns="0" bIns="0" rtlCol="0">
            <a:spAutoFit/>
          </a:bodyPr>
          <a:lstStyle/>
          <a:p>
            <a:pPr>
              <a:buNone/>
            </a:pPr>
            <a:r>
              <a:rPr lang="en-US" sz="1200" dirty="0" smtClean="0"/>
              <a:t>12/12/2016: 10:15AM: SJH; MD is aware of Sulfa allergy and is ok with patient taking Bactrim.  Per MD, patient has tolerated Bactrim in the past.</a:t>
            </a:r>
          </a:p>
        </p:txBody>
      </p:sp>
      <p:sp>
        <p:nvSpPr>
          <p:cNvPr id="8" name="TextBox 7"/>
          <p:cNvSpPr txBox="1"/>
          <p:nvPr/>
        </p:nvSpPr>
        <p:spPr>
          <a:xfrm>
            <a:off x="3672113" y="1764590"/>
            <a:ext cx="159658" cy="153504"/>
          </a:xfrm>
          <a:prstGeom prst="rect">
            <a:avLst/>
          </a:prstGeom>
          <a:solidFill>
            <a:schemeClr val="tx2">
              <a:lumMod val="40000"/>
              <a:lumOff val="60000"/>
            </a:schemeClr>
          </a:solidFill>
        </p:spPr>
        <p:txBody>
          <a:bodyPr wrap="square" lIns="0" tIns="0" rIns="0" bIns="0" rtlCol="0">
            <a:spAutoFit/>
          </a:bodyPr>
          <a:lstStyle/>
          <a:p>
            <a:pPr>
              <a:buNone/>
            </a:pPr>
            <a:r>
              <a:rPr lang="en-US" sz="1050" dirty="0" smtClean="0"/>
              <a:t>F</a:t>
            </a:r>
          </a:p>
        </p:txBody>
      </p:sp>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57227" y="180753"/>
            <a:ext cx="1530733" cy="18320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5166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itle 23"/>
          <p:cNvSpPr>
            <a:spLocks noGrp="1"/>
          </p:cNvSpPr>
          <p:nvPr>
            <p:ph type="title"/>
          </p:nvPr>
        </p:nvSpPr>
        <p:spPr/>
        <p:txBody>
          <a:bodyPr/>
          <a:lstStyle/>
          <a:p>
            <a:pPr algn="ctr"/>
            <a:r>
              <a:rPr lang="en-US" dirty="0" smtClean="0">
                <a:latin typeface="Arial" charset="0"/>
                <a:ea typeface="ＭＳ Ｐゴシック" charset="0"/>
                <a:cs typeface="Arial" charset="0"/>
              </a:rPr>
              <a:t>Case #2- Mrs. Patient</a:t>
            </a:r>
            <a:endParaRPr lang="en-US" dirty="0">
              <a:latin typeface="Arial" charset="0"/>
              <a:ea typeface="ＭＳ Ｐゴシック" charset="0"/>
              <a:cs typeface="Arial" charset="0"/>
            </a:endParaRPr>
          </a:p>
        </p:txBody>
      </p:sp>
      <p:sp>
        <p:nvSpPr>
          <p:cNvPr id="5" name="Slide Number Placeholder 4"/>
          <p:cNvSpPr>
            <a:spLocks noGrp="1"/>
          </p:cNvSpPr>
          <p:nvPr>
            <p:ph type="sldNum" sz="quarter" idx="4"/>
          </p:nvPr>
        </p:nvSpPr>
        <p:spPr/>
        <p:txBody>
          <a:bodyPr/>
          <a:lstStyle/>
          <a:p>
            <a:fld id="{569DB927-419E-B042-83CD-6E94FB32D87D}" type="slidenum">
              <a:rPr lang="en-US" smtClean="0"/>
              <a:pPr/>
              <a:t>15</a:t>
            </a:fld>
            <a:endParaRPr lang="en-US" dirty="0"/>
          </a:p>
        </p:txBody>
      </p:sp>
      <p:sp>
        <p:nvSpPr>
          <p:cNvPr id="6" name="Rectangle 5"/>
          <p:cNvSpPr/>
          <p:nvPr/>
        </p:nvSpPr>
        <p:spPr>
          <a:xfrm>
            <a:off x="1531257" y="6243373"/>
            <a:ext cx="6320972" cy="209288"/>
          </a:xfrm>
          <a:prstGeom prst="rect">
            <a:avLst/>
          </a:prstGeom>
        </p:spPr>
        <p:txBody>
          <a:bodyPr wrap="square">
            <a:spAutoFit/>
          </a:bodyPr>
          <a:lstStyle/>
          <a:p>
            <a:r>
              <a:rPr lang="en-US" sz="800" dirty="0"/>
              <a:t>“Patient Safety Work Product. May not be shared, distributed, or discussed outside of the Walgreen Patient Safety Evaluation System.”</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386" y="1233713"/>
            <a:ext cx="7321248" cy="5009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8" name="Picture 2" descr="C:\Users\cfbraz24\AppData\Local\Temp\1\SNAGHTML47f48f8.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4609" y="3182010"/>
            <a:ext cx="3834305" cy="60007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93257" y="3182010"/>
            <a:ext cx="3904343" cy="877163"/>
          </a:xfrm>
          <a:prstGeom prst="rect">
            <a:avLst/>
          </a:prstGeom>
          <a:noFill/>
        </p:spPr>
        <p:txBody>
          <a:bodyPr wrap="square" lIns="0" tIns="0" rIns="0" bIns="0" rtlCol="0">
            <a:spAutoFit/>
          </a:bodyPr>
          <a:lstStyle/>
          <a:p>
            <a:pPr>
              <a:buNone/>
            </a:pPr>
            <a:r>
              <a:rPr lang="en-US" sz="1200" dirty="0" smtClean="0"/>
              <a:t>12/12/2016</a:t>
            </a:r>
            <a:r>
              <a:rPr lang="en-US" sz="1200" dirty="0"/>
              <a:t>: </a:t>
            </a:r>
            <a:r>
              <a:rPr lang="en-US" sz="1200" dirty="0" smtClean="0"/>
              <a:t>10:16AM</a:t>
            </a:r>
            <a:r>
              <a:rPr lang="en-US" sz="1200" dirty="0"/>
              <a:t>: SJH</a:t>
            </a:r>
            <a:r>
              <a:rPr lang="en-US" sz="1200" dirty="0" smtClean="0"/>
              <a:t>; Prescriber consulted. Dr. Intercom </a:t>
            </a:r>
            <a:r>
              <a:rPr lang="en-US" sz="1200" dirty="0"/>
              <a:t>knows that patient is taking warfarin and wants him to take Bactrim. </a:t>
            </a:r>
            <a:r>
              <a:rPr lang="en-US" sz="1200" dirty="0" smtClean="0"/>
              <a:t>Per Jane, RN at Cardiologist Dr. Jones ‘s office – MD informed of patient taking Bactrim and will monitor INR at appointment next week.  </a:t>
            </a:r>
          </a:p>
        </p:txBody>
      </p:sp>
      <p:sp>
        <p:nvSpPr>
          <p:cNvPr id="8" name="TextBox 7"/>
          <p:cNvSpPr txBox="1"/>
          <p:nvPr/>
        </p:nvSpPr>
        <p:spPr>
          <a:xfrm>
            <a:off x="3526975" y="1673324"/>
            <a:ext cx="159658" cy="153504"/>
          </a:xfrm>
          <a:prstGeom prst="rect">
            <a:avLst/>
          </a:prstGeom>
          <a:solidFill>
            <a:schemeClr val="tx2">
              <a:lumMod val="40000"/>
              <a:lumOff val="60000"/>
            </a:schemeClr>
          </a:solidFill>
        </p:spPr>
        <p:txBody>
          <a:bodyPr wrap="square" lIns="0" tIns="0" rIns="0" bIns="0" rtlCol="0">
            <a:spAutoFit/>
          </a:bodyPr>
          <a:lstStyle/>
          <a:p>
            <a:pPr>
              <a:buNone/>
            </a:pPr>
            <a:r>
              <a:rPr lang="en-US" sz="1050" dirty="0" smtClean="0"/>
              <a:t>F</a:t>
            </a:r>
          </a:p>
        </p:txBody>
      </p:sp>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57227" y="180753"/>
            <a:ext cx="1530733" cy="18320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2274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itle 23"/>
          <p:cNvSpPr>
            <a:spLocks noGrp="1"/>
          </p:cNvSpPr>
          <p:nvPr>
            <p:ph type="title"/>
          </p:nvPr>
        </p:nvSpPr>
        <p:spPr/>
        <p:txBody>
          <a:bodyPr/>
          <a:lstStyle/>
          <a:p>
            <a:pPr algn="ctr"/>
            <a:r>
              <a:rPr lang="en-US" dirty="0"/>
              <a:t>Case #2- Mrs. Patient</a:t>
            </a:r>
            <a:endParaRPr lang="en-US" dirty="0">
              <a:latin typeface="Arial" charset="0"/>
              <a:ea typeface="ＭＳ Ｐゴシック" charset="0"/>
              <a:cs typeface="Arial" charset="0"/>
            </a:endParaRPr>
          </a:p>
        </p:txBody>
      </p:sp>
      <p:sp>
        <p:nvSpPr>
          <p:cNvPr id="5" name="Slide Number Placeholder 4"/>
          <p:cNvSpPr>
            <a:spLocks noGrp="1"/>
          </p:cNvSpPr>
          <p:nvPr>
            <p:ph type="sldNum" sz="quarter" idx="4"/>
          </p:nvPr>
        </p:nvSpPr>
        <p:spPr/>
        <p:txBody>
          <a:bodyPr/>
          <a:lstStyle/>
          <a:p>
            <a:fld id="{569DB927-419E-B042-83CD-6E94FB32D87D}" type="slidenum">
              <a:rPr lang="en-US" smtClean="0"/>
              <a:pPr/>
              <a:t>16</a:t>
            </a:fld>
            <a:endParaRPr lang="en-US" dirty="0"/>
          </a:p>
        </p:txBody>
      </p:sp>
      <p:sp>
        <p:nvSpPr>
          <p:cNvPr id="6" name="Rectangle 5"/>
          <p:cNvSpPr/>
          <p:nvPr/>
        </p:nvSpPr>
        <p:spPr>
          <a:xfrm>
            <a:off x="1531257" y="6243373"/>
            <a:ext cx="6320972" cy="209288"/>
          </a:xfrm>
          <a:prstGeom prst="rect">
            <a:avLst/>
          </a:prstGeom>
        </p:spPr>
        <p:txBody>
          <a:bodyPr wrap="square">
            <a:spAutoFit/>
          </a:bodyPr>
          <a:lstStyle/>
          <a:p>
            <a:r>
              <a:rPr lang="en-US" sz="800" dirty="0"/>
              <a:t>“Patient Safety Work Product. May not be shared, distributed, or discussed outside of the Walgreen Patient Safety Evaluation System.”</a:t>
            </a:r>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628" y="1277257"/>
            <a:ext cx="8360229" cy="4966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6753250" y="4051717"/>
            <a:ext cx="2053291" cy="701731"/>
          </a:xfrm>
          <a:prstGeom prst="rect">
            <a:avLst/>
          </a:prstGeom>
          <a:solidFill>
            <a:schemeClr val="accent5">
              <a:lumMod val="40000"/>
              <a:lumOff val="60000"/>
            </a:schemeClr>
          </a:solidFill>
        </p:spPr>
        <p:txBody>
          <a:bodyPr wrap="square" lIns="0" tIns="0" rIns="0" bIns="0" rtlCol="0">
            <a:spAutoFit/>
          </a:bodyPr>
          <a:lstStyle/>
          <a:p>
            <a:pPr>
              <a:buNone/>
            </a:pPr>
            <a:r>
              <a:rPr lang="en-US" sz="1200" dirty="0" smtClean="0"/>
              <a:t>Add a CAP block to the Rx in order to ensure patient is informed of potential interaction by an </a:t>
            </a:r>
            <a:r>
              <a:rPr lang="en-US" sz="1200" dirty="0" err="1" smtClean="0"/>
              <a:t>RPh</a:t>
            </a:r>
            <a:r>
              <a:rPr lang="en-US" sz="1200" dirty="0" smtClean="0"/>
              <a:t>.</a:t>
            </a:r>
          </a:p>
        </p:txBody>
      </p:sp>
      <p:cxnSp>
        <p:nvCxnSpPr>
          <p:cNvPr id="29" name="Curved Connector 28"/>
          <p:cNvCxnSpPr>
            <a:stCxn id="10" idx="2"/>
          </p:cNvCxnSpPr>
          <p:nvPr/>
        </p:nvCxnSpPr>
        <p:spPr>
          <a:xfrm rot="5400000">
            <a:off x="7123015" y="4931119"/>
            <a:ext cx="834552" cy="479210"/>
          </a:xfrm>
          <a:prstGeom prst="curvedConnector3">
            <a:avLst>
              <a:gd name="adj1" fmla="val 100436"/>
            </a:avLst>
          </a:prstGeom>
          <a:ln w="38100" cap="rnd">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773713" y="1716866"/>
            <a:ext cx="159658" cy="153504"/>
          </a:xfrm>
          <a:prstGeom prst="rect">
            <a:avLst/>
          </a:prstGeom>
          <a:solidFill>
            <a:schemeClr val="tx2">
              <a:lumMod val="40000"/>
              <a:lumOff val="60000"/>
            </a:schemeClr>
          </a:solidFill>
        </p:spPr>
        <p:txBody>
          <a:bodyPr wrap="square" lIns="0" tIns="0" rIns="0" bIns="0" rtlCol="0">
            <a:spAutoFit/>
          </a:bodyPr>
          <a:lstStyle/>
          <a:p>
            <a:pPr>
              <a:buNone/>
            </a:pPr>
            <a:r>
              <a:rPr lang="en-US" sz="1050" dirty="0" smtClean="0"/>
              <a:t>F</a:t>
            </a:r>
          </a:p>
        </p:txBody>
      </p:sp>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57227" y="180753"/>
            <a:ext cx="1530733" cy="18320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5693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itle 23"/>
          <p:cNvSpPr>
            <a:spLocks noGrp="1"/>
          </p:cNvSpPr>
          <p:nvPr>
            <p:ph type="title"/>
          </p:nvPr>
        </p:nvSpPr>
        <p:spPr/>
        <p:txBody>
          <a:bodyPr/>
          <a:lstStyle/>
          <a:p>
            <a:pPr algn="ctr"/>
            <a:r>
              <a:rPr lang="en-US" dirty="0" smtClean="0"/>
              <a:t>Case #2- Mrs. Patient</a:t>
            </a:r>
            <a:endParaRPr lang="en-US" dirty="0">
              <a:latin typeface="Arial" charset="0"/>
              <a:ea typeface="ＭＳ Ｐゴシック" charset="0"/>
              <a:cs typeface="Arial" charset="0"/>
            </a:endParaRPr>
          </a:p>
        </p:txBody>
      </p:sp>
      <p:sp>
        <p:nvSpPr>
          <p:cNvPr id="5" name="Slide Number Placeholder 4"/>
          <p:cNvSpPr>
            <a:spLocks noGrp="1"/>
          </p:cNvSpPr>
          <p:nvPr>
            <p:ph type="sldNum" sz="quarter" idx="4"/>
          </p:nvPr>
        </p:nvSpPr>
        <p:spPr/>
        <p:txBody>
          <a:bodyPr/>
          <a:lstStyle/>
          <a:p>
            <a:fld id="{569DB927-419E-B042-83CD-6E94FB32D87D}" type="slidenum">
              <a:rPr lang="en-US" smtClean="0"/>
              <a:pPr/>
              <a:t>17</a:t>
            </a:fld>
            <a:endParaRPr lang="en-US" dirty="0"/>
          </a:p>
        </p:txBody>
      </p:sp>
      <p:sp>
        <p:nvSpPr>
          <p:cNvPr id="6" name="Rectangle 5"/>
          <p:cNvSpPr/>
          <p:nvPr/>
        </p:nvSpPr>
        <p:spPr>
          <a:xfrm>
            <a:off x="1531257" y="6243373"/>
            <a:ext cx="6320972" cy="209288"/>
          </a:xfrm>
          <a:prstGeom prst="rect">
            <a:avLst/>
          </a:prstGeom>
        </p:spPr>
        <p:txBody>
          <a:bodyPr wrap="square">
            <a:spAutoFit/>
          </a:bodyPr>
          <a:lstStyle/>
          <a:p>
            <a:r>
              <a:rPr lang="en-US" sz="800" dirty="0"/>
              <a:t>“Patient Safety Work Product. May not be shared, distributed, or discussed outside of the Walgreen Patient Safety Evaluation System.”</a:t>
            </a: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920" y="1262743"/>
            <a:ext cx="7838337" cy="498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57227" y="180753"/>
            <a:ext cx="1530733" cy="18320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5166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itle 23"/>
          <p:cNvSpPr>
            <a:spLocks noGrp="1"/>
          </p:cNvSpPr>
          <p:nvPr>
            <p:ph type="title"/>
          </p:nvPr>
        </p:nvSpPr>
        <p:spPr/>
        <p:txBody>
          <a:bodyPr/>
          <a:lstStyle/>
          <a:p>
            <a:pPr algn="ctr"/>
            <a:r>
              <a:rPr lang="en-US" dirty="0" smtClean="0"/>
              <a:t>Case #2- Mrs. Patient</a:t>
            </a:r>
            <a:endParaRPr lang="en-US" dirty="0">
              <a:latin typeface="Arial" charset="0"/>
              <a:ea typeface="ＭＳ Ｐゴシック" charset="0"/>
              <a:cs typeface="Arial" charset="0"/>
            </a:endParaRPr>
          </a:p>
        </p:txBody>
      </p:sp>
      <p:sp>
        <p:nvSpPr>
          <p:cNvPr id="5" name="Slide Number Placeholder 4"/>
          <p:cNvSpPr>
            <a:spLocks noGrp="1"/>
          </p:cNvSpPr>
          <p:nvPr>
            <p:ph type="sldNum" sz="quarter" idx="4"/>
          </p:nvPr>
        </p:nvSpPr>
        <p:spPr/>
        <p:txBody>
          <a:bodyPr/>
          <a:lstStyle/>
          <a:p>
            <a:fld id="{569DB927-419E-B042-83CD-6E94FB32D87D}" type="slidenum">
              <a:rPr lang="en-US" smtClean="0"/>
              <a:pPr/>
              <a:t>18</a:t>
            </a:fld>
            <a:endParaRPr lang="en-US" dirty="0"/>
          </a:p>
        </p:txBody>
      </p:sp>
      <p:sp>
        <p:nvSpPr>
          <p:cNvPr id="6" name="Rectangle 5"/>
          <p:cNvSpPr/>
          <p:nvPr/>
        </p:nvSpPr>
        <p:spPr>
          <a:xfrm>
            <a:off x="1531257" y="6243373"/>
            <a:ext cx="6320972" cy="209288"/>
          </a:xfrm>
          <a:prstGeom prst="rect">
            <a:avLst/>
          </a:prstGeom>
        </p:spPr>
        <p:txBody>
          <a:bodyPr wrap="square">
            <a:spAutoFit/>
          </a:bodyPr>
          <a:lstStyle/>
          <a:p>
            <a:r>
              <a:rPr lang="en-US" sz="800" dirty="0"/>
              <a:t>“Patient Safety Work Product. May not be shared, distributed, or discussed outside of the Walgreen Patient Safety Evaluation System.”</a:t>
            </a:r>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920" y="1233714"/>
            <a:ext cx="8135880" cy="5009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741714" y="2365829"/>
            <a:ext cx="3396343" cy="818686"/>
          </a:xfrm>
          <a:prstGeom prst="rect">
            <a:avLst/>
          </a:prstGeom>
          <a:solidFill>
            <a:srgbClr val="FFFF00"/>
          </a:solidFill>
        </p:spPr>
        <p:txBody>
          <a:bodyPr wrap="square" lIns="0" tIns="0" rIns="0" bIns="0" rtlCol="0">
            <a:spAutoFit/>
          </a:bodyPr>
          <a:lstStyle/>
          <a:p>
            <a:pPr>
              <a:buNone/>
            </a:pPr>
            <a:r>
              <a:rPr lang="en-US" sz="1400" dirty="0" smtClean="0"/>
              <a:t>The prescription is ready with a “Y” under the “Consult” column, which indicates that counseling will be mandatory prior to selling the medication.</a:t>
            </a:r>
          </a:p>
        </p:txBody>
      </p:sp>
      <p:cxnSp>
        <p:nvCxnSpPr>
          <p:cNvPr id="7" name="Elbow Connector 6"/>
          <p:cNvCxnSpPr/>
          <p:nvPr/>
        </p:nvCxnSpPr>
        <p:spPr>
          <a:xfrm>
            <a:off x="5138057" y="2775172"/>
            <a:ext cx="2851577" cy="1492028"/>
          </a:xfrm>
          <a:prstGeom prst="bentConnector3">
            <a:avLst/>
          </a:prstGeom>
          <a:ln w="38100" cap="rnd">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41206" y="4542971"/>
            <a:ext cx="4296851" cy="350865"/>
          </a:xfrm>
          <a:prstGeom prst="rect">
            <a:avLst/>
          </a:prstGeom>
          <a:solidFill>
            <a:srgbClr val="00B0F0"/>
          </a:solidFill>
        </p:spPr>
        <p:txBody>
          <a:bodyPr wrap="square" lIns="0" tIns="0" rIns="0" bIns="0" rtlCol="0">
            <a:spAutoFit/>
          </a:bodyPr>
          <a:lstStyle/>
          <a:p>
            <a:pPr>
              <a:buNone/>
            </a:pPr>
            <a:r>
              <a:rPr lang="en-US" sz="1200" dirty="0" smtClean="0"/>
              <a:t>The pharmacist can access the CAP block by clicking on the “Consult” button.</a:t>
            </a:r>
          </a:p>
        </p:txBody>
      </p:sp>
      <p:cxnSp>
        <p:nvCxnSpPr>
          <p:cNvPr id="11" name="Curved Connector 10"/>
          <p:cNvCxnSpPr/>
          <p:nvPr/>
        </p:nvCxnSpPr>
        <p:spPr>
          <a:xfrm>
            <a:off x="5138057" y="4833257"/>
            <a:ext cx="1425788" cy="841829"/>
          </a:xfrm>
          <a:prstGeom prst="curvedConnector3">
            <a:avLst/>
          </a:prstGeom>
          <a:ln w="38100" cap="rnd">
            <a:solidFill>
              <a:srgbClr val="7030A0"/>
            </a:solidFill>
            <a:tailEnd type="arrow"/>
          </a:ln>
        </p:spPr>
        <p:style>
          <a:lnRef idx="1">
            <a:schemeClr val="accent1"/>
          </a:lnRef>
          <a:fillRef idx="0">
            <a:schemeClr val="accent1"/>
          </a:fillRef>
          <a:effectRef idx="0">
            <a:schemeClr val="accent1"/>
          </a:effectRef>
          <a:fontRef idx="minor">
            <a:schemeClr val="tx1"/>
          </a:fontRef>
        </p:style>
      </p:cxnSp>
      <p:pic>
        <p:nvPicPr>
          <p:cNvPr id="10" name="Picture 2" descr="C:\Users\cfbraz24\AppData\Local\Microsoft\Windows\Temporary Internet Files\Content.Outlook\UAC7HZ38\pharmacist giving advic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9299" y="122696"/>
            <a:ext cx="1342702" cy="2011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9609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itle 23"/>
          <p:cNvSpPr>
            <a:spLocks noGrp="1"/>
          </p:cNvSpPr>
          <p:nvPr>
            <p:ph type="title"/>
          </p:nvPr>
        </p:nvSpPr>
        <p:spPr/>
        <p:txBody>
          <a:bodyPr/>
          <a:lstStyle/>
          <a:p>
            <a:pPr algn="ctr"/>
            <a:r>
              <a:rPr lang="en-US" dirty="0"/>
              <a:t>Case #2- Mrs. Patient</a:t>
            </a:r>
            <a:endParaRPr lang="en-US" dirty="0">
              <a:latin typeface="Arial" charset="0"/>
              <a:ea typeface="ＭＳ Ｐゴシック" charset="0"/>
              <a:cs typeface="Arial" charset="0"/>
            </a:endParaRPr>
          </a:p>
        </p:txBody>
      </p:sp>
      <p:sp>
        <p:nvSpPr>
          <p:cNvPr id="5" name="Slide Number Placeholder 4"/>
          <p:cNvSpPr>
            <a:spLocks noGrp="1"/>
          </p:cNvSpPr>
          <p:nvPr>
            <p:ph type="sldNum" sz="quarter" idx="4"/>
          </p:nvPr>
        </p:nvSpPr>
        <p:spPr/>
        <p:txBody>
          <a:bodyPr/>
          <a:lstStyle/>
          <a:p>
            <a:fld id="{569DB927-419E-B042-83CD-6E94FB32D87D}" type="slidenum">
              <a:rPr lang="en-US" smtClean="0"/>
              <a:pPr/>
              <a:t>19</a:t>
            </a:fld>
            <a:endParaRPr lang="en-US" dirty="0"/>
          </a:p>
        </p:txBody>
      </p:sp>
      <p:sp>
        <p:nvSpPr>
          <p:cNvPr id="6" name="Rectangle 5"/>
          <p:cNvSpPr/>
          <p:nvPr/>
        </p:nvSpPr>
        <p:spPr>
          <a:xfrm>
            <a:off x="1531257" y="6243373"/>
            <a:ext cx="6320972" cy="209288"/>
          </a:xfrm>
          <a:prstGeom prst="rect">
            <a:avLst/>
          </a:prstGeom>
        </p:spPr>
        <p:txBody>
          <a:bodyPr wrap="square">
            <a:spAutoFit/>
          </a:bodyPr>
          <a:lstStyle/>
          <a:p>
            <a:r>
              <a:rPr lang="en-US" sz="800" dirty="0"/>
              <a:t>“Patient Safety Work Product. May not be shared, distributed, or discussed outside of the Walgreen Patient Safety Evaluation System.”</a:t>
            </a:r>
          </a:p>
        </p:txBody>
      </p:sp>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029" y="1320799"/>
            <a:ext cx="8534400" cy="490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94891" y="4731657"/>
            <a:ext cx="4296851" cy="526298"/>
          </a:xfrm>
          <a:prstGeom prst="rect">
            <a:avLst/>
          </a:prstGeom>
          <a:solidFill>
            <a:schemeClr val="accent6">
              <a:lumMod val="40000"/>
              <a:lumOff val="60000"/>
            </a:schemeClr>
          </a:solidFill>
        </p:spPr>
        <p:txBody>
          <a:bodyPr wrap="square" lIns="0" tIns="0" rIns="0" bIns="0" rtlCol="0">
            <a:spAutoFit/>
          </a:bodyPr>
          <a:lstStyle/>
          <a:p>
            <a:pPr>
              <a:buNone/>
            </a:pPr>
            <a:r>
              <a:rPr lang="en-US" sz="1200" dirty="0" smtClean="0"/>
              <a:t>This field will detail what exactly needs to be counseled on as instructed by the comments that the verifying pharmacist has documented.</a:t>
            </a:r>
          </a:p>
        </p:txBody>
      </p:sp>
      <p:cxnSp>
        <p:nvCxnSpPr>
          <p:cNvPr id="7" name="Straight Arrow Connector 6"/>
          <p:cNvCxnSpPr/>
          <p:nvPr/>
        </p:nvCxnSpPr>
        <p:spPr>
          <a:xfrm flipH="1" flipV="1">
            <a:off x="1857829" y="3309257"/>
            <a:ext cx="101600" cy="1306286"/>
          </a:xfrm>
          <a:prstGeom prst="straightConnector1">
            <a:avLst/>
          </a:prstGeom>
          <a:ln w="38100" cap="rnd">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241143" y="4412343"/>
            <a:ext cx="1393371" cy="1228028"/>
          </a:xfrm>
          <a:prstGeom prst="rect">
            <a:avLst/>
          </a:prstGeom>
          <a:solidFill>
            <a:schemeClr val="accent4">
              <a:lumMod val="40000"/>
              <a:lumOff val="60000"/>
            </a:schemeClr>
          </a:solidFill>
        </p:spPr>
        <p:txBody>
          <a:bodyPr wrap="square" lIns="0" tIns="0" rIns="0" bIns="0" rtlCol="0">
            <a:spAutoFit/>
          </a:bodyPr>
          <a:lstStyle/>
          <a:p>
            <a:pPr>
              <a:buNone/>
            </a:pPr>
            <a:r>
              <a:rPr lang="en-US" sz="1200" dirty="0"/>
              <a:t>T</a:t>
            </a:r>
            <a:r>
              <a:rPr lang="en-US" sz="1200" dirty="0" smtClean="0"/>
              <a:t>he pharmacist </a:t>
            </a:r>
            <a:r>
              <a:rPr lang="en-US" sz="1200" dirty="0"/>
              <a:t>w</a:t>
            </a:r>
            <a:r>
              <a:rPr lang="en-US" sz="1200" dirty="0" smtClean="0"/>
              <a:t>ould input the outcome of the counseling session  under the “Consultation Resolution” section.  </a:t>
            </a:r>
          </a:p>
        </p:txBody>
      </p:sp>
      <p:cxnSp>
        <p:nvCxnSpPr>
          <p:cNvPr id="11" name="Curved Connector 10"/>
          <p:cNvCxnSpPr/>
          <p:nvPr/>
        </p:nvCxnSpPr>
        <p:spPr>
          <a:xfrm rot="16200000" flipV="1">
            <a:off x="6277430" y="3519714"/>
            <a:ext cx="1103086" cy="682171"/>
          </a:xfrm>
          <a:prstGeom prst="curvedConnector3">
            <a:avLst>
              <a:gd name="adj1" fmla="val 40789"/>
            </a:avLst>
          </a:prstGeom>
          <a:ln w="38100" cap="rnd">
            <a:solidFill>
              <a:srgbClr val="0070C0"/>
            </a:solidFill>
            <a:tailEnd type="arrow"/>
          </a:ln>
        </p:spPr>
        <p:style>
          <a:lnRef idx="1">
            <a:schemeClr val="accent1"/>
          </a:lnRef>
          <a:fillRef idx="0">
            <a:schemeClr val="accent1"/>
          </a:fillRef>
          <a:effectRef idx="0">
            <a:schemeClr val="accent1"/>
          </a:effectRef>
          <a:fontRef idx="minor">
            <a:schemeClr val="tx1"/>
          </a:fontRef>
        </p:style>
      </p:cxn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434" y="2942317"/>
            <a:ext cx="3324394" cy="391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65434" y="2942317"/>
            <a:ext cx="3425995" cy="657872"/>
          </a:xfrm>
          <a:prstGeom prst="rect">
            <a:avLst/>
          </a:prstGeom>
          <a:noFill/>
        </p:spPr>
        <p:txBody>
          <a:bodyPr wrap="square" lIns="0" tIns="0" rIns="0" bIns="0" rtlCol="0">
            <a:spAutoFit/>
          </a:bodyPr>
          <a:lstStyle/>
          <a:p>
            <a:pPr>
              <a:buNone/>
            </a:pPr>
            <a:r>
              <a:rPr lang="en-US" sz="900" dirty="0" smtClean="0"/>
              <a:t>12/12/2016</a:t>
            </a:r>
            <a:r>
              <a:rPr lang="en-US" sz="900" dirty="0"/>
              <a:t>: </a:t>
            </a:r>
            <a:r>
              <a:rPr lang="en-US" sz="900" dirty="0" smtClean="0"/>
              <a:t>10:25AM</a:t>
            </a:r>
            <a:r>
              <a:rPr lang="en-US" sz="900" dirty="0"/>
              <a:t>: SJH</a:t>
            </a:r>
            <a:r>
              <a:rPr lang="en-US" sz="900" dirty="0" smtClean="0"/>
              <a:t>; Patient has history of taking Bactrim per MD.  Consult with patient to make sure there are no issues.  Consult on signs and symptoms of allergy.  Consult on warfarin allergy and signs and symptoms of bleeding, follow up with appointment for INR next week with Dr. jones. </a:t>
            </a:r>
          </a:p>
        </p:txBody>
      </p:sp>
      <p:pic>
        <p:nvPicPr>
          <p:cNvPr id="5124" name="Picture 4" descr="C:\Users\cfbraz24\AppData\Local\Temp\1\SNAGHTML48ed6c6.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6737" y="3000113"/>
            <a:ext cx="3699320" cy="6000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550229" y="3000113"/>
            <a:ext cx="3439405" cy="657872"/>
          </a:xfrm>
          <a:prstGeom prst="rect">
            <a:avLst/>
          </a:prstGeom>
          <a:noFill/>
        </p:spPr>
        <p:txBody>
          <a:bodyPr wrap="square" lIns="0" tIns="0" rIns="0" bIns="0" rtlCol="0">
            <a:spAutoFit/>
          </a:bodyPr>
          <a:lstStyle/>
          <a:p>
            <a:pPr>
              <a:buNone/>
            </a:pPr>
            <a:r>
              <a:rPr lang="en-US" sz="900" dirty="0" smtClean="0"/>
              <a:t>12/12/2016; 3:25PM; MSS; Patient confirmed that they have had Bactrim in the past with no issues.  Educated on signs and symptoms of allergic reaction.  Counseled on Warfarin interaction, signs of bleeding and follow up next week at MD Jones for INR check.</a:t>
            </a:r>
          </a:p>
        </p:txBody>
      </p:sp>
      <p:sp>
        <p:nvSpPr>
          <p:cNvPr id="14" name="TextBox 13"/>
          <p:cNvSpPr txBox="1"/>
          <p:nvPr/>
        </p:nvSpPr>
        <p:spPr>
          <a:xfrm>
            <a:off x="3207667" y="1615268"/>
            <a:ext cx="159658" cy="116955"/>
          </a:xfrm>
          <a:prstGeom prst="rect">
            <a:avLst/>
          </a:prstGeom>
          <a:solidFill>
            <a:schemeClr val="tx2">
              <a:lumMod val="40000"/>
              <a:lumOff val="60000"/>
            </a:schemeClr>
          </a:solidFill>
        </p:spPr>
        <p:txBody>
          <a:bodyPr wrap="square" lIns="0" tIns="0" rIns="0" bIns="0" rtlCol="0">
            <a:spAutoFit/>
          </a:bodyPr>
          <a:lstStyle/>
          <a:p>
            <a:pPr>
              <a:buNone/>
            </a:pPr>
            <a:r>
              <a:rPr lang="en-US" sz="800" dirty="0" smtClean="0"/>
              <a:t>F</a:t>
            </a:r>
          </a:p>
        </p:txBody>
      </p:sp>
      <p:pic>
        <p:nvPicPr>
          <p:cNvPr id="15" name="Picture 2" descr="C:\Users\cfbraz24\AppData\Local\Microsoft\Windows\Temporary Internet Files\Content.Outlook\UAC7HZ38\pharmacist giving advice.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34514" y="180753"/>
            <a:ext cx="1342701" cy="2011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9609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Content Placeholder 24"/>
          <p:cNvSpPr>
            <a:spLocks noGrp="1"/>
          </p:cNvSpPr>
          <p:nvPr>
            <p:ph sz="half" idx="1"/>
          </p:nvPr>
        </p:nvSpPr>
        <p:spPr>
          <a:xfrm>
            <a:off x="550918" y="1422400"/>
            <a:ext cx="8038900" cy="4703763"/>
          </a:xfrm>
        </p:spPr>
        <p:txBody>
          <a:bodyPr>
            <a:noAutofit/>
          </a:bodyPr>
          <a:lstStyle/>
          <a:p>
            <a:pPr algn="ctr"/>
            <a:endParaRPr lang="en-US" sz="3600" dirty="0" smtClean="0"/>
          </a:p>
          <a:p>
            <a:pPr algn="ctr"/>
            <a:r>
              <a:rPr lang="en-US" sz="3600" dirty="0" smtClean="0"/>
              <a:t>A prospective </a:t>
            </a:r>
            <a:r>
              <a:rPr lang="en-US" sz="3600" dirty="0"/>
              <a:t>drug </a:t>
            </a:r>
            <a:r>
              <a:rPr lang="en-US" sz="3600" dirty="0" smtClean="0"/>
              <a:t>utilization is performed by a pharmacist to evaluate a patient’s medications and resolve any drug therapy concerns prior to dispensing. </a:t>
            </a:r>
            <a:endParaRPr lang="en-US" sz="3600" dirty="0"/>
          </a:p>
          <a:p>
            <a:pPr marL="342900" indent="-342900">
              <a:buFont typeface="Arial" panose="020B0604020202020204" pitchFamily="34" charset="0"/>
              <a:buChar char="•"/>
            </a:pPr>
            <a:endParaRPr lang="en-US" sz="2400" dirty="0"/>
          </a:p>
          <a:p>
            <a:endParaRPr lang="en-US" sz="2400" dirty="0"/>
          </a:p>
        </p:txBody>
      </p:sp>
      <p:sp>
        <p:nvSpPr>
          <p:cNvPr id="63491" name="Title 23"/>
          <p:cNvSpPr>
            <a:spLocks noGrp="1"/>
          </p:cNvSpPr>
          <p:nvPr>
            <p:ph type="title"/>
          </p:nvPr>
        </p:nvSpPr>
        <p:spPr/>
        <p:txBody>
          <a:bodyPr/>
          <a:lstStyle/>
          <a:p>
            <a:pPr algn="ctr"/>
            <a:r>
              <a:rPr lang="en-US" dirty="0"/>
              <a:t>What is Prospective DUR?</a:t>
            </a:r>
            <a:endParaRPr lang="en-US" dirty="0">
              <a:latin typeface="Arial" charset="0"/>
              <a:ea typeface="ＭＳ Ｐゴシック" charset="0"/>
              <a:cs typeface="Arial" charset="0"/>
            </a:endParaRPr>
          </a:p>
        </p:txBody>
      </p:sp>
      <p:sp>
        <p:nvSpPr>
          <p:cNvPr id="5" name="Slide Number Placeholder 4"/>
          <p:cNvSpPr>
            <a:spLocks noGrp="1"/>
          </p:cNvSpPr>
          <p:nvPr>
            <p:ph type="sldNum" sz="quarter" idx="4"/>
          </p:nvPr>
        </p:nvSpPr>
        <p:spPr/>
        <p:txBody>
          <a:bodyPr/>
          <a:lstStyle/>
          <a:p>
            <a:fld id="{569DB927-419E-B042-83CD-6E94FB32D87D}" type="slidenum">
              <a:rPr lang="en-US" smtClean="0"/>
              <a:pPr/>
              <a:t>2</a:t>
            </a:fld>
            <a:endParaRPr lang="en-US" dirty="0"/>
          </a:p>
        </p:txBody>
      </p:sp>
      <p:sp>
        <p:nvSpPr>
          <p:cNvPr id="7" name="Footer Placeholder 1"/>
          <p:cNvSpPr txBox="1">
            <a:spLocks/>
          </p:cNvSpPr>
          <p:nvPr/>
        </p:nvSpPr>
        <p:spPr>
          <a:xfrm>
            <a:off x="1172119" y="6195206"/>
            <a:ext cx="6680110" cy="365125"/>
          </a:xfrm>
          <a:prstGeom prst="rect">
            <a:avLst/>
          </a:prstGeom>
        </p:spPr>
        <p:txBody>
          <a:bodyPr vert="horz" lIns="91440" tIns="45720" rIns="91440" bIns="45720" rtlCol="0" anchor="ctr"/>
          <a:lstStyle>
            <a:defPPr>
              <a:defRPr lang="en-US"/>
            </a:defPPr>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kern="1200">
                <a:solidFill>
                  <a:schemeClr val="tx1">
                    <a:tint val="75000"/>
                  </a:schemeClr>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r>
              <a:rPr lang="en-US" dirty="0"/>
              <a:t>“Patient Safety Work Product. May not be shared, distributed, or discussed outside of the Walgreen Patient Safety Evaluation System.”</a:t>
            </a:r>
            <a:endParaRPr lang="en-US" dirty="0" smtClean="0"/>
          </a:p>
        </p:txBody>
      </p:sp>
    </p:spTree>
    <p:extLst>
      <p:ext uri="{BB962C8B-B14F-4D97-AF65-F5344CB8AC3E}">
        <p14:creationId xmlns:p14="http://schemas.microsoft.com/office/powerpoint/2010/main" val="38550366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Content Placeholder 24"/>
          <p:cNvSpPr>
            <a:spLocks noGrp="1"/>
          </p:cNvSpPr>
          <p:nvPr>
            <p:ph sz="half" idx="1"/>
          </p:nvPr>
        </p:nvSpPr>
        <p:spPr>
          <a:xfrm>
            <a:off x="550918" y="1219200"/>
            <a:ext cx="8038900" cy="4906963"/>
          </a:xfrm>
        </p:spPr>
        <p:txBody>
          <a:bodyPr>
            <a:noAutofit/>
          </a:bodyPr>
          <a:lstStyle/>
          <a:p>
            <a:pPr marL="342900" indent="-342900">
              <a:buFont typeface="Arial" panose="020B0604020202020204" pitchFamily="34" charset="0"/>
              <a:buChar char="•"/>
            </a:pPr>
            <a:endParaRPr lang="en-US" sz="1800" dirty="0" smtClean="0"/>
          </a:p>
          <a:p>
            <a:pPr marL="342900" indent="-342900">
              <a:buFont typeface="Arial" panose="020B0604020202020204" pitchFamily="34" charset="0"/>
              <a:buChar char="•"/>
            </a:pPr>
            <a:r>
              <a:rPr lang="en-US" sz="1600" b="1" dirty="0" smtClean="0"/>
              <a:t>Ask for updated patient information at in-window.</a:t>
            </a:r>
          </a:p>
          <a:p>
            <a:pPr marL="342900" indent="-342900">
              <a:buFont typeface="Arial" panose="020B0604020202020204" pitchFamily="34" charset="0"/>
              <a:buChar char="•"/>
            </a:pPr>
            <a:endParaRPr lang="en-US" sz="1600" b="1" dirty="0" smtClean="0"/>
          </a:p>
          <a:p>
            <a:pPr marL="342900" indent="-342900">
              <a:buFont typeface="Arial" panose="020B0604020202020204" pitchFamily="34" charset="0"/>
              <a:buChar char="•"/>
            </a:pPr>
            <a:r>
              <a:rPr lang="en-US" sz="1600" b="1" dirty="0" smtClean="0"/>
              <a:t>Clarify </a:t>
            </a:r>
            <a:r>
              <a:rPr lang="en-US" sz="1600" b="1" dirty="0"/>
              <a:t>with the </a:t>
            </a:r>
            <a:r>
              <a:rPr lang="en-US" sz="1600" b="1" dirty="0" smtClean="0"/>
              <a:t>prescriber if there are any questions.</a:t>
            </a:r>
          </a:p>
          <a:p>
            <a:pPr marL="342900" indent="-342900">
              <a:buFont typeface="Arial" panose="020B0604020202020204" pitchFamily="34" charset="0"/>
              <a:buChar char="•"/>
            </a:pPr>
            <a:endParaRPr lang="en-US" sz="1600" b="1" dirty="0"/>
          </a:p>
          <a:p>
            <a:pPr marL="342900" indent="-342900">
              <a:buFont typeface="Arial" panose="020B0604020202020204" pitchFamily="34" charset="0"/>
              <a:buChar char="•"/>
            </a:pPr>
            <a:r>
              <a:rPr lang="en-US" sz="1600" b="1" dirty="0" smtClean="0"/>
              <a:t>Be persistent; if you think there is a drug therapy concern, ask to speak with the prescriber.</a:t>
            </a:r>
          </a:p>
          <a:p>
            <a:pPr marL="342900" indent="-342900">
              <a:buFont typeface="Arial" panose="020B0604020202020204" pitchFamily="34" charset="0"/>
              <a:buChar char="•"/>
            </a:pPr>
            <a:endParaRPr lang="en-US" sz="1600" b="1" dirty="0" smtClean="0"/>
          </a:p>
          <a:p>
            <a:pPr marL="342900" indent="-342900">
              <a:buFont typeface="Arial" panose="020B0604020202020204" pitchFamily="34" charset="0"/>
              <a:buChar char="•"/>
            </a:pPr>
            <a:r>
              <a:rPr lang="en-US" sz="1600" b="1" dirty="0" smtClean="0"/>
              <a:t>Be </a:t>
            </a:r>
            <a:r>
              <a:rPr lang="en-US" sz="1600" b="1" dirty="0"/>
              <a:t>very </a:t>
            </a:r>
            <a:r>
              <a:rPr lang="en-US" sz="1600" b="1" dirty="0" smtClean="0"/>
              <a:t>concise </a:t>
            </a:r>
            <a:r>
              <a:rPr lang="en-US" sz="1600" b="1" dirty="0"/>
              <a:t>with </a:t>
            </a:r>
            <a:r>
              <a:rPr lang="en-US" sz="1600" b="1" dirty="0" smtClean="0"/>
              <a:t>your information and documentation. </a:t>
            </a:r>
            <a:endParaRPr lang="en-US" sz="1600" b="1" dirty="0"/>
          </a:p>
          <a:p>
            <a:pPr marL="342900" indent="-342900">
              <a:buFont typeface="Arial" panose="020B0604020202020204" pitchFamily="34" charset="0"/>
              <a:buChar char="•"/>
            </a:pPr>
            <a:endParaRPr lang="en-US" sz="1600" b="1" dirty="0" smtClean="0"/>
          </a:p>
          <a:p>
            <a:pPr marL="342900" indent="-342900">
              <a:buFont typeface="Arial" panose="020B0604020202020204" pitchFamily="34" charset="0"/>
              <a:buChar char="•"/>
            </a:pPr>
            <a:r>
              <a:rPr lang="en-US" sz="1600" b="1" dirty="0"/>
              <a:t>R</a:t>
            </a:r>
            <a:r>
              <a:rPr lang="en-US" sz="1600" b="1" dirty="0" smtClean="0"/>
              <a:t>emember to document </a:t>
            </a:r>
            <a:r>
              <a:rPr lang="en-US" sz="1600" b="1" dirty="0"/>
              <a:t>the encounter as </a:t>
            </a:r>
            <a:r>
              <a:rPr lang="en-US" sz="1600" b="1" dirty="0" smtClean="0"/>
              <a:t>a DUR comment  in a way that anyone reading your notes would be able to pick up where you left off.</a:t>
            </a:r>
          </a:p>
          <a:p>
            <a:pPr marL="342900" indent="-342900">
              <a:buFont typeface="Arial" panose="020B0604020202020204" pitchFamily="34" charset="0"/>
              <a:buChar char="•"/>
            </a:pPr>
            <a:endParaRPr lang="en-US" sz="1600" b="1" dirty="0" smtClean="0"/>
          </a:p>
          <a:p>
            <a:pPr marL="342900" indent="-342900">
              <a:buFont typeface="Arial" panose="020B0604020202020204" pitchFamily="34" charset="0"/>
              <a:buChar char="•"/>
            </a:pPr>
            <a:r>
              <a:rPr lang="en-US" sz="1600" b="1" dirty="0" smtClean="0"/>
              <a:t>Follow all applicable company policies and state guidelines in regards to counseling patients for new or refill prescriptions.</a:t>
            </a:r>
          </a:p>
          <a:p>
            <a:pPr marL="342900" indent="-342900">
              <a:buFont typeface="Arial" panose="020B0604020202020204" pitchFamily="34" charset="0"/>
              <a:buChar char="•"/>
            </a:pPr>
            <a:endParaRPr lang="en-US" sz="1600" b="1" dirty="0" smtClean="0"/>
          </a:p>
          <a:p>
            <a:pPr marL="285750" indent="-285750">
              <a:buFont typeface="Arial" panose="020B0604020202020204" pitchFamily="34" charset="0"/>
              <a:buChar char="•"/>
            </a:pPr>
            <a:r>
              <a:rPr lang="en-US" sz="1600" b="1" dirty="0" smtClean="0"/>
              <a:t>Only dispense prescriptions which you feel, in your professional judgement, are safe to dispense.</a:t>
            </a:r>
            <a:endParaRPr lang="en-US" sz="1800" dirty="0"/>
          </a:p>
          <a:p>
            <a:endParaRPr lang="en-US" dirty="0"/>
          </a:p>
        </p:txBody>
      </p:sp>
      <p:sp>
        <p:nvSpPr>
          <p:cNvPr id="63491" name="Title 23"/>
          <p:cNvSpPr>
            <a:spLocks noGrp="1"/>
          </p:cNvSpPr>
          <p:nvPr>
            <p:ph type="title"/>
          </p:nvPr>
        </p:nvSpPr>
        <p:spPr/>
        <p:txBody>
          <a:bodyPr/>
          <a:lstStyle/>
          <a:p>
            <a:pPr algn="ctr"/>
            <a:r>
              <a:rPr lang="en-US" dirty="0" smtClean="0">
                <a:latin typeface="Arial" charset="0"/>
                <a:ea typeface="ＭＳ Ｐゴシック" charset="0"/>
                <a:cs typeface="Arial" charset="0"/>
              </a:rPr>
              <a:t>DUR Resolution Patient Safety Tips and Tricks</a:t>
            </a:r>
            <a:endParaRPr lang="en-US" dirty="0">
              <a:latin typeface="Arial" charset="0"/>
              <a:ea typeface="ＭＳ Ｐゴシック" charset="0"/>
              <a:cs typeface="Arial" charset="0"/>
            </a:endParaRPr>
          </a:p>
        </p:txBody>
      </p:sp>
      <p:sp>
        <p:nvSpPr>
          <p:cNvPr id="5" name="Slide Number Placeholder 4"/>
          <p:cNvSpPr>
            <a:spLocks noGrp="1"/>
          </p:cNvSpPr>
          <p:nvPr>
            <p:ph type="sldNum" sz="quarter" idx="4"/>
          </p:nvPr>
        </p:nvSpPr>
        <p:spPr/>
        <p:txBody>
          <a:bodyPr/>
          <a:lstStyle/>
          <a:p>
            <a:fld id="{569DB927-419E-B042-83CD-6E94FB32D87D}" type="slidenum">
              <a:rPr lang="en-US" smtClean="0"/>
              <a:pPr/>
              <a:t>20</a:t>
            </a:fld>
            <a:endParaRPr lang="en-US" dirty="0"/>
          </a:p>
        </p:txBody>
      </p:sp>
      <p:sp>
        <p:nvSpPr>
          <p:cNvPr id="6" name="Rectangle 5"/>
          <p:cNvSpPr/>
          <p:nvPr/>
        </p:nvSpPr>
        <p:spPr>
          <a:xfrm>
            <a:off x="1531257" y="6243373"/>
            <a:ext cx="6320972" cy="209288"/>
          </a:xfrm>
          <a:prstGeom prst="rect">
            <a:avLst/>
          </a:prstGeom>
        </p:spPr>
        <p:txBody>
          <a:bodyPr wrap="square">
            <a:spAutoFit/>
          </a:bodyPr>
          <a:lstStyle/>
          <a:p>
            <a:r>
              <a:rPr lang="en-US" sz="800" dirty="0"/>
              <a:t>“Patient Safety Work Product. May not be shared, distributed, or discussed outside of the Walgreen Patient Safety Evaluation System.”</a:t>
            </a:r>
          </a:p>
        </p:txBody>
      </p:sp>
    </p:spTree>
    <p:extLst>
      <p:ext uri="{BB962C8B-B14F-4D97-AF65-F5344CB8AC3E}">
        <p14:creationId xmlns:p14="http://schemas.microsoft.com/office/powerpoint/2010/main" val="27490354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525414"/>
            <a:ext cx="9144000" cy="1024245"/>
          </a:xfrm>
        </p:spPr>
        <p:txBody>
          <a:bodyPr/>
          <a:lstStyle/>
          <a:p>
            <a:r>
              <a:rPr lang="en-US" dirty="0" smtClean="0"/>
              <a:t>Thank You</a:t>
            </a:r>
            <a:endParaRPr lang="en-US" dirty="0"/>
          </a:p>
        </p:txBody>
      </p:sp>
    </p:spTree>
    <p:extLst>
      <p:ext uri="{BB962C8B-B14F-4D97-AF65-F5344CB8AC3E}">
        <p14:creationId xmlns:p14="http://schemas.microsoft.com/office/powerpoint/2010/main" val="2419266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550918" y="1291771"/>
            <a:ext cx="8135882" cy="1030515"/>
          </a:xfrm>
        </p:spPr>
        <p:txBody>
          <a:bodyPr>
            <a:normAutofit lnSpcReduction="10000"/>
          </a:bodyPr>
          <a:lstStyle/>
          <a:p>
            <a:r>
              <a:rPr lang="en-US" sz="2000" dirty="0">
                <a:solidFill>
                  <a:schemeClr val="tx1">
                    <a:lumMod val="50000"/>
                    <a:lumOff val="50000"/>
                  </a:schemeClr>
                </a:solidFill>
              </a:rPr>
              <a:t>Professional judgment must be used when performing </a:t>
            </a:r>
            <a:r>
              <a:rPr lang="en-US" sz="2000" dirty="0" smtClean="0">
                <a:solidFill>
                  <a:schemeClr val="tx1">
                    <a:lumMod val="50000"/>
                    <a:lumOff val="50000"/>
                  </a:schemeClr>
                </a:solidFill>
              </a:rPr>
              <a:t>drug utilization review </a:t>
            </a:r>
            <a:r>
              <a:rPr lang="en-US" sz="2000" dirty="0">
                <a:solidFill>
                  <a:schemeClr val="tx1">
                    <a:lumMod val="50000"/>
                    <a:lumOff val="50000"/>
                  </a:schemeClr>
                </a:solidFill>
              </a:rPr>
              <a:t>on </a:t>
            </a:r>
            <a:r>
              <a:rPr lang="en-US" sz="2000" dirty="0" smtClean="0">
                <a:solidFill>
                  <a:schemeClr val="tx1">
                    <a:lumMod val="50000"/>
                    <a:lumOff val="50000"/>
                  </a:schemeClr>
                </a:solidFill>
              </a:rPr>
              <a:t>prescriptions using the </a:t>
            </a:r>
            <a:r>
              <a:rPr lang="en-US" sz="2000" dirty="0">
                <a:solidFill>
                  <a:schemeClr val="tx1">
                    <a:lumMod val="50000"/>
                    <a:lumOff val="50000"/>
                  </a:schemeClr>
                </a:solidFill>
              </a:rPr>
              <a:t>patient’s history and </a:t>
            </a:r>
            <a:r>
              <a:rPr lang="en-US" sz="2000" dirty="0" smtClean="0">
                <a:solidFill>
                  <a:schemeClr val="tx1">
                    <a:lumMod val="50000"/>
                    <a:lumOff val="50000"/>
                  </a:schemeClr>
                </a:solidFill>
              </a:rPr>
              <a:t>record.  </a:t>
            </a:r>
            <a:r>
              <a:rPr lang="en-US" sz="2000" dirty="0">
                <a:solidFill>
                  <a:schemeClr val="tx1">
                    <a:lumMod val="50000"/>
                    <a:lumOff val="50000"/>
                  </a:schemeClr>
                </a:solidFill>
              </a:rPr>
              <a:t>T</a:t>
            </a:r>
            <a:r>
              <a:rPr lang="en-US" sz="2000" dirty="0" smtClean="0">
                <a:solidFill>
                  <a:schemeClr val="tx1">
                    <a:lumMod val="50000"/>
                    <a:lumOff val="50000"/>
                  </a:schemeClr>
                </a:solidFill>
              </a:rPr>
              <a:t>he </a:t>
            </a:r>
            <a:r>
              <a:rPr lang="en-US" sz="2000" dirty="0">
                <a:solidFill>
                  <a:schemeClr val="tx1">
                    <a:lumMod val="50000"/>
                    <a:lumOff val="50000"/>
                  </a:schemeClr>
                </a:solidFill>
              </a:rPr>
              <a:t>review </a:t>
            </a:r>
            <a:r>
              <a:rPr lang="en-US" sz="2000" dirty="0" smtClean="0">
                <a:solidFill>
                  <a:schemeClr val="tx1">
                    <a:lumMod val="50000"/>
                    <a:lumOff val="50000"/>
                  </a:schemeClr>
                </a:solidFill>
              </a:rPr>
              <a:t>should include but is not limited to </a:t>
            </a:r>
            <a:r>
              <a:rPr lang="en-US" sz="2000" dirty="0">
                <a:solidFill>
                  <a:schemeClr val="tx1">
                    <a:lumMod val="50000"/>
                    <a:lumOff val="50000"/>
                  </a:schemeClr>
                </a:solidFill>
              </a:rPr>
              <a:t>the following</a:t>
            </a:r>
            <a:r>
              <a:rPr lang="en-US" sz="2000" dirty="0" smtClean="0">
                <a:solidFill>
                  <a:schemeClr val="tx1">
                    <a:lumMod val="50000"/>
                    <a:lumOff val="50000"/>
                  </a:schemeClr>
                </a:solidFill>
              </a:rPr>
              <a:t>:</a:t>
            </a:r>
            <a:endParaRPr lang="en-US" sz="2000" dirty="0">
              <a:solidFill>
                <a:schemeClr val="tx1">
                  <a:lumMod val="50000"/>
                  <a:lumOff val="50000"/>
                </a:schemeClr>
              </a:solidFill>
            </a:endParaRPr>
          </a:p>
        </p:txBody>
      </p:sp>
      <p:sp>
        <p:nvSpPr>
          <p:cNvPr id="4" name="Title 3"/>
          <p:cNvSpPr>
            <a:spLocks noGrp="1"/>
          </p:cNvSpPr>
          <p:nvPr>
            <p:ph type="title"/>
          </p:nvPr>
        </p:nvSpPr>
        <p:spPr/>
        <p:txBody>
          <a:bodyPr/>
          <a:lstStyle/>
          <a:p>
            <a:pPr algn="ctr"/>
            <a:r>
              <a:rPr lang="en-US" dirty="0" smtClean="0"/>
              <a:t>Drug therapy concerns </a:t>
            </a:r>
            <a:r>
              <a:rPr lang="en-US" dirty="0"/>
              <a:t>that are </a:t>
            </a:r>
            <a:r>
              <a:rPr lang="en-US" dirty="0" smtClean="0"/>
              <a:t>commonly </a:t>
            </a:r>
            <a:r>
              <a:rPr lang="en-US" dirty="0"/>
              <a:t>a</a:t>
            </a:r>
            <a:r>
              <a:rPr lang="en-US" dirty="0" smtClean="0"/>
              <a:t>ddressed</a:t>
            </a:r>
            <a:endParaRPr lang="en-US" dirty="0"/>
          </a:p>
        </p:txBody>
      </p:sp>
      <p:sp>
        <p:nvSpPr>
          <p:cNvPr id="10" name="Content Placeholder 9"/>
          <p:cNvSpPr>
            <a:spLocks noGrp="1"/>
          </p:cNvSpPr>
          <p:nvPr>
            <p:ph sz="half" idx="12"/>
          </p:nvPr>
        </p:nvSpPr>
        <p:spPr>
          <a:xfrm>
            <a:off x="550918" y="2452914"/>
            <a:ext cx="3944881" cy="3685419"/>
          </a:xfrm>
        </p:spPr>
        <p:txBody>
          <a:bodyPr>
            <a:noAutofit/>
          </a:bodyPr>
          <a:lstStyle/>
          <a:p>
            <a:pPr lvl="1"/>
            <a:r>
              <a:rPr lang="en-US" sz="1800" b="1" dirty="0" smtClean="0">
                <a:solidFill>
                  <a:schemeClr val="tx1">
                    <a:lumMod val="50000"/>
                    <a:lumOff val="50000"/>
                  </a:schemeClr>
                </a:solidFill>
              </a:rPr>
              <a:t>DOB </a:t>
            </a:r>
            <a:r>
              <a:rPr lang="en-US" sz="1800" b="1" dirty="0">
                <a:solidFill>
                  <a:schemeClr val="tx1">
                    <a:lumMod val="50000"/>
                    <a:lumOff val="50000"/>
                  </a:schemeClr>
                </a:solidFill>
              </a:rPr>
              <a:t>(Age) and </a:t>
            </a:r>
            <a:r>
              <a:rPr lang="en-US" sz="1800" b="1" dirty="0" smtClean="0">
                <a:solidFill>
                  <a:schemeClr val="tx1">
                    <a:lumMod val="50000"/>
                    <a:lumOff val="50000"/>
                  </a:schemeClr>
                </a:solidFill>
              </a:rPr>
              <a:t>Gender</a:t>
            </a:r>
          </a:p>
          <a:p>
            <a:pPr lvl="1"/>
            <a:r>
              <a:rPr lang="en-US" sz="1800" b="1" dirty="0" smtClean="0">
                <a:solidFill>
                  <a:schemeClr val="tx1">
                    <a:lumMod val="50000"/>
                    <a:lumOff val="50000"/>
                  </a:schemeClr>
                </a:solidFill>
              </a:rPr>
              <a:t>Patient Profile</a:t>
            </a:r>
          </a:p>
          <a:p>
            <a:pPr marL="342900" indent="-342900">
              <a:buFont typeface="Arial" panose="020B0604020202020204" pitchFamily="34" charset="0"/>
              <a:buChar char="•"/>
            </a:pPr>
            <a:r>
              <a:rPr lang="en-US" sz="1800" b="1" dirty="0">
                <a:solidFill>
                  <a:schemeClr val="tx1">
                    <a:lumMod val="50000"/>
                    <a:lumOff val="50000"/>
                  </a:schemeClr>
                </a:solidFill>
              </a:rPr>
              <a:t>Drug Allergies</a:t>
            </a:r>
          </a:p>
          <a:p>
            <a:pPr marL="342900" indent="-342900">
              <a:buFont typeface="Arial" panose="020B0604020202020204" pitchFamily="34" charset="0"/>
              <a:buChar char="•"/>
            </a:pPr>
            <a:r>
              <a:rPr lang="en-US" sz="1800" b="1" dirty="0">
                <a:solidFill>
                  <a:schemeClr val="tx1">
                    <a:lumMod val="50000"/>
                    <a:lumOff val="50000"/>
                  </a:schemeClr>
                </a:solidFill>
              </a:rPr>
              <a:t>Drug- Drug Interactions</a:t>
            </a:r>
          </a:p>
          <a:p>
            <a:pPr marL="342900" indent="-342900">
              <a:buFont typeface="Arial" panose="020B0604020202020204" pitchFamily="34" charset="0"/>
              <a:buChar char="•"/>
            </a:pPr>
            <a:r>
              <a:rPr lang="en-US" sz="1800" b="1" dirty="0">
                <a:solidFill>
                  <a:schemeClr val="tx1">
                    <a:lumMod val="50000"/>
                    <a:lumOff val="50000"/>
                  </a:schemeClr>
                </a:solidFill>
              </a:rPr>
              <a:t>Drug-Health Conditions</a:t>
            </a:r>
          </a:p>
          <a:p>
            <a:pPr marL="342900" indent="-342900">
              <a:buFont typeface="Arial" panose="020B0604020202020204" pitchFamily="34" charset="0"/>
              <a:buChar char="•"/>
            </a:pPr>
            <a:r>
              <a:rPr lang="en-US" sz="1800" b="1" dirty="0">
                <a:solidFill>
                  <a:schemeClr val="tx1">
                    <a:lumMod val="50000"/>
                    <a:lumOff val="50000"/>
                  </a:schemeClr>
                </a:solidFill>
              </a:rPr>
              <a:t>Therapeutic Duplication</a:t>
            </a:r>
          </a:p>
          <a:p>
            <a:pPr lvl="1"/>
            <a:r>
              <a:rPr lang="en-US" sz="1800" b="1" dirty="0" smtClean="0">
                <a:solidFill>
                  <a:schemeClr val="tx1">
                    <a:lumMod val="50000"/>
                    <a:lumOff val="50000"/>
                  </a:schemeClr>
                </a:solidFill>
              </a:rPr>
              <a:t>Previous </a:t>
            </a:r>
            <a:r>
              <a:rPr lang="en-US" sz="1800" b="1" dirty="0">
                <a:solidFill>
                  <a:schemeClr val="tx1">
                    <a:lumMod val="50000"/>
                    <a:lumOff val="50000"/>
                  </a:schemeClr>
                </a:solidFill>
              </a:rPr>
              <a:t>dispensing history and DUR comments</a:t>
            </a:r>
          </a:p>
          <a:p>
            <a:pPr lvl="1"/>
            <a:r>
              <a:rPr lang="en-US" sz="1800" b="1" dirty="0" smtClean="0">
                <a:solidFill>
                  <a:schemeClr val="tx1">
                    <a:lumMod val="50000"/>
                    <a:lumOff val="50000"/>
                  </a:schemeClr>
                </a:solidFill>
              </a:rPr>
              <a:t>Drug </a:t>
            </a:r>
            <a:r>
              <a:rPr lang="en-US" sz="1800" b="1" dirty="0">
                <a:solidFill>
                  <a:schemeClr val="tx1">
                    <a:lumMod val="50000"/>
                    <a:lumOff val="50000"/>
                  </a:schemeClr>
                </a:solidFill>
              </a:rPr>
              <a:t>name, strength, dosage form, directions, days supply (current fill and previous </a:t>
            </a:r>
            <a:r>
              <a:rPr lang="en-US" sz="1800" b="1" dirty="0" smtClean="0">
                <a:solidFill>
                  <a:schemeClr val="tx1">
                    <a:lumMod val="50000"/>
                    <a:lumOff val="50000"/>
                  </a:schemeClr>
                </a:solidFill>
              </a:rPr>
              <a:t>fill)</a:t>
            </a:r>
          </a:p>
          <a:p>
            <a:pPr lvl="1"/>
            <a:endParaRPr lang="en-US" sz="2000" dirty="0" smtClean="0">
              <a:solidFill>
                <a:schemeClr val="tx1">
                  <a:lumMod val="50000"/>
                  <a:lumOff val="50000"/>
                </a:schemeClr>
              </a:solidFill>
            </a:endParaRPr>
          </a:p>
          <a:p>
            <a:pPr lvl="1"/>
            <a:endParaRPr lang="en-US" sz="2000" dirty="0" smtClean="0">
              <a:solidFill>
                <a:schemeClr val="tx1">
                  <a:lumMod val="50000"/>
                  <a:lumOff val="50000"/>
                </a:schemeClr>
              </a:solidFill>
            </a:endParaRPr>
          </a:p>
          <a:p>
            <a:pPr marL="0" lvl="1" indent="0">
              <a:buNone/>
            </a:pPr>
            <a:endParaRPr lang="en-US" sz="1100" dirty="0"/>
          </a:p>
        </p:txBody>
      </p:sp>
      <p:sp>
        <p:nvSpPr>
          <p:cNvPr id="8" name="Content Placeholder 7"/>
          <p:cNvSpPr>
            <a:spLocks noGrp="1"/>
          </p:cNvSpPr>
          <p:nvPr>
            <p:ph sz="half" idx="2"/>
          </p:nvPr>
        </p:nvSpPr>
        <p:spPr>
          <a:xfrm>
            <a:off x="4648200" y="2452914"/>
            <a:ext cx="4038600" cy="3685419"/>
          </a:xfrm>
        </p:spPr>
        <p:txBody>
          <a:bodyPr>
            <a:normAutofit/>
          </a:bodyPr>
          <a:lstStyle/>
          <a:p>
            <a:pPr marL="342900" indent="-342900">
              <a:buFont typeface="Arial" panose="020B0604020202020204" pitchFamily="34" charset="0"/>
              <a:buChar char="•"/>
            </a:pPr>
            <a:r>
              <a:rPr lang="en-US" sz="1800" b="1" dirty="0" smtClean="0">
                <a:solidFill>
                  <a:schemeClr val="tx1">
                    <a:lumMod val="50000"/>
                    <a:lumOff val="50000"/>
                  </a:schemeClr>
                </a:solidFill>
              </a:rPr>
              <a:t>Age-Dosage </a:t>
            </a:r>
            <a:r>
              <a:rPr lang="en-US" sz="1800" b="1" dirty="0">
                <a:solidFill>
                  <a:schemeClr val="tx1">
                    <a:lumMod val="50000"/>
                    <a:lumOff val="50000"/>
                  </a:schemeClr>
                </a:solidFill>
              </a:rPr>
              <a:t>range and age appropriateness</a:t>
            </a:r>
          </a:p>
          <a:p>
            <a:pPr marL="342900" indent="-342900">
              <a:buFont typeface="Arial" panose="020B0604020202020204" pitchFamily="34" charset="0"/>
              <a:buChar char="•"/>
            </a:pPr>
            <a:r>
              <a:rPr lang="en-US" sz="1800" b="1" dirty="0" smtClean="0">
                <a:solidFill>
                  <a:schemeClr val="tx1">
                    <a:lumMod val="50000"/>
                    <a:lumOff val="50000"/>
                  </a:schemeClr>
                </a:solidFill>
              </a:rPr>
              <a:t>Incorrect </a:t>
            </a:r>
            <a:r>
              <a:rPr lang="en-US" sz="1800" b="1" dirty="0">
                <a:solidFill>
                  <a:schemeClr val="tx1">
                    <a:lumMod val="50000"/>
                    <a:lumOff val="50000"/>
                  </a:schemeClr>
                </a:solidFill>
              </a:rPr>
              <a:t>dosage or duration of therapy</a:t>
            </a:r>
          </a:p>
          <a:p>
            <a:pPr marL="342900" indent="-342900">
              <a:buFont typeface="Arial" panose="020B0604020202020204" pitchFamily="34" charset="0"/>
              <a:buChar char="•"/>
            </a:pPr>
            <a:r>
              <a:rPr lang="en-US" sz="1800" b="1" dirty="0" smtClean="0">
                <a:solidFill>
                  <a:schemeClr val="tx1">
                    <a:lumMod val="50000"/>
                    <a:lumOff val="50000"/>
                  </a:schemeClr>
                </a:solidFill>
              </a:rPr>
              <a:t>Good </a:t>
            </a:r>
            <a:r>
              <a:rPr lang="en-US" sz="1800" b="1" dirty="0">
                <a:solidFill>
                  <a:schemeClr val="tx1">
                    <a:lumMod val="50000"/>
                    <a:lumOff val="50000"/>
                  </a:schemeClr>
                </a:solidFill>
              </a:rPr>
              <a:t>Faith Dispensing Policy</a:t>
            </a:r>
          </a:p>
          <a:p>
            <a:pPr marL="342900" indent="-342900">
              <a:buFont typeface="Arial" panose="020B0604020202020204" pitchFamily="34" charset="0"/>
              <a:buChar char="•"/>
            </a:pPr>
            <a:r>
              <a:rPr lang="en-US" sz="1800" b="1" dirty="0" smtClean="0">
                <a:solidFill>
                  <a:schemeClr val="tx1">
                    <a:lumMod val="50000"/>
                    <a:lumOff val="50000"/>
                  </a:schemeClr>
                </a:solidFill>
              </a:rPr>
              <a:t>Frequency </a:t>
            </a:r>
            <a:r>
              <a:rPr lang="en-US" sz="1800" b="1" dirty="0">
                <a:solidFill>
                  <a:schemeClr val="tx1">
                    <a:lumMod val="50000"/>
                    <a:lumOff val="50000"/>
                  </a:schemeClr>
                </a:solidFill>
              </a:rPr>
              <a:t>of refills and refill </a:t>
            </a:r>
            <a:r>
              <a:rPr lang="en-US" sz="1800" b="1" dirty="0" smtClean="0">
                <a:solidFill>
                  <a:schemeClr val="tx1">
                    <a:lumMod val="50000"/>
                    <a:lumOff val="50000"/>
                  </a:schemeClr>
                </a:solidFill>
              </a:rPr>
              <a:t>compliance</a:t>
            </a:r>
          </a:p>
          <a:p>
            <a:pPr lvl="1"/>
            <a:r>
              <a:rPr lang="en-US" sz="1800" b="1" dirty="0" smtClean="0">
                <a:solidFill>
                  <a:schemeClr val="tx1">
                    <a:lumMod val="50000"/>
                    <a:lumOff val="50000"/>
                  </a:schemeClr>
                </a:solidFill>
              </a:rPr>
              <a:t> Additional Medications</a:t>
            </a:r>
          </a:p>
          <a:p>
            <a:pPr lvl="1"/>
            <a:r>
              <a:rPr lang="en-US" sz="1800" b="1" dirty="0" smtClean="0">
                <a:solidFill>
                  <a:schemeClr val="tx1">
                    <a:lumMod val="50000"/>
                    <a:lumOff val="50000"/>
                  </a:schemeClr>
                </a:solidFill>
              </a:rPr>
              <a:t> Drug-Food Interactions</a:t>
            </a:r>
          </a:p>
          <a:p>
            <a:pPr lvl="1"/>
            <a:r>
              <a:rPr lang="en-US" sz="1800" b="1" dirty="0" smtClean="0">
                <a:solidFill>
                  <a:schemeClr val="tx1">
                    <a:lumMod val="50000"/>
                    <a:lumOff val="50000"/>
                  </a:schemeClr>
                </a:solidFill>
              </a:rPr>
              <a:t> Drug-Alcohol Interactions</a:t>
            </a:r>
          </a:p>
          <a:p>
            <a:pPr lvl="1"/>
            <a:r>
              <a:rPr lang="en-US" sz="1800" b="1" dirty="0" smtClean="0">
                <a:solidFill>
                  <a:schemeClr val="tx1">
                    <a:lumMod val="50000"/>
                    <a:lumOff val="50000"/>
                  </a:schemeClr>
                </a:solidFill>
              </a:rPr>
              <a:t> Drug-Tobacco Interactions</a:t>
            </a:r>
          </a:p>
        </p:txBody>
      </p:sp>
      <p:sp>
        <p:nvSpPr>
          <p:cNvPr id="6" name="Slide Number Placeholder 5"/>
          <p:cNvSpPr>
            <a:spLocks noGrp="1"/>
          </p:cNvSpPr>
          <p:nvPr>
            <p:ph type="sldNum" sz="quarter" idx="4"/>
          </p:nvPr>
        </p:nvSpPr>
        <p:spPr/>
        <p:txBody>
          <a:bodyPr/>
          <a:lstStyle/>
          <a:p>
            <a:fld id="{569DB927-419E-B042-83CD-6E94FB32D87D}" type="slidenum">
              <a:rPr lang="en-US" smtClean="0"/>
              <a:pPr/>
              <a:t>3</a:t>
            </a:fld>
            <a:endParaRPr lang="en-US" dirty="0"/>
          </a:p>
        </p:txBody>
      </p:sp>
      <p:sp>
        <p:nvSpPr>
          <p:cNvPr id="11" name="Rectangle 10"/>
          <p:cNvSpPr/>
          <p:nvPr/>
        </p:nvSpPr>
        <p:spPr>
          <a:xfrm>
            <a:off x="1400628" y="6138333"/>
            <a:ext cx="6589005" cy="209288"/>
          </a:xfrm>
          <a:prstGeom prst="rect">
            <a:avLst/>
          </a:prstGeom>
        </p:spPr>
        <p:txBody>
          <a:bodyPr wrap="square">
            <a:spAutoFit/>
          </a:bodyPr>
          <a:lstStyle/>
          <a:p>
            <a:r>
              <a:rPr lang="en-US" sz="800" dirty="0"/>
              <a:t>“Patient Safety Work Product. May not be shared, distributed, or discussed outside of the Walgreen Patient Safety Evaluation System.”</a:t>
            </a:r>
          </a:p>
        </p:txBody>
      </p:sp>
    </p:spTree>
    <p:extLst>
      <p:ext uri="{BB962C8B-B14F-4D97-AF65-F5344CB8AC3E}">
        <p14:creationId xmlns:p14="http://schemas.microsoft.com/office/powerpoint/2010/main" val="2107953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Content Placeholder 24"/>
          <p:cNvSpPr>
            <a:spLocks noGrp="1"/>
          </p:cNvSpPr>
          <p:nvPr>
            <p:ph sz="half" idx="1"/>
          </p:nvPr>
        </p:nvSpPr>
        <p:spPr>
          <a:xfrm>
            <a:off x="550918" y="1422400"/>
            <a:ext cx="8038900" cy="4703763"/>
          </a:xfrm>
        </p:spPr>
        <p:txBody>
          <a:bodyPr>
            <a:noAutofit/>
          </a:bodyPr>
          <a:lstStyle/>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Documentation of actions performed when resolving a DUR are extremely important to ensure patient safety and continuity of patient care</a:t>
            </a:r>
          </a:p>
          <a:p>
            <a:pPr marL="342900" indent="-342900">
              <a:buFont typeface="Arial" panose="020B0604020202020204" pitchFamily="34" charset="0"/>
              <a:buChar char="•"/>
            </a:pPr>
            <a:r>
              <a:rPr lang="en-US" dirty="0" smtClean="0"/>
              <a:t>Documentation of actions taken involving the resolution of Major severity DURs must be recorded in IC+</a:t>
            </a:r>
          </a:p>
          <a:p>
            <a:pPr lvl="2"/>
            <a:r>
              <a:rPr lang="en-US" dirty="0" smtClean="0"/>
              <a:t>e.g. </a:t>
            </a:r>
            <a:r>
              <a:rPr lang="en-US" dirty="0"/>
              <a:t>Communication with the patient and/or prescriber regarding an adverse drug </a:t>
            </a:r>
            <a:r>
              <a:rPr lang="en-US" dirty="0" smtClean="0"/>
              <a:t>event, drug interaction, allergy or inappropriate dose</a:t>
            </a:r>
            <a:endParaRPr lang="en-US" dirty="0"/>
          </a:p>
          <a:p>
            <a:pPr lvl="2"/>
            <a:r>
              <a:rPr lang="en-US" dirty="0" smtClean="0"/>
              <a:t>e.g</a:t>
            </a:r>
            <a:r>
              <a:rPr lang="en-US" dirty="0"/>
              <a:t>.</a:t>
            </a:r>
            <a:r>
              <a:rPr lang="en-US" dirty="0" smtClean="0"/>
              <a:t> Using comments from prior prescriptions or profile notes to guide clinical decisions on current prescriptions.</a:t>
            </a:r>
            <a:endParaRPr lang="en-US" dirty="0"/>
          </a:p>
          <a:p>
            <a:endParaRPr lang="en-US" dirty="0"/>
          </a:p>
          <a:p>
            <a:endParaRPr lang="en-US" sz="2400" dirty="0"/>
          </a:p>
        </p:txBody>
      </p:sp>
      <p:sp>
        <p:nvSpPr>
          <p:cNvPr id="63491" name="Title 23"/>
          <p:cNvSpPr>
            <a:spLocks noGrp="1"/>
          </p:cNvSpPr>
          <p:nvPr>
            <p:ph type="title"/>
          </p:nvPr>
        </p:nvSpPr>
        <p:spPr/>
        <p:txBody>
          <a:bodyPr/>
          <a:lstStyle/>
          <a:p>
            <a:pPr algn="ctr"/>
            <a:r>
              <a:rPr lang="en-US" dirty="0" smtClean="0"/>
              <a:t>Documentation</a:t>
            </a:r>
            <a:endParaRPr lang="en-US" dirty="0">
              <a:latin typeface="Arial" charset="0"/>
              <a:ea typeface="ＭＳ Ｐゴシック" charset="0"/>
              <a:cs typeface="Arial" charset="0"/>
            </a:endParaRPr>
          </a:p>
        </p:txBody>
      </p:sp>
      <p:sp>
        <p:nvSpPr>
          <p:cNvPr id="5" name="Slide Number Placeholder 4"/>
          <p:cNvSpPr>
            <a:spLocks noGrp="1"/>
          </p:cNvSpPr>
          <p:nvPr>
            <p:ph type="sldNum" sz="quarter" idx="4"/>
          </p:nvPr>
        </p:nvSpPr>
        <p:spPr/>
        <p:txBody>
          <a:bodyPr/>
          <a:lstStyle/>
          <a:p>
            <a:fld id="{569DB927-419E-B042-83CD-6E94FB32D87D}" type="slidenum">
              <a:rPr lang="en-US" smtClean="0"/>
              <a:pPr/>
              <a:t>4</a:t>
            </a:fld>
            <a:endParaRPr lang="en-US" dirty="0"/>
          </a:p>
        </p:txBody>
      </p:sp>
      <p:sp>
        <p:nvSpPr>
          <p:cNvPr id="3" name="Rectangle 2"/>
          <p:cNvSpPr/>
          <p:nvPr/>
        </p:nvSpPr>
        <p:spPr>
          <a:xfrm>
            <a:off x="1531257" y="6243373"/>
            <a:ext cx="6320972" cy="209288"/>
          </a:xfrm>
          <a:prstGeom prst="rect">
            <a:avLst/>
          </a:prstGeom>
        </p:spPr>
        <p:txBody>
          <a:bodyPr wrap="square">
            <a:spAutoFit/>
          </a:bodyPr>
          <a:lstStyle/>
          <a:p>
            <a:r>
              <a:rPr lang="en-US" sz="800" dirty="0"/>
              <a:t>“Patient Safety Work Product. May not be shared, distributed, or discussed outside of the Walgreen Patient Safety Evaluation System.”</a:t>
            </a:r>
          </a:p>
        </p:txBody>
      </p:sp>
    </p:spTree>
    <p:extLst>
      <p:ext uri="{BB962C8B-B14F-4D97-AF65-F5344CB8AC3E}">
        <p14:creationId xmlns:p14="http://schemas.microsoft.com/office/powerpoint/2010/main" val="2791908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Which Documentation is Appropriate?</a:t>
            </a:r>
            <a:endParaRPr lang="en-US" dirty="0"/>
          </a:p>
        </p:txBody>
      </p:sp>
      <p:sp>
        <p:nvSpPr>
          <p:cNvPr id="5" name="Slide Number Placeholder 4"/>
          <p:cNvSpPr>
            <a:spLocks noGrp="1"/>
          </p:cNvSpPr>
          <p:nvPr>
            <p:ph type="sldNum" sz="quarter" idx="4"/>
          </p:nvPr>
        </p:nvSpPr>
        <p:spPr/>
        <p:txBody>
          <a:bodyPr/>
          <a:lstStyle/>
          <a:p>
            <a:fld id="{569DB927-419E-B042-83CD-6E94FB32D87D}" type="slidenum">
              <a:rPr lang="en-US" smtClean="0"/>
              <a:pPr/>
              <a:t>5</a:t>
            </a:fld>
            <a:endParaRPr lang="en-US" dirty="0"/>
          </a:p>
        </p:txBody>
      </p:sp>
      <p:sp>
        <p:nvSpPr>
          <p:cNvPr id="6" name="Flowchart: Sequential Access Storage 5"/>
          <p:cNvSpPr/>
          <p:nvPr/>
        </p:nvSpPr>
        <p:spPr>
          <a:xfrm>
            <a:off x="4789234" y="1277256"/>
            <a:ext cx="3200400" cy="2286000"/>
          </a:xfrm>
          <a:prstGeom prst="flowChartMagneticTap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buNone/>
            </a:pPr>
            <a:r>
              <a:rPr lang="en-US" sz="1400" b="1" dirty="0" smtClean="0">
                <a:solidFill>
                  <a:schemeClr val="bg1"/>
                </a:solidFill>
              </a:rPr>
              <a:t/>
            </a:r>
            <a:br>
              <a:rPr lang="en-US" sz="1400" b="1" dirty="0" smtClean="0">
                <a:solidFill>
                  <a:schemeClr val="bg1"/>
                </a:solidFill>
              </a:rPr>
            </a:br>
            <a:r>
              <a:rPr lang="en-US" sz="1400" b="1" dirty="0" smtClean="0">
                <a:solidFill>
                  <a:schemeClr val="bg1"/>
                </a:solidFill>
              </a:rPr>
              <a:t>“B”  MD Consulted: </a:t>
            </a:r>
            <a:r>
              <a:rPr lang="en-US" sz="1400" b="1" dirty="0">
                <a:solidFill>
                  <a:schemeClr val="bg1"/>
                </a:solidFill>
              </a:rPr>
              <a:t>12/3/2016 4:15PM: GDD. </a:t>
            </a:r>
            <a:r>
              <a:rPr lang="en-US" sz="1400" b="1" dirty="0" smtClean="0">
                <a:solidFill>
                  <a:schemeClr val="bg1"/>
                </a:solidFill>
              </a:rPr>
              <a:t> MD didn’t care about drug interaction</a:t>
            </a:r>
          </a:p>
        </p:txBody>
      </p:sp>
      <p:sp>
        <p:nvSpPr>
          <p:cNvPr id="7" name="Flowchart: Sequential Access Storage 6"/>
          <p:cNvSpPr/>
          <p:nvPr/>
        </p:nvSpPr>
        <p:spPr>
          <a:xfrm>
            <a:off x="5079999" y="3933371"/>
            <a:ext cx="3200400" cy="2286000"/>
          </a:xfrm>
          <a:prstGeom prst="flowChartMagneticTape">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algn="ctr">
              <a:buNone/>
            </a:pPr>
            <a:r>
              <a:rPr lang="en-US" sz="1400" b="1" dirty="0" smtClean="0">
                <a:solidFill>
                  <a:schemeClr val="bg1"/>
                </a:solidFill>
              </a:rPr>
              <a:t>“D”  Patient </a:t>
            </a:r>
            <a:r>
              <a:rPr lang="en-US" sz="1400" b="1" dirty="0">
                <a:solidFill>
                  <a:schemeClr val="bg1"/>
                </a:solidFill>
              </a:rPr>
              <a:t>Consulted:12/14/2016: 2:32PM SJH</a:t>
            </a:r>
            <a:r>
              <a:rPr lang="en-US" sz="1400" b="1" dirty="0" smtClean="0">
                <a:solidFill>
                  <a:schemeClr val="bg1"/>
                </a:solidFill>
              </a:rPr>
              <a:t>.  Counseled patient to hold Lipitor while taking Biaxin.   </a:t>
            </a:r>
          </a:p>
        </p:txBody>
      </p:sp>
      <p:sp>
        <p:nvSpPr>
          <p:cNvPr id="8" name="Flowchart: Sequential Access Storage 7"/>
          <p:cNvSpPr/>
          <p:nvPr/>
        </p:nvSpPr>
        <p:spPr>
          <a:xfrm>
            <a:off x="740228" y="3802743"/>
            <a:ext cx="3200400" cy="2286000"/>
          </a:xfrm>
          <a:prstGeom prst="flowChartMagneticTape">
            <a:avLst/>
          </a:prstGeom>
          <a:solidFill>
            <a:schemeClr val="accent4">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buNone/>
            </a:pPr>
            <a:r>
              <a:rPr lang="en-US" sz="1400" b="1" dirty="0" smtClean="0">
                <a:solidFill>
                  <a:schemeClr val="bg1"/>
                </a:solidFill>
              </a:rPr>
              <a:t>“C”  Patient knows: 12/10/2016 10:00AM: MSS</a:t>
            </a:r>
            <a:r>
              <a:rPr lang="en-US" sz="900" dirty="0" smtClean="0"/>
              <a:t>.</a:t>
            </a:r>
          </a:p>
        </p:txBody>
      </p:sp>
      <p:sp>
        <p:nvSpPr>
          <p:cNvPr id="9" name="Flowchart: Sequential Access Storage 8"/>
          <p:cNvSpPr/>
          <p:nvPr/>
        </p:nvSpPr>
        <p:spPr>
          <a:xfrm>
            <a:off x="457199" y="1277256"/>
            <a:ext cx="3200400" cy="2286000"/>
          </a:xfrm>
          <a:prstGeom prst="flowChartMagneticTape">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buNone/>
            </a:pPr>
            <a:r>
              <a:rPr lang="en-US" sz="1400" b="1" dirty="0" smtClean="0">
                <a:solidFill>
                  <a:schemeClr val="bg1"/>
                </a:solidFill>
              </a:rPr>
              <a:t>“A”  MD Consulted: 12/07/2016 3:30PM: CFB. Per Debbie, RN, the MD is aware of major drug interaction.  Has follow up appointment next week to monitor INR levels.</a:t>
            </a:r>
          </a:p>
        </p:txBody>
      </p:sp>
    </p:spTree>
    <p:extLst>
      <p:ext uri="{BB962C8B-B14F-4D97-AF65-F5344CB8AC3E}">
        <p14:creationId xmlns:p14="http://schemas.microsoft.com/office/powerpoint/2010/main" val="3149913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8"/>
                                        </p:tgtEl>
                                      </p:cBhvr>
                                    </p:animEffect>
                                    <p:anim calcmode="lin" valueType="num">
                                      <p:cBhvr>
                                        <p:cTn id="7" dur="1000"/>
                                        <p:tgtEl>
                                          <p:spTgt spid="8"/>
                                        </p:tgtEl>
                                        <p:attrNameLst>
                                          <p:attrName>ppt_x</p:attrName>
                                        </p:attrNameLst>
                                      </p:cBhvr>
                                      <p:tavLst>
                                        <p:tav tm="0">
                                          <p:val>
                                            <p:strVal val="ppt_x"/>
                                          </p:val>
                                        </p:tav>
                                        <p:tav tm="100000">
                                          <p:val>
                                            <p:strVal val="ppt_x"/>
                                          </p:val>
                                        </p:tav>
                                      </p:tavLst>
                                    </p:anim>
                                    <p:anim calcmode="lin" valueType="num">
                                      <p:cBhvr>
                                        <p:cTn id="8" dur="1000"/>
                                        <p:tgtEl>
                                          <p:spTgt spid="8"/>
                                        </p:tgtEl>
                                        <p:attrNameLst>
                                          <p:attrName>ppt_y</p:attrName>
                                        </p:attrNameLst>
                                      </p:cBhvr>
                                      <p:tavLst>
                                        <p:tav tm="0">
                                          <p:val>
                                            <p:strVal val="ppt_y"/>
                                          </p:val>
                                        </p:tav>
                                        <p:tav tm="100000">
                                          <p:val>
                                            <p:strVal val="ppt_y+.1"/>
                                          </p:val>
                                        </p:tav>
                                      </p:tavLst>
                                    </p:anim>
                                    <p:set>
                                      <p:cBhvr>
                                        <p:cTn id="9" dur="1" fill="hold">
                                          <p:stCondLst>
                                            <p:cond delay="999"/>
                                          </p:stCondLst>
                                        </p:cTn>
                                        <p:tgtEl>
                                          <p:spTgt spid="8"/>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2" nodeType="clickEffect">
                                  <p:stCondLst>
                                    <p:cond delay="0"/>
                                  </p:stCondLst>
                                  <p:childTnLst>
                                    <p:animEffect transition="out" filter="fade">
                                      <p:cBhvr>
                                        <p:cTn id="13" dur="1000"/>
                                        <p:tgtEl>
                                          <p:spTgt spid="6"/>
                                        </p:tgtEl>
                                      </p:cBhvr>
                                    </p:animEffect>
                                    <p:anim calcmode="lin" valueType="num">
                                      <p:cBhvr>
                                        <p:cTn id="14" dur="1000"/>
                                        <p:tgtEl>
                                          <p:spTgt spid="6"/>
                                        </p:tgtEl>
                                        <p:attrNameLst>
                                          <p:attrName>ppt_x</p:attrName>
                                        </p:attrNameLst>
                                      </p:cBhvr>
                                      <p:tavLst>
                                        <p:tav tm="0">
                                          <p:val>
                                            <p:strVal val="ppt_x"/>
                                          </p:val>
                                        </p:tav>
                                        <p:tav tm="100000">
                                          <p:val>
                                            <p:strVal val="ppt_x"/>
                                          </p:val>
                                        </p:tav>
                                      </p:tavLst>
                                    </p:anim>
                                    <p:anim calcmode="lin" valueType="num">
                                      <p:cBhvr>
                                        <p:cTn id="15" dur="1000"/>
                                        <p:tgtEl>
                                          <p:spTgt spid="6"/>
                                        </p:tgtEl>
                                        <p:attrNameLst>
                                          <p:attrName>ppt_y</p:attrName>
                                        </p:attrNameLst>
                                      </p:cBhvr>
                                      <p:tavLst>
                                        <p:tav tm="0">
                                          <p:val>
                                            <p:strVal val="ppt_y"/>
                                          </p:val>
                                        </p:tav>
                                        <p:tav tm="100000">
                                          <p:val>
                                            <p:strVal val="ppt_y+.1"/>
                                          </p:val>
                                        </p:tav>
                                      </p:tavLst>
                                    </p:anim>
                                    <p:set>
                                      <p:cBhvr>
                                        <p:cTn id="16"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2"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ctrTitle"/>
          </p:nvPr>
        </p:nvSpPr>
        <p:spPr>
          <a:xfrm>
            <a:off x="0" y="2525414"/>
            <a:ext cx="9144000" cy="1024245"/>
          </a:xfrm>
        </p:spPr>
        <p:txBody>
          <a:bodyPr/>
          <a:lstStyle/>
          <a:p>
            <a:r>
              <a:rPr lang="en-US" dirty="0" smtClean="0"/>
              <a:t>Appropriately Documenting DUR Resolution Actions</a:t>
            </a:r>
            <a:endParaRPr lang="en-US" dirty="0"/>
          </a:p>
        </p:txBody>
      </p:sp>
      <p:sp>
        <p:nvSpPr>
          <p:cNvPr id="3" name="Rectangle 2"/>
          <p:cNvSpPr/>
          <p:nvPr/>
        </p:nvSpPr>
        <p:spPr>
          <a:xfrm>
            <a:off x="1531257" y="6243373"/>
            <a:ext cx="6320972" cy="209288"/>
          </a:xfrm>
          <a:prstGeom prst="rect">
            <a:avLst/>
          </a:prstGeom>
        </p:spPr>
        <p:txBody>
          <a:bodyPr wrap="square">
            <a:spAutoFit/>
          </a:bodyPr>
          <a:lstStyle/>
          <a:p>
            <a:r>
              <a:rPr lang="en-US" sz="800" dirty="0"/>
              <a:t>“Patient Safety Work Product. May not be shared, distributed, or discussed outside of the Walgreen Patient Safety Evaluation System.”</a:t>
            </a:r>
          </a:p>
        </p:txBody>
      </p:sp>
    </p:spTree>
    <p:extLst>
      <p:ext uri="{BB962C8B-B14F-4D97-AF65-F5344CB8AC3E}">
        <p14:creationId xmlns:p14="http://schemas.microsoft.com/office/powerpoint/2010/main" val="2941491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itle 23"/>
          <p:cNvSpPr>
            <a:spLocks noGrp="1"/>
          </p:cNvSpPr>
          <p:nvPr>
            <p:ph type="title"/>
          </p:nvPr>
        </p:nvSpPr>
        <p:spPr/>
        <p:txBody>
          <a:bodyPr/>
          <a:lstStyle/>
          <a:p>
            <a:pPr algn="ctr"/>
            <a:r>
              <a:rPr lang="en-US" dirty="0" smtClean="0"/>
              <a:t>Case #1- Mr. Patient</a:t>
            </a:r>
            <a:endParaRPr lang="en-US" dirty="0">
              <a:latin typeface="Arial" charset="0"/>
              <a:ea typeface="ＭＳ Ｐゴシック" charset="0"/>
              <a:cs typeface="Arial" charset="0"/>
            </a:endParaRPr>
          </a:p>
        </p:txBody>
      </p:sp>
      <p:sp>
        <p:nvSpPr>
          <p:cNvPr id="5" name="Slide Number Placeholder 4"/>
          <p:cNvSpPr>
            <a:spLocks noGrp="1"/>
          </p:cNvSpPr>
          <p:nvPr>
            <p:ph type="sldNum" sz="quarter" idx="4"/>
          </p:nvPr>
        </p:nvSpPr>
        <p:spPr/>
        <p:txBody>
          <a:bodyPr/>
          <a:lstStyle/>
          <a:p>
            <a:fld id="{569DB927-419E-B042-83CD-6E94FB32D87D}" type="slidenum">
              <a:rPr lang="en-US" smtClean="0"/>
              <a:pPr/>
              <a:t>7</a:t>
            </a:fld>
            <a:endParaRPr lang="en-US" dirty="0"/>
          </a:p>
        </p:txBody>
      </p:sp>
      <p:sp>
        <p:nvSpPr>
          <p:cNvPr id="6" name="Rectangle 5"/>
          <p:cNvSpPr/>
          <p:nvPr/>
        </p:nvSpPr>
        <p:spPr>
          <a:xfrm>
            <a:off x="1531257" y="6243373"/>
            <a:ext cx="6320972" cy="209288"/>
          </a:xfrm>
          <a:prstGeom prst="rect">
            <a:avLst/>
          </a:prstGeom>
        </p:spPr>
        <p:txBody>
          <a:bodyPr wrap="square">
            <a:spAutoFit/>
          </a:bodyPr>
          <a:lstStyle/>
          <a:p>
            <a:r>
              <a:rPr lang="en-US" sz="800" dirty="0"/>
              <a:t>“Patient Safety Work Product. May not be shared, distributed, or discussed outside of the Walgreen Patient Safety Evaluation System.”</a:t>
            </a: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115" y="1349829"/>
            <a:ext cx="8916610" cy="4893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10" descr="image00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739" y="2191656"/>
            <a:ext cx="4078061" cy="2278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05677" y="91656"/>
            <a:ext cx="1527048" cy="19020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2895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itle 23"/>
          <p:cNvSpPr>
            <a:spLocks noGrp="1"/>
          </p:cNvSpPr>
          <p:nvPr>
            <p:ph type="title"/>
          </p:nvPr>
        </p:nvSpPr>
        <p:spPr/>
        <p:txBody>
          <a:bodyPr/>
          <a:lstStyle/>
          <a:p>
            <a:pPr algn="ctr"/>
            <a:r>
              <a:rPr lang="en-US" dirty="0"/>
              <a:t>Case #1- Mr. Patient</a:t>
            </a:r>
            <a:endParaRPr lang="en-US" dirty="0">
              <a:latin typeface="Arial" charset="0"/>
              <a:ea typeface="ＭＳ Ｐゴシック" charset="0"/>
              <a:cs typeface="Arial" charset="0"/>
            </a:endParaRPr>
          </a:p>
        </p:txBody>
      </p:sp>
      <p:sp>
        <p:nvSpPr>
          <p:cNvPr id="5" name="Slide Number Placeholder 4"/>
          <p:cNvSpPr>
            <a:spLocks noGrp="1"/>
          </p:cNvSpPr>
          <p:nvPr>
            <p:ph type="sldNum" sz="quarter" idx="4"/>
          </p:nvPr>
        </p:nvSpPr>
        <p:spPr/>
        <p:txBody>
          <a:bodyPr/>
          <a:lstStyle/>
          <a:p>
            <a:fld id="{569DB927-419E-B042-83CD-6E94FB32D87D}" type="slidenum">
              <a:rPr lang="en-US" smtClean="0"/>
              <a:pPr/>
              <a:t>8</a:t>
            </a:fld>
            <a:endParaRPr lang="en-US" dirty="0"/>
          </a:p>
        </p:txBody>
      </p:sp>
      <p:sp>
        <p:nvSpPr>
          <p:cNvPr id="6" name="Rectangle 5"/>
          <p:cNvSpPr/>
          <p:nvPr/>
        </p:nvSpPr>
        <p:spPr>
          <a:xfrm>
            <a:off x="1531257" y="6243373"/>
            <a:ext cx="6320972" cy="209288"/>
          </a:xfrm>
          <a:prstGeom prst="rect">
            <a:avLst/>
          </a:prstGeom>
        </p:spPr>
        <p:txBody>
          <a:bodyPr wrap="square">
            <a:spAutoFit/>
          </a:bodyPr>
          <a:lstStyle/>
          <a:p>
            <a:r>
              <a:rPr lang="en-US" sz="800" dirty="0"/>
              <a:t>“Patient Safety Work Product. May not be shared, distributed, or discussed outside of the Walgreen Patient Safety Evaluation System.”</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342" y="1215949"/>
            <a:ext cx="8338453" cy="4823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Arrow Connector 8"/>
          <p:cNvCxnSpPr/>
          <p:nvPr/>
        </p:nvCxnSpPr>
        <p:spPr>
          <a:xfrm flipH="1" flipV="1">
            <a:off x="4744620" y="3070654"/>
            <a:ext cx="506895" cy="307663"/>
          </a:xfrm>
          <a:prstGeom prst="straightConnector1">
            <a:avLst/>
          </a:prstGeom>
          <a:ln w="38100" cap="rnd">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102375" y="2838886"/>
            <a:ext cx="3729395" cy="773031"/>
          </a:xfrm>
          <a:prstGeom prst="ellipse">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dirty="0" smtClean="0"/>
          </a:p>
        </p:txBody>
      </p:sp>
      <p:sp>
        <p:nvSpPr>
          <p:cNvPr id="15" name="TextBox 14"/>
          <p:cNvSpPr txBox="1"/>
          <p:nvPr/>
        </p:nvSpPr>
        <p:spPr>
          <a:xfrm>
            <a:off x="5344624" y="3394850"/>
            <a:ext cx="2369238" cy="701731"/>
          </a:xfrm>
          <a:prstGeom prst="rect">
            <a:avLst/>
          </a:prstGeom>
          <a:solidFill>
            <a:srgbClr val="FFFF00"/>
          </a:solidFill>
        </p:spPr>
        <p:txBody>
          <a:bodyPr wrap="square" lIns="0" tIns="0" rIns="0" bIns="0" rtlCol="0">
            <a:spAutoFit/>
          </a:bodyPr>
          <a:lstStyle/>
          <a:p>
            <a:pPr algn="ctr">
              <a:buNone/>
            </a:pPr>
            <a:r>
              <a:rPr lang="en-US" sz="1200" dirty="0" smtClean="0"/>
              <a:t>For each type of DUR, a DUR comment should be made to document actions taken to resolve the drug therapy concerns.</a:t>
            </a:r>
          </a:p>
        </p:txBody>
      </p:sp>
      <p:cxnSp>
        <p:nvCxnSpPr>
          <p:cNvPr id="17" name="Straight Arrow Connector 16"/>
          <p:cNvCxnSpPr/>
          <p:nvPr/>
        </p:nvCxnSpPr>
        <p:spPr>
          <a:xfrm>
            <a:off x="5113180" y="5156116"/>
            <a:ext cx="460306" cy="181429"/>
          </a:xfrm>
          <a:prstGeom prst="straightConnector1">
            <a:avLst/>
          </a:prstGeom>
          <a:ln w="38100" cap="rnd">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532546" y="4460382"/>
            <a:ext cx="1580635" cy="877163"/>
          </a:xfrm>
          <a:prstGeom prst="rect">
            <a:avLst/>
          </a:prstGeom>
          <a:solidFill>
            <a:srgbClr val="92D050"/>
          </a:solidFill>
        </p:spPr>
        <p:txBody>
          <a:bodyPr wrap="square" lIns="0" tIns="0" rIns="0" bIns="0" rtlCol="0">
            <a:spAutoFit/>
          </a:bodyPr>
          <a:lstStyle/>
          <a:p>
            <a:pPr>
              <a:buNone/>
            </a:pPr>
            <a:r>
              <a:rPr lang="en-US" sz="1200" dirty="0"/>
              <a:t>For each type of DUR a DUR comment may be made to document actions taken to resolve them.</a:t>
            </a:r>
          </a:p>
        </p:txBody>
      </p:sp>
      <p:cxnSp>
        <p:nvCxnSpPr>
          <p:cNvPr id="16" name="Straight Arrow Connector 15"/>
          <p:cNvCxnSpPr/>
          <p:nvPr/>
        </p:nvCxnSpPr>
        <p:spPr>
          <a:xfrm flipH="1" flipV="1">
            <a:off x="4322864" y="3221770"/>
            <a:ext cx="675203" cy="390146"/>
          </a:xfrm>
          <a:prstGeom prst="straightConnector1">
            <a:avLst/>
          </a:prstGeom>
          <a:ln w="38100" cap="rnd">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3814729" y="3378317"/>
            <a:ext cx="928653" cy="467199"/>
          </a:xfrm>
          <a:prstGeom prst="straightConnector1">
            <a:avLst/>
          </a:prstGeom>
          <a:ln w="38100" cap="rnd">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10749" y="128287"/>
            <a:ext cx="1528043"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0359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itle 23"/>
          <p:cNvSpPr>
            <a:spLocks noGrp="1"/>
          </p:cNvSpPr>
          <p:nvPr>
            <p:ph type="title"/>
          </p:nvPr>
        </p:nvSpPr>
        <p:spPr/>
        <p:txBody>
          <a:bodyPr/>
          <a:lstStyle/>
          <a:p>
            <a:pPr algn="ctr"/>
            <a:r>
              <a:rPr lang="en-US" dirty="0"/>
              <a:t>Case #1- Mr. Patient</a:t>
            </a:r>
            <a:endParaRPr lang="en-US" dirty="0">
              <a:latin typeface="Arial" charset="0"/>
              <a:ea typeface="ＭＳ Ｐゴシック" charset="0"/>
              <a:cs typeface="Arial" charset="0"/>
            </a:endParaRPr>
          </a:p>
        </p:txBody>
      </p:sp>
      <p:sp>
        <p:nvSpPr>
          <p:cNvPr id="5" name="Slide Number Placeholder 4"/>
          <p:cNvSpPr>
            <a:spLocks noGrp="1"/>
          </p:cNvSpPr>
          <p:nvPr>
            <p:ph type="sldNum" sz="quarter" idx="4"/>
          </p:nvPr>
        </p:nvSpPr>
        <p:spPr/>
        <p:txBody>
          <a:bodyPr/>
          <a:lstStyle/>
          <a:p>
            <a:fld id="{569DB927-419E-B042-83CD-6E94FB32D87D}" type="slidenum">
              <a:rPr lang="en-US" smtClean="0"/>
              <a:pPr/>
              <a:t>9</a:t>
            </a:fld>
            <a:endParaRPr lang="en-US" dirty="0"/>
          </a:p>
        </p:txBody>
      </p:sp>
      <p:sp>
        <p:nvSpPr>
          <p:cNvPr id="6" name="Rectangle 5"/>
          <p:cNvSpPr/>
          <p:nvPr/>
        </p:nvSpPr>
        <p:spPr>
          <a:xfrm>
            <a:off x="1531257" y="6243373"/>
            <a:ext cx="6320972" cy="209288"/>
          </a:xfrm>
          <a:prstGeom prst="rect">
            <a:avLst/>
          </a:prstGeom>
        </p:spPr>
        <p:txBody>
          <a:bodyPr wrap="square">
            <a:spAutoFit/>
          </a:bodyPr>
          <a:lstStyle/>
          <a:p>
            <a:r>
              <a:rPr lang="en-US" sz="800" dirty="0"/>
              <a:t>“Patient Safety Work Product. May not be shared, distributed, or discussed outside of the Walgreen Patient Safety Evaluation System.”</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920" y="1219199"/>
            <a:ext cx="7924800" cy="488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34942" y="180753"/>
            <a:ext cx="1528042"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1842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1_Walgreens Theme">
  <a:themeElements>
    <a:clrScheme name="HappyHealthyColor">
      <a:dk1>
        <a:srgbClr val="000000"/>
      </a:dk1>
      <a:lt1>
        <a:srgbClr val="FFFFFF"/>
      </a:lt1>
      <a:dk2>
        <a:srgbClr val="6A737B"/>
      </a:dk2>
      <a:lt2>
        <a:srgbClr val="E1E5E8"/>
      </a:lt2>
      <a:accent1>
        <a:srgbClr val="56A0D3"/>
      </a:accent1>
      <a:accent2>
        <a:srgbClr val="7AC143"/>
      </a:accent2>
      <a:accent3>
        <a:srgbClr val="E31837"/>
      </a:accent3>
      <a:accent4>
        <a:srgbClr val="FC9D3A"/>
      </a:accent4>
      <a:accent5>
        <a:srgbClr val="B890C2"/>
      </a:accent5>
      <a:accent6>
        <a:srgbClr val="75C7B9"/>
      </a:accent6>
      <a:hlink>
        <a:srgbClr val="70CDE3"/>
      </a:hlink>
      <a:folHlink>
        <a:srgbClr val="6A73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sz="900" dirty="0" smtClean="0"/>
        </a:defPPr>
      </a:lstStyle>
      <a:style>
        <a:lnRef idx="2">
          <a:schemeClr val="dk1"/>
        </a:lnRef>
        <a:fillRef idx="1">
          <a:schemeClr val="lt1"/>
        </a:fillRef>
        <a:effectRef idx="0">
          <a:schemeClr val="dk1"/>
        </a:effectRef>
        <a:fontRef idx="minor">
          <a:schemeClr val="dk1"/>
        </a:fontRef>
      </a:style>
    </a:spDef>
    <a:lnDef>
      <a:spPr>
        <a:ln w="38100" cap="rnd"/>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dirty="0" smtClean="0"/>
        </a:defPPr>
      </a:lstStyle>
    </a:txDef>
  </a:objectDefaults>
  <a:extraClrSchemeLst/>
  <a:custClrLst>
    <a:custClr name="Secondary 9">
      <a:srgbClr val="D3CAC5"/>
    </a:custClr>
    <a:custClr name="Secondary 10">
      <a:srgbClr val="857776"/>
    </a:custClr>
    <a:custClr name="Secondary 11">
      <a:srgbClr val="A69A8E"/>
    </a:custClr>
    <a:custClr name="Secondary 12">
      <a:srgbClr val="584528"/>
    </a:custClr>
    <a:custClr name="Secondary 13">
      <a:srgbClr val="EAD57D"/>
    </a:custClr>
    <a:custClr name="Secondary 14">
      <a:srgbClr val="CCC62C"/>
    </a:custClr>
    <a:custClr name="Secondary 15">
      <a:srgbClr val="A8CC96"/>
    </a:custClr>
    <a:custClr name="Secondary 16">
      <a:srgbClr val="ABACAD"/>
    </a:custClr>
    <a:custClr name="Secondary 17">
      <a:srgbClr val="9DBCB0"/>
    </a:custClr>
    <a:custClr name="Secondary 18">
      <a:srgbClr val="7D9AAA"/>
    </a:custClr>
    <a:custClr name="Secondary 19">
      <a:srgbClr val="7A82AA"/>
    </a:custClr>
    <a:custClr name="Secondary 20">
      <a:srgbClr val="475284"/>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17177</TotalTime>
  <Words>3468</Words>
  <Application>Microsoft Office PowerPoint</Application>
  <PresentationFormat>On-screen Show (4:3)</PresentationFormat>
  <Paragraphs>223</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1_Walgreens Theme</vt:lpstr>
      <vt:lpstr>Prospective Drug Utilization Review (DUR) and Patient Consultation in the Retail Setting</vt:lpstr>
      <vt:lpstr>What is Prospective DUR?</vt:lpstr>
      <vt:lpstr>Drug therapy concerns that are commonly addressed</vt:lpstr>
      <vt:lpstr>Documentation</vt:lpstr>
      <vt:lpstr>Which Documentation is Appropriate?</vt:lpstr>
      <vt:lpstr>Appropriately Documenting DUR Resolution Actions</vt:lpstr>
      <vt:lpstr>Case #1- Mr. Patient</vt:lpstr>
      <vt:lpstr>Case #1- Mr. Patient</vt:lpstr>
      <vt:lpstr>Case #1- Mr. Patient</vt:lpstr>
      <vt:lpstr>Case #1- Mr. Patient</vt:lpstr>
      <vt:lpstr>Case #1- Mr. Patient</vt:lpstr>
      <vt:lpstr>Case #2- Mrs. Patient</vt:lpstr>
      <vt:lpstr>Case #2- Mrs. Patient</vt:lpstr>
      <vt:lpstr>Case #2- Mrs. Patient</vt:lpstr>
      <vt:lpstr>Case #2- Mrs. Patient</vt:lpstr>
      <vt:lpstr>Case #2- Mrs. Patient</vt:lpstr>
      <vt:lpstr>Case #2- Mrs. Patient</vt:lpstr>
      <vt:lpstr>Case #2- Mrs. Patient</vt:lpstr>
      <vt:lpstr>Case #2- Mrs. Patient</vt:lpstr>
      <vt:lpstr>DUR Resolution Patient Safety Tips and Tricks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Catherine F Brazda</cp:lastModifiedBy>
  <cp:revision>474</cp:revision>
  <cp:lastPrinted>2016-12-14T22:03:28Z</cp:lastPrinted>
  <dcterms:created xsi:type="dcterms:W3CDTF">2012-10-04T18:34:14Z</dcterms:created>
  <dcterms:modified xsi:type="dcterms:W3CDTF">2017-02-06T14:17:12Z</dcterms:modified>
</cp:coreProperties>
</file>