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9"/>
  </p:notesMasterIdLst>
  <p:sldIdLst>
    <p:sldId id="425" r:id="rId2"/>
    <p:sldId id="422" r:id="rId3"/>
    <p:sldId id="428" r:id="rId4"/>
    <p:sldId id="427" r:id="rId5"/>
    <p:sldId id="426" r:id="rId6"/>
    <p:sldId id="423" r:id="rId7"/>
    <p:sldId id="424" r:id="rId8"/>
  </p:sldIdLst>
  <p:sldSz cx="9144000" cy="6858000" type="screen4x3"/>
  <p:notesSz cx="700405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86402" autoAdjust="0"/>
  </p:normalViewPr>
  <p:slideViewPr>
    <p:cSldViewPr>
      <p:cViewPr varScale="1">
        <p:scale>
          <a:sx n="98" d="100"/>
          <a:sy n="98" d="100"/>
        </p:scale>
        <p:origin x="18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77723-B651-4C2F-97AD-677157E73CB1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29DDD3-5DB3-440A-8C18-DADC247756D9}">
      <dgm:prSet phldrT="[Text]"/>
      <dgm:spPr/>
      <dgm:t>
        <a:bodyPr/>
        <a:lstStyle/>
        <a:p>
          <a:r>
            <a:rPr lang="en-US" dirty="0"/>
            <a:t>Data analysis</a:t>
          </a:r>
        </a:p>
      </dgm:t>
    </dgm:pt>
    <dgm:pt modelId="{CEAF9707-1175-4DF2-AF32-1CB5064A03EA}" type="parTrans" cxnId="{43DF535C-E781-41C3-A397-EDDA704C1A9D}">
      <dgm:prSet/>
      <dgm:spPr/>
      <dgm:t>
        <a:bodyPr/>
        <a:lstStyle/>
        <a:p>
          <a:endParaRPr lang="en-US"/>
        </a:p>
      </dgm:t>
    </dgm:pt>
    <dgm:pt modelId="{78362F76-45DF-4820-8224-D5A3584E0151}" type="sibTrans" cxnId="{43DF535C-E781-41C3-A397-EDDA704C1A9D}">
      <dgm:prSet/>
      <dgm:spPr/>
      <dgm:t>
        <a:bodyPr/>
        <a:lstStyle/>
        <a:p>
          <a:endParaRPr lang="en-US"/>
        </a:p>
      </dgm:t>
    </dgm:pt>
    <dgm:pt modelId="{A7050E8D-5F65-461E-B9F0-DF8428663723}">
      <dgm:prSet phldrT="[Text]"/>
      <dgm:spPr/>
      <dgm:t>
        <a:bodyPr/>
        <a:lstStyle/>
        <a:p>
          <a:r>
            <a:rPr lang="en-US" dirty="0"/>
            <a:t>Analyze Rx activity relative to other </a:t>
          </a:r>
          <a:r>
            <a:rPr lang="en-US" dirty="0" err="1"/>
            <a:t>pbr</a:t>
          </a:r>
          <a:r>
            <a:rPr lang="en-US" dirty="0"/>
            <a:t> in chain</a:t>
          </a:r>
        </a:p>
      </dgm:t>
    </dgm:pt>
    <dgm:pt modelId="{9D538A41-26DC-494D-B078-62B1E0F3F339}" type="parTrans" cxnId="{C95C8717-31D1-4EE5-A030-B281EC1D250B}">
      <dgm:prSet/>
      <dgm:spPr/>
      <dgm:t>
        <a:bodyPr/>
        <a:lstStyle/>
        <a:p>
          <a:endParaRPr lang="en-US"/>
        </a:p>
      </dgm:t>
    </dgm:pt>
    <dgm:pt modelId="{88BCD42A-2D5A-40F0-888B-738EE90215BA}" type="sibTrans" cxnId="{C95C8717-31D1-4EE5-A030-B281EC1D250B}">
      <dgm:prSet/>
      <dgm:spPr/>
      <dgm:t>
        <a:bodyPr/>
        <a:lstStyle/>
        <a:p>
          <a:endParaRPr lang="en-US"/>
        </a:p>
      </dgm:t>
    </dgm:pt>
    <dgm:pt modelId="{EA658BD4-B789-44C2-BD8E-84112A7D1894}">
      <dgm:prSet phldrT="[Text]"/>
      <dgm:spPr/>
      <dgm:t>
        <a:bodyPr/>
        <a:lstStyle/>
        <a:p>
          <a:r>
            <a:rPr lang="en-US" dirty="0"/>
            <a:t>DLPM Site Visits</a:t>
          </a:r>
        </a:p>
      </dgm:t>
    </dgm:pt>
    <dgm:pt modelId="{DEE2FF5C-55C3-404B-AD05-5C9279A4AD7C}" type="parTrans" cxnId="{A3C16A2B-EB6D-40AA-B85A-9E40953573FD}">
      <dgm:prSet/>
      <dgm:spPr/>
      <dgm:t>
        <a:bodyPr/>
        <a:lstStyle/>
        <a:p>
          <a:endParaRPr lang="en-US"/>
        </a:p>
      </dgm:t>
    </dgm:pt>
    <dgm:pt modelId="{C0ABCDFE-F806-44FC-A934-D25250D44B20}" type="sibTrans" cxnId="{A3C16A2B-EB6D-40AA-B85A-9E40953573FD}">
      <dgm:prSet/>
      <dgm:spPr/>
      <dgm:t>
        <a:bodyPr/>
        <a:lstStyle/>
        <a:p>
          <a:endParaRPr lang="en-US"/>
        </a:p>
      </dgm:t>
    </dgm:pt>
    <dgm:pt modelId="{3819117D-A78E-4AC0-B149-DF9DCB0D2ACE}">
      <dgm:prSet phldrT="[Text]"/>
      <dgm:spPr/>
      <dgm:t>
        <a:bodyPr/>
        <a:lstStyle/>
        <a:p>
          <a:r>
            <a:rPr lang="en-US" dirty="0"/>
            <a:t>Visited all 13 sites in November 2012</a:t>
          </a:r>
        </a:p>
      </dgm:t>
    </dgm:pt>
    <dgm:pt modelId="{8218D68B-2935-44F8-A4B9-C65692C44075}" type="parTrans" cxnId="{23560434-4108-4593-8987-B72278376CB8}">
      <dgm:prSet/>
      <dgm:spPr/>
      <dgm:t>
        <a:bodyPr/>
        <a:lstStyle/>
        <a:p>
          <a:endParaRPr lang="en-US"/>
        </a:p>
      </dgm:t>
    </dgm:pt>
    <dgm:pt modelId="{43BF3E61-FD5B-49EF-9509-D2479F29CC92}" type="sibTrans" cxnId="{23560434-4108-4593-8987-B72278376CB8}">
      <dgm:prSet/>
      <dgm:spPr/>
      <dgm:t>
        <a:bodyPr/>
        <a:lstStyle/>
        <a:p>
          <a:endParaRPr lang="en-US"/>
        </a:p>
      </dgm:t>
    </dgm:pt>
    <dgm:pt modelId="{AD4A932B-6E9A-42A3-9EBE-7C6D09471708}">
      <dgm:prSet phldrT="[Text]"/>
      <dgm:spPr/>
      <dgm:t>
        <a:bodyPr/>
        <a:lstStyle/>
        <a:p>
          <a:r>
            <a:rPr lang="en-US" dirty="0"/>
            <a:t>Field feedback</a:t>
          </a:r>
        </a:p>
      </dgm:t>
    </dgm:pt>
    <dgm:pt modelId="{996FEECD-81B3-4636-8D45-7E6F76C0504F}" type="parTrans" cxnId="{F78EB772-20CE-4DAE-89DA-78400EFC4B02}">
      <dgm:prSet/>
      <dgm:spPr/>
      <dgm:t>
        <a:bodyPr/>
        <a:lstStyle/>
        <a:p>
          <a:endParaRPr lang="en-US"/>
        </a:p>
      </dgm:t>
    </dgm:pt>
    <dgm:pt modelId="{8826ADA3-4CAB-4A12-82A9-5FE976D17788}" type="sibTrans" cxnId="{F78EB772-20CE-4DAE-89DA-78400EFC4B02}">
      <dgm:prSet/>
      <dgm:spPr/>
      <dgm:t>
        <a:bodyPr/>
        <a:lstStyle/>
        <a:p>
          <a:endParaRPr lang="en-US"/>
        </a:p>
      </dgm:t>
    </dgm:pt>
    <dgm:pt modelId="{8E5A8837-42DB-48EA-8548-B6C11750932D}">
      <dgm:prSet phldrT="[Text]"/>
      <dgm:spPr/>
      <dgm:t>
        <a:bodyPr/>
        <a:lstStyle/>
        <a:p>
          <a:r>
            <a:rPr lang="en-US" dirty="0"/>
            <a:t>Determine previous disciplinary actions</a:t>
          </a:r>
        </a:p>
      </dgm:t>
    </dgm:pt>
    <dgm:pt modelId="{CC4670CE-F56C-40E0-A4A6-C7AAB3646E5D}" type="parTrans" cxnId="{9D073AC7-033D-4A14-90A2-83A449E0B3FF}">
      <dgm:prSet/>
      <dgm:spPr/>
      <dgm:t>
        <a:bodyPr/>
        <a:lstStyle/>
        <a:p>
          <a:endParaRPr lang="en-US"/>
        </a:p>
      </dgm:t>
    </dgm:pt>
    <dgm:pt modelId="{8E00FDB3-0767-422D-A216-18A47159F327}" type="sibTrans" cxnId="{9D073AC7-033D-4A14-90A2-83A449E0B3FF}">
      <dgm:prSet/>
      <dgm:spPr/>
      <dgm:t>
        <a:bodyPr/>
        <a:lstStyle/>
        <a:p>
          <a:endParaRPr lang="en-US"/>
        </a:p>
      </dgm:t>
    </dgm:pt>
    <dgm:pt modelId="{4EB779F0-F33A-40C8-BFD0-53C5596CDEE4}">
      <dgm:prSet phldrT="[Text]"/>
      <dgm:spPr/>
      <dgm:t>
        <a:bodyPr/>
        <a:lstStyle/>
        <a:p>
          <a:r>
            <a:rPr lang="en-US" dirty="0"/>
            <a:t>Search for other pertinent information</a:t>
          </a:r>
        </a:p>
      </dgm:t>
    </dgm:pt>
    <dgm:pt modelId="{DA443702-0F70-41E2-85BC-ECBDCC254768}" type="parTrans" cxnId="{045A3D40-93FF-4386-BC4D-2B21153472CA}">
      <dgm:prSet/>
      <dgm:spPr/>
      <dgm:t>
        <a:bodyPr/>
        <a:lstStyle/>
        <a:p>
          <a:endParaRPr lang="en-US"/>
        </a:p>
      </dgm:t>
    </dgm:pt>
    <dgm:pt modelId="{4A5A23D1-81B6-49F9-B5C9-CA61F918D692}" type="sibTrans" cxnId="{045A3D40-93FF-4386-BC4D-2B21153472CA}">
      <dgm:prSet/>
      <dgm:spPr/>
      <dgm:t>
        <a:bodyPr/>
        <a:lstStyle/>
        <a:p>
          <a:endParaRPr lang="en-US"/>
        </a:p>
      </dgm:t>
    </dgm:pt>
    <dgm:pt modelId="{5E3F9454-3E46-41A4-8AFA-460620EDC374}">
      <dgm:prSet phldrT="[Text]"/>
      <dgm:spPr/>
      <dgm:t>
        <a:bodyPr/>
        <a:lstStyle/>
        <a:p>
          <a:r>
            <a:rPr lang="en-US" dirty="0"/>
            <a:t>Internet Research</a:t>
          </a:r>
        </a:p>
      </dgm:t>
    </dgm:pt>
    <dgm:pt modelId="{8D38A0D0-A5B6-4155-B5CC-CDC85B1DB666}" type="parTrans" cxnId="{E427A925-7886-4447-86F2-B4FF9E70A761}">
      <dgm:prSet/>
      <dgm:spPr/>
      <dgm:t>
        <a:bodyPr/>
        <a:lstStyle/>
        <a:p>
          <a:endParaRPr lang="en-US"/>
        </a:p>
      </dgm:t>
    </dgm:pt>
    <dgm:pt modelId="{5FC8FEEA-77F0-455B-B1BB-777355A01810}" type="sibTrans" cxnId="{E427A925-7886-4447-86F2-B4FF9E70A761}">
      <dgm:prSet/>
      <dgm:spPr/>
      <dgm:t>
        <a:bodyPr/>
        <a:lstStyle/>
        <a:p>
          <a:endParaRPr lang="en-US"/>
        </a:p>
      </dgm:t>
    </dgm:pt>
    <dgm:pt modelId="{4C222254-15AE-4FF5-96BB-8E861A861DBB}">
      <dgm:prSet phldrT="[Text]"/>
      <dgm:spPr/>
      <dgm:t>
        <a:bodyPr/>
        <a:lstStyle/>
        <a:p>
          <a:r>
            <a:rPr lang="en-US" dirty="0"/>
            <a:t>DLPMs visited local stores to gather </a:t>
          </a:r>
          <a:r>
            <a:rPr lang="en-US" dirty="0" err="1"/>
            <a:t>Rph</a:t>
          </a:r>
          <a:r>
            <a:rPr lang="en-US" dirty="0"/>
            <a:t> feedback</a:t>
          </a:r>
        </a:p>
      </dgm:t>
    </dgm:pt>
    <dgm:pt modelId="{0D8688C4-70D7-4DA0-97AB-522127C8E3DD}" type="parTrans" cxnId="{3AC8130F-E823-4DD8-B6A2-B20F07246D12}">
      <dgm:prSet/>
      <dgm:spPr/>
      <dgm:t>
        <a:bodyPr/>
        <a:lstStyle/>
        <a:p>
          <a:endParaRPr lang="en-US"/>
        </a:p>
      </dgm:t>
    </dgm:pt>
    <dgm:pt modelId="{CD401AFD-A08F-45A3-A92D-82688EAADC19}" type="sibTrans" cxnId="{3AC8130F-E823-4DD8-B6A2-B20F07246D12}">
      <dgm:prSet/>
      <dgm:spPr/>
      <dgm:t>
        <a:bodyPr/>
        <a:lstStyle/>
        <a:p>
          <a:endParaRPr lang="en-US"/>
        </a:p>
      </dgm:t>
    </dgm:pt>
    <dgm:pt modelId="{1679A66B-49F8-49B0-9DCA-B01FC8966AED}">
      <dgm:prSet phldrT="[Text]"/>
      <dgm:spPr/>
      <dgm:t>
        <a:bodyPr/>
        <a:lstStyle/>
        <a:p>
          <a:r>
            <a:rPr lang="en-US" dirty="0"/>
            <a:t>Used template questionnaire to enable consistent analysis across sites</a:t>
          </a:r>
        </a:p>
      </dgm:t>
    </dgm:pt>
    <dgm:pt modelId="{FF14AD0E-51B1-4F52-8AE7-19BAC2F76BAA}" type="parTrans" cxnId="{11E8DAC1-BFBF-468E-B60E-F19E48E1EBCA}">
      <dgm:prSet/>
      <dgm:spPr/>
      <dgm:t>
        <a:bodyPr/>
        <a:lstStyle/>
        <a:p>
          <a:endParaRPr lang="en-US"/>
        </a:p>
      </dgm:t>
    </dgm:pt>
    <dgm:pt modelId="{8102CF26-445B-4573-B04F-E2F8E276E36A}" type="sibTrans" cxnId="{11E8DAC1-BFBF-468E-B60E-F19E48E1EBCA}">
      <dgm:prSet/>
      <dgm:spPr/>
      <dgm:t>
        <a:bodyPr/>
        <a:lstStyle/>
        <a:p>
          <a:endParaRPr lang="en-US"/>
        </a:p>
      </dgm:t>
    </dgm:pt>
    <dgm:pt modelId="{9357C2C5-9457-4219-BDE3-7721354A6EE8}">
      <dgm:prSet phldrT="[Text]"/>
      <dgm:spPr/>
      <dgm:t>
        <a:bodyPr/>
        <a:lstStyle/>
        <a:p>
          <a:r>
            <a:rPr lang="en-US" dirty="0"/>
            <a:t>Documented in feedback template</a:t>
          </a:r>
        </a:p>
      </dgm:t>
    </dgm:pt>
    <dgm:pt modelId="{E826B26C-20DE-48D0-ABEF-2C3CB5ED661A}" type="parTrans" cxnId="{B45324C5-E403-454D-8D5D-FEEDED45160C}">
      <dgm:prSet/>
      <dgm:spPr/>
      <dgm:t>
        <a:bodyPr/>
        <a:lstStyle/>
        <a:p>
          <a:endParaRPr lang="en-US"/>
        </a:p>
      </dgm:t>
    </dgm:pt>
    <dgm:pt modelId="{C40C6396-A027-4F2A-AB91-F160D78B08B3}" type="sibTrans" cxnId="{B45324C5-E403-454D-8D5D-FEEDED45160C}">
      <dgm:prSet/>
      <dgm:spPr/>
      <dgm:t>
        <a:bodyPr/>
        <a:lstStyle/>
        <a:p>
          <a:endParaRPr lang="en-US"/>
        </a:p>
      </dgm:t>
    </dgm:pt>
    <dgm:pt modelId="{6ADD58C3-3AD2-4702-838C-37C9E994251E}">
      <dgm:prSet phldrT="[Text]"/>
      <dgm:spPr/>
      <dgm:t>
        <a:bodyPr/>
        <a:lstStyle/>
        <a:p>
          <a:r>
            <a:rPr lang="en-US" dirty="0"/>
            <a:t>Team Review</a:t>
          </a:r>
        </a:p>
      </dgm:t>
    </dgm:pt>
    <dgm:pt modelId="{7BEC3368-8DD2-4310-B60A-0DCCE87FC469}" type="parTrans" cxnId="{35160104-C616-4E29-A6E5-397A374E72CC}">
      <dgm:prSet/>
      <dgm:spPr/>
      <dgm:t>
        <a:bodyPr/>
        <a:lstStyle/>
        <a:p>
          <a:endParaRPr lang="en-US"/>
        </a:p>
      </dgm:t>
    </dgm:pt>
    <dgm:pt modelId="{4ADBAE5D-64A8-4F19-AC11-254158D9866D}" type="sibTrans" cxnId="{35160104-C616-4E29-A6E5-397A374E72CC}">
      <dgm:prSet/>
      <dgm:spPr/>
      <dgm:t>
        <a:bodyPr/>
        <a:lstStyle/>
        <a:p>
          <a:endParaRPr lang="en-US"/>
        </a:p>
      </dgm:t>
    </dgm:pt>
    <dgm:pt modelId="{24E69271-320F-4B60-B026-FDECFBCE0BC1}">
      <dgm:prSet phldrT="[Text]"/>
      <dgm:spPr/>
      <dgm:t>
        <a:bodyPr/>
        <a:lstStyle/>
        <a:p>
          <a:r>
            <a:rPr lang="en-US" dirty="0"/>
            <a:t>Cross-functional team reviewed/discussed collective information</a:t>
          </a:r>
        </a:p>
      </dgm:t>
    </dgm:pt>
    <dgm:pt modelId="{48368C97-665D-4924-AA5B-4F39870E8373}" type="parTrans" cxnId="{ECBA6B9F-AAD8-4FA7-B3D4-DBD563883F77}">
      <dgm:prSet/>
      <dgm:spPr/>
      <dgm:t>
        <a:bodyPr/>
        <a:lstStyle/>
        <a:p>
          <a:endParaRPr lang="en-US"/>
        </a:p>
      </dgm:t>
    </dgm:pt>
    <dgm:pt modelId="{3226FA76-858B-48E3-8D04-2945B69208DF}" type="sibTrans" cxnId="{ECBA6B9F-AAD8-4FA7-B3D4-DBD563883F77}">
      <dgm:prSet/>
      <dgm:spPr/>
      <dgm:t>
        <a:bodyPr/>
        <a:lstStyle/>
        <a:p>
          <a:endParaRPr lang="en-US"/>
        </a:p>
      </dgm:t>
    </dgm:pt>
    <dgm:pt modelId="{48CA2835-BB54-48EC-A9AB-5DAA65127FF8}">
      <dgm:prSet phldrT="[Text]"/>
      <dgm:spPr/>
      <dgm:t>
        <a:bodyPr/>
        <a:lstStyle/>
        <a:p>
          <a:r>
            <a:rPr lang="en-US" dirty="0"/>
            <a:t>Determined final recommendations</a:t>
          </a:r>
        </a:p>
      </dgm:t>
    </dgm:pt>
    <dgm:pt modelId="{4EC6E5D0-F077-40D5-82D6-E6372B0EF8F5}" type="parTrans" cxnId="{E9FC77C2-4AF6-46DF-A74C-76AC0AB0CA8E}">
      <dgm:prSet/>
      <dgm:spPr/>
      <dgm:t>
        <a:bodyPr/>
        <a:lstStyle/>
        <a:p>
          <a:endParaRPr lang="en-US"/>
        </a:p>
      </dgm:t>
    </dgm:pt>
    <dgm:pt modelId="{15FB2785-F960-41DA-8FCF-514453E4799E}" type="sibTrans" cxnId="{E9FC77C2-4AF6-46DF-A74C-76AC0AB0CA8E}">
      <dgm:prSet/>
      <dgm:spPr/>
      <dgm:t>
        <a:bodyPr/>
        <a:lstStyle/>
        <a:p>
          <a:endParaRPr lang="en-US"/>
        </a:p>
      </dgm:t>
    </dgm:pt>
    <dgm:pt modelId="{F25C9350-DF5B-4EE6-B54D-C7D35517EFF3}">
      <dgm:prSet phldrT="[Text]"/>
      <dgm:spPr/>
      <dgm:t>
        <a:bodyPr/>
        <a:lstStyle/>
        <a:p>
          <a:r>
            <a:rPr lang="en-US" dirty="0"/>
            <a:t>Team comprised of legal, loss prevention and pharmacy integrity</a:t>
          </a:r>
        </a:p>
      </dgm:t>
    </dgm:pt>
    <dgm:pt modelId="{F08D4FA7-3DFD-489E-BF21-330528631B64}" type="parTrans" cxnId="{A225E2F9-E3AD-4E25-AB79-12672C72D54A}">
      <dgm:prSet/>
      <dgm:spPr/>
      <dgm:t>
        <a:bodyPr/>
        <a:lstStyle/>
        <a:p>
          <a:endParaRPr lang="en-US"/>
        </a:p>
      </dgm:t>
    </dgm:pt>
    <dgm:pt modelId="{04F9CA3D-49B1-4B39-B959-3BEB4D409C3D}" type="sibTrans" cxnId="{A225E2F9-E3AD-4E25-AB79-12672C72D54A}">
      <dgm:prSet/>
      <dgm:spPr/>
      <dgm:t>
        <a:bodyPr/>
        <a:lstStyle/>
        <a:p>
          <a:endParaRPr lang="en-US"/>
        </a:p>
      </dgm:t>
    </dgm:pt>
    <dgm:pt modelId="{45DCF450-C033-4A94-8BFF-FBDFB514E7ED}">
      <dgm:prSet phldrT="[Text]"/>
      <dgm:spPr/>
      <dgm:t>
        <a:bodyPr/>
        <a:lstStyle/>
        <a:p>
          <a:r>
            <a:rPr lang="en-US" dirty="0"/>
            <a:t>Subset for office in NJ or PA – resulted in list of 13 </a:t>
          </a:r>
          <a:r>
            <a:rPr lang="en-US" dirty="0" err="1"/>
            <a:t>pbr</a:t>
          </a:r>
          <a:endParaRPr lang="en-US" dirty="0"/>
        </a:p>
      </dgm:t>
    </dgm:pt>
    <dgm:pt modelId="{A2DD2EBB-5348-44AD-8FF0-836ABDFE383F}" type="sibTrans" cxnId="{D120637E-2620-43C8-A910-383E759F35B8}">
      <dgm:prSet/>
      <dgm:spPr/>
      <dgm:t>
        <a:bodyPr/>
        <a:lstStyle/>
        <a:p>
          <a:endParaRPr lang="en-US"/>
        </a:p>
      </dgm:t>
    </dgm:pt>
    <dgm:pt modelId="{7BD3A689-5F1E-455A-B208-9BED5C5D7043}" type="parTrans" cxnId="{D120637E-2620-43C8-A910-383E759F35B8}">
      <dgm:prSet/>
      <dgm:spPr/>
      <dgm:t>
        <a:bodyPr/>
        <a:lstStyle/>
        <a:p>
          <a:endParaRPr lang="en-US"/>
        </a:p>
      </dgm:t>
    </dgm:pt>
    <dgm:pt modelId="{2CBBF70E-6553-47E1-8653-F3EB1765B86C}">
      <dgm:prSet phldrT="[Text]"/>
      <dgm:spPr/>
      <dgm:t>
        <a:bodyPr/>
        <a:lstStyle/>
        <a:p>
          <a:r>
            <a:rPr lang="en-US" dirty="0"/>
            <a:t>Filter </a:t>
          </a:r>
          <a:r>
            <a:rPr lang="en-US" dirty="0" err="1"/>
            <a:t>pbr</a:t>
          </a:r>
          <a:r>
            <a:rPr lang="en-US" dirty="0"/>
            <a:t> with composite rank in Top 100 </a:t>
          </a:r>
        </a:p>
      </dgm:t>
    </dgm:pt>
    <dgm:pt modelId="{BA74305F-C40E-4484-888F-CDE351769FED}" type="sibTrans" cxnId="{8E136376-23CD-4F64-9C37-04A1BD9B845A}">
      <dgm:prSet/>
      <dgm:spPr/>
      <dgm:t>
        <a:bodyPr/>
        <a:lstStyle/>
        <a:p>
          <a:endParaRPr lang="en-US"/>
        </a:p>
      </dgm:t>
    </dgm:pt>
    <dgm:pt modelId="{B357B2D3-48DE-41FD-B604-7D8A20317729}" type="parTrans" cxnId="{8E136376-23CD-4F64-9C37-04A1BD9B845A}">
      <dgm:prSet/>
      <dgm:spPr/>
      <dgm:t>
        <a:bodyPr/>
        <a:lstStyle/>
        <a:p>
          <a:endParaRPr lang="en-US"/>
        </a:p>
      </dgm:t>
    </dgm:pt>
    <dgm:pt modelId="{8C98F230-3405-4FBA-8FD2-7D558FCA03FA}">
      <dgm:prSet phldrT="[Text]"/>
      <dgm:spPr/>
      <dgm:t>
        <a:bodyPr/>
        <a:lstStyle/>
        <a:p>
          <a:r>
            <a:rPr lang="en-US" dirty="0"/>
            <a:t>Develop a forced ranking  based upon Oxycodone activity</a:t>
          </a:r>
        </a:p>
      </dgm:t>
    </dgm:pt>
    <dgm:pt modelId="{1BA392B0-173D-4B83-9F89-0B85FF0B1633}" type="sibTrans" cxnId="{4E948304-9500-4EEC-9530-15895AF65B93}">
      <dgm:prSet/>
      <dgm:spPr/>
      <dgm:t>
        <a:bodyPr/>
        <a:lstStyle/>
        <a:p>
          <a:endParaRPr lang="en-US"/>
        </a:p>
      </dgm:t>
    </dgm:pt>
    <dgm:pt modelId="{FDA7A26A-ECA6-4287-BAE5-7249D542A5E8}" type="parTrans" cxnId="{4E948304-9500-4EEC-9530-15895AF65B93}">
      <dgm:prSet/>
      <dgm:spPr/>
      <dgm:t>
        <a:bodyPr/>
        <a:lstStyle/>
        <a:p>
          <a:endParaRPr lang="en-US"/>
        </a:p>
      </dgm:t>
    </dgm:pt>
    <dgm:pt modelId="{F9DBAB19-E9DC-48B9-86DB-1083F7AFE8F8}" type="pres">
      <dgm:prSet presAssocID="{F1977723-B651-4C2F-97AD-677157E73CB1}" presName="Name0" presStyleCnt="0">
        <dgm:presLayoutVars>
          <dgm:dir/>
          <dgm:animLvl val="lvl"/>
          <dgm:resizeHandles val="exact"/>
        </dgm:presLayoutVars>
      </dgm:prSet>
      <dgm:spPr/>
    </dgm:pt>
    <dgm:pt modelId="{CB1F20F8-EC3D-4EBF-BC20-2D780E85660A}" type="pres">
      <dgm:prSet presAssocID="{6A29DDD3-5DB3-440A-8C18-DADC247756D9}" presName="vertFlow" presStyleCnt="0"/>
      <dgm:spPr/>
    </dgm:pt>
    <dgm:pt modelId="{D9FFFC9B-D67A-4B84-AC63-CD3DA2414CB9}" type="pres">
      <dgm:prSet presAssocID="{6A29DDD3-5DB3-440A-8C18-DADC247756D9}" presName="header" presStyleLbl="node1" presStyleIdx="0" presStyleCnt="5"/>
      <dgm:spPr/>
    </dgm:pt>
    <dgm:pt modelId="{20EB7778-0E07-46B3-9371-81072FE2A806}" type="pres">
      <dgm:prSet presAssocID="{9D538A41-26DC-494D-B078-62B1E0F3F339}" presName="parTrans" presStyleLbl="sibTrans2D1" presStyleIdx="0" presStyleCnt="13"/>
      <dgm:spPr/>
    </dgm:pt>
    <dgm:pt modelId="{A56A83B3-1601-4D5B-9673-FB923C04971B}" type="pres">
      <dgm:prSet presAssocID="{A7050E8D-5F65-461E-B9F0-DF8428663723}" presName="child" presStyleLbl="alignAccFollowNode1" presStyleIdx="0" presStyleCnt="13">
        <dgm:presLayoutVars>
          <dgm:chMax val="0"/>
          <dgm:bulletEnabled val="1"/>
        </dgm:presLayoutVars>
      </dgm:prSet>
      <dgm:spPr/>
    </dgm:pt>
    <dgm:pt modelId="{EA3F9800-713B-4600-99EE-3EFB4CCF47EF}" type="pres">
      <dgm:prSet presAssocID="{88BCD42A-2D5A-40F0-888B-738EE90215BA}" presName="sibTrans" presStyleLbl="sibTrans2D1" presStyleIdx="1" presStyleCnt="13"/>
      <dgm:spPr/>
    </dgm:pt>
    <dgm:pt modelId="{08B883D8-6B1B-4304-B989-9AEC5D3C4181}" type="pres">
      <dgm:prSet presAssocID="{8C98F230-3405-4FBA-8FD2-7D558FCA03FA}" presName="child" presStyleLbl="alignAccFollowNode1" presStyleIdx="1" presStyleCnt="13">
        <dgm:presLayoutVars>
          <dgm:chMax val="0"/>
          <dgm:bulletEnabled val="1"/>
        </dgm:presLayoutVars>
      </dgm:prSet>
      <dgm:spPr/>
    </dgm:pt>
    <dgm:pt modelId="{1BCE1A4C-309F-401F-9E35-0273BA1C4EBA}" type="pres">
      <dgm:prSet presAssocID="{1BA392B0-173D-4B83-9F89-0B85FF0B1633}" presName="sibTrans" presStyleLbl="sibTrans2D1" presStyleIdx="2" presStyleCnt="13"/>
      <dgm:spPr/>
    </dgm:pt>
    <dgm:pt modelId="{FBE9E265-09CF-4675-BD7C-7487B03F5EC0}" type="pres">
      <dgm:prSet presAssocID="{2CBBF70E-6553-47E1-8653-F3EB1765B86C}" presName="child" presStyleLbl="alignAccFollowNode1" presStyleIdx="2" presStyleCnt="13">
        <dgm:presLayoutVars>
          <dgm:chMax val="0"/>
          <dgm:bulletEnabled val="1"/>
        </dgm:presLayoutVars>
      </dgm:prSet>
      <dgm:spPr/>
    </dgm:pt>
    <dgm:pt modelId="{1E0FDD5F-F2BE-4B6A-80FA-CE190E0858F9}" type="pres">
      <dgm:prSet presAssocID="{BA74305F-C40E-4484-888F-CDE351769FED}" presName="sibTrans" presStyleLbl="sibTrans2D1" presStyleIdx="3" presStyleCnt="13"/>
      <dgm:spPr/>
    </dgm:pt>
    <dgm:pt modelId="{1A5857D3-BE24-4E79-8D65-AE85A7550019}" type="pres">
      <dgm:prSet presAssocID="{45DCF450-C033-4A94-8BFF-FBDFB514E7ED}" presName="child" presStyleLbl="alignAccFollowNode1" presStyleIdx="3" presStyleCnt="13">
        <dgm:presLayoutVars>
          <dgm:chMax val="0"/>
          <dgm:bulletEnabled val="1"/>
        </dgm:presLayoutVars>
      </dgm:prSet>
      <dgm:spPr/>
    </dgm:pt>
    <dgm:pt modelId="{5B391283-2346-4941-B45F-3D8B1DC7F3D5}" type="pres">
      <dgm:prSet presAssocID="{6A29DDD3-5DB3-440A-8C18-DADC247756D9}" presName="hSp" presStyleCnt="0"/>
      <dgm:spPr/>
    </dgm:pt>
    <dgm:pt modelId="{92E5CEA1-4859-4F26-A0F7-E526D1AC18FB}" type="pres">
      <dgm:prSet presAssocID="{EA658BD4-B789-44C2-BD8E-84112A7D1894}" presName="vertFlow" presStyleCnt="0"/>
      <dgm:spPr/>
    </dgm:pt>
    <dgm:pt modelId="{074E8528-C9AA-400B-9EFE-342AEF72F6BD}" type="pres">
      <dgm:prSet presAssocID="{EA658BD4-B789-44C2-BD8E-84112A7D1894}" presName="header" presStyleLbl="node1" presStyleIdx="1" presStyleCnt="5"/>
      <dgm:spPr/>
    </dgm:pt>
    <dgm:pt modelId="{3326EF7D-7B08-4728-A1CE-BC0339BBBDC1}" type="pres">
      <dgm:prSet presAssocID="{8218D68B-2935-44F8-A4B9-C65692C44075}" presName="parTrans" presStyleLbl="sibTrans2D1" presStyleIdx="4" presStyleCnt="13"/>
      <dgm:spPr/>
    </dgm:pt>
    <dgm:pt modelId="{8436B426-C0BF-4084-927D-C0126636C31F}" type="pres">
      <dgm:prSet presAssocID="{3819117D-A78E-4AC0-B149-DF9DCB0D2ACE}" presName="child" presStyleLbl="alignAccFollowNode1" presStyleIdx="4" presStyleCnt="13">
        <dgm:presLayoutVars>
          <dgm:chMax val="0"/>
          <dgm:bulletEnabled val="1"/>
        </dgm:presLayoutVars>
      </dgm:prSet>
      <dgm:spPr/>
    </dgm:pt>
    <dgm:pt modelId="{D628E9DF-29B5-4BAC-B5EA-A8A9A431305C}" type="pres">
      <dgm:prSet presAssocID="{43BF3E61-FD5B-49EF-9509-D2479F29CC92}" presName="sibTrans" presStyleLbl="sibTrans2D1" presStyleIdx="5" presStyleCnt="13"/>
      <dgm:spPr/>
    </dgm:pt>
    <dgm:pt modelId="{3297D529-83A8-47EE-A5DC-7B6A5FF2E652}" type="pres">
      <dgm:prSet presAssocID="{1679A66B-49F8-49B0-9DCA-B01FC8966AED}" presName="child" presStyleLbl="alignAccFollowNode1" presStyleIdx="5" presStyleCnt="13">
        <dgm:presLayoutVars>
          <dgm:chMax val="0"/>
          <dgm:bulletEnabled val="1"/>
        </dgm:presLayoutVars>
      </dgm:prSet>
      <dgm:spPr/>
    </dgm:pt>
    <dgm:pt modelId="{8E8731E2-0AF9-4DAA-A3B9-2009062DB85A}" type="pres">
      <dgm:prSet presAssocID="{EA658BD4-B789-44C2-BD8E-84112A7D1894}" presName="hSp" presStyleCnt="0"/>
      <dgm:spPr/>
    </dgm:pt>
    <dgm:pt modelId="{97BA828A-04DF-48E7-91D9-192FFA1B26E8}" type="pres">
      <dgm:prSet presAssocID="{AD4A932B-6E9A-42A3-9EBE-7C6D09471708}" presName="vertFlow" presStyleCnt="0"/>
      <dgm:spPr/>
    </dgm:pt>
    <dgm:pt modelId="{936D322A-8D27-41C2-83B1-B178C3E2D77E}" type="pres">
      <dgm:prSet presAssocID="{AD4A932B-6E9A-42A3-9EBE-7C6D09471708}" presName="header" presStyleLbl="node1" presStyleIdx="2" presStyleCnt="5"/>
      <dgm:spPr/>
    </dgm:pt>
    <dgm:pt modelId="{42E3845B-3AF5-456B-85C6-021FD4CCDFA2}" type="pres">
      <dgm:prSet presAssocID="{0D8688C4-70D7-4DA0-97AB-522127C8E3DD}" presName="parTrans" presStyleLbl="sibTrans2D1" presStyleIdx="6" presStyleCnt="13"/>
      <dgm:spPr/>
    </dgm:pt>
    <dgm:pt modelId="{44756322-9D49-44E8-9BD9-1802BEC70F89}" type="pres">
      <dgm:prSet presAssocID="{4C222254-15AE-4FF5-96BB-8E861A861DBB}" presName="child" presStyleLbl="alignAccFollowNode1" presStyleIdx="6" presStyleCnt="13">
        <dgm:presLayoutVars>
          <dgm:chMax val="0"/>
          <dgm:bulletEnabled val="1"/>
        </dgm:presLayoutVars>
      </dgm:prSet>
      <dgm:spPr/>
    </dgm:pt>
    <dgm:pt modelId="{102A8BD2-BE99-4E9D-B639-BC940EEDA47F}" type="pres">
      <dgm:prSet presAssocID="{CD401AFD-A08F-45A3-A92D-82688EAADC19}" presName="sibTrans" presStyleLbl="sibTrans2D1" presStyleIdx="7" presStyleCnt="13"/>
      <dgm:spPr/>
    </dgm:pt>
    <dgm:pt modelId="{3D8E9B52-7E10-4F07-A97A-26D7C7FDCB78}" type="pres">
      <dgm:prSet presAssocID="{9357C2C5-9457-4219-BDE3-7721354A6EE8}" presName="child" presStyleLbl="alignAccFollowNode1" presStyleIdx="7" presStyleCnt="13">
        <dgm:presLayoutVars>
          <dgm:chMax val="0"/>
          <dgm:bulletEnabled val="1"/>
        </dgm:presLayoutVars>
      </dgm:prSet>
      <dgm:spPr/>
    </dgm:pt>
    <dgm:pt modelId="{5E38B802-E215-457E-8CAE-8C8935A97F58}" type="pres">
      <dgm:prSet presAssocID="{AD4A932B-6E9A-42A3-9EBE-7C6D09471708}" presName="hSp" presStyleCnt="0"/>
      <dgm:spPr/>
    </dgm:pt>
    <dgm:pt modelId="{11EE7DB6-5971-43FB-9337-52DC48BB8783}" type="pres">
      <dgm:prSet presAssocID="{5E3F9454-3E46-41A4-8AFA-460620EDC374}" presName="vertFlow" presStyleCnt="0"/>
      <dgm:spPr/>
    </dgm:pt>
    <dgm:pt modelId="{8343966C-F8C0-4F7F-A795-FBED53E3049D}" type="pres">
      <dgm:prSet presAssocID="{5E3F9454-3E46-41A4-8AFA-460620EDC374}" presName="header" presStyleLbl="node1" presStyleIdx="3" presStyleCnt="5"/>
      <dgm:spPr/>
    </dgm:pt>
    <dgm:pt modelId="{D966F85B-B797-44CE-A248-54C23DB3821A}" type="pres">
      <dgm:prSet presAssocID="{CC4670CE-F56C-40E0-A4A6-C7AAB3646E5D}" presName="parTrans" presStyleLbl="sibTrans2D1" presStyleIdx="8" presStyleCnt="13"/>
      <dgm:spPr/>
    </dgm:pt>
    <dgm:pt modelId="{EB20F72B-7D81-445F-9AED-259DAD65C4AD}" type="pres">
      <dgm:prSet presAssocID="{8E5A8837-42DB-48EA-8548-B6C11750932D}" presName="child" presStyleLbl="alignAccFollowNode1" presStyleIdx="8" presStyleCnt="13">
        <dgm:presLayoutVars>
          <dgm:chMax val="0"/>
          <dgm:bulletEnabled val="1"/>
        </dgm:presLayoutVars>
      </dgm:prSet>
      <dgm:spPr/>
    </dgm:pt>
    <dgm:pt modelId="{D7082235-C445-4708-A4F5-FCB3F9B36C09}" type="pres">
      <dgm:prSet presAssocID="{8E00FDB3-0767-422D-A216-18A47159F327}" presName="sibTrans" presStyleLbl="sibTrans2D1" presStyleIdx="9" presStyleCnt="13"/>
      <dgm:spPr/>
    </dgm:pt>
    <dgm:pt modelId="{FB3EE751-F6EC-4264-ABDD-8602EC826315}" type="pres">
      <dgm:prSet presAssocID="{4EB779F0-F33A-40C8-BFD0-53C5596CDEE4}" presName="child" presStyleLbl="alignAccFollowNode1" presStyleIdx="9" presStyleCnt="13">
        <dgm:presLayoutVars>
          <dgm:chMax val="0"/>
          <dgm:bulletEnabled val="1"/>
        </dgm:presLayoutVars>
      </dgm:prSet>
      <dgm:spPr/>
    </dgm:pt>
    <dgm:pt modelId="{20028C2B-5133-40CA-8C85-E99ECDA83734}" type="pres">
      <dgm:prSet presAssocID="{5E3F9454-3E46-41A4-8AFA-460620EDC374}" presName="hSp" presStyleCnt="0"/>
      <dgm:spPr/>
    </dgm:pt>
    <dgm:pt modelId="{5D410440-7895-434B-A8EA-457F301167D5}" type="pres">
      <dgm:prSet presAssocID="{6ADD58C3-3AD2-4702-838C-37C9E994251E}" presName="vertFlow" presStyleCnt="0"/>
      <dgm:spPr/>
    </dgm:pt>
    <dgm:pt modelId="{20DF4080-6ECD-445C-9FF0-729CE750784C}" type="pres">
      <dgm:prSet presAssocID="{6ADD58C3-3AD2-4702-838C-37C9E994251E}" presName="header" presStyleLbl="node1" presStyleIdx="4" presStyleCnt="5"/>
      <dgm:spPr/>
    </dgm:pt>
    <dgm:pt modelId="{3B77B413-72EE-408D-A935-2E35BEEBC880}" type="pres">
      <dgm:prSet presAssocID="{48368C97-665D-4924-AA5B-4F39870E8373}" presName="parTrans" presStyleLbl="sibTrans2D1" presStyleIdx="10" presStyleCnt="13"/>
      <dgm:spPr/>
    </dgm:pt>
    <dgm:pt modelId="{F8291ED2-4B39-48F3-B536-A1A138438CA7}" type="pres">
      <dgm:prSet presAssocID="{24E69271-320F-4B60-B026-FDECFBCE0BC1}" presName="child" presStyleLbl="alignAccFollowNode1" presStyleIdx="10" presStyleCnt="13">
        <dgm:presLayoutVars>
          <dgm:chMax val="0"/>
          <dgm:bulletEnabled val="1"/>
        </dgm:presLayoutVars>
      </dgm:prSet>
      <dgm:spPr/>
    </dgm:pt>
    <dgm:pt modelId="{C83BEF0D-91D4-493D-AE8A-3B8532F23203}" type="pres">
      <dgm:prSet presAssocID="{3226FA76-858B-48E3-8D04-2945B69208DF}" presName="sibTrans" presStyleLbl="sibTrans2D1" presStyleIdx="11" presStyleCnt="13"/>
      <dgm:spPr/>
    </dgm:pt>
    <dgm:pt modelId="{BB5027D9-45AD-4824-8468-DD46554EFB1F}" type="pres">
      <dgm:prSet presAssocID="{F25C9350-DF5B-4EE6-B54D-C7D35517EFF3}" presName="child" presStyleLbl="alignAccFollowNode1" presStyleIdx="11" presStyleCnt="13">
        <dgm:presLayoutVars>
          <dgm:chMax val="0"/>
          <dgm:bulletEnabled val="1"/>
        </dgm:presLayoutVars>
      </dgm:prSet>
      <dgm:spPr/>
    </dgm:pt>
    <dgm:pt modelId="{9B8F944F-064F-4E03-AF44-3D6C263E01B0}" type="pres">
      <dgm:prSet presAssocID="{04F9CA3D-49B1-4B39-B959-3BEB4D409C3D}" presName="sibTrans" presStyleLbl="sibTrans2D1" presStyleIdx="12" presStyleCnt="13"/>
      <dgm:spPr/>
    </dgm:pt>
    <dgm:pt modelId="{F66C2759-2186-4B7E-B9DF-F1312C63FDC0}" type="pres">
      <dgm:prSet presAssocID="{48CA2835-BB54-48EC-A9AB-5DAA65127FF8}" presName="child" presStyleLbl="alignAccFollowNode1" presStyleIdx="12" presStyleCnt="13">
        <dgm:presLayoutVars>
          <dgm:chMax val="0"/>
          <dgm:bulletEnabled val="1"/>
        </dgm:presLayoutVars>
      </dgm:prSet>
      <dgm:spPr/>
    </dgm:pt>
  </dgm:ptLst>
  <dgm:cxnLst>
    <dgm:cxn modelId="{C66A9302-31ED-46E6-8F35-9C941287C621}" type="presOf" srcId="{48CA2835-BB54-48EC-A9AB-5DAA65127FF8}" destId="{F66C2759-2186-4B7E-B9DF-F1312C63FDC0}" srcOrd="0" destOrd="0" presId="urn:microsoft.com/office/officeart/2005/8/layout/lProcess1"/>
    <dgm:cxn modelId="{35160104-C616-4E29-A6E5-397A374E72CC}" srcId="{F1977723-B651-4C2F-97AD-677157E73CB1}" destId="{6ADD58C3-3AD2-4702-838C-37C9E994251E}" srcOrd="4" destOrd="0" parTransId="{7BEC3368-8DD2-4310-B60A-0DCCE87FC469}" sibTransId="{4ADBAE5D-64A8-4F19-AC11-254158D9866D}"/>
    <dgm:cxn modelId="{4E948304-9500-4EEC-9530-15895AF65B93}" srcId="{6A29DDD3-5DB3-440A-8C18-DADC247756D9}" destId="{8C98F230-3405-4FBA-8FD2-7D558FCA03FA}" srcOrd="1" destOrd="0" parTransId="{FDA7A26A-ECA6-4287-BAE5-7249D542A5E8}" sibTransId="{1BA392B0-173D-4B83-9F89-0B85FF0B1633}"/>
    <dgm:cxn modelId="{00F5560A-78AF-40C2-A455-EBA3BE46D24C}" type="presOf" srcId="{88BCD42A-2D5A-40F0-888B-738EE90215BA}" destId="{EA3F9800-713B-4600-99EE-3EFB4CCF47EF}" srcOrd="0" destOrd="0" presId="urn:microsoft.com/office/officeart/2005/8/layout/lProcess1"/>
    <dgm:cxn modelId="{0FA43E0E-A8BD-4303-AD8E-DEAE21D8E18B}" type="presOf" srcId="{8218D68B-2935-44F8-A4B9-C65692C44075}" destId="{3326EF7D-7B08-4728-A1CE-BC0339BBBDC1}" srcOrd="0" destOrd="0" presId="urn:microsoft.com/office/officeart/2005/8/layout/lProcess1"/>
    <dgm:cxn modelId="{3AC8130F-E823-4DD8-B6A2-B20F07246D12}" srcId="{AD4A932B-6E9A-42A3-9EBE-7C6D09471708}" destId="{4C222254-15AE-4FF5-96BB-8E861A861DBB}" srcOrd="0" destOrd="0" parTransId="{0D8688C4-70D7-4DA0-97AB-522127C8E3DD}" sibTransId="{CD401AFD-A08F-45A3-A92D-82688EAADC19}"/>
    <dgm:cxn modelId="{C95C8717-31D1-4EE5-A030-B281EC1D250B}" srcId="{6A29DDD3-5DB3-440A-8C18-DADC247756D9}" destId="{A7050E8D-5F65-461E-B9F0-DF8428663723}" srcOrd="0" destOrd="0" parTransId="{9D538A41-26DC-494D-B078-62B1E0F3F339}" sibTransId="{88BCD42A-2D5A-40F0-888B-738EE90215BA}"/>
    <dgm:cxn modelId="{EF320E18-734D-4DCA-815B-7A31957F53D8}" type="presOf" srcId="{8C98F230-3405-4FBA-8FD2-7D558FCA03FA}" destId="{08B883D8-6B1B-4304-B989-9AEC5D3C4181}" srcOrd="0" destOrd="0" presId="urn:microsoft.com/office/officeart/2005/8/layout/lProcess1"/>
    <dgm:cxn modelId="{E427A925-7886-4447-86F2-B4FF9E70A761}" srcId="{F1977723-B651-4C2F-97AD-677157E73CB1}" destId="{5E3F9454-3E46-41A4-8AFA-460620EDC374}" srcOrd="3" destOrd="0" parTransId="{8D38A0D0-A5B6-4155-B5CC-CDC85B1DB666}" sibTransId="{5FC8FEEA-77F0-455B-B1BB-777355A01810}"/>
    <dgm:cxn modelId="{2C868B2A-B598-4338-A9DE-00918D2C1D7E}" type="presOf" srcId="{3226FA76-858B-48E3-8D04-2945B69208DF}" destId="{C83BEF0D-91D4-493D-AE8A-3B8532F23203}" srcOrd="0" destOrd="0" presId="urn:microsoft.com/office/officeart/2005/8/layout/lProcess1"/>
    <dgm:cxn modelId="{A3C16A2B-EB6D-40AA-B85A-9E40953573FD}" srcId="{F1977723-B651-4C2F-97AD-677157E73CB1}" destId="{EA658BD4-B789-44C2-BD8E-84112A7D1894}" srcOrd="1" destOrd="0" parTransId="{DEE2FF5C-55C3-404B-AD05-5C9279A4AD7C}" sibTransId="{C0ABCDFE-F806-44FC-A934-D25250D44B20}"/>
    <dgm:cxn modelId="{23560434-4108-4593-8987-B72278376CB8}" srcId="{EA658BD4-B789-44C2-BD8E-84112A7D1894}" destId="{3819117D-A78E-4AC0-B149-DF9DCB0D2ACE}" srcOrd="0" destOrd="0" parTransId="{8218D68B-2935-44F8-A4B9-C65692C44075}" sibTransId="{43BF3E61-FD5B-49EF-9509-D2479F29CC92}"/>
    <dgm:cxn modelId="{C9598238-1240-42FC-A469-E27C2BA93D5B}" type="presOf" srcId="{6A29DDD3-5DB3-440A-8C18-DADC247756D9}" destId="{D9FFFC9B-D67A-4B84-AC63-CD3DA2414CB9}" srcOrd="0" destOrd="0" presId="urn:microsoft.com/office/officeart/2005/8/layout/lProcess1"/>
    <dgm:cxn modelId="{F4780139-5047-4676-8CB4-7DDD92410700}" type="presOf" srcId="{9D538A41-26DC-494D-B078-62B1E0F3F339}" destId="{20EB7778-0E07-46B3-9371-81072FE2A806}" srcOrd="0" destOrd="0" presId="urn:microsoft.com/office/officeart/2005/8/layout/lProcess1"/>
    <dgm:cxn modelId="{045A3D40-93FF-4386-BC4D-2B21153472CA}" srcId="{5E3F9454-3E46-41A4-8AFA-460620EDC374}" destId="{4EB779F0-F33A-40C8-BFD0-53C5596CDEE4}" srcOrd="1" destOrd="0" parTransId="{DA443702-0F70-41E2-85BC-ECBDCC254768}" sibTransId="{4A5A23D1-81B6-49F9-B5C9-CA61F918D692}"/>
    <dgm:cxn modelId="{43DF535C-E781-41C3-A397-EDDA704C1A9D}" srcId="{F1977723-B651-4C2F-97AD-677157E73CB1}" destId="{6A29DDD3-5DB3-440A-8C18-DADC247756D9}" srcOrd="0" destOrd="0" parTransId="{CEAF9707-1175-4DF2-AF32-1CB5064A03EA}" sibTransId="{78362F76-45DF-4820-8224-D5A3584E0151}"/>
    <dgm:cxn modelId="{54D2DB60-0265-4C85-8489-37898464784A}" type="presOf" srcId="{4C222254-15AE-4FF5-96BB-8E861A861DBB}" destId="{44756322-9D49-44E8-9BD9-1802BEC70F89}" srcOrd="0" destOrd="0" presId="urn:microsoft.com/office/officeart/2005/8/layout/lProcess1"/>
    <dgm:cxn modelId="{3D137D43-6F12-4FB6-B5B1-D92E4FE615F9}" type="presOf" srcId="{CC4670CE-F56C-40E0-A4A6-C7AAB3646E5D}" destId="{D966F85B-B797-44CE-A248-54C23DB3821A}" srcOrd="0" destOrd="0" presId="urn:microsoft.com/office/officeart/2005/8/layout/lProcess1"/>
    <dgm:cxn modelId="{98E06066-6743-4CB3-89E7-0EBA7CA45315}" type="presOf" srcId="{5E3F9454-3E46-41A4-8AFA-460620EDC374}" destId="{8343966C-F8C0-4F7F-A795-FBED53E3049D}" srcOrd="0" destOrd="0" presId="urn:microsoft.com/office/officeart/2005/8/layout/lProcess1"/>
    <dgm:cxn modelId="{719E0B51-AECE-47BF-B084-9241DD54F663}" type="presOf" srcId="{1679A66B-49F8-49B0-9DCA-B01FC8966AED}" destId="{3297D529-83A8-47EE-A5DC-7B6A5FF2E652}" srcOrd="0" destOrd="0" presId="urn:microsoft.com/office/officeart/2005/8/layout/lProcess1"/>
    <dgm:cxn modelId="{F78EB772-20CE-4DAE-89DA-78400EFC4B02}" srcId="{F1977723-B651-4C2F-97AD-677157E73CB1}" destId="{AD4A932B-6E9A-42A3-9EBE-7C6D09471708}" srcOrd="2" destOrd="0" parTransId="{996FEECD-81B3-4636-8D45-7E6F76C0504F}" sibTransId="{8826ADA3-4CAB-4A12-82A9-5FE976D17788}"/>
    <dgm:cxn modelId="{D686C655-2BE3-4AD1-A752-67B39F4C7FB0}" type="presOf" srcId="{9357C2C5-9457-4219-BDE3-7721354A6EE8}" destId="{3D8E9B52-7E10-4F07-A97A-26D7C7FDCB78}" srcOrd="0" destOrd="0" presId="urn:microsoft.com/office/officeart/2005/8/layout/lProcess1"/>
    <dgm:cxn modelId="{6BE3C675-F99E-45F6-A64E-4C15053EB4C2}" type="presOf" srcId="{8E00FDB3-0767-422D-A216-18A47159F327}" destId="{D7082235-C445-4708-A4F5-FCB3F9B36C09}" srcOrd="0" destOrd="0" presId="urn:microsoft.com/office/officeart/2005/8/layout/lProcess1"/>
    <dgm:cxn modelId="{8E136376-23CD-4F64-9C37-04A1BD9B845A}" srcId="{6A29DDD3-5DB3-440A-8C18-DADC247756D9}" destId="{2CBBF70E-6553-47E1-8653-F3EB1765B86C}" srcOrd="2" destOrd="0" parTransId="{B357B2D3-48DE-41FD-B604-7D8A20317729}" sibTransId="{BA74305F-C40E-4484-888F-CDE351769FED}"/>
    <dgm:cxn modelId="{C0FCA27A-C9BE-41D5-BF5B-ACE9E8190609}" type="presOf" srcId="{2CBBF70E-6553-47E1-8653-F3EB1765B86C}" destId="{FBE9E265-09CF-4675-BD7C-7487B03F5EC0}" srcOrd="0" destOrd="0" presId="urn:microsoft.com/office/officeart/2005/8/layout/lProcess1"/>
    <dgm:cxn modelId="{6E75CB7A-AE95-41AA-8E7C-CEE863BEA43E}" type="presOf" srcId="{3819117D-A78E-4AC0-B149-DF9DCB0D2ACE}" destId="{8436B426-C0BF-4084-927D-C0126636C31F}" srcOrd="0" destOrd="0" presId="urn:microsoft.com/office/officeart/2005/8/layout/lProcess1"/>
    <dgm:cxn modelId="{D120637E-2620-43C8-A910-383E759F35B8}" srcId="{6A29DDD3-5DB3-440A-8C18-DADC247756D9}" destId="{45DCF450-C033-4A94-8BFF-FBDFB514E7ED}" srcOrd="3" destOrd="0" parTransId="{7BD3A689-5F1E-455A-B208-9BED5C5D7043}" sibTransId="{A2DD2EBB-5348-44AD-8FF0-836ABDFE383F}"/>
    <dgm:cxn modelId="{2D5C637F-6926-4776-AC29-A232BEB55322}" type="presOf" srcId="{1BA392B0-173D-4B83-9F89-0B85FF0B1633}" destId="{1BCE1A4C-309F-401F-9E35-0273BA1C4EBA}" srcOrd="0" destOrd="0" presId="urn:microsoft.com/office/officeart/2005/8/layout/lProcess1"/>
    <dgm:cxn modelId="{A06F6F88-1036-4472-971B-44FF4D42ED76}" type="presOf" srcId="{EA658BD4-B789-44C2-BD8E-84112A7D1894}" destId="{074E8528-C9AA-400B-9EFE-342AEF72F6BD}" srcOrd="0" destOrd="0" presId="urn:microsoft.com/office/officeart/2005/8/layout/lProcess1"/>
    <dgm:cxn modelId="{BF334291-F8A2-4A1F-908A-1DC62B4F4D91}" type="presOf" srcId="{AD4A932B-6E9A-42A3-9EBE-7C6D09471708}" destId="{936D322A-8D27-41C2-83B1-B178C3E2D77E}" srcOrd="0" destOrd="0" presId="urn:microsoft.com/office/officeart/2005/8/layout/lProcess1"/>
    <dgm:cxn modelId="{ECBA6B9F-AAD8-4FA7-B3D4-DBD563883F77}" srcId="{6ADD58C3-3AD2-4702-838C-37C9E994251E}" destId="{24E69271-320F-4B60-B026-FDECFBCE0BC1}" srcOrd="0" destOrd="0" parTransId="{48368C97-665D-4924-AA5B-4F39870E8373}" sibTransId="{3226FA76-858B-48E3-8D04-2945B69208DF}"/>
    <dgm:cxn modelId="{EAE37EA3-B387-4E40-AA8F-A1039129E9BE}" type="presOf" srcId="{8E5A8837-42DB-48EA-8548-B6C11750932D}" destId="{EB20F72B-7D81-445F-9AED-259DAD65C4AD}" srcOrd="0" destOrd="0" presId="urn:microsoft.com/office/officeart/2005/8/layout/lProcess1"/>
    <dgm:cxn modelId="{18FEE0B0-FB18-4970-97AD-BC4F50128B00}" type="presOf" srcId="{A7050E8D-5F65-461E-B9F0-DF8428663723}" destId="{A56A83B3-1601-4D5B-9673-FB923C04971B}" srcOrd="0" destOrd="0" presId="urn:microsoft.com/office/officeart/2005/8/layout/lProcess1"/>
    <dgm:cxn modelId="{CEAB0EB1-1CDF-4D37-B7B1-9EF70FF64BE4}" type="presOf" srcId="{0D8688C4-70D7-4DA0-97AB-522127C8E3DD}" destId="{42E3845B-3AF5-456B-85C6-021FD4CCDFA2}" srcOrd="0" destOrd="0" presId="urn:microsoft.com/office/officeart/2005/8/layout/lProcess1"/>
    <dgm:cxn modelId="{EC3404BE-5F05-456C-8CF9-D154881E92CA}" type="presOf" srcId="{48368C97-665D-4924-AA5B-4F39870E8373}" destId="{3B77B413-72EE-408D-A935-2E35BEEBC880}" srcOrd="0" destOrd="0" presId="urn:microsoft.com/office/officeart/2005/8/layout/lProcess1"/>
    <dgm:cxn modelId="{11E8DAC1-BFBF-468E-B60E-F19E48E1EBCA}" srcId="{EA658BD4-B789-44C2-BD8E-84112A7D1894}" destId="{1679A66B-49F8-49B0-9DCA-B01FC8966AED}" srcOrd="1" destOrd="0" parTransId="{FF14AD0E-51B1-4F52-8AE7-19BAC2F76BAA}" sibTransId="{8102CF26-445B-4573-B04F-E2F8E276E36A}"/>
    <dgm:cxn modelId="{349503C2-AE88-4782-AABF-96B0E557E436}" type="presOf" srcId="{BA74305F-C40E-4484-888F-CDE351769FED}" destId="{1E0FDD5F-F2BE-4B6A-80FA-CE190E0858F9}" srcOrd="0" destOrd="0" presId="urn:microsoft.com/office/officeart/2005/8/layout/lProcess1"/>
    <dgm:cxn modelId="{E9FC77C2-4AF6-46DF-A74C-76AC0AB0CA8E}" srcId="{6ADD58C3-3AD2-4702-838C-37C9E994251E}" destId="{48CA2835-BB54-48EC-A9AB-5DAA65127FF8}" srcOrd="2" destOrd="0" parTransId="{4EC6E5D0-F077-40D5-82D6-E6372B0EF8F5}" sibTransId="{15FB2785-F960-41DA-8FCF-514453E4799E}"/>
    <dgm:cxn modelId="{095AF4C3-2866-4AF8-A969-39732EEC220D}" type="presOf" srcId="{24E69271-320F-4B60-B026-FDECFBCE0BC1}" destId="{F8291ED2-4B39-48F3-B536-A1A138438CA7}" srcOrd="0" destOrd="0" presId="urn:microsoft.com/office/officeart/2005/8/layout/lProcess1"/>
    <dgm:cxn modelId="{B45324C5-E403-454D-8D5D-FEEDED45160C}" srcId="{AD4A932B-6E9A-42A3-9EBE-7C6D09471708}" destId="{9357C2C5-9457-4219-BDE3-7721354A6EE8}" srcOrd="1" destOrd="0" parTransId="{E826B26C-20DE-48D0-ABEF-2C3CB5ED661A}" sibTransId="{C40C6396-A027-4F2A-AB91-F160D78B08B3}"/>
    <dgm:cxn modelId="{9D073AC7-033D-4A14-90A2-83A449E0B3FF}" srcId="{5E3F9454-3E46-41A4-8AFA-460620EDC374}" destId="{8E5A8837-42DB-48EA-8548-B6C11750932D}" srcOrd="0" destOrd="0" parTransId="{CC4670CE-F56C-40E0-A4A6-C7AAB3646E5D}" sibTransId="{8E00FDB3-0767-422D-A216-18A47159F327}"/>
    <dgm:cxn modelId="{2B71B7CB-14D4-4D0E-8018-B2D06A98C9F7}" type="presOf" srcId="{4EB779F0-F33A-40C8-BFD0-53C5596CDEE4}" destId="{FB3EE751-F6EC-4264-ABDD-8602EC826315}" srcOrd="0" destOrd="0" presId="urn:microsoft.com/office/officeart/2005/8/layout/lProcess1"/>
    <dgm:cxn modelId="{81EBD3D0-973C-499F-8AC5-F3E74E73593B}" type="presOf" srcId="{43BF3E61-FD5B-49EF-9509-D2479F29CC92}" destId="{D628E9DF-29B5-4BAC-B5EA-A8A9A431305C}" srcOrd="0" destOrd="0" presId="urn:microsoft.com/office/officeart/2005/8/layout/lProcess1"/>
    <dgm:cxn modelId="{3A4963EA-31AE-4877-B9BB-A928CF643A1C}" type="presOf" srcId="{F1977723-B651-4C2F-97AD-677157E73CB1}" destId="{F9DBAB19-E9DC-48B9-86DB-1083F7AFE8F8}" srcOrd="0" destOrd="0" presId="urn:microsoft.com/office/officeart/2005/8/layout/lProcess1"/>
    <dgm:cxn modelId="{7DB6D8ED-EB0E-4CBD-A4C2-352D9E0C5733}" type="presOf" srcId="{6ADD58C3-3AD2-4702-838C-37C9E994251E}" destId="{20DF4080-6ECD-445C-9FF0-729CE750784C}" srcOrd="0" destOrd="0" presId="urn:microsoft.com/office/officeart/2005/8/layout/lProcess1"/>
    <dgm:cxn modelId="{B45BA5F2-5115-43E2-9839-5B81F4DDEE0E}" type="presOf" srcId="{45DCF450-C033-4A94-8BFF-FBDFB514E7ED}" destId="{1A5857D3-BE24-4E79-8D65-AE85A7550019}" srcOrd="0" destOrd="0" presId="urn:microsoft.com/office/officeart/2005/8/layout/lProcess1"/>
    <dgm:cxn modelId="{B111D4F5-E28E-442B-8207-0B5E0B04F2FF}" type="presOf" srcId="{F25C9350-DF5B-4EE6-B54D-C7D35517EFF3}" destId="{BB5027D9-45AD-4824-8468-DD46554EFB1F}" srcOrd="0" destOrd="0" presId="urn:microsoft.com/office/officeart/2005/8/layout/lProcess1"/>
    <dgm:cxn modelId="{A225E2F9-E3AD-4E25-AB79-12672C72D54A}" srcId="{6ADD58C3-3AD2-4702-838C-37C9E994251E}" destId="{F25C9350-DF5B-4EE6-B54D-C7D35517EFF3}" srcOrd="1" destOrd="0" parTransId="{F08D4FA7-3DFD-489E-BF21-330528631B64}" sibTransId="{04F9CA3D-49B1-4B39-B959-3BEB4D409C3D}"/>
    <dgm:cxn modelId="{88B603FD-E06D-4ED2-B506-1CEF2738A4A5}" type="presOf" srcId="{CD401AFD-A08F-45A3-A92D-82688EAADC19}" destId="{102A8BD2-BE99-4E9D-B639-BC940EEDA47F}" srcOrd="0" destOrd="0" presId="urn:microsoft.com/office/officeart/2005/8/layout/lProcess1"/>
    <dgm:cxn modelId="{C9A568FF-BE89-4BB5-B6BE-F290A93D4A21}" type="presOf" srcId="{04F9CA3D-49B1-4B39-B959-3BEB4D409C3D}" destId="{9B8F944F-064F-4E03-AF44-3D6C263E01B0}" srcOrd="0" destOrd="0" presId="urn:microsoft.com/office/officeart/2005/8/layout/lProcess1"/>
    <dgm:cxn modelId="{B56A067D-415B-4868-824C-FC42A5E04FBD}" type="presParOf" srcId="{F9DBAB19-E9DC-48B9-86DB-1083F7AFE8F8}" destId="{CB1F20F8-EC3D-4EBF-BC20-2D780E85660A}" srcOrd="0" destOrd="0" presId="urn:microsoft.com/office/officeart/2005/8/layout/lProcess1"/>
    <dgm:cxn modelId="{0C273E74-AA68-45C8-BE91-FA6934CA9925}" type="presParOf" srcId="{CB1F20F8-EC3D-4EBF-BC20-2D780E85660A}" destId="{D9FFFC9B-D67A-4B84-AC63-CD3DA2414CB9}" srcOrd="0" destOrd="0" presId="urn:microsoft.com/office/officeart/2005/8/layout/lProcess1"/>
    <dgm:cxn modelId="{6FB5475F-C4A0-455F-9276-8C9D7C536B42}" type="presParOf" srcId="{CB1F20F8-EC3D-4EBF-BC20-2D780E85660A}" destId="{20EB7778-0E07-46B3-9371-81072FE2A806}" srcOrd="1" destOrd="0" presId="urn:microsoft.com/office/officeart/2005/8/layout/lProcess1"/>
    <dgm:cxn modelId="{635750C9-C78E-4A0E-9681-8E5765764D2B}" type="presParOf" srcId="{CB1F20F8-EC3D-4EBF-BC20-2D780E85660A}" destId="{A56A83B3-1601-4D5B-9673-FB923C04971B}" srcOrd="2" destOrd="0" presId="urn:microsoft.com/office/officeart/2005/8/layout/lProcess1"/>
    <dgm:cxn modelId="{A6D9B620-8688-4EBC-8ED5-542D2906F1D9}" type="presParOf" srcId="{CB1F20F8-EC3D-4EBF-BC20-2D780E85660A}" destId="{EA3F9800-713B-4600-99EE-3EFB4CCF47EF}" srcOrd="3" destOrd="0" presId="urn:microsoft.com/office/officeart/2005/8/layout/lProcess1"/>
    <dgm:cxn modelId="{9E0BA488-9211-4239-A799-5051FE81FF67}" type="presParOf" srcId="{CB1F20F8-EC3D-4EBF-BC20-2D780E85660A}" destId="{08B883D8-6B1B-4304-B989-9AEC5D3C4181}" srcOrd="4" destOrd="0" presId="urn:microsoft.com/office/officeart/2005/8/layout/lProcess1"/>
    <dgm:cxn modelId="{E2652BD0-8858-458A-A867-1D28AD993C31}" type="presParOf" srcId="{CB1F20F8-EC3D-4EBF-BC20-2D780E85660A}" destId="{1BCE1A4C-309F-401F-9E35-0273BA1C4EBA}" srcOrd="5" destOrd="0" presId="urn:microsoft.com/office/officeart/2005/8/layout/lProcess1"/>
    <dgm:cxn modelId="{B222DCE2-FA01-4180-8668-BAE7E7A89844}" type="presParOf" srcId="{CB1F20F8-EC3D-4EBF-BC20-2D780E85660A}" destId="{FBE9E265-09CF-4675-BD7C-7487B03F5EC0}" srcOrd="6" destOrd="0" presId="urn:microsoft.com/office/officeart/2005/8/layout/lProcess1"/>
    <dgm:cxn modelId="{56039302-05BC-4FC4-A24F-541F6A0B09D7}" type="presParOf" srcId="{CB1F20F8-EC3D-4EBF-BC20-2D780E85660A}" destId="{1E0FDD5F-F2BE-4B6A-80FA-CE190E0858F9}" srcOrd="7" destOrd="0" presId="urn:microsoft.com/office/officeart/2005/8/layout/lProcess1"/>
    <dgm:cxn modelId="{262A35A8-352B-4F48-8786-F7A1EE57E6B2}" type="presParOf" srcId="{CB1F20F8-EC3D-4EBF-BC20-2D780E85660A}" destId="{1A5857D3-BE24-4E79-8D65-AE85A7550019}" srcOrd="8" destOrd="0" presId="urn:microsoft.com/office/officeart/2005/8/layout/lProcess1"/>
    <dgm:cxn modelId="{8FCE1A96-C299-4B70-B0B6-1BA4C8A3C60F}" type="presParOf" srcId="{F9DBAB19-E9DC-48B9-86DB-1083F7AFE8F8}" destId="{5B391283-2346-4941-B45F-3D8B1DC7F3D5}" srcOrd="1" destOrd="0" presId="urn:microsoft.com/office/officeart/2005/8/layout/lProcess1"/>
    <dgm:cxn modelId="{56318318-40E3-4A0D-A062-E1281DCBF723}" type="presParOf" srcId="{F9DBAB19-E9DC-48B9-86DB-1083F7AFE8F8}" destId="{92E5CEA1-4859-4F26-A0F7-E526D1AC18FB}" srcOrd="2" destOrd="0" presId="urn:microsoft.com/office/officeart/2005/8/layout/lProcess1"/>
    <dgm:cxn modelId="{BDE22CFF-7EDE-4C6A-B1C4-B96B1CA11571}" type="presParOf" srcId="{92E5CEA1-4859-4F26-A0F7-E526D1AC18FB}" destId="{074E8528-C9AA-400B-9EFE-342AEF72F6BD}" srcOrd="0" destOrd="0" presId="urn:microsoft.com/office/officeart/2005/8/layout/lProcess1"/>
    <dgm:cxn modelId="{6C29D7E3-3D0C-4DDB-98CA-F10D389A25ED}" type="presParOf" srcId="{92E5CEA1-4859-4F26-A0F7-E526D1AC18FB}" destId="{3326EF7D-7B08-4728-A1CE-BC0339BBBDC1}" srcOrd="1" destOrd="0" presId="urn:microsoft.com/office/officeart/2005/8/layout/lProcess1"/>
    <dgm:cxn modelId="{FBB4DB5F-BC2E-429A-BAC4-40B03AC6B894}" type="presParOf" srcId="{92E5CEA1-4859-4F26-A0F7-E526D1AC18FB}" destId="{8436B426-C0BF-4084-927D-C0126636C31F}" srcOrd="2" destOrd="0" presId="urn:microsoft.com/office/officeart/2005/8/layout/lProcess1"/>
    <dgm:cxn modelId="{26E609A2-572C-4C6F-B1D9-03FDA092D906}" type="presParOf" srcId="{92E5CEA1-4859-4F26-A0F7-E526D1AC18FB}" destId="{D628E9DF-29B5-4BAC-B5EA-A8A9A431305C}" srcOrd="3" destOrd="0" presId="urn:microsoft.com/office/officeart/2005/8/layout/lProcess1"/>
    <dgm:cxn modelId="{A0135681-FB8D-4058-9913-187BB7CD3A3E}" type="presParOf" srcId="{92E5CEA1-4859-4F26-A0F7-E526D1AC18FB}" destId="{3297D529-83A8-47EE-A5DC-7B6A5FF2E652}" srcOrd="4" destOrd="0" presId="urn:microsoft.com/office/officeart/2005/8/layout/lProcess1"/>
    <dgm:cxn modelId="{BAC67F90-F621-4C6C-96C1-9D7752506980}" type="presParOf" srcId="{F9DBAB19-E9DC-48B9-86DB-1083F7AFE8F8}" destId="{8E8731E2-0AF9-4DAA-A3B9-2009062DB85A}" srcOrd="3" destOrd="0" presId="urn:microsoft.com/office/officeart/2005/8/layout/lProcess1"/>
    <dgm:cxn modelId="{BB8002E4-3B64-41B2-9CA1-9A645C62A47B}" type="presParOf" srcId="{F9DBAB19-E9DC-48B9-86DB-1083F7AFE8F8}" destId="{97BA828A-04DF-48E7-91D9-192FFA1B26E8}" srcOrd="4" destOrd="0" presId="urn:microsoft.com/office/officeart/2005/8/layout/lProcess1"/>
    <dgm:cxn modelId="{4D68C4D8-AFAB-4205-A184-1EDE5893F92A}" type="presParOf" srcId="{97BA828A-04DF-48E7-91D9-192FFA1B26E8}" destId="{936D322A-8D27-41C2-83B1-B178C3E2D77E}" srcOrd="0" destOrd="0" presId="urn:microsoft.com/office/officeart/2005/8/layout/lProcess1"/>
    <dgm:cxn modelId="{73FBD8A3-5B39-4374-9E52-941AA8245AEB}" type="presParOf" srcId="{97BA828A-04DF-48E7-91D9-192FFA1B26E8}" destId="{42E3845B-3AF5-456B-85C6-021FD4CCDFA2}" srcOrd="1" destOrd="0" presId="urn:microsoft.com/office/officeart/2005/8/layout/lProcess1"/>
    <dgm:cxn modelId="{B70126AC-8BEE-43A1-9016-E8702E59AD96}" type="presParOf" srcId="{97BA828A-04DF-48E7-91D9-192FFA1B26E8}" destId="{44756322-9D49-44E8-9BD9-1802BEC70F89}" srcOrd="2" destOrd="0" presId="urn:microsoft.com/office/officeart/2005/8/layout/lProcess1"/>
    <dgm:cxn modelId="{753187BE-08F2-4674-B0E6-98A59BAD0F67}" type="presParOf" srcId="{97BA828A-04DF-48E7-91D9-192FFA1B26E8}" destId="{102A8BD2-BE99-4E9D-B639-BC940EEDA47F}" srcOrd="3" destOrd="0" presId="urn:microsoft.com/office/officeart/2005/8/layout/lProcess1"/>
    <dgm:cxn modelId="{14B1CE88-2158-428D-A51D-1BF2A70DD92D}" type="presParOf" srcId="{97BA828A-04DF-48E7-91D9-192FFA1B26E8}" destId="{3D8E9B52-7E10-4F07-A97A-26D7C7FDCB78}" srcOrd="4" destOrd="0" presId="urn:microsoft.com/office/officeart/2005/8/layout/lProcess1"/>
    <dgm:cxn modelId="{28447A36-7FB3-438C-9839-0C7A7BB79D17}" type="presParOf" srcId="{F9DBAB19-E9DC-48B9-86DB-1083F7AFE8F8}" destId="{5E38B802-E215-457E-8CAE-8C8935A97F58}" srcOrd="5" destOrd="0" presId="urn:microsoft.com/office/officeart/2005/8/layout/lProcess1"/>
    <dgm:cxn modelId="{DC8AF37E-17CB-4393-908A-1D09D1964874}" type="presParOf" srcId="{F9DBAB19-E9DC-48B9-86DB-1083F7AFE8F8}" destId="{11EE7DB6-5971-43FB-9337-52DC48BB8783}" srcOrd="6" destOrd="0" presId="urn:microsoft.com/office/officeart/2005/8/layout/lProcess1"/>
    <dgm:cxn modelId="{ED33BEED-581E-43B8-9916-B4EDA28DAC09}" type="presParOf" srcId="{11EE7DB6-5971-43FB-9337-52DC48BB8783}" destId="{8343966C-F8C0-4F7F-A795-FBED53E3049D}" srcOrd="0" destOrd="0" presId="urn:microsoft.com/office/officeart/2005/8/layout/lProcess1"/>
    <dgm:cxn modelId="{265797B3-0D01-4549-A5EE-85E44F0ED6A4}" type="presParOf" srcId="{11EE7DB6-5971-43FB-9337-52DC48BB8783}" destId="{D966F85B-B797-44CE-A248-54C23DB3821A}" srcOrd="1" destOrd="0" presId="urn:microsoft.com/office/officeart/2005/8/layout/lProcess1"/>
    <dgm:cxn modelId="{B764CD45-D18B-4CB8-825C-EEEEB6EAB366}" type="presParOf" srcId="{11EE7DB6-5971-43FB-9337-52DC48BB8783}" destId="{EB20F72B-7D81-445F-9AED-259DAD65C4AD}" srcOrd="2" destOrd="0" presId="urn:microsoft.com/office/officeart/2005/8/layout/lProcess1"/>
    <dgm:cxn modelId="{9E0DC90E-EE0C-4329-8C37-DCB91EE08A37}" type="presParOf" srcId="{11EE7DB6-5971-43FB-9337-52DC48BB8783}" destId="{D7082235-C445-4708-A4F5-FCB3F9B36C09}" srcOrd="3" destOrd="0" presId="urn:microsoft.com/office/officeart/2005/8/layout/lProcess1"/>
    <dgm:cxn modelId="{7A2417C6-B2D1-4150-824A-4A258A8E47BB}" type="presParOf" srcId="{11EE7DB6-5971-43FB-9337-52DC48BB8783}" destId="{FB3EE751-F6EC-4264-ABDD-8602EC826315}" srcOrd="4" destOrd="0" presId="urn:microsoft.com/office/officeart/2005/8/layout/lProcess1"/>
    <dgm:cxn modelId="{90E5C398-DCBA-4BA5-B7F6-FE51B28D6CB6}" type="presParOf" srcId="{F9DBAB19-E9DC-48B9-86DB-1083F7AFE8F8}" destId="{20028C2B-5133-40CA-8C85-E99ECDA83734}" srcOrd="7" destOrd="0" presId="urn:microsoft.com/office/officeart/2005/8/layout/lProcess1"/>
    <dgm:cxn modelId="{09273C94-4194-4DDC-A03A-1593E19A5D7C}" type="presParOf" srcId="{F9DBAB19-E9DC-48B9-86DB-1083F7AFE8F8}" destId="{5D410440-7895-434B-A8EA-457F301167D5}" srcOrd="8" destOrd="0" presId="urn:microsoft.com/office/officeart/2005/8/layout/lProcess1"/>
    <dgm:cxn modelId="{52770EFD-E8DA-4A8C-8D71-F3E06050DD35}" type="presParOf" srcId="{5D410440-7895-434B-A8EA-457F301167D5}" destId="{20DF4080-6ECD-445C-9FF0-729CE750784C}" srcOrd="0" destOrd="0" presId="urn:microsoft.com/office/officeart/2005/8/layout/lProcess1"/>
    <dgm:cxn modelId="{AC609E30-4CDD-4F43-83D7-12AD9C0A7CBC}" type="presParOf" srcId="{5D410440-7895-434B-A8EA-457F301167D5}" destId="{3B77B413-72EE-408D-A935-2E35BEEBC880}" srcOrd="1" destOrd="0" presId="urn:microsoft.com/office/officeart/2005/8/layout/lProcess1"/>
    <dgm:cxn modelId="{6468C474-CA27-4E31-9841-F869AB7E003F}" type="presParOf" srcId="{5D410440-7895-434B-A8EA-457F301167D5}" destId="{F8291ED2-4B39-48F3-B536-A1A138438CA7}" srcOrd="2" destOrd="0" presId="urn:microsoft.com/office/officeart/2005/8/layout/lProcess1"/>
    <dgm:cxn modelId="{85D29E24-A2A6-4FA5-BC1E-8C9121F03036}" type="presParOf" srcId="{5D410440-7895-434B-A8EA-457F301167D5}" destId="{C83BEF0D-91D4-493D-AE8A-3B8532F23203}" srcOrd="3" destOrd="0" presId="urn:microsoft.com/office/officeart/2005/8/layout/lProcess1"/>
    <dgm:cxn modelId="{B4DAAF7E-DC12-4E11-8A6B-09029C4C41C5}" type="presParOf" srcId="{5D410440-7895-434B-A8EA-457F301167D5}" destId="{BB5027D9-45AD-4824-8468-DD46554EFB1F}" srcOrd="4" destOrd="0" presId="urn:microsoft.com/office/officeart/2005/8/layout/lProcess1"/>
    <dgm:cxn modelId="{EA1293DF-3317-4FC9-A877-7190A4295C77}" type="presParOf" srcId="{5D410440-7895-434B-A8EA-457F301167D5}" destId="{9B8F944F-064F-4E03-AF44-3D6C263E01B0}" srcOrd="5" destOrd="0" presId="urn:microsoft.com/office/officeart/2005/8/layout/lProcess1"/>
    <dgm:cxn modelId="{3B805F44-8761-4819-B89C-97B724E1CAA5}" type="presParOf" srcId="{5D410440-7895-434B-A8EA-457F301167D5}" destId="{F66C2759-2186-4B7E-B9DF-F1312C63FDC0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FFC9B-D67A-4B84-AC63-CD3DA2414CB9}">
      <dsp:nvSpPr>
        <dsp:cNvPr id="0" name=""/>
        <dsp:cNvSpPr/>
      </dsp:nvSpPr>
      <dsp:spPr>
        <a:xfrm>
          <a:off x="1032" y="1689854"/>
          <a:ext cx="1507182" cy="376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Data analysis</a:t>
          </a:r>
        </a:p>
      </dsp:txBody>
      <dsp:txXfrm>
        <a:off x="12068" y="1700890"/>
        <a:ext cx="1485110" cy="354723"/>
      </dsp:txXfrm>
    </dsp:sp>
    <dsp:sp modelId="{20EB7778-0E07-46B3-9371-81072FE2A806}">
      <dsp:nvSpPr>
        <dsp:cNvPr id="0" name=""/>
        <dsp:cNvSpPr/>
      </dsp:nvSpPr>
      <dsp:spPr>
        <a:xfrm rot="5400000">
          <a:off x="721653" y="2099619"/>
          <a:ext cx="65939" cy="659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A83B3-1601-4D5B-9673-FB923C04971B}">
      <dsp:nvSpPr>
        <dsp:cNvPr id="0" name=""/>
        <dsp:cNvSpPr/>
      </dsp:nvSpPr>
      <dsp:spPr>
        <a:xfrm>
          <a:off x="1032" y="2198528"/>
          <a:ext cx="1507182" cy="3767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Analyze Rx activity relative to other </a:t>
          </a:r>
          <a:r>
            <a:rPr lang="en-US" sz="800" kern="1200" dirty="0" err="1"/>
            <a:t>pbr</a:t>
          </a:r>
          <a:r>
            <a:rPr lang="en-US" sz="800" kern="1200" dirty="0"/>
            <a:t> in chain</a:t>
          </a:r>
        </a:p>
      </dsp:txBody>
      <dsp:txXfrm>
        <a:off x="12068" y="2209564"/>
        <a:ext cx="1485110" cy="354723"/>
      </dsp:txXfrm>
    </dsp:sp>
    <dsp:sp modelId="{EA3F9800-713B-4600-99EE-3EFB4CCF47EF}">
      <dsp:nvSpPr>
        <dsp:cNvPr id="0" name=""/>
        <dsp:cNvSpPr/>
      </dsp:nvSpPr>
      <dsp:spPr>
        <a:xfrm rot="5400000">
          <a:off x="721653" y="2608293"/>
          <a:ext cx="65939" cy="659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883D8-6B1B-4304-B989-9AEC5D3C4181}">
      <dsp:nvSpPr>
        <dsp:cNvPr id="0" name=""/>
        <dsp:cNvSpPr/>
      </dsp:nvSpPr>
      <dsp:spPr>
        <a:xfrm>
          <a:off x="1032" y="2707202"/>
          <a:ext cx="1507182" cy="3767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Develop a forced ranking  based upon Oxycodone activity</a:t>
          </a:r>
        </a:p>
      </dsp:txBody>
      <dsp:txXfrm>
        <a:off x="12068" y="2718238"/>
        <a:ext cx="1485110" cy="354723"/>
      </dsp:txXfrm>
    </dsp:sp>
    <dsp:sp modelId="{1BCE1A4C-309F-401F-9E35-0273BA1C4EBA}">
      <dsp:nvSpPr>
        <dsp:cNvPr id="0" name=""/>
        <dsp:cNvSpPr/>
      </dsp:nvSpPr>
      <dsp:spPr>
        <a:xfrm rot="5400000">
          <a:off x="721653" y="3116967"/>
          <a:ext cx="65939" cy="659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9E265-09CF-4675-BD7C-7487B03F5EC0}">
      <dsp:nvSpPr>
        <dsp:cNvPr id="0" name=""/>
        <dsp:cNvSpPr/>
      </dsp:nvSpPr>
      <dsp:spPr>
        <a:xfrm>
          <a:off x="1032" y="3215876"/>
          <a:ext cx="1507182" cy="3767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Filter </a:t>
          </a:r>
          <a:r>
            <a:rPr lang="en-US" sz="800" kern="1200" dirty="0" err="1"/>
            <a:t>pbr</a:t>
          </a:r>
          <a:r>
            <a:rPr lang="en-US" sz="800" kern="1200" dirty="0"/>
            <a:t> with composite rank in Top 100 </a:t>
          </a:r>
        </a:p>
      </dsp:txBody>
      <dsp:txXfrm>
        <a:off x="12068" y="3226912"/>
        <a:ext cx="1485110" cy="354723"/>
      </dsp:txXfrm>
    </dsp:sp>
    <dsp:sp modelId="{1E0FDD5F-F2BE-4B6A-80FA-CE190E0858F9}">
      <dsp:nvSpPr>
        <dsp:cNvPr id="0" name=""/>
        <dsp:cNvSpPr/>
      </dsp:nvSpPr>
      <dsp:spPr>
        <a:xfrm rot="5400000">
          <a:off x="721653" y="3625642"/>
          <a:ext cx="65939" cy="659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857D3-BE24-4E79-8D65-AE85A7550019}">
      <dsp:nvSpPr>
        <dsp:cNvPr id="0" name=""/>
        <dsp:cNvSpPr/>
      </dsp:nvSpPr>
      <dsp:spPr>
        <a:xfrm>
          <a:off x="1032" y="3724550"/>
          <a:ext cx="1507182" cy="3767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Subset for office in NJ or PA – resulted in list of 13 </a:t>
          </a:r>
          <a:r>
            <a:rPr lang="en-US" sz="800" kern="1200" dirty="0" err="1"/>
            <a:t>pbr</a:t>
          </a:r>
          <a:endParaRPr lang="en-US" sz="800" kern="1200" dirty="0"/>
        </a:p>
      </dsp:txBody>
      <dsp:txXfrm>
        <a:off x="12068" y="3735586"/>
        <a:ext cx="1485110" cy="354723"/>
      </dsp:txXfrm>
    </dsp:sp>
    <dsp:sp modelId="{074E8528-C9AA-400B-9EFE-342AEF72F6BD}">
      <dsp:nvSpPr>
        <dsp:cNvPr id="0" name=""/>
        <dsp:cNvSpPr/>
      </dsp:nvSpPr>
      <dsp:spPr>
        <a:xfrm>
          <a:off x="1719220" y="1689854"/>
          <a:ext cx="1507182" cy="376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DLPM Site Visits</a:t>
          </a:r>
        </a:p>
      </dsp:txBody>
      <dsp:txXfrm>
        <a:off x="1730256" y="1700890"/>
        <a:ext cx="1485110" cy="354723"/>
      </dsp:txXfrm>
    </dsp:sp>
    <dsp:sp modelId="{3326EF7D-7B08-4728-A1CE-BC0339BBBDC1}">
      <dsp:nvSpPr>
        <dsp:cNvPr id="0" name=""/>
        <dsp:cNvSpPr/>
      </dsp:nvSpPr>
      <dsp:spPr>
        <a:xfrm rot="5400000">
          <a:off x="2439842" y="2099619"/>
          <a:ext cx="65939" cy="659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6B426-C0BF-4084-927D-C0126636C31F}">
      <dsp:nvSpPr>
        <dsp:cNvPr id="0" name=""/>
        <dsp:cNvSpPr/>
      </dsp:nvSpPr>
      <dsp:spPr>
        <a:xfrm>
          <a:off x="1719220" y="2198528"/>
          <a:ext cx="1507182" cy="3767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Visited all 13 sites in November 2012</a:t>
          </a:r>
        </a:p>
      </dsp:txBody>
      <dsp:txXfrm>
        <a:off x="1730256" y="2209564"/>
        <a:ext cx="1485110" cy="354723"/>
      </dsp:txXfrm>
    </dsp:sp>
    <dsp:sp modelId="{D628E9DF-29B5-4BAC-B5EA-A8A9A431305C}">
      <dsp:nvSpPr>
        <dsp:cNvPr id="0" name=""/>
        <dsp:cNvSpPr/>
      </dsp:nvSpPr>
      <dsp:spPr>
        <a:xfrm rot="5400000">
          <a:off x="2439842" y="2608293"/>
          <a:ext cx="65939" cy="659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7D529-83A8-47EE-A5DC-7B6A5FF2E652}">
      <dsp:nvSpPr>
        <dsp:cNvPr id="0" name=""/>
        <dsp:cNvSpPr/>
      </dsp:nvSpPr>
      <dsp:spPr>
        <a:xfrm>
          <a:off x="1719220" y="2707202"/>
          <a:ext cx="1507182" cy="3767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Used template questionnaire to enable consistent analysis across sites</a:t>
          </a:r>
        </a:p>
      </dsp:txBody>
      <dsp:txXfrm>
        <a:off x="1730256" y="2718238"/>
        <a:ext cx="1485110" cy="354723"/>
      </dsp:txXfrm>
    </dsp:sp>
    <dsp:sp modelId="{936D322A-8D27-41C2-83B1-B178C3E2D77E}">
      <dsp:nvSpPr>
        <dsp:cNvPr id="0" name=""/>
        <dsp:cNvSpPr/>
      </dsp:nvSpPr>
      <dsp:spPr>
        <a:xfrm>
          <a:off x="3437408" y="1689854"/>
          <a:ext cx="1507182" cy="376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Field feedback</a:t>
          </a:r>
        </a:p>
      </dsp:txBody>
      <dsp:txXfrm>
        <a:off x="3448444" y="1700890"/>
        <a:ext cx="1485110" cy="354723"/>
      </dsp:txXfrm>
    </dsp:sp>
    <dsp:sp modelId="{42E3845B-3AF5-456B-85C6-021FD4CCDFA2}">
      <dsp:nvSpPr>
        <dsp:cNvPr id="0" name=""/>
        <dsp:cNvSpPr/>
      </dsp:nvSpPr>
      <dsp:spPr>
        <a:xfrm rot="5400000">
          <a:off x="4158030" y="2099619"/>
          <a:ext cx="65939" cy="659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56322-9D49-44E8-9BD9-1802BEC70F89}">
      <dsp:nvSpPr>
        <dsp:cNvPr id="0" name=""/>
        <dsp:cNvSpPr/>
      </dsp:nvSpPr>
      <dsp:spPr>
        <a:xfrm>
          <a:off x="3437408" y="2198528"/>
          <a:ext cx="1507182" cy="3767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DLPMs visited local stores to gather </a:t>
          </a:r>
          <a:r>
            <a:rPr lang="en-US" sz="800" kern="1200" dirty="0" err="1"/>
            <a:t>Rph</a:t>
          </a:r>
          <a:r>
            <a:rPr lang="en-US" sz="800" kern="1200" dirty="0"/>
            <a:t> feedback</a:t>
          </a:r>
        </a:p>
      </dsp:txBody>
      <dsp:txXfrm>
        <a:off x="3448444" y="2209564"/>
        <a:ext cx="1485110" cy="354723"/>
      </dsp:txXfrm>
    </dsp:sp>
    <dsp:sp modelId="{102A8BD2-BE99-4E9D-B639-BC940EEDA47F}">
      <dsp:nvSpPr>
        <dsp:cNvPr id="0" name=""/>
        <dsp:cNvSpPr/>
      </dsp:nvSpPr>
      <dsp:spPr>
        <a:xfrm rot="5400000">
          <a:off x="4158030" y="2608293"/>
          <a:ext cx="65939" cy="659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E9B52-7E10-4F07-A97A-26D7C7FDCB78}">
      <dsp:nvSpPr>
        <dsp:cNvPr id="0" name=""/>
        <dsp:cNvSpPr/>
      </dsp:nvSpPr>
      <dsp:spPr>
        <a:xfrm>
          <a:off x="3437408" y="2707202"/>
          <a:ext cx="1507182" cy="3767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Documented in feedback template</a:t>
          </a:r>
        </a:p>
      </dsp:txBody>
      <dsp:txXfrm>
        <a:off x="3448444" y="2718238"/>
        <a:ext cx="1485110" cy="354723"/>
      </dsp:txXfrm>
    </dsp:sp>
    <dsp:sp modelId="{8343966C-F8C0-4F7F-A795-FBED53E3049D}">
      <dsp:nvSpPr>
        <dsp:cNvPr id="0" name=""/>
        <dsp:cNvSpPr/>
      </dsp:nvSpPr>
      <dsp:spPr>
        <a:xfrm>
          <a:off x="5155596" y="1689854"/>
          <a:ext cx="1507182" cy="376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Internet Research</a:t>
          </a:r>
        </a:p>
      </dsp:txBody>
      <dsp:txXfrm>
        <a:off x="5166632" y="1700890"/>
        <a:ext cx="1485110" cy="354723"/>
      </dsp:txXfrm>
    </dsp:sp>
    <dsp:sp modelId="{D966F85B-B797-44CE-A248-54C23DB3821A}">
      <dsp:nvSpPr>
        <dsp:cNvPr id="0" name=""/>
        <dsp:cNvSpPr/>
      </dsp:nvSpPr>
      <dsp:spPr>
        <a:xfrm rot="5400000">
          <a:off x="5876218" y="2099619"/>
          <a:ext cx="65939" cy="659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0F72B-7D81-445F-9AED-259DAD65C4AD}">
      <dsp:nvSpPr>
        <dsp:cNvPr id="0" name=""/>
        <dsp:cNvSpPr/>
      </dsp:nvSpPr>
      <dsp:spPr>
        <a:xfrm>
          <a:off x="5155596" y="2198528"/>
          <a:ext cx="1507182" cy="3767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Determine previous disciplinary actions</a:t>
          </a:r>
        </a:p>
      </dsp:txBody>
      <dsp:txXfrm>
        <a:off x="5166632" y="2209564"/>
        <a:ext cx="1485110" cy="354723"/>
      </dsp:txXfrm>
    </dsp:sp>
    <dsp:sp modelId="{D7082235-C445-4708-A4F5-FCB3F9B36C09}">
      <dsp:nvSpPr>
        <dsp:cNvPr id="0" name=""/>
        <dsp:cNvSpPr/>
      </dsp:nvSpPr>
      <dsp:spPr>
        <a:xfrm rot="5400000">
          <a:off x="5876218" y="2608293"/>
          <a:ext cx="65939" cy="659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EE751-F6EC-4264-ABDD-8602EC826315}">
      <dsp:nvSpPr>
        <dsp:cNvPr id="0" name=""/>
        <dsp:cNvSpPr/>
      </dsp:nvSpPr>
      <dsp:spPr>
        <a:xfrm>
          <a:off x="5155596" y="2707202"/>
          <a:ext cx="1507182" cy="3767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Search for other pertinent information</a:t>
          </a:r>
        </a:p>
      </dsp:txBody>
      <dsp:txXfrm>
        <a:off x="5166632" y="2718238"/>
        <a:ext cx="1485110" cy="354723"/>
      </dsp:txXfrm>
    </dsp:sp>
    <dsp:sp modelId="{20DF4080-6ECD-445C-9FF0-729CE750784C}">
      <dsp:nvSpPr>
        <dsp:cNvPr id="0" name=""/>
        <dsp:cNvSpPr/>
      </dsp:nvSpPr>
      <dsp:spPr>
        <a:xfrm>
          <a:off x="6873785" y="1689854"/>
          <a:ext cx="1507182" cy="376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Team Review</a:t>
          </a:r>
        </a:p>
      </dsp:txBody>
      <dsp:txXfrm>
        <a:off x="6884821" y="1700890"/>
        <a:ext cx="1485110" cy="354723"/>
      </dsp:txXfrm>
    </dsp:sp>
    <dsp:sp modelId="{3B77B413-72EE-408D-A935-2E35BEEBC880}">
      <dsp:nvSpPr>
        <dsp:cNvPr id="0" name=""/>
        <dsp:cNvSpPr/>
      </dsp:nvSpPr>
      <dsp:spPr>
        <a:xfrm rot="5400000">
          <a:off x="7594406" y="2099619"/>
          <a:ext cx="65939" cy="659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91ED2-4B39-48F3-B536-A1A138438CA7}">
      <dsp:nvSpPr>
        <dsp:cNvPr id="0" name=""/>
        <dsp:cNvSpPr/>
      </dsp:nvSpPr>
      <dsp:spPr>
        <a:xfrm>
          <a:off x="6873785" y="2198528"/>
          <a:ext cx="1507182" cy="3767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Cross-functional team reviewed/discussed collective information</a:t>
          </a:r>
        </a:p>
      </dsp:txBody>
      <dsp:txXfrm>
        <a:off x="6884821" y="2209564"/>
        <a:ext cx="1485110" cy="354723"/>
      </dsp:txXfrm>
    </dsp:sp>
    <dsp:sp modelId="{C83BEF0D-91D4-493D-AE8A-3B8532F23203}">
      <dsp:nvSpPr>
        <dsp:cNvPr id="0" name=""/>
        <dsp:cNvSpPr/>
      </dsp:nvSpPr>
      <dsp:spPr>
        <a:xfrm rot="5400000">
          <a:off x="7594406" y="2608293"/>
          <a:ext cx="65939" cy="659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027D9-45AD-4824-8468-DD46554EFB1F}">
      <dsp:nvSpPr>
        <dsp:cNvPr id="0" name=""/>
        <dsp:cNvSpPr/>
      </dsp:nvSpPr>
      <dsp:spPr>
        <a:xfrm>
          <a:off x="6873785" y="2707202"/>
          <a:ext cx="1507182" cy="3767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Team comprised of legal, loss prevention and pharmacy integrity</a:t>
          </a:r>
        </a:p>
      </dsp:txBody>
      <dsp:txXfrm>
        <a:off x="6884821" y="2718238"/>
        <a:ext cx="1485110" cy="354723"/>
      </dsp:txXfrm>
    </dsp:sp>
    <dsp:sp modelId="{9B8F944F-064F-4E03-AF44-3D6C263E01B0}">
      <dsp:nvSpPr>
        <dsp:cNvPr id="0" name=""/>
        <dsp:cNvSpPr/>
      </dsp:nvSpPr>
      <dsp:spPr>
        <a:xfrm rot="5400000">
          <a:off x="7594406" y="3116967"/>
          <a:ext cx="65939" cy="659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C2759-2186-4B7E-B9DF-F1312C63FDC0}">
      <dsp:nvSpPr>
        <dsp:cNvPr id="0" name=""/>
        <dsp:cNvSpPr/>
      </dsp:nvSpPr>
      <dsp:spPr>
        <a:xfrm>
          <a:off x="6873785" y="3215876"/>
          <a:ext cx="1507182" cy="3767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Determined final recommendations</a:t>
          </a:r>
        </a:p>
      </dsp:txBody>
      <dsp:txXfrm>
        <a:off x="6884821" y="3226912"/>
        <a:ext cx="1485110" cy="354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1169"/>
          </a:xfrm>
          <a:prstGeom prst="rect">
            <a:avLst/>
          </a:prstGeom>
        </p:spPr>
        <p:txBody>
          <a:bodyPr vert="horz" lIns="92720" tIns="46361" rIns="92720" bIns="463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1169"/>
          </a:xfrm>
          <a:prstGeom prst="rect">
            <a:avLst/>
          </a:prstGeom>
        </p:spPr>
        <p:txBody>
          <a:bodyPr vert="horz" lIns="92720" tIns="46361" rIns="92720" bIns="46361" rtlCol="0"/>
          <a:lstStyle>
            <a:lvl1pPr algn="r">
              <a:defRPr sz="1200"/>
            </a:lvl1pPr>
          </a:lstStyle>
          <a:p>
            <a:fld id="{A961E0C4-ACB5-4AA3-9133-3E049C1B102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0" tIns="46361" rIns="92720" bIns="4636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381103"/>
            <a:ext cx="5603240" cy="4150519"/>
          </a:xfrm>
          <a:prstGeom prst="rect">
            <a:avLst/>
          </a:prstGeom>
        </p:spPr>
        <p:txBody>
          <a:bodyPr vert="horz" lIns="92720" tIns="46361" rIns="92720" bIns="4636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5088" cy="461169"/>
          </a:xfrm>
          <a:prstGeom prst="rect">
            <a:avLst/>
          </a:prstGeom>
        </p:spPr>
        <p:txBody>
          <a:bodyPr vert="horz" lIns="92720" tIns="46361" rIns="92720" bIns="463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760606"/>
            <a:ext cx="3035088" cy="461169"/>
          </a:xfrm>
          <a:prstGeom prst="rect">
            <a:avLst/>
          </a:prstGeom>
        </p:spPr>
        <p:txBody>
          <a:bodyPr vert="horz" lIns="92720" tIns="46361" rIns="92720" bIns="46361" rtlCol="0" anchor="b"/>
          <a:lstStyle>
            <a:lvl1pPr algn="r">
              <a:defRPr sz="1200"/>
            </a:lvl1pPr>
          </a:lstStyle>
          <a:p>
            <a:fld id="{D4EE4BB1-8BEF-4490-8986-7932B587C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3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 45 Light"/>
              </a:defRPr>
            </a:lvl1pPr>
            <a:lvl2pPr marL="753356" indent="-289752">
              <a:defRPr>
                <a:solidFill>
                  <a:schemeClr val="tx1"/>
                </a:solidFill>
                <a:latin typeface="Helvetica 45 Light"/>
              </a:defRPr>
            </a:lvl2pPr>
            <a:lvl3pPr marL="1159010" indent="-231802">
              <a:defRPr>
                <a:solidFill>
                  <a:schemeClr val="tx1"/>
                </a:solidFill>
                <a:latin typeface="Helvetica 45 Light"/>
              </a:defRPr>
            </a:lvl3pPr>
            <a:lvl4pPr marL="1622614" indent="-231802">
              <a:defRPr>
                <a:solidFill>
                  <a:schemeClr val="tx1"/>
                </a:solidFill>
                <a:latin typeface="Helvetica 45 Light"/>
              </a:defRPr>
            </a:lvl4pPr>
            <a:lvl5pPr marL="2086218" indent="-231802">
              <a:defRPr>
                <a:solidFill>
                  <a:schemeClr val="tx1"/>
                </a:solidFill>
                <a:latin typeface="Helvetica 45 Light"/>
              </a:defRPr>
            </a:lvl5pPr>
            <a:lvl6pPr marL="2549821" indent="-231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6pPr>
            <a:lvl7pPr marL="3013426" indent="-231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7pPr>
            <a:lvl8pPr marL="3477030" indent="-231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8pPr>
            <a:lvl9pPr marL="3940634" indent="-231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68628-B8E8-4494-81FF-05F0B5FDB116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 45 Light"/>
              </a:defRPr>
            </a:lvl1pPr>
            <a:lvl2pPr marL="753356" indent="-289752">
              <a:defRPr>
                <a:solidFill>
                  <a:schemeClr val="tx1"/>
                </a:solidFill>
                <a:latin typeface="Helvetica 45 Light"/>
              </a:defRPr>
            </a:lvl2pPr>
            <a:lvl3pPr marL="1159010" indent="-231802">
              <a:defRPr>
                <a:solidFill>
                  <a:schemeClr val="tx1"/>
                </a:solidFill>
                <a:latin typeface="Helvetica 45 Light"/>
              </a:defRPr>
            </a:lvl3pPr>
            <a:lvl4pPr marL="1622614" indent="-231802">
              <a:defRPr>
                <a:solidFill>
                  <a:schemeClr val="tx1"/>
                </a:solidFill>
                <a:latin typeface="Helvetica 45 Light"/>
              </a:defRPr>
            </a:lvl4pPr>
            <a:lvl5pPr marL="2086218" indent="-231802">
              <a:defRPr>
                <a:solidFill>
                  <a:schemeClr val="tx1"/>
                </a:solidFill>
                <a:latin typeface="Helvetica 45 Light"/>
              </a:defRPr>
            </a:lvl5pPr>
            <a:lvl6pPr marL="2549821" indent="-231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6pPr>
            <a:lvl7pPr marL="3013426" indent="-231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7pPr>
            <a:lvl8pPr marL="3477030" indent="-231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8pPr>
            <a:lvl9pPr marL="3940634" indent="-231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9pPr>
          </a:lstStyle>
          <a:p>
            <a:pPr>
              <a:defRPr/>
            </a:pPr>
            <a:fld id="{F1867B07-BDC0-4326-A281-EAABA98C5225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 45 Light"/>
              </a:defRPr>
            </a:lvl1pPr>
            <a:lvl2pPr marL="753356" indent="-289752">
              <a:defRPr>
                <a:solidFill>
                  <a:schemeClr val="tx1"/>
                </a:solidFill>
                <a:latin typeface="Helvetica 45 Light"/>
              </a:defRPr>
            </a:lvl2pPr>
            <a:lvl3pPr marL="1159010" indent="-231802">
              <a:defRPr>
                <a:solidFill>
                  <a:schemeClr val="tx1"/>
                </a:solidFill>
                <a:latin typeface="Helvetica 45 Light"/>
              </a:defRPr>
            </a:lvl3pPr>
            <a:lvl4pPr marL="1622614" indent="-231802">
              <a:defRPr>
                <a:solidFill>
                  <a:schemeClr val="tx1"/>
                </a:solidFill>
                <a:latin typeface="Helvetica 45 Light"/>
              </a:defRPr>
            </a:lvl4pPr>
            <a:lvl5pPr marL="2086218" indent="-231802">
              <a:defRPr>
                <a:solidFill>
                  <a:schemeClr val="tx1"/>
                </a:solidFill>
                <a:latin typeface="Helvetica 45 Light"/>
              </a:defRPr>
            </a:lvl5pPr>
            <a:lvl6pPr marL="2549821" indent="-231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6pPr>
            <a:lvl7pPr marL="3013426" indent="-231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7pPr>
            <a:lvl8pPr marL="3477030" indent="-231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8pPr>
            <a:lvl9pPr marL="3940634" indent="-231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9pPr>
          </a:lstStyle>
          <a:p>
            <a:pPr>
              <a:defRPr/>
            </a:pPr>
            <a:fld id="{F1867B07-BDC0-4326-A281-EAABA98C5225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 45 Light"/>
              </a:defRPr>
            </a:lvl1pPr>
            <a:lvl2pPr marL="753356" indent="-289752">
              <a:defRPr>
                <a:solidFill>
                  <a:schemeClr val="tx1"/>
                </a:solidFill>
                <a:latin typeface="Helvetica 45 Light"/>
              </a:defRPr>
            </a:lvl2pPr>
            <a:lvl3pPr marL="1159010" indent="-231802">
              <a:defRPr>
                <a:solidFill>
                  <a:schemeClr val="tx1"/>
                </a:solidFill>
                <a:latin typeface="Helvetica 45 Light"/>
              </a:defRPr>
            </a:lvl3pPr>
            <a:lvl4pPr marL="1622614" indent="-231802">
              <a:defRPr>
                <a:solidFill>
                  <a:schemeClr val="tx1"/>
                </a:solidFill>
                <a:latin typeface="Helvetica 45 Light"/>
              </a:defRPr>
            </a:lvl4pPr>
            <a:lvl5pPr marL="2086218" indent="-231802">
              <a:defRPr>
                <a:solidFill>
                  <a:schemeClr val="tx1"/>
                </a:solidFill>
                <a:latin typeface="Helvetica 45 Light"/>
              </a:defRPr>
            </a:lvl5pPr>
            <a:lvl6pPr marL="2549821" indent="-231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6pPr>
            <a:lvl7pPr marL="3013426" indent="-231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7pPr>
            <a:lvl8pPr marL="3477030" indent="-231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8pPr>
            <a:lvl9pPr marL="3940634" indent="-231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9pPr>
          </a:lstStyle>
          <a:p>
            <a:pPr>
              <a:defRPr/>
            </a:pPr>
            <a:fld id="{F1867B07-BDC0-4326-A281-EAABA98C5225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Sgrafix\Desktop\blue bkg cut 22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1066800" y="6396038"/>
            <a:ext cx="434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Helvetica 55 Roman"/>
                <a:cs typeface="Arial" pitchFamily="34" charset="0"/>
              </a:rPr>
              <a:t>Proprietary &amp; Confidential, Property of Walgreen Co.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FFFFFF"/>
              </a:solidFill>
              <a:latin typeface="Helvetica 55 Roman"/>
              <a:cs typeface="Arial" pitchFamily="34" charset="0"/>
            </a:endParaRPr>
          </a:p>
        </p:txBody>
      </p:sp>
      <p:pic>
        <p:nvPicPr>
          <p:cNvPr id="6" name="Picture 2" descr="C:\Users\ebrown\Desktop\PPT_Jpegs\CornerW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8063"/>
            <a:ext cx="12954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088063"/>
            <a:ext cx="18923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6499225"/>
            <a:ext cx="18192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708" y="3310529"/>
            <a:ext cx="7281292" cy="1024245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481708" y="4334774"/>
            <a:ext cx="7281292" cy="1151626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bg1"/>
                </a:solidFill>
                <a:latin typeface="Helvetica 65 Medium" pitchFamily="34" charset="0"/>
                <a:ea typeface="+mj-ea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944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Sgrafix\Desktop\blue bkg2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1066800" y="6400800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Helvetica 55 Roman"/>
                <a:cs typeface="Arial" pitchFamily="34" charset="0"/>
              </a:rPr>
              <a:t>Proprietary &amp; Confidential, Property of Walgreen Co.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FFFFFF"/>
              </a:solidFill>
              <a:latin typeface="Helvetica 55 Roman"/>
              <a:cs typeface="Arial" pitchFamily="34" charset="0"/>
            </a:endParaRPr>
          </a:p>
        </p:txBody>
      </p:sp>
      <p:pic>
        <p:nvPicPr>
          <p:cNvPr id="6" name="Picture 2" descr="C:\Users\ebrown\Desktop\PPT_Jpegs\CornerW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09588"/>
            <a:ext cx="9461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065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ue Backgrou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Sgrafix\Desktop\blue bkg2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1066800" y="6400800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Helvetica 55 Roman"/>
                <a:cs typeface="Arial" pitchFamily="34" charset="0"/>
              </a:rPr>
              <a:t>Proprietary &amp; Confidential, Property of Walgreen Co.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FFFFFF"/>
              </a:solidFill>
              <a:latin typeface="Helvetica 55 Roman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646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Sgrafix\Desktop\blue bkg cut 22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1066800" y="6396038"/>
            <a:ext cx="434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Helvetica 55 Roman"/>
                <a:cs typeface="Arial" pitchFamily="34" charset="0"/>
              </a:rPr>
              <a:t>Proprietary &amp; Confidential, Property of Walgreen Co.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FFFFFF"/>
              </a:solidFill>
              <a:latin typeface="Helvetica 55 Roman"/>
              <a:cs typeface="Arial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088063"/>
            <a:ext cx="18923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6499225"/>
            <a:ext cx="18192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708" y="3310529"/>
            <a:ext cx="7281292" cy="1024245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481708" y="4334774"/>
            <a:ext cx="7281292" cy="1151626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bg1"/>
                </a:solidFill>
                <a:latin typeface="Helvetica 65 Medium" pitchFamily="34" charset="0"/>
                <a:ea typeface="+mj-ea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19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- No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Sgrafix\Desktop\blue bkg cut 22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1066800" y="6396038"/>
            <a:ext cx="434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Helvetica 55 Roman"/>
                <a:cs typeface="Arial" pitchFamily="34" charset="0"/>
              </a:rPr>
              <a:t>Proprietary &amp; Confidential, Property of Walgreen Co.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FFFFFF"/>
              </a:solidFill>
              <a:latin typeface="Helvetica 55 Roman"/>
              <a:cs typeface="Arial" pitchFamily="34" charset="0"/>
            </a:endParaRPr>
          </a:p>
        </p:txBody>
      </p:sp>
      <p:pic>
        <p:nvPicPr>
          <p:cNvPr id="6" name="Picture 2" descr="C:\Users\ebrown\Desktop\PPT_Jpegs\CornerW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8063"/>
            <a:ext cx="12954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221413"/>
            <a:ext cx="1892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708" y="3310529"/>
            <a:ext cx="7281292" cy="1024245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481708" y="4334774"/>
            <a:ext cx="7281292" cy="1151626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bg1"/>
                </a:solidFill>
                <a:latin typeface="Helvetica 65 Medium" pitchFamily="34" charset="0"/>
                <a:ea typeface="+mj-ea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30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Blank - No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Sgrafix\Desktop\blue bkg cut 22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1066800" y="6396038"/>
            <a:ext cx="434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Helvetica 55 Roman"/>
                <a:cs typeface="Arial" pitchFamily="34" charset="0"/>
              </a:rPr>
              <a:t>Proprietary &amp; Confidential, Property of Walgreen Co.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FFFFFF"/>
              </a:solidFill>
              <a:latin typeface="Helvetica 55 Roman"/>
              <a:cs typeface="Arial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221413"/>
            <a:ext cx="1892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708" y="3310529"/>
            <a:ext cx="7281292" cy="1024245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481708" y="4334774"/>
            <a:ext cx="7281292" cy="1151626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bg1"/>
                </a:solidFill>
                <a:latin typeface="Helvetica 65 Medium" pitchFamily="34" charset="0"/>
                <a:ea typeface="+mj-ea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36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Sgrafix\Desktop\green bkg22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1066800" y="6396038"/>
            <a:ext cx="434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Helvetica 55 Roman"/>
                <a:cs typeface="Arial" pitchFamily="34" charset="0"/>
              </a:rPr>
              <a:t>Proprietary &amp; Confidential, Property of Walgreen Co.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FFFFFF"/>
              </a:solidFill>
              <a:latin typeface="Helvetica 55 Roman"/>
              <a:cs typeface="Arial" pitchFamily="34" charset="0"/>
            </a:endParaRPr>
          </a:p>
        </p:txBody>
      </p:sp>
      <p:pic>
        <p:nvPicPr>
          <p:cNvPr id="6" name="Picture 2" descr="C:\Users\ebrown\Desktop\PPT_Jpegs\CornerW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8063"/>
            <a:ext cx="12954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481708" y="4334774"/>
            <a:ext cx="7281292" cy="1151626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bg1"/>
                </a:solidFill>
                <a:latin typeface="Helvetica 65 Medium" pitchFamily="34" charset="0"/>
                <a:ea typeface="+mj-ea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708" y="3310529"/>
            <a:ext cx="7281292" cy="1024245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229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Sgrafix\Desktop\green bkg22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1066800" y="6396038"/>
            <a:ext cx="434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Helvetica 55 Roman"/>
                <a:cs typeface="Arial" pitchFamily="34" charset="0"/>
              </a:rPr>
              <a:t>Proprietary &amp; Confidential, Property of Walgreen Co.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FFFFFF"/>
              </a:solidFill>
              <a:latin typeface="Helvetica 55 Roman"/>
              <a:cs typeface="Arial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481708" y="4334774"/>
            <a:ext cx="7281292" cy="1151626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bg1"/>
                </a:solidFill>
                <a:latin typeface="Helvetica 65 Medium" pitchFamily="34" charset="0"/>
                <a:ea typeface="+mj-ea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708" y="3310529"/>
            <a:ext cx="7281292" cy="1024245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002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980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838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ackground 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SOSgrafix\Desktop\Whiteblue2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3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Sgrafix\Desktop\Whiteblue2.jpg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90600" y="12954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0600" y="2286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2" descr="C:\Users\ebrown\Desktop\PPT_Jpegs\CornerW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09588"/>
            <a:ext cx="9461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6"/>
          <p:cNvSpPr txBox="1">
            <a:spLocks noChangeArrowheads="1"/>
          </p:cNvSpPr>
          <p:nvPr userDrawn="1"/>
        </p:nvSpPr>
        <p:spPr bwMode="auto">
          <a:xfrm>
            <a:off x="1066800" y="6400800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prstClr val="black"/>
                </a:solidFill>
                <a:latin typeface="Helvetica 55 Roman"/>
                <a:cs typeface="Arial" pitchFamily="34" charset="0"/>
              </a:rPr>
              <a:t>Proprietary &amp; Confidential, Property of Walgreen Co.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Helvetica 55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Helvetica 65 Medium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Helvetica 65 Medium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Helvetica 65 Medium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Helvetica 65 Medium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Helvetica 65 Medium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Helvetica 65 Medium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Helvetica 65 Medium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Helvetica 65 Medium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Helvetica 65 Medium"/>
          <a:cs typeface="Arial" pitchFamily="34" charset="0"/>
        </a:defRPr>
      </a:lvl9pPr>
    </p:titleStyle>
    <p:bodyStyle>
      <a:lvl1pPr marL="169863" indent="-1698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Helvetica 45 Light" pitchFamily="34" charset="0"/>
          <a:ea typeface="+mn-ea"/>
          <a:cs typeface="Arial" pitchFamily="34" charset="0"/>
        </a:defRPr>
      </a:lvl1pPr>
      <a:lvl2pPr marL="627063" indent="-169863" algn="l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Helvetica 45 Light" pitchFamily="34" charset="0"/>
          <a:ea typeface="+mn-ea"/>
          <a:cs typeface="Arial" pitchFamily="34" charset="0"/>
        </a:defRPr>
      </a:lvl2pPr>
      <a:lvl3pPr marL="1084263" indent="-169863" algn="l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Helvetica 45 Light" pitchFamily="34" charset="0"/>
          <a:ea typeface="+mn-ea"/>
          <a:cs typeface="Arial" pitchFamily="34" charset="0"/>
        </a:defRPr>
      </a:lvl3pPr>
      <a:lvl4pPr marL="1541463" indent="-169863" algn="l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Helvetica 45 Light" pitchFamily="34" charset="0"/>
          <a:ea typeface="+mn-ea"/>
          <a:cs typeface="Arial" pitchFamily="34" charset="0"/>
        </a:defRPr>
      </a:lvl4pPr>
      <a:lvl5pPr marL="1998663" indent="-169863" algn="l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Helvetica 45 Light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ctrTitle"/>
          </p:nvPr>
        </p:nvSpPr>
        <p:spPr>
          <a:xfrm>
            <a:off x="1481138" y="3309938"/>
            <a:ext cx="7281862" cy="1025525"/>
          </a:xfrm>
        </p:spPr>
        <p:txBody>
          <a:bodyPr/>
          <a:lstStyle/>
          <a:p>
            <a:pPr eaLnBrk="1" hangingPunct="1"/>
            <a:r>
              <a:rPr lang="en-US" dirty="0">
                <a:latin typeface="Helvetica 65 Medium"/>
              </a:rPr>
              <a:t>Prescriber Sanction Pilot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481138" y="4335463"/>
            <a:ext cx="7281862" cy="11509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sz="1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/>
              <a:t>December 12</a:t>
            </a:r>
            <a:r>
              <a:rPr sz="1800" dirty="0"/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250542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09021076"/>
              </p:ext>
            </p:extLst>
          </p:nvPr>
        </p:nvGraphicFramePr>
        <p:xfrm>
          <a:off x="381000" y="838200"/>
          <a:ext cx="8382000" cy="5791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latin typeface="Helvetica 65 Medium"/>
              </a:rPr>
              <a:t>Prescriber Evaluation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pilot program to identify and sanction selected prescribers has been initiated in New Jersey and Pennsylvania.  The process to identify and analyze prescribers was as follows: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5257800"/>
            <a:ext cx="792480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For this pilot program, a recommendation to sanction was made only if there was a clear consensus.  In cases where the decision warranted significant discussion the decision was made to not sanction the prescriber.</a:t>
            </a:r>
          </a:p>
        </p:txBody>
      </p:sp>
    </p:spTree>
    <p:extLst>
      <p:ext uri="{BB962C8B-B14F-4D97-AF65-F5344CB8AC3E}">
        <p14:creationId xmlns:p14="http://schemas.microsoft.com/office/powerpoint/2010/main" val="366736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772400" cy="838200"/>
          </a:xfrm>
        </p:spPr>
        <p:txBody>
          <a:bodyPr/>
          <a:lstStyle/>
          <a:p>
            <a:r>
              <a:rPr lang="en-US" dirty="0"/>
              <a:t>Data Provided by LP Site Visits by DLPM</a:t>
            </a:r>
            <a:br>
              <a:rPr lang="en-US" dirty="0"/>
            </a:br>
            <a:r>
              <a:rPr lang="en-US" sz="1600" dirty="0"/>
              <a:t>for Dr Alan Burke</a:t>
            </a:r>
            <a:endParaRPr lang="en-US" sz="4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159040"/>
              </p:ext>
            </p:extLst>
          </p:nvPr>
        </p:nvGraphicFramePr>
        <p:xfrm>
          <a:off x="1295400" y="1143000"/>
          <a:ext cx="7239000" cy="5257813"/>
        </p:xfrm>
        <a:graphic>
          <a:graphicData uri="http://schemas.openxmlformats.org/drawingml/2006/table">
            <a:tbl>
              <a:tblPr/>
              <a:tblGrid>
                <a:gridCol w="1989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9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Composite Rank (Sep / Oct)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12 / 114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Prescriber Name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Alan Burke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State of Prescriber License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PA - Pennsylvania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License Number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MD020937E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License Status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Active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Other Status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effectLst/>
                        <a:latin typeface="Arial"/>
                      </a:endParaRP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Specialty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Orthopedic; Pain Management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Disciplinary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Yes; disciplinary document is not accessible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License - Additional State(s)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License - Additional State(s) Information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Store #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7544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Store Visit Date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11/13/12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Pharmacist Name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Saumil Patel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ICP Address Same as Spreadsheet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If No, Prescriber Address in ICP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effectLst/>
                        <a:latin typeface="Arial"/>
                      </a:endParaRP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Has RPh Spoken with Prescriber?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81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RPh Comments 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Pharmacist recalls discussing large amount of pain prescriptions with prescriber; large number of patients paying cash for their pain prescriptions that prescriber had written; At one point, pharmacist witnessed stranger giving cash to multiple patients to pay for their pain medication which prescriptions were written by the prescriber; RxM and staff  stopped taking prescriptions from prescriber since early this year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Has RPh Visited Prescriber?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Date of Prescriber Visit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effectLst/>
                        <a:latin typeface="Arial"/>
                      </a:endParaRP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RPh Comments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Facility Name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Bustleton Podiatry and Vein Center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Facility Address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1923 Welsh Road, Philadelphia, PA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Type of facility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Free Standing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Other 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effectLst/>
                        <a:latin typeface="Arial"/>
                      </a:endParaRP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Date of Facility Visit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11/13/12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Arrival Time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10:45 AM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Departure Time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11:10 AM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Are Hours of Operations Posted?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Hours of Operation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effectLst/>
                        <a:latin typeface="Arial"/>
                      </a:endParaRP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Building Run Down or Unkempt  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Loitering or Lines Outside Office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Security Guard Present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Indications of Security Measures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Patients Arrive in Large Groups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Location Identified with Signage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Signs Suggesting a Specialty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Multiple Cars in Lot with Out of State Plates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Easy Access to Highway or Major Road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929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Number of Patients Entering/Exiting in 30 Minutes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0 - 5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Safe to Enter Prescriber Office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Describe any Safety Concerns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effectLst/>
                        <a:latin typeface="Arial"/>
                      </a:endParaRP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Immediately Greeted by Staff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Interior Office Run Down or Unkempt  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Signs Mention Walgreens or Specific Pharmacy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Signs Indicating Insurance(s) Accepted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"Cash Only" Signs or Office Visit Charge(s)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Signs Suggesting No Appointment Required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Number of People Present in Waiting Area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Arial"/>
                        </a:rPr>
                        <a:t>0 - 5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99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Additional Comments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46" marR="4946" marT="49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18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25"/>
            <a:ext cx="9144000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772400" cy="838200"/>
          </a:xfrm>
        </p:spPr>
        <p:txBody>
          <a:bodyPr/>
          <a:lstStyle/>
          <a:p>
            <a:r>
              <a:rPr lang="en-US" dirty="0"/>
              <a:t>Data Provided by LP Analytics</a:t>
            </a:r>
            <a:br>
              <a:rPr lang="en-US" dirty="0"/>
            </a:br>
            <a:r>
              <a:rPr lang="en-US" sz="1600" dirty="0"/>
              <a:t>for Dr Alan Burke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7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328441"/>
              </p:ext>
            </p:extLst>
          </p:nvPr>
        </p:nvGraphicFramePr>
        <p:xfrm>
          <a:off x="604838" y="1257300"/>
          <a:ext cx="79343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3" imgW="7934325" imgH="4343400" progId="Excel.Sheet.12">
                  <p:embed/>
                </p:oleObj>
              </mc:Choice>
              <mc:Fallback>
                <p:oleObj name="Worksheet" r:id="rId3" imgW="7934325" imgH="4343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4838" y="1257300"/>
                        <a:ext cx="7934325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772400" cy="838200"/>
          </a:xfrm>
        </p:spPr>
        <p:txBody>
          <a:bodyPr/>
          <a:lstStyle/>
          <a:p>
            <a:r>
              <a:rPr lang="en-US" dirty="0"/>
              <a:t>Data Analysis Used</a:t>
            </a:r>
          </a:p>
        </p:txBody>
      </p:sp>
    </p:spTree>
    <p:extLst>
      <p:ext uri="{BB962C8B-B14F-4D97-AF65-F5344CB8AC3E}">
        <p14:creationId xmlns:p14="http://schemas.microsoft.com/office/powerpoint/2010/main" val="15969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Helvetica 65 Medium"/>
              </a:rPr>
              <a:t>Prescriber Scorecard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6278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scorecard below describes the factors that were evaluated to determine that controlled substance prescriptions should not be filled by Walgreens for selected prescribers.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009649"/>
              </p:ext>
            </p:extLst>
          </p:nvPr>
        </p:nvGraphicFramePr>
        <p:xfrm>
          <a:off x="304800" y="2265349"/>
          <a:ext cx="8458200" cy="411259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4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560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Pbr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Disciplinary</a:t>
                      </a:r>
                      <a:r>
                        <a:rPr lang="en-US" sz="1000" baseline="0" dirty="0"/>
                        <a:t> Action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/>
                        <a:t>Field Comments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DLPM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dirty="0"/>
                        <a:t>Site Visit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Data Analysis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Avg. Rx/day</a:t>
                      </a:r>
                      <a:r>
                        <a:rPr lang="en-US" sz="1000" baseline="0" dirty="0"/>
                        <a:t> filled at Walgreens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791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Burke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5</a:t>
                      </a:r>
                      <a:r>
                        <a:rPr lang="en-US" sz="1000" baseline="0" dirty="0"/>
                        <a:t> year license revocation in ’95</a:t>
                      </a:r>
                      <a:endParaRPr lang="en-US" sz="1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Witnessed</a:t>
                      </a:r>
                      <a:r>
                        <a:rPr lang="en-US" sz="1000" baseline="0" dirty="0"/>
                        <a:t> stranger giving cash to multiple patients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/>
                        <a:t>Store has stopped taking Rx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Neutral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/>
                        <a:t>Oxy – comprises 71% of total Rx, 62% paid in Cash/PSC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80% of Rx are</a:t>
                      </a:r>
                      <a:r>
                        <a:rPr lang="en-US" sz="1000" baseline="0" dirty="0"/>
                        <a:t> controlled su</a:t>
                      </a:r>
                      <a:r>
                        <a:rPr lang="en-US" sz="1000" dirty="0"/>
                        <a:t>bstance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aseline="0" dirty="0"/>
                        <a:t>2.5 Controlled</a:t>
                      </a:r>
                    </a:p>
                    <a:p>
                      <a:pPr algn="l"/>
                      <a:r>
                        <a:rPr lang="en-US" sz="1000" baseline="0" dirty="0"/>
                        <a:t>0.6 Non-controlled</a:t>
                      </a:r>
                      <a:endParaRPr lang="en-US" sz="10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Wert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aseline="0" dirty="0"/>
                        <a:t>$100 penalty for failure to provide records - 2006</a:t>
                      </a:r>
                      <a:endParaRPr lang="en-US" sz="1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None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15+</a:t>
                      </a:r>
                      <a:r>
                        <a:rPr lang="en-US" sz="1000" baseline="0" dirty="0"/>
                        <a:t> patients in 30 minutes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/>
                        <a:t>Only open 8 hours per week</a:t>
                      </a:r>
                      <a:endParaRPr lang="en-US" sz="1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Oxy</a:t>
                      </a:r>
                      <a:r>
                        <a:rPr lang="en-US" sz="1000" baseline="0" dirty="0"/>
                        <a:t> – comprises 51% of total Rx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/>
                        <a:t>90% of Rx are controlled substance</a:t>
                      </a:r>
                      <a:endParaRPr lang="en-US" sz="1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aseline="0" dirty="0"/>
                        <a:t>5.0 Controlled</a:t>
                      </a:r>
                    </a:p>
                    <a:p>
                      <a:pPr algn="l"/>
                      <a:r>
                        <a:rPr lang="en-US" sz="1000" baseline="0" dirty="0"/>
                        <a:t>0.7 Non-controlled</a:t>
                      </a:r>
                      <a:endParaRPr lang="en-US" sz="10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/>
                        <a:t>Bado</a:t>
                      </a:r>
                      <a:endParaRPr lang="en-US" sz="1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None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None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/>
                        <a:t>6-15 patients in 30 minutes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/>
                        <a:t>Pain Management Center</a:t>
                      </a:r>
                      <a:endParaRPr lang="en-US" sz="1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90% of Rx are controlled substance</a:t>
                      </a:r>
                      <a:endParaRPr lang="en-US" sz="1000" baseline="0" dirty="0"/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/>
                        <a:t>Methadone – avg. 283 pills/Rx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/>
                        <a:t>Oxy 30– avg. 204 pills/Rx</a:t>
                      </a:r>
                      <a:endParaRPr lang="en-US" sz="1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aseline="0" dirty="0"/>
                        <a:t>4.0 Controlled</a:t>
                      </a:r>
                    </a:p>
                    <a:p>
                      <a:pPr algn="l"/>
                      <a:r>
                        <a:rPr lang="en-US" sz="1000" baseline="0" dirty="0"/>
                        <a:t>0.3 Non-controlled</a:t>
                      </a:r>
                      <a:endParaRPr lang="en-US" sz="10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/>
                        <a:t>Ouano</a:t>
                      </a:r>
                      <a:endParaRPr lang="en-US" sz="1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Yes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Viewed</a:t>
                      </a:r>
                      <a:r>
                        <a:rPr lang="en-US" sz="1000" baseline="0" dirty="0"/>
                        <a:t> as s</a:t>
                      </a:r>
                      <a:r>
                        <a:rPr lang="en-US" sz="1000" dirty="0"/>
                        <a:t>uspicious - Doctor</a:t>
                      </a:r>
                      <a:r>
                        <a:rPr lang="en-US" sz="1000" baseline="0" dirty="0"/>
                        <a:t> not certified in pain mgmt. but all Rx are for pain meds</a:t>
                      </a:r>
                      <a:endParaRPr lang="en-US" sz="1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Neutral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/>
                        <a:t>Oxy – 33% paid in cash, 97% of Rx are Oxy 15/30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/>
                        <a:t>92% of Rx are controlled substance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aseline="0" dirty="0"/>
                        <a:t>3.1 Controlled</a:t>
                      </a:r>
                    </a:p>
                    <a:p>
                      <a:pPr algn="l"/>
                      <a:r>
                        <a:rPr lang="en-US" sz="1000" baseline="0" dirty="0"/>
                        <a:t>0.3 Non-controlled</a:t>
                      </a:r>
                      <a:endParaRPr lang="en-US" sz="10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/>
                        <a:t>Adin</a:t>
                      </a:r>
                      <a:endParaRPr lang="en-US" sz="1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None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Cash</a:t>
                      </a:r>
                      <a:r>
                        <a:rPr lang="en-US" sz="1000" baseline="0" dirty="0"/>
                        <a:t> only prescriber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/>
                        <a:t>Nearly all patients say ‘back pain from car accident’</a:t>
                      </a:r>
                      <a:endParaRPr lang="en-US" sz="1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Neutral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Oxy – comprise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dirty="0"/>
                        <a:t>65% of Rx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92%</a:t>
                      </a:r>
                      <a:r>
                        <a:rPr lang="en-US" sz="1000" baseline="0" dirty="0"/>
                        <a:t> of Rx are controlled substance</a:t>
                      </a:r>
                      <a:endParaRPr lang="en-US" sz="1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aseline="0" dirty="0"/>
                        <a:t>5.4 Controlled</a:t>
                      </a:r>
                    </a:p>
                    <a:p>
                      <a:pPr algn="l"/>
                      <a:r>
                        <a:rPr lang="en-US" sz="1000" baseline="0" dirty="0"/>
                        <a:t>0.5 Non-controlled</a:t>
                      </a:r>
                      <a:endParaRPr lang="en-US" sz="10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0" y="1295400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These Prescribers are Recommended for Sanctioning</a:t>
            </a:r>
          </a:p>
        </p:txBody>
      </p:sp>
    </p:spTree>
    <p:extLst>
      <p:ext uri="{BB962C8B-B14F-4D97-AF65-F5344CB8AC3E}">
        <p14:creationId xmlns:p14="http://schemas.microsoft.com/office/powerpoint/2010/main" val="153899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Helvetica 65 Medium"/>
              </a:rPr>
              <a:t>Prescriber Scorecard - continued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903420"/>
              </p:ext>
            </p:extLst>
          </p:nvPr>
        </p:nvGraphicFramePr>
        <p:xfrm>
          <a:off x="304800" y="1905000"/>
          <a:ext cx="8458200" cy="3505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807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Pbr</a:t>
                      </a:r>
                      <a:r>
                        <a:rPr lang="en-US" sz="1000" dirty="0"/>
                        <a:t>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Disciplinary</a:t>
                      </a:r>
                      <a:r>
                        <a:rPr lang="en-US" sz="1000" baseline="0" dirty="0"/>
                        <a:t> Action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/>
                        <a:t>Field Comments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DLPM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dirty="0"/>
                        <a:t>Site Visit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Data Analysis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Avg. Rx/day</a:t>
                      </a:r>
                      <a:r>
                        <a:rPr lang="en-US" sz="1000" baseline="0" dirty="0"/>
                        <a:t> filled at Walgreens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594"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/>
                        <a:t>Siddiqui</a:t>
                      </a:r>
                      <a:endParaRPr lang="en-US" sz="1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None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 err="1"/>
                        <a:t>Pbr</a:t>
                      </a:r>
                      <a:r>
                        <a:rPr lang="en-US" sz="1000" baseline="0" dirty="0"/>
                        <a:t> o</a:t>
                      </a:r>
                      <a:r>
                        <a:rPr lang="en-US" sz="1000" dirty="0"/>
                        <a:t>ffice</a:t>
                      </a:r>
                      <a:r>
                        <a:rPr lang="en-US" sz="1000" baseline="0" dirty="0"/>
                        <a:t> is confrontational when called</a:t>
                      </a:r>
                      <a:endParaRPr lang="en-US" sz="1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Neutral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Oxy</a:t>
                      </a:r>
                      <a:r>
                        <a:rPr lang="en-US" sz="1000" baseline="0" dirty="0"/>
                        <a:t> 30 – avg. 217 pills/Rx, 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/>
                        <a:t>Oxy – avg. 14K pills/month over 12 months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/>
                        <a:t>83% of Rx are controlled substance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aseline="0" dirty="0"/>
                        <a:t>4.0 Controlled</a:t>
                      </a:r>
                    </a:p>
                    <a:p>
                      <a:pPr algn="l"/>
                      <a:r>
                        <a:rPr lang="en-US" sz="1000" baseline="0" dirty="0"/>
                        <a:t>0.7 Non-controlled</a:t>
                      </a:r>
                      <a:endParaRPr lang="en-US" sz="10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77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Kessler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None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Not</a:t>
                      </a:r>
                      <a:r>
                        <a:rPr lang="en-US" sz="1000" baseline="0" dirty="0"/>
                        <a:t> comfortable filling Rx for this </a:t>
                      </a:r>
                      <a:r>
                        <a:rPr lang="en-US" sz="1000" baseline="0" dirty="0" err="1"/>
                        <a:t>pbr</a:t>
                      </a:r>
                      <a:endParaRPr lang="en-US" sz="1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Limited office</a:t>
                      </a:r>
                      <a:r>
                        <a:rPr lang="en-US" sz="1000" baseline="0" dirty="0"/>
                        <a:t> hours Friday afternoon and weekend</a:t>
                      </a:r>
                      <a:endParaRPr lang="en-US" sz="1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Oxy</a:t>
                      </a:r>
                      <a:r>
                        <a:rPr lang="en-US" sz="1000" baseline="0" dirty="0"/>
                        <a:t> 30 -  avg. 170 pills/Rx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Oxy – 49% paid in Cash/PSC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aseline="0" dirty="0"/>
                        <a:t>4.4 Controlled</a:t>
                      </a:r>
                    </a:p>
                    <a:p>
                      <a:pPr algn="l"/>
                      <a:r>
                        <a:rPr lang="en-US" sz="1000" baseline="0" dirty="0"/>
                        <a:t>0.9 Non-controlled</a:t>
                      </a:r>
                      <a:endParaRPr lang="en-US" sz="10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77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Schneider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None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Seven</a:t>
                      </a:r>
                      <a:r>
                        <a:rPr lang="en-US" sz="1000" baseline="0" dirty="0"/>
                        <a:t> addresses in IC+</a:t>
                      </a:r>
                      <a:endParaRPr lang="en-US" sz="1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6-15</a:t>
                      </a:r>
                      <a:r>
                        <a:rPr lang="en-US" sz="1000" baseline="0" dirty="0"/>
                        <a:t> patients in 30 minutes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/>
                        <a:t>Patients arrive in large groups</a:t>
                      </a:r>
                      <a:endParaRPr lang="en-US" sz="1000" dirty="0"/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High</a:t>
                      </a:r>
                      <a:r>
                        <a:rPr lang="en-US" sz="1000" baseline="0" dirty="0"/>
                        <a:t> security location</a:t>
                      </a:r>
                      <a:endParaRPr lang="en-US" sz="1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Oxy – comprise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dirty="0"/>
                        <a:t>62%</a:t>
                      </a:r>
                      <a:r>
                        <a:rPr lang="en-US" sz="1000" baseline="0" dirty="0"/>
                        <a:t> of Rx, 31% paid in Cash/PSC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/>
                        <a:t>84% of Rx are controlled substance</a:t>
                      </a:r>
                      <a:endParaRPr lang="en-US" sz="1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aseline="0" dirty="0"/>
                        <a:t>1.3 Controlled</a:t>
                      </a:r>
                    </a:p>
                    <a:p>
                      <a:pPr algn="l"/>
                      <a:r>
                        <a:rPr lang="en-US" sz="1000" baseline="0" dirty="0"/>
                        <a:t>0.3 Non-controlled</a:t>
                      </a:r>
                      <a:endParaRPr lang="en-US" sz="10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753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Miller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None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Doctor</a:t>
                      </a:r>
                      <a:r>
                        <a:rPr lang="en-US" sz="1000" baseline="0" dirty="0"/>
                        <a:t> won’t provide treatment plan over phone</a:t>
                      </a:r>
                      <a:endParaRPr lang="en-US" sz="1000" dirty="0"/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 err="1"/>
                        <a:t>RxS</a:t>
                      </a:r>
                      <a:r>
                        <a:rPr lang="en-US" sz="1000" baseline="0" dirty="0"/>
                        <a:t> – ‘no longer filling for this </a:t>
                      </a:r>
                      <a:r>
                        <a:rPr lang="en-US" sz="1000" baseline="0" dirty="0" err="1"/>
                        <a:t>pbr</a:t>
                      </a:r>
                      <a:endParaRPr lang="en-US" sz="1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Neutral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/>
                        <a:t>Oxy – composite ranking in top 3% across chain and avg. 10k pills/month over 12 months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/>
                        <a:t>Methadone– avg. 413 pills/Rx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1000" baseline="0" dirty="0" err="1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aseline="0" dirty="0"/>
                        <a:t>5.1 Controlled</a:t>
                      </a:r>
                    </a:p>
                    <a:p>
                      <a:pPr algn="l"/>
                      <a:r>
                        <a:rPr lang="en-US" sz="1000" baseline="0" dirty="0"/>
                        <a:t>5.3 Non-controlled</a:t>
                      </a:r>
                      <a:endParaRPr lang="en-US" sz="10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694058"/>
      </p:ext>
    </p:extLst>
  </p:cSld>
  <p:clrMapOvr>
    <a:masterClrMapping/>
  </p:clrMapOvr>
</p:sld>
</file>

<file path=ppt/theme/theme1.xml><?xml version="1.0" encoding="utf-8"?>
<a:theme xmlns:a="http://schemas.openxmlformats.org/drawingml/2006/main" name="Walgreens">
  <a:themeElements>
    <a:clrScheme name="Walgreens">
      <a:dk1>
        <a:sysClr val="windowText" lastClr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99D31"/>
      </a:accent4>
      <a:accent5>
        <a:srgbClr val="B890C2"/>
      </a:accent5>
      <a:accent6>
        <a:srgbClr val="75C7B9"/>
      </a:accent6>
      <a:hlink>
        <a:srgbClr val="56A0D3"/>
      </a:hlink>
      <a:folHlink>
        <a:srgbClr val="7AC143"/>
      </a:folHlink>
    </a:clrScheme>
    <a:fontScheme name="Walgreens Fonts">
      <a:majorFont>
        <a:latin typeface="Helvetica 65 Medium"/>
        <a:ea typeface=""/>
        <a:cs typeface=""/>
      </a:majorFont>
      <a:minorFont>
        <a:latin typeface="Helvetica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algreens">
    <a:dk1>
      <a:sysClr val="windowText" lastClr="000000"/>
    </a:dk1>
    <a:lt1>
      <a:srgbClr val="FFFFFF"/>
    </a:lt1>
    <a:dk2>
      <a:srgbClr val="6A737B"/>
    </a:dk2>
    <a:lt2>
      <a:srgbClr val="E1E5E8"/>
    </a:lt2>
    <a:accent1>
      <a:srgbClr val="56A0D3"/>
    </a:accent1>
    <a:accent2>
      <a:srgbClr val="7AC143"/>
    </a:accent2>
    <a:accent3>
      <a:srgbClr val="E31837"/>
    </a:accent3>
    <a:accent4>
      <a:srgbClr val="F99D31"/>
    </a:accent4>
    <a:accent5>
      <a:srgbClr val="B890C2"/>
    </a:accent5>
    <a:accent6>
      <a:srgbClr val="75C7B9"/>
    </a:accent6>
    <a:hlink>
      <a:srgbClr val="56A0D3"/>
    </a:hlink>
    <a:folHlink>
      <a:srgbClr val="7AC143"/>
    </a:folHlink>
  </a:clrScheme>
</a:themeOverride>
</file>

<file path=ppt/theme/themeOverride2.xml><?xml version="1.0" encoding="utf-8"?>
<a:themeOverride xmlns:a="http://schemas.openxmlformats.org/drawingml/2006/main">
  <a:clrScheme name="Walgreens">
    <a:dk1>
      <a:sysClr val="windowText" lastClr="000000"/>
    </a:dk1>
    <a:lt1>
      <a:srgbClr val="FFFFFF"/>
    </a:lt1>
    <a:dk2>
      <a:srgbClr val="6A737B"/>
    </a:dk2>
    <a:lt2>
      <a:srgbClr val="E1E5E8"/>
    </a:lt2>
    <a:accent1>
      <a:srgbClr val="56A0D3"/>
    </a:accent1>
    <a:accent2>
      <a:srgbClr val="7AC143"/>
    </a:accent2>
    <a:accent3>
      <a:srgbClr val="E31837"/>
    </a:accent3>
    <a:accent4>
      <a:srgbClr val="F99D31"/>
    </a:accent4>
    <a:accent5>
      <a:srgbClr val="B890C2"/>
    </a:accent5>
    <a:accent6>
      <a:srgbClr val="75C7B9"/>
    </a:accent6>
    <a:hlink>
      <a:srgbClr val="56A0D3"/>
    </a:hlink>
    <a:folHlink>
      <a:srgbClr val="7AC143"/>
    </a:folHlink>
  </a:clrScheme>
</a:themeOverride>
</file>

<file path=ppt/theme/themeOverride3.xml><?xml version="1.0" encoding="utf-8"?>
<a:themeOverride xmlns:a="http://schemas.openxmlformats.org/drawingml/2006/main">
  <a:clrScheme name="Walgreens">
    <a:dk1>
      <a:sysClr val="windowText" lastClr="000000"/>
    </a:dk1>
    <a:lt1>
      <a:srgbClr val="FFFFFF"/>
    </a:lt1>
    <a:dk2>
      <a:srgbClr val="6A737B"/>
    </a:dk2>
    <a:lt2>
      <a:srgbClr val="E1E5E8"/>
    </a:lt2>
    <a:accent1>
      <a:srgbClr val="56A0D3"/>
    </a:accent1>
    <a:accent2>
      <a:srgbClr val="7AC143"/>
    </a:accent2>
    <a:accent3>
      <a:srgbClr val="E31837"/>
    </a:accent3>
    <a:accent4>
      <a:srgbClr val="F99D31"/>
    </a:accent4>
    <a:accent5>
      <a:srgbClr val="B890C2"/>
    </a:accent5>
    <a:accent6>
      <a:srgbClr val="75C7B9"/>
    </a:accent6>
    <a:hlink>
      <a:srgbClr val="56A0D3"/>
    </a:hlink>
    <a:folHlink>
      <a:srgbClr val="7AC1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5502</TotalTime>
  <Words>1025</Words>
  <Application>Microsoft Office PowerPoint</Application>
  <PresentationFormat>On-screen Show (4:3)</PresentationFormat>
  <Paragraphs>220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Helvetica 45 Light</vt:lpstr>
      <vt:lpstr>Helvetica 55 Roman</vt:lpstr>
      <vt:lpstr>Helvetica 65 Medium</vt:lpstr>
      <vt:lpstr>Walgreens</vt:lpstr>
      <vt:lpstr>Worksheet</vt:lpstr>
      <vt:lpstr>Prescriber Sanction Pilot</vt:lpstr>
      <vt:lpstr>Prescriber Evaluation Process</vt:lpstr>
      <vt:lpstr>Data Provided by LP Site Visits by DLPM for Dr Alan Burke</vt:lpstr>
      <vt:lpstr>Data Provided by LP Analytics for Dr Alan Burke</vt:lpstr>
      <vt:lpstr>Data Analysis Used</vt:lpstr>
      <vt:lpstr>Prescriber Scorecard</vt:lpstr>
      <vt:lpstr>Prescriber Scorecard - continued</vt:lpstr>
    </vt:vector>
  </TitlesOfParts>
  <Company>Walgreen Co.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Timeline</dc:title>
  <dc:creator>Kaitlin Rippel</dc:creator>
  <cp:lastModifiedBy>Holly Nighbert</cp:lastModifiedBy>
  <cp:revision>168</cp:revision>
  <cp:lastPrinted>2012-12-07T15:24:19Z</cp:lastPrinted>
  <dcterms:created xsi:type="dcterms:W3CDTF">2012-04-13T20:26:18Z</dcterms:created>
  <dcterms:modified xsi:type="dcterms:W3CDTF">2020-06-18T22:34:49Z</dcterms:modified>
</cp:coreProperties>
</file>