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401" r:id="rId2"/>
    <p:sldId id="403" r:id="rId3"/>
    <p:sldId id="41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7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5B55A-4859-418B-BF7E-43CD57686045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8E3182-C432-4BFF-8CE6-BC3AAD7720B4}">
      <dgm:prSet phldrT="[Text]"/>
      <dgm:spPr/>
      <dgm:t>
        <a:bodyPr/>
        <a:lstStyle/>
        <a:p>
          <a:r>
            <a:rPr lang="en-US" dirty="0"/>
            <a:t>1.1 million prescribers</a:t>
          </a:r>
        </a:p>
      </dgm:t>
    </dgm:pt>
    <dgm:pt modelId="{A55C4E9B-C333-43E9-96EA-1743D7C93C96}" type="parTrans" cxnId="{DB983D4B-D2C3-4CF6-8604-86A700104BD1}">
      <dgm:prSet/>
      <dgm:spPr/>
      <dgm:t>
        <a:bodyPr/>
        <a:lstStyle/>
        <a:p>
          <a:endParaRPr lang="en-US"/>
        </a:p>
      </dgm:t>
    </dgm:pt>
    <dgm:pt modelId="{B27272B8-EE51-4018-8AC0-219E8ED51AC1}" type="sibTrans" cxnId="{DB983D4B-D2C3-4CF6-8604-86A700104BD1}">
      <dgm:prSet/>
      <dgm:spPr/>
      <dgm:t>
        <a:bodyPr/>
        <a:lstStyle/>
        <a:p>
          <a:endParaRPr lang="en-US"/>
        </a:p>
      </dgm:t>
    </dgm:pt>
    <dgm:pt modelId="{9B9FF062-C763-45BD-A6FA-B039F9D25C39}">
      <dgm:prSet phldrT="[Text]"/>
      <dgm:spPr/>
      <dgm:t>
        <a:bodyPr/>
        <a:lstStyle/>
        <a:p>
          <a:r>
            <a:rPr lang="en-US" dirty="0"/>
            <a:t>457,000 prescribers</a:t>
          </a:r>
        </a:p>
      </dgm:t>
    </dgm:pt>
    <dgm:pt modelId="{CAD3C879-B698-49E1-BA02-147BB504AA7F}" type="parTrans" cxnId="{6588CA35-12A2-4D82-90BB-E46A00865326}">
      <dgm:prSet/>
      <dgm:spPr/>
      <dgm:t>
        <a:bodyPr/>
        <a:lstStyle/>
        <a:p>
          <a:endParaRPr lang="en-US"/>
        </a:p>
      </dgm:t>
    </dgm:pt>
    <dgm:pt modelId="{443503A8-F7CA-459D-ACB2-3B9F520D77E4}" type="sibTrans" cxnId="{6588CA35-12A2-4D82-90BB-E46A00865326}">
      <dgm:prSet/>
      <dgm:spPr/>
      <dgm:t>
        <a:bodyPr/>
        <a:lstStyle/>
        <a:p>
          <a:endParaRPr lang="en-US"/>
        </a:p>
      </dgm:t>
    </dgm:pt>
    <dgm:pt modelId="{C428A80D-6215-423E-BB1C-405599156833}">
      <dgm:prSet phldrT="[Text]"/>
      <dgm:spPr/>
      <dgm:t>
        <a:bodyPr/>
        <a:lstStyle/>
        <a:p>
          <a:r>
            <a:rPr lang="en-US" dirty="0"/>
            <a:t>83,000 prescribers</a:t>
          </a:r>
        </a:p>
      </dgm:t>
    </dgm:pt>
    <dgm:pt modelId="{1886152D-EF5F-45EC-A3B8-45D910BAE5D0}" type="parTrans" cxnId="{08362DA7-3F15-4E05-B757-77EB89DD0735}">
      <dgm:prSet/>
      <dgm:spPr/>
      <dgm:t>
        <a:bodyPr/>
        <a:lstStyle/>
        <a:p>
          <a:endParaRPr lang="en-US"/>
        </a:p>
      </dgm:t>
    </dgm:pt>
    <dgm:pt modelId="{66D10569-0066-48EA-89CC-12BD87B09025}" type="sibTrans" cxnId="{08362DA7-3F15-4E05-B757-77EB89DD0735}">
      <dgm:prSet/>
      <dgm:spPr/>
      <dgm:t>
        <a:bodyPr/>
        <a:lstStyle/>
        <a:p>
          <a:endParaRPr lang="en-US"/>
        </a:p>
      </dgm:t>
    </dgm:pt>
    <dgm:pt modelId="{F5D4A0C3-20BE-4FE7-B623-D69BC663CF4B}">
      <dgm:prSet phldrT="[Text]"/>
      <dgm:spPr/>
      <dgm:t>
        <a:bodyPr/>
        <a:lstStyle/>
        <a:p>
          <a:r>
            <a:rPr lang="en-US" dirty="0"/>
            <a:t>5,100 “Top” prescribers</a:t>
          </a:r>
        </a:p>
      </dgm:t>
    </dgm:pt>
    <dgm:pt modelId="{E0D8A2B7-EED6-40E9-B806-8F16231A2751}" type="parTrans" cxnId="{9EF98421-124D-493F-A9A4-895C0A244C9B}">
      <dgm:prSet/>
      <dgm:spPr/>
      <dgm:t>
        <a:bodyPr/>
        <a:lstStyle/>
        <a:p>
          <a:endParaRPr lang="en-US"/>
        </a:p>
      </dgm:t>
    </dgm:pt>
    <dgm:pt modelId="{0D46FC12-F5DA-4A08-9F0A-D472446C71AF}" type="sibTrans" cxnId="{9EF98421-124D-493F-A9A4-895C0A244C9B}">
      <dgm:prSet/>
      <dgm:spPr/>
      <dgm:t>
        <a:bodyPr/>
        <a:lstStyle/>
        <a:p>
          <a:endParaRPr lang="en-US"/>
        </a:p>
      </dgm:t>
    </dgm:pt>
    <dgm:pt modelId="{DEE4F78A-3CAB-4A8E-9AD4-B4C6D5CB71E7}" type="pres">
      <dgm:prSet presAssocID="{0FD5B55A-4859-418B-BF7E-43CD57686045}" presName="Name0" presStyleCnt="0">
        <dgm:presLayoutVars>
          <dgm:chMax val="7"/>
          <dgm:resizeHandles val="exact"/>
        </dgm:presLayoutVars>
      </dgm:prSet>
      <dgm:spPr/>
    </dgm:pt>
    <dgm:pt modelId="{C1472842-94EA-4DE6-AC5A-801BCFD196F3}" type="pres">
      <dgm:prSet presAssocID="{0FD5B55A-4859-418B-BF7E-43CD57686045}" presName="comp1" presStyleCnt="0"/>
      <dgm:spPr/>
    </dgm:pt>
    <dgm:pt modelId="{422DBDF4-4D50-4368-8B82-BE23F211E293}" type="pres">
      <dgm:prSet presAssocID="{0FD5B55A-4859-418B-BF7E-43CD57686045}" presName="circle1" presStyleLbl="node1" presStyleIdx="0" presStyleCnt="4"/>
      <dgm:spPr/>
    </dgm:pt>
    <dgm:pt modelId="{932E1506-FF81-44A7-827C-F18B3A23D1E5}" type="pres">
      <dgm:prSet presAssocID="{0FD5B55A-4859-418B-BF7E-43CD57686045}" presName="c1text" presStyleLbl="node1" presStyleIdx="0" presStyleCnt="4">
        <dgm:presLayoutVars>
          <dgm:bulletEnabled val="1"/>
        </dgm:presLayoutVars>
      </dgm:prSet>
      <dgm:spPr/>
    </dgm:pt>
    <dgm:pt modelId="{37604118-B086-4037-9D21-61ABF4377E26}" type="pres">
      <dgm:prSet presAssocID="{0FD5B55A-4859-418B-BF7E-43CD57686045}" presName="comp2" presStyleCnt="0"/>
      <dgm:spPr/>
    </dgm:pt>
    <dgm:pt modelId="{2489431C-BD63-4B35-A185-731C033F0C7B}" type="pres">
      <dgm:prSet presAssocID="{0FD5B55A-4859-418B-BF7E-43CD57686045}" presName="circle2" presStyleLbl="node1" presStyleIdx="1" presStyleCnt="4"/>
      <dgm:spPr/>
    </dgm:pt>
    <dgm:pt modelId="{88CE7E65-40A4-41BE-8D2E-1F60F0A0746C}" type="pres">
      <dgm:prSet presAssocID="{0FD5B55A-4859-418B-BF7E-43CD57686045}" presName="c2text" presStyleLbl="node1" presStyleIdx="1" presStyleCnt="4">
        <dgm:presLayoutVars>
          <dgm:bulletEnabled val="1"/>
        </dgm:presLayoutVars>
      </dgm:prSet>
      <dgm:spPr/>
    </dgm:pt>
    <dgm:pt modelId="{E371AB0A-9EA9-47EB-AE1E-EC45176E96F4}" type="pres">
      <dgm:prSet presAssocID="{0FD5B55A-4859-418B-BF7E-43CD57686045}" presName="comp3" presStyleCnt="0"/>
      <dgm:spPr/>
    </dgm:pt>
    <dgm:pt modelId="{2225F175-3BF4-4840-84CB-73858504399D}" type="pres">
      <dgm:prSet presAssocID="{0FD5B55A-4859-418B-BF7E-43CD57686045}" presName="circle3" presStyleLbl="node1" presStyleIdx="2" presStyleCnt="4"/>
      <dgm:spPr/>
    </dgm:pt>
    <dgm:pt modelId="{9D3AE885-8A58-4E76-9A75-2B83C4FEDE3E}" type="pres">
      <dgm:prSet presAssocID="{0FD5B55A-4859-418B-BF7E-43CD57686045}" presName="c3text" presStyleLbl="node1" presStyleIdx="2" presStyleCnt="4">
        <dgm:presLayoutVars>
          <dgm:bulletEnabled val="1"/>
        </dgm:presLayoutVars>
      </dgm:prSet>
      <dgm:spPr/>
    </dgm:pt>
    <dgm:pt modelId="{F3EBE699-C277-46DD-A9B9-9693AB314F20}" type="pres">
      <dgm:prSet presAssocID="{0FD5B55A-4859-418B-BF7E-43CD57686045}" presName="comp4" presStyleCnt="0"/>
      <dgm:spPr/>
    </dgm:pt>
    <dgm:pt modelId="{8E0E64E5-AD3C-4C38-9C79-B81E30017372}" type="pres">
      <dgm:prSet presAssocID="{0FD5B55A-4859-418B-BF7E-43CD57686045}" presName="circle4" presStyleLbl="node1" presStyleIdx="3" presStyleCnt="4"/>
      <dgm:spPr/>
    </dgm:pt>
    <dgm:pt modelId="{192CAEA1-5D71-408D-A437-E89CF2413E08}" type="pres">
      <dgm:prSet presAssocID="{0FD5B55A-4859-418B-BF7E-43CD57686045}" presName="c4text" presStyleLbl="node1" presStyleIdx="3" presStyleCnt="4">
        <dgm:presLayoutVars>
          <dgm:bulletEnabled val="1"/>
        </dgm:presLayoutVars>
      </dgm:prSet>
      <dgm:spPr/>
    </dgm:pt>
  </dgm:ptLst>
  <dgm:cxnLst>
    <dgm:cxn modelId="{6B0AE209-EF3C-4A96-85B6-7D98DF42E585}" type="presOf" srcId="{9B9FF062-C763-45BD-A6FA-B039F9D25C39}" destId="{2489431C-BD63-4B35-A185-731C033F0C7B}" srcOrd="0" destOrd="0" presId="urn:microsoft.com/office/officeart/2005/8/layout/venn2"/>
    <dgm:cxn modelId="{F9F4E419-FD3C-4D37-8F49-021361421742}" type="presOf" srcId="{C428A80D-6215-423E-BB1C-405599156833}" destId="{9D3AE885-8A58-4E76-9A75-2B83C4FEDE3E}" srcOrd="1" destOrd="0" presId="urn:microsoft.com/office/officeart/2005/8/layout/venn2"/>
    <dgm:cxn modelId="{676B4D1F-FCF3-4756-A63C-23488B590E01}" type="presOf" srcId="{C428A80D-6215-423E-BB1C-405599156833}" destId="{2225F175-3BF4-4840-84CB-73858504399D}" srcOrd="0" destOrd="0" presId="urn:microsoft.com/office/officeart/2005/8/layout/venn2"/>
    <dgm:cxn modelId="{9EF98421-124D-493F-A9A4-895C0A244C9B}" srcId="{0FD5B55A-4859-418B-BF7E-43CD57686045}" destId="{F5D4A0C3-20BE-4FE7-B623-D69BC663CF4B}" srcOrd="3" destOrd="0" parTransId="{E0D8A2B7-EED6-40E9-B806-8F16231A2751}" sibTransId="{0D46FC12-F5DA-4A08-9F0A-D472446C71AF}"/>
    <dgm:cxn modelId="{6588CA35-12A2-4D82-90BB-E46A00865326}" srcId="{0FD5B55A-4859-418B-BF7E-43CD57686045}" destId="{9B9FF062-C763-45BD-A6FA-B039F9D25C39}" srcOrd="1" destOrd="0" parTransId="{CAD3C879-B698-49E1-BA02-147BB504AA7F}" sibTransId="{443503A8-F7CA-459D-ACB2-3B9F520D77E4}"/>
    <dgm:cxn modelId="{DB983D4B-D2C3-4CF6-8604-86A700104BD1}" srcId="{0FD5B55A-4859-418B-BF7E-43CD57686045}" destId="{AD8E3182-C432-4BFF-8CE6-BC3AAD7720B4}" srcOrd="0" destOrd="0" parTransId="{A55C4E9B-C333-43E9-96EA-1743D7C93C96}" sibTransId="{B27272B8-EE51-4018-8AC0-219E8ED51AC1}"/>
    <dgm:cxn modelId="{706CA56B-A9FB-4FAB-A716-80B9C2C9F138}" type="presOf" srcId="{AD8E3182-C432-4BFF-8CE6-BC3AAD7720B4}" destId="{932E1506-FF81-44A7-827C-F18B3A23D1E5}" srcOrd="1" destOrd="0" presId="urn:microsoft.com/office/officeart/2005/8/layout/venn2"/>
    <dgm:cxn modelId="{EF826058-F9D3-41D8-9C3F-A144AB8BC7D5}" type="presOf" srcId="{AD8E3182-C432-4BFF-8CE6-BC3AAD7720B4}" destId="{422DBDF4-4D50-4368-8B82-BE23F211E293}" srcOrd="0" destOrd="0" presId="urn:microsoft.com/office/officeart/2005/8/layout/venn2"/>
    <dgm:cxn modelId="{ABA4C69A-146D-4A74-B630-916A79426AF7}" type="presOf" srcId="{F5D4A0C3-20BE-4FE7-B623-D69BC663CF4B}" destId="{192CAEA1-5D71-408D-A437-E89CF2413E08}" srcOrd="1" destOrd="0" presId="urn:microsoft.com/office/officeart/2005/8/layout/venn2"/>
    <dgm:cxn modelId="{08362DA7-3F15-4E05-B757-77EB89DD0735}" srcId="{0FD5B55A-4859-418B-BF7E-43CD57686045}" destId="{C428A80D-6215-423E-BB1C-405599156833}" srcOrd="2" destOrd="0" parTransId="{1886152D-EF5F-45EC-A3B8-45D910BAE5D0}" sibTransId="{66D10569-0066-48EA-89CC-12BD87B09025}"/>
    <dgm:cxn modelId="{81590FCF-11A0-48FB-AD7E-8D50E4F62A16}" type="presOf" srcId="{0FD5B55A-4859-418B-BF7E-43CD57686045}" destId="{DEE4F78A-3CAB-4A8E-9AD4-B4C6D5CB71E7}" srcOrd="0" destOrd="0" presId="urn:microsoft.com/office/officeart/2005/8/layout/venn2"/>
    <dgm:cxn modelId="{BDE0DBD2-FFB0-46C9-B4BF-DB9361FC1DB2}" type="presOf" srcId="{9B9FF062-C763-45BD-A6FA-B039F9D25C39}" destId="{88CE7E65-40A4-41BE-8D2E-1F60F0A0746C}" srcOrd="1" destOrd="0" presId="urn:microsoft.com/office/officeart/2005/8/layout/venn2"/>
    <dgm:cxn modelId="{B837CEE1-81EC-41D9-AEDA-0287A4B51067}" type="presOf" srcId="{F5D4A0C3-20BE-4FE7-B623-D69BC663CF4B}" destId="{8E0E64E5-AD3C-4C38-9C79-B81E30017372}" srcOrd="0" destOrd="0" presId="urn:microsoft.com/office/officeart/2005/8/layout/venn2"/>
    <dgm:cxn modelId="{06858D9D-6271-479E-90DA-5BF94F3AFD91}" type="presParOf" srcId="{DEE4F78A-3CAB-4A8E-9AD4-B4C6D5CB71E7}" destId="{C1472842-94EA-4DE6-AC5A-801BCFD196F3}" srcOrd="0" destOrd="0" presId="urn:microsoft.com/office/officeart/2005/8/layout/venn2"/>
    <dgm:cxn modelId="{1F1637DC-91AD-4698-8E85-C04F6F692321}" type="presParOf" srcId="{C1472842-94EA-4DE6-AC5A-801BCFD196F3}" destId="{422DBDF4-4D50-4368-8B82-BE23F211E293}" srcOrd="0" destOrd="0" presId="urn:microsoft.com/office/officeart/2005/8/layout/venn2"/>
    <dgm:cxn modelId="{AF7C7936-3ED1-4991-A9AF-A98C94A6D508}" type="presParOf" srcId="{C1472842-94EA-4DE6-AC5A-801BCFD196F3}" destId="{932E1506-FF81-44A7-827C-F18B3A23D1E5}" srcOrd="1" destOrd="0" presId="urn:microsoft.com/office/officeart/2005/8/layout/venn2"/>
    <dgm:cxn modelId="{236F150C-7AA6-41E1-BFCE-88D6F04534D0}" type="presParOf" srcId="{DEE4F78A-3CAB-4A8E-9AD4-B4C6D5CB71E7}" destId="{37604118-B086-4037-9D21-61ABF4377E26}" srcOrd="1" destOrd="0" presId="urn:microsoft.com/office/officeart/2005/8/layout/venn2"/>
    <dgm:cxn modelId="{5C6D6ADF-7471-4C6D-8E62-174CB11922B0}" type="presParOf" srcId="{37604118-B086-4037-9D21-61ABF4377E26}" destId="{2489431C-BD63-4B35-A185-731C033F0C7B}" srcOrd="0" destOrd="0" presId="urn:microsoft.com/office/officeart/2005/8/layout/venn2"/>
    <dgm:cxn modelId="{0AC3A8EF-8596-40CE-89AD-553170E0CFE1}" type="presParOf" srcId="{37604118-B086-4037-9D21-61ABF4377E26}" destId="{88CE7E65-40A4-41BE-8D2E-1F60F0A0746C}" srcOrd="1" destOrd="0" presId="urn:microsoft.com/office/officeart/2005/8/layout/venn2"/>
    <dgm:cxn modelId="{A15BEF03-BCA6-45D0-8487-47B6CA4B8A4D}" type="presParOf" srcId="{DEE4F78A-3CAB-4A8E-9AD4-B4C6D5CB71E7}" destId="{E371AB0A-9EA9-47EB-AE1E-EC45176E96F4}" srcOrd="2" destOrd="0" presId="urn:microsoft.com/office/officeart/2005/8/layout/venn2"/>
    <dgm:cxn modelId="{26592D9B-D3C7-416C-9FF5-E76EBC8CAE91}" type="presParOf" srcId="{E371AB0A-9EA9-47EB-AE1E-EC45176E96F4}" destId="{2225F175-3BF4-4840-84CB-73858504399D}" srcOrd="0" destOrd="0" presId="urn:microsoft.com/office/officeart/2005/8/layout/venn2"/>
    <dgm:cxn modelId="{DF91C82A-7223-4AC6-BB4F-3BB8B636A2CA}" type="presParOf" srcId="{E371AB0A-9EA9-47EB-AE1E-EC45176E96F4}" destId="{9D3AE885-8A58-4E76-9A75-2B83C4FEDE3E}" srcOrd="1" destOrd="0" presId="urn:microsoft.com/office/officeart/2005/8/layout/venn2"/>
    <dgm:cxn modelId="{7DB1FA5E-B134-40C5-8FFF-7666611568EB}" type="presParOf" srcId="{DEE4F78A-3CAB-4A8E-9AD4-B4C6D5CB71E7}" destId="{F3EBE699-C277-46DD-A9B9-9693AB314F20}" srcOrd="3" destOrd="0" presId="urn:microsoft.com/office/officeart/2005/8/layout/venn2"/>
    <dgm:cxn modelId="{98F14267-7775-465A-B27C-288629B4FFC9}" type="presParOf" srcId="{F3EBE699-C277-46DD-A9B9-9693AB314F20}" destId="{8E0E64E5-AD3C-4C38-9C79-B81E30017372}" srcOrd="0" destOrd="0" presId="urn:microsoft.com/office/officeart/2005/8/layout/venn2"/>
    <dgm:cxn modelId="{D7DA363F-C207-4464-B7CE-7E92E72F3885}" type="presParOf" srcId="{F3EBE699-C277-46DD-A9B9-9693AB314F20}" destId="{192CAEA1-5D71-408D-A437-E89CF2413E0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DBDF4-4D50-4368-8B82-BE23F211E293}">
      <dsp:nvSpPr>
        <dsp:cNvPr id="0" name=""/>
        <dsp:cNvSpPr/>
      </dsp:nvSpPr>
      <dsp:spPr>
        <a:xfrm>
          <a:off x="596900" y="0"/>
          <a:ext cx="4064000" cy="4064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1.1 million prescribers</a:t>
          </a:r>
        </a:p>
      </dsp:txBody>
      <dsp:txXfrm>
        <a:off x="2060752" y="203199"/>
        <a:ext cx="1136294" cy="609600"/>
      </dsp:txXfrm>
    </dsp:sp>
    <dsp:sp modelId="{2489431C-BD63-4B35-A185-731C033F0C7B}">
      <dsp:nvSpPr>
        <dsp:cNvPr id="0" name=""/>
        <dsp:cNvSpPr/>
      </dsp:nvSpPr>
      <dsp:spPr>
        <a:xfrm>
          <a:off x="1003300" y="812799"/>
          <a:ext cx="3251200" cy="32512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457,000 prescribers</a:t>
          </a:r>
        </a:p>
      </dsp:txBody>
      <dsp:txXfrm>
        <a:off x="2060752" y="1007871"/>
        <a:ext cx="1136294" cy="585216"/>
      </dsp:txXfrm>
    </dsp:sp>
    <dsp:sp modelId="{2225F175-3BF4-4840-84CB-73858504399D}">
      <dsp:nvSpPr>
        <dsp:cNvPr id="0" name=""/>
        <dsp:cNvSpPr/>
      </dsp:nvSpPr>
      <dsp:spPr>
        <a:xfrm>
          <a:off x="1409700" y="1625599"/>
          <a:ext cx="2438400" cy="24384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83,000 prescribers</a:t>
          </a:r>
        </a:p>
      </dsp:txBody>
      <dsp:txXfrm>
        <a:off x="2060752" y="1808479"/>
        <a:ext cx="1136294" cy="548640"/>
      </dsp:txXfrm>
    </dsp:sp>
    <dsp:sp modelId="{8E0E64E5-AD3C-4C38-9C79-B81E30017372}">
      <dsp:nvSpPr>
        <dsp:cNvPr id="0" name=""/>
        <dsp:cNvSpPr/>
      </dsp:nvSpPr>
      <dsp:spPr>
        <a:xfrm>
          <a:off x="1816100" y="2438399"/>
          <a:ext cx="1625600" cy="16256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5,100 “Top” prescribers</a:t>
          </a:r>
        </a:p>
      </dsp:txBody>
      <dsp:txXfrm>
        <a:off x="2054163" y="2844799"/>
        <a:ext cx="1149472" cy="81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61E0C4-ACB5-4AA3-9133-3E049C1B1025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EE4BB1-8BEF-4490-8986-7932B587C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3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E4BB1-8BEF-4490-8986-7932B587C0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7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1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8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3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2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3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7"/>
          <p:cNvSpPr txBox="1"/>
          <p:nvPr userDrawn="1"/>
        </p:nvSpPr>
        <p:spPr>
          <a:xfrm>
            <a:off x="76200" y="6596390"/>
            <a:ext cx="899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PRIVILEGED &amp; CONFIDENTIAL</a:t>
            </a:r>
            <a:r>
              <a:rPr lang="en-US" sz="1100" baseline="0" dirty="0"/>
              <a:t> PREPARED IN ANTICIPATION OF LITIGATION BY OR AT THE DIRECTION OF LITIGATION &amp; REGULATORY LAW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1184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2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8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0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0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6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4A89-DC65-412D-88FB-2E55D1412A4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F9EE9-D02E-450D-AB8F-2B0C6873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2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39125" cy="937331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Prescriber</a:t>
            </a: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latin typeface="Arial" pitchFamily="34" charset="0"/>
                <a:cs typeface="Arial" pitchFamily="34" charset="0"/>
              </a:rPr>
              <a:t>Potential Risk</a:t>
            </a: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latin typeface="Arial" pitchFamily="34" charset="0"/>
                <a:cs typeface="Arial" pitchFamily="34" charset="0"/>
              </a:rPr>
              <a:t>Index</a:t>
            </a: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96"/>
            <a:ext cx="8534400" cy="3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27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" y="313200"/>
            <a:ext cx="8960201" cy="2964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latin typeface="Arial" pitchFamily="34" charset="0"/>
                <a:cs typeface="Arial" pitchFamily="34" charset="0"/>
              </a:rPr>
              <a:t>Prescriber Potential Risk Indexing Approach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96"/>
            <a:ext cx="8534400" cy="3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91150"/>
              </p:ext>
            </p:extLst>
          </p:nvPr>
        </p:nvGraphicFramePr>
        <p:xfrm>
          <a:off x="1392062" y="3352800"/>
          <a:ext cx="6315074" cy="1925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Concepts Covered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Metric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Weight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Unit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Volume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Overall Unit Volume </a:t>
                      </a:r>
                      <a:r>
                        <a:rPr lang="en-US" sz="1200" i="1" baseline="0" dirty="0">
                          <a:solidFill>
                            <a:schemeClr val="tx1"/>
                          </a:solidFill>
                        </a:rPr>
                        <a:t>of Oxy:</a:t>
                      </a:r>
                      <a:br>
                        <a:rPr lang="en-US" sz="12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Average Monthly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Qty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based on last 3 months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60">
                <a:tc row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Proportionality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to total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business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% Oxy 15/30 to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ttl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Oxy scripts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760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% Oxy script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count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to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total script count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Tender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% Oxy script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count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paid by Cash + PSC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6199" y="685800"/>
            <a:ext cx="842680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u="sng" dirty="0">
                <a:latin typeface="Arial" pitchFamily="34" charset="0"/>
                <a:cs typeface="Arial" pitchFamily="34" charset="0"/>
              </a:rPr>
              <a:t>Parameters: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Targeted Drug(s) = Oxycodone (all items)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Timeframe = updated monthly, ranking and trends based on rolling 3 months 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Location = Chainwide, includes retail, on-site and worksite pharmacies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69181" y="1676400"/>
            <a:ext cx="89602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u="sng" dirty="0">
                <a:latin typeface="Arial" pitchFamily="34" charset="0"/>
                <a:cs typeface="Arial" pitchFamily="34" charset="0"/>
              </a:rPr>
              <a:t>Objectives: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Combine multiple high risk variables into one analysis into order to produce a </a:t>
            </a:r>
            <a:br>
              <a:rPr lang="en-US" sz="1400" dirty="0"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latin typeface="Arial" pitchFamily="34" charset="0"/>
                <a:cs typeface="Arial" pitchFamily="34" charset="0"/>
              </a:rPr>
              <a:t>Composite Potential Risk Score, and rank accordingly 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All prescribers in chain ranked on an ongoing basis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Combine our business insights with data under review by DEA and factors being highlighted by Cardinal</a:t>
            </a:r>
          </a:p>
        </p:txBody>
      </p:sp>
    </p:spTree>
    <p:extLst>
      <p:ext uri="{BB962C8B-B14F-4D97-AF65-F5344CB8AC3E}">
        <p14:creationId xmlns:p14="http://schemas.microsoft.com/office/powerpoint/2010/main" val="408662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" y="313200"/>
            <a:ext cx="8960201" cy="2964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latin typeface="Arial" pitchFamily="34" charset="0"/>
                <a:cs typeface="Arial" pitchFamily="34" charset="0"/>
              </a:rPr>
              <a:t>Reducing the list of Prescribers to a workable list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96"/>
            <a:ext cx="8534400" cy="3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04083082"/>
              </p:ext>
            </p:extLst>
          </p:nvPr>
        </p:nvGraphicFramePr>
        <p:xfrm>
          <a:off x="-457200" y="1295400"/>
          <a:ext cx="5257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67200" y="1639669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Have filled at 1 prescription (</a:t>
            </a:r>
            <a:r>
              <a:rPr lang="en-US" sz="1400" b="1" u="sng" dirty="0"/>
              <a:t>any type</a:t>
            </a:r>
            <a:r>
              <a:rPr lang="en-US" sz="1400" dirty="0"/>
              <a:t>) in last 12 months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743200" y="1793557"/>
            <a:ext cx="152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2438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Have filled at least 1 prescription for </a:t>
            </a:r>
            <a:r>
              <a:rPr lang="en-US" sz="1400" b="1" u="sng" dirty="0"/>
              <a:t>Oxycodone family </a:t>
            </a:r>
            <a:br>
              <a:rPr lang="en-US" sz="1400" dirty="0"/>
            </a:br>
            <a:r>
              <a:rPr lang="en-US" sz="1400" dirty="0"/>
              <a:t> in last 12 months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19400" y="2592288"/>
            <a:ext cx="152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0119" y="32867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Have filled at least 1 prescription for Oxycodone </a:t>
            </a:r>
            <a:r>
              <a:rPr lang="en-US" sz="1400" b="1" u="sng" dirty="0"/>
              <a:t>15/30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 in last 12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3399" y="4353580"/>
            <a:ext cx="457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Have filled, on average, </a:t>
            </a:r>
            <a:r>
              <a:rPr lang="en-US" sz="1400" b="1" u="sng" dirty="0"/>
              <a:t>at least 1 prescription for Oxy 15/30 per week for the past 3 months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819400" y="3429000"/>
            <a:ext cx="152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819400" y="4572000"/>
            <a:ext cx="152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460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246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Prescriber Potential Risk Index  </vt:lpstr>
      <vt:lpstr>Prescriber Potential Risk Indexing Approach</vt:lpstr>
      <vt:lpstr>Reducing the list of Prescribers to a workable list</vt:lpstr>
    </vt:vector>
  </TitlesOfParts>
  <Company>Walgreen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</dc:title>
  <dc:creator>Kaitlin Rippel</dc:creator>
  <cp:lastModifiedBy>Holly Nighbert</cp:lastModifiedBy>
  <cp:revision>98</cp:revision>
  <cp:lastPrinted>2012-06-01T18:58:21Z</cp:lastPrinted>
  <dcterms:created xsi:type="dcterms:W3CDTF">2012-04-13T20:26:18Z</dcterms:created>
  <dcterms:modified xsi:type="dcterms:W3CDTF">2021-04-20T00:21:14Z</dcterms:modified>
</cp:coreProperties>
</file>