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1" r:id="rId1"/>
  </p:sldMasterIdLst>
  <p:notesMasterIdLst>
    <p:notesMasterId r:id="rId22"/>
  </p:notesMasterIdLst>
  <p:sldIdLst>
    <p:sldId id="258" r:id="rId2"/>
    <p:sldId id="276" r:id="rId3"/>
    <p:sldId id="277" r:id="rId4"/>
    <p:sldId id="268" r:id="rId5"/>
    <p:sldId id="281" r:id="rId6"/>
    <p:sldId id="282" r:id="rId7"/>
    <p:sldId id="283" r:id="rId8"/>
    <p:sldId id="290" r:id="rId9"/>
    <p:sldId id="274" r:id="rId10"/>
    <p:sldId id="299" r:id="rId11"/>
    <p:sldId id="294" r:id="rId12"/>
    <p:sldId id="287" r:id="rId13"/>
    <p:sldId id="300" r:id="rId14"/>
    <p:sldId id="288" r:id="rId15"/>
    <p:sldId id="291" r:id="rId16"/>
    <p:sldId id="292" r:id="rId17"/>
    <p:sldId id="289" r:id="rId18"/>
    <p:sldId id="301" r:id="rId19"/>
    <p:sldId id="275" r:id="rId20"/>
    <p:sldId id="284"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4" autoAdjust="0"/>
    <p:restoredTop sz="78559" autoAdjust="0"/>
  </p:normalViewPr>
  <p:slideViewPr>
    <p:cSldViewPr showGuides="1">
      <p:cViewPr varScale="1">
        <p:scale>
          <a:sx n="58" d="100"/>
          <a:sy n="58" d="100"/>
        </p:scale>
        <p:origin x="-1884" y="-78"/>
      </p:cViewPr>
      <p:guideLst>
        <p:guide orient="horz" pos="1440"/>
        <p:guide orient="horz" pos="4032"/>
        <p:guide orient="horz" pos="816"/>
        <p:guide orient="horz" pos="1344"/>
        <p:guide orient="horz" pos="2736"/>
        <p:guide pos="2880"/>
        <p:guide pos="624"/>
        <p:guide pos="5520"/>
        <p:guide pos="3072"/>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howGuides="1">
      <p:cViewPr varScale="1">
        <p:scale>
          <a:sx n="76" d="100"/>
          <a:sy n="76" d="100"/>
        </p:scale>
        <p:origin x="-273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ABBE8-9FC0-4531-9EF3-C521AA08FB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9B4C5A-03B1-4055-AB73-5AF04B07461E}">
      <dgm:prSet phldrT="[Text]"/>
      <dgm:spPr/>
      <dgm:t>
        <a:bodyPr/>
        <a:lstStyle/>
        <a:p>
          <a:r>
            <a:rPr lang="en-US" dirty="0" smtClean="0"/>
            <a:t>Pre-August 2010</a:t>
          </a:r>
          <a:endParaRPr lang="en-US" dirty="0"/>
        </a:p>
      </dgm:t>
    </dgm:pt>
    <dgm:pt modelId="{71D28F31-0B84-46D6-9855-F13C8CAAF3CD}" type="parTrans" cxnId="{C29814FE-656D-4EC9-9423-C06C474E6B97}">
      <dgm:prSet/>
      <dgm:spPr/>
      <dgm:t>
        <a:bodyPr/>
        <a:lstStyle/>
        <a:p>
          <a:endParaRPr lang="en-US"/>
        </a:p>
      </dgm:t>
    </dgm:pt>
    <dgm:pt modelId="{AB3EA591-2E23-4ACE-B1CE-021A6CA7A231}" type="sibTrans" cxnId="{C29814FE-656D-4EC9-9423-C06C474E6B97}">
      <dgm:prSet/>
      <dgm:spPr/>
      <dgm:t>
        <a:bodyPr/>
        <a:lstStyle/>
        <a:p>
          <a:endParaRPr lang="en-US"/>
        </a:p>
      </dgm:t>
    </dgm:pt>
    <dgm:pt modelId="{01EA1994-2DF5-40C1-8E90-5497978C6094}">
      <dgm:prSet phldrT="[Text]"/>
      <dgm:spPr/>
      <dgm:t>
        <a:bodyPr/>
        <a:lstStyle/>
        <a:p>
          <a:r>
            <a:rPr lang="en-US" dirty="0" smtClean="0"/>
            <a:t>Steady increase in FL pill mills</a:t>
          </a:r>
          <a:endParaRPr lang="en-US" dirty="0"/>
        </a:p>
      </dgm:t>
    </dgm:pt>
    <dgm:pt modelId="{0E227343-0F07-4497-B466-5A577B7DCF76}" type="parTrans" cxnId="{58FE7FF5-F5D3-4440-A4FA-D7AD8EB486D9}">
      <dgm:prSet/>
      <dgm:spPr/>
      <dgm:t>
        <a:bodyPr/>
        <a:lstStyle/>
        <a:p>
          <a:endParaRPr lang="en-US"/>
        </a:p>
      </dgm:t>
    </dgm:pt>
    <dgm:pt modelId="{C6ECF89F-398A-498F-8DA3-B935FF2E8D15}" type="sibTrans" cxnId="{58FE7FF5-F5D3-4440-A4FA-D7AD8EB486D9}">
      <dgm:prSet/>
      <dgm:spPr/>
      <dgm:t>
        <a:bodyPr/>
        <a:lstStyle/>
        <a:p>
          <a:endParaRPr lang="en-US"/>
        </a:p>
      </dgm:t>
    </dgm:pt>
    <dgm:pt modelId="{DF655404-056D-46C9-B3AF-3C8165FF245A}">
      <dgm:prSet phldrT="[Text]"/>
      <dgm:spPr/>
      <dgm:t>
        <a:bodyPr/>
        <a:lstStyle/>
        <a:p>
          <a:r>
            <a:rPr lang="en-US" dirty="0" smtClean="0"/>
            <a:t>Prescribers dispensing medications</a:t>
          </a:r>
          <a:endParaRPr lang="en-US" dirty="0"/>
        </a:p>
      </dgm:t>
    </dgm:pt>
    <dgm:pt modelId="{746B977C-3CEF-4163-9A62-95281026EE7E}" type="parTrans" cxnId="{5A4FAC71-E0D4-46FA-9932-C438F77C93CB}">
      <dgm:prSet/>
      <dgm:spPr/>
      <dgm:t>
        <a:bodyPr/>
        <a:lstStyle/>
        <a:p>
          <a:endParaRPr lang="en-US"/>
        </a:p>
      </dgm:t>
    </dgm:pt>
    <dgm:pt modelId="{A213C2BD-A96E-4F43-9D95-B43923DF924B}" type="sibTrans" cxnId="{5A4FAC71-E0D4-46FA-9932-C438F77C93CB}">
      <dgm:prSet/>
      <dgm:spPr/>
      <dgm:t>
        <a:bodyPr/>
        <a:lstStyle/>
        <a:p>
          <a:endParaRPr lang="en-US"/>
        </a:p>
      </dgm:t>
    </dgm:pt>
    <dgm:pt modelId="{C782D802-5F6C-474E-AE4E-5F8CC0FEE6CE}">
      <dgm:prSet phldrT="[Text]"/>
      <dgm:spPr/>
      <dgm:t>
        <a:bodyPr/>
        <a:lstStyle/>
        <a:p>
          <a:r>
            <a:rPr lang="en-US" dirty="0" smtClean="0"/>
            <a:t>October 2010</a:t>
          </a:r>
          <a:endParaRPr lang="en-US" dirty="0"/>
        </a:p>
      </dgm:t>
    </dgm:pt>
    <dgm:pt modelId="{0490F593-1299-431A-9CB9-FBD4C6CB41B8}" type="parTrans" cxnId="{182B37DE-178D-47B6-9746-BA0545178611}">
      <dgm:prSet/>
      <dgm:spPr/>
      <dgm:t>
        <a:bodyPr/>
        <a:lstStyle/>
        <a:p>
          <a:endParaRPr lang="en-US"/>
        </a:p>
      </dgm:t>
    </dgm:pt>
    <dgm:pt modelId="{B3B34D65-2764-41F7-B44B-D7B3F1CCF196}" type="sibTrans" cxnId="{182B37DE-178D-47B6-9746-BA0545178611}">
      <dgm:prSet/>
      <dgm:spPr/>
      <dgm:t>
        <a:bodyPr/>
        <a:lstStyle/>
        <a:p>
          <a:endParaRPr lang="en-US"/>
        </a:p>
      </dgm:t>
    </dgm:pt>
    <dgm:pt modelId="{934E3F9D-8B83-402C-A71A-92534EB281E9}">
      <dgm:prSet phldrT="[Text]"/>
      <dgm:spPr/>
      <dgm:t>
        <a:bodyPr/>
        <a:lstStyle/>
        <a:p>
          <a:r>
            <a:rPr lang="en-US" dirty="0" smtClean="0"/>
            <a:t>Change in Florida legislation restricts prescriber dispensing to only 72 hour supply of pain medications</a:t>
          </a:r>
          <a:endParaRPr lang="en-US" dirty="0"/>
        </a:p>
      </dgm:t>
    </dgm:pt>
    <dgm:pt modelId="{A9B460F2-A1BD-4AD4-A89C-43D2AAB7963F}" type="parTrans" cxnId="{EF20FFFD-B466-4642-97D1-A16F0BF29E43}">
      <dgm:prSet/>
      <dgm:spPr/>
      <dgm:t>
        <a:bodyPr/>
        <a:lstStyle/>
        <a:p>
          <a:endParaRPr lang="en-US"/>
        </a:p>
      </dgm:t>
    </dgm:pt>
    <dgm:pt modelId="{95489153-8B5D-44E2-AB73-4F78E208A67F}" type="sibTrans" cxnId="{EF20FFFD-B466-4642-97D1-A16F0BF29E43}">
      <dgm:prSet/>
      <dgm:spPr/>
      <dgm:t>
        <a:bodyPr/>
        <a:lstStyle/>
        <a:p>
          <a:endParaRPr lang="en-US"/>
        </a:p>
      </dgm:t>
    </dgm:pt>
    <dgm:pt modelId="{0258B068-8CF1-4D47-8FFA-1FF6B1750F7D}">
      <dgm:prSet phldrT="[Text]"/>
      <dgm:spPr/>
      <dgm:t>
        <a:bodyPr/>
        <a:lstStyle/>
        <a:p>
          <a:r>
            <a:rPr lang="en-US" dirty="0" smtClean="0"/>
            <a:t>October 10- March 11</a:t>
          </a:r>
          <a:endParaRPr lang="en-US" dirty="0"/>
        </a:p>
      </dgm:t>
    </dgm:pt>
    <dgm:pt modelId="{3D09D28C-F350-4C3A-B658-9E02C0C6EBF4}" type="parTrans" cxnId="{1B6F36B6-E71D-41FE-A725-0AE61327C408}">
      <dgm:prSet/>
      <dgm:spPr/>
      <dgm:t>
        <a:bodyPr/>
        <a:lstStyle/>
        <a:p>
          <a:endParaRPr lang="en-US"/>
        </a:p>
      </dgm:t>
    </dgm:pt>
    <dgm:pt modelId="{145907B1-E710-42E4-9AC6-46D6D814D947}" type="sibTrans" cxnId="{1B6F36B6-E71D-41FE-A725-0AE61327C408}">
      <dgm:prSet/>
      <dgm:spPr/>
      <dgm:t>
        <a:bodyPr/>
        <a:lstStyle/>
        <a:p>
          <a:endParaRPr lang="en-US"/>
        </a:p>
      </dgm:t>
    </dgm:pt>
    <dgm:pt modelId="{E8407802-76EE-46F3-B7A2-6A9A7E09C09A}">
      <dgm:prSet phldrT="[Text]"/>
      <dgm:spPr/>
      <dgm:t>
        <a:bodyPr/>
        <a:lstStyle/>
        <a:p>
          <a:r>
            <a:rPr lang="en-US" dirty="0" smtClean="0"/>
            <a:t>Dramatic increase in the number of opioid pain medications prescriptions seen at retail stores</a:t>
          </a:r>
          <a:endParaRPr lang="en-US" dirty="0"/>
        </a:p>
      </dgm:t>
    </dgm:pt>
    <dgm:pt modelId="{9A2F2638-CE8B-49CB-98F3-0C5E263535B7}" type="parTrans" cxnId="{548DEE39-6F6E-4D05-B46E-1BC64A56A6E7}">
      <dgm:prSet/>
      <dgm:spPr/>
      <dgm:t>
        <a:bodyPr/>
        <a:lstStyle/>
        <a:p>
          <a:endParaRPr lang="en-US"/>
        </a:p>
      </dgm:t>
    </dgm:pt>
    <dgm:pt modelId="{FA76721C-1640-469E-9474-B2C7F522A509}" type="sibTrans" cxnId="{548DEE39-6F6E-4D05-B46E-1BC64A56A6E7}">
      <dgm:prSet/>
      <dgm:spPr/>
      <dgm:t>
        <a:bodyPr/>
        <a:lstStyle/>
        <a:p>
          <a:endParaRPr lang="en-US"/>
        </a:p>
      </dgm:t>
    </dgm:pt>
    <dgm:pt modelId="{6956E6E2-2B65-4D1C-A960-D3CA0A133A36}" type="pres">
      <dgm:prSet presAssocID="{2FCABBE8-9FC0-4531-9EF3-C521AA08FB90}" presName="Name0" presStyleCnt="0">
        <dgm:presLayoutVars>
          <dgm:dir/>
          <dgm:animLvl val="lvl"/>
          <dgm:resizeHandles val="exact"/>
        </dgm:presLayoutVars>
      </dgm:prSet>
      <dgm:spPr/>
      <dgm:t>
        <a:bodyPr/>
        <a:lstStyle/>
        <a:p>
          <a:endParaRPr lang="en-US"/>
        </a:p>
      </dgm:t>
    </dgm:pt>
    <dgm:pt modelId="{69747085-9AAF-4897-857F-126D331D49D0}" type="pres">
      <dgm:prSet presAssocID="{4D9B4C5A-03B1-4055-AB73-5AF04B07461E}" presName="linNode" presStyleCnt="0"/>
      <dgm:spPr/>
    </dgm:pt>
    <dgm:pt modelId="{D95DDD67-23E6-488E-A99E-E9D1DBC4D31D}" type="pres">
      <dgm:prSet presAssocID="{4D9B4C5A-03B1-4055-AB73-5AF04B07461E}" presName="parentText" presStyleLbl="node1" presStyleIdx="0" presStyleCnt="3">
        <dgm:presLayoutVars>
          <dgm:chMax val="1"/>
          <dgm:bulletEnabled val="1"/>
        </dgm:presLayoutVars>
      </dgm:prSet>
      <dgm:spPr/>
      <dgm:t>
        <a:bodyPr/>
        <a:lstStyle/>
        <a:p>
          <a:endParaRPr lang="en-US"/>
        </a:p>
      </dgm:t>
    </dgm:pt>
    <dgm:pt modelId="{16F5F019-2E50-496A-A682-0A1DE86500F4}" type="pres">
      <dgm:prSet presAssocID="{4D9B4C5A-03B1-4055-AB73-5AF04B07461E}" presName="descendantText" presStyleLbl="alignAccFollowNode1" presStyleIdx="0" presStyleCnt="3" custLinFactNeighborY="2238">
        <dgm:presLayoutVars>
          <dgm:bulletEnabled val="1"/>
        </dgm:presLayoutVars>
      </dgm:prSet>
      <dgm:spPr/>
      <dgm:t>
        <a:bodyPr/>
        <a:lstStyle/>
        <a:p>
          <a:endParaRPr lang="en-US"/>
        </a:p>
      </dgm:t>
    </dgm:pt>
    <dgm:pt modelId="{032EC785-E507-4FD1-8D22-0FB666B57507}" type="pres">
      <dgm:prSet presAssocID="{AB3EA591-2E23-4ACE-B1CE-021A6CA7A231}" presName="sp" presStyleCnt="0"/>
      <dgm:spPr/>
    </dgm:pt>
    <dgm:pt modelId="{825347A0-D0B0-434F-B626-80005508D180}" type="pres">
      <dgm:prSet presAssocID="{C782D802-5F6C-474E-AE4E-5F8CC0FEE6CE}" presName="linNode" presStyleCnt="0"/>
      <dgm:spPr/>
    </dgm:pt>
    <dgm:pt modelId="{54338396-1B29-44BA-A010-E67DF86280DA}" type="pres">
      <dgm:prSet presAssocID="{C782D802-5F6C-474E-AE4E-5F8CC0FEE6CE}" presName="parentText" presStyleLbl="node1" presStyleIdx="1" presStyleCnt="3" custLinFactNeighborY="-1717">
        <dgm:presLayoutVars>
          <dgm:chMax val="1"/>
          <dgm:bulletEnabled val="1"/>
        </dgm:presLayoutVars>
      </dgm:prSet>
      <dgm:spPr/>
      <dgm:t>
        <a:bodyPr/>
        <a:lstStyle/>
        <a:p>
          <a:endParaRPr lang="en-US"/>
        </a:p>
      </dgm:t>
    </dgm:pt>
    <dgm:pt modelId="{3019AEEA-5A63-4D7E-BE80-D3E79CB99681}" type="pres">
      <dgm:prSet presAssocID="{C782D802-5F6C-474E-AE4E-5F8CC0FEE6CE}" presName="descendantText" presStyleLbl="alignAccFollowNode1" presStyleIdx="1" presStyleCnt="3">
        <dgm:presLayoutVars>
          <dgm:bulletEnabled val="1"/>
        </dgm:presLayoutVars>
      </dgm:prSet>
      <dgm:spPr/>
      <dgm:t>
        <a:bodyPr/>
        <a:lstStyle/>
        <a:p>
          <a:endParaRPr lang="en-US"/>
        </a:p>
      </dgm:t>
    </dgm:pt>
    <dgm:pt modelId="{C0E54B77-7425-4F2F-88A0-0AFECE529035}" type="pres">
      <dgm:prSet presAssocID="{B3B34D65-2764-41F7-B44B-D7B3F1CCF196}" presName="sp" presStyleCnt="0"/>
      <dgm:spPr/>
    </dgm:pt>
    <dgm:pt modelId="{9E65EBB2-7095-4460-B127-2681BAD6B355}" type="pres">
      <dgm:prSet presAssocID="{0258B068-8CF1-4D47-8FFA-1FF6B1750F7D}" presName="linNode" presStyleCnt="0"/>
      <dgm:spPr/>
    </dgm:pt>
    <dgm:pt modelId="{892F35D3-D931-46F3-BF0F-59041AC54BC7}" type="pres">
      <dgm:prSet presAssocID="{0258B068-8CF1-4D47-8FFA-1FF6B1750F7D}" presName="parentText" presStyleLbl="node1" presStyleIdx="2" presStyleCnt="3" custLinFactNeighborY="-3283">
        <dgm:presLayoutVars>
          <dgm:chMax val="1"/>
          <dgm:bulletEnabled val="1"/>
        </dgm:presLayoutVars>
      </dgm:prSet>
      <dgm:spPr/>
      <dgm:t>
        <a:bodyPr/>
        <a:lstStyle/>
        <a:p>
          <a:endParaRPr lang="en-US"/>
        </a:p>
      </dgm:t>
    </dgm:pt>
    <dgm:pt modelId="{FA4CACC8-B5C1-4A70-9069-28E8A1F24053}" type="pres">
      <dgm:prSet presAssocID="{0258B068-8CF1-4D47-8FFA-1FF6B1750F7D}" presName="descendantText" presStyleLbl="alignAccFollowNode1" presStyleIdx="2" presStyleCnt="3">
        <dgm:presLayoutVars>
          <dgm:bulletEnabled val="1"/>
        </dgm:presLayoutVars>
      </dgm:prSet>
      <dgm:spPr/>
      <dgm:t>
        <a:bodyPr/>
        <a:lstStyle/>
        <a:p>
          <a:endParaRPr lang="en-US"/>
        </a:p>
      </dgm:t>
    </dgm:pt>
  </dgm:ptLst>
  <dgm:cxnLst>
    <dgm:cxn modelId="{C29814FE-656D-4EC9-9423-C06C474E6B97}" srcId="{2FCABBE8-9FC0-4531-9EF3-C521AA08FB90}" destId="{4D9B4C5A-03B1-4055-AB73-5AF04B07461E}" srcOrd="0" destOrd="0" parTransId="{71D28F31-0B84-46D6-9855-F13C8CAAF3CD}" sibTransId="{AB3EA591-2E23-4ACE-B1CE-021A6CA7A231}"/>
    <dgm:cxn modelId="{1B6F36B6-E71D-41FE-A725-0AE61327C408}" srcId="{2FCABBE8-9FC0-4531-9EF3-C521AA08FB90}" destId="{0258B068-8CF1-4D47-8FFA-1FF6B1750F7D}" srcOrd="2" destOrd="0" parTransId="{3D09D28C-F350-4C3A-B658-9E02C0C6EBF4}" sibTransId="{145907B1-E710-42E4-9AC6-46D6D814D947}"/>
    <dgm:cxn modelId="{58FE7FF5-F5D3-4440-A4FA-D7AD8EB486D9}" srcId="{4D9B4C5A-03B1-4055-AB73-5AF04B07461E}" destId="{01EA1994-2DF5-40C1-8E90-5497978C6094}" srcOrd="0" destOrd="0" parTransId="{0E227343-0F07-4497-B466-5A577B7DCF76}" sibTransId="{C6ECF89F-398A-498F-8DA3-B935FF2E8D15}"/>
    <dgm:cxn modelId="{49A5C99D-4CC0-4558-9C5D-B2743061B93B}" type="presOf" srcId="{DF655404-056D-46C9-B3AF-3C8165FF245A}" destId="{16F5F019-2E50-496A-A682-0A1DE86500F4}" srcOrd="0" destOrd="1" presId="urn:microsoft.com/office/officeart/2005/8/layout/vList5"/>
    <dgm:cxn modelId="{182B37DE-178D-47B6-9746-BA0545178611}" srcId="{2FCABBE8-9FC0-4531-9EF3-C521AA08FB90}" destId="{C782D802-5F6C-474E-AE4E-5F8CC0FEE6CE}" srcOrd="1" destOrd="0" parTransId="{0490F593-1299-431A-9CB9-FBD4C6CB41B8}" sibTransId="{B3B34D65-2764-41F7-B44B-D7B3F1CCF196}"/>
    <dgm:cxn modelId="{924769F1-0EEA-42F0-B8B1-073A32D79A9A}" type="presOf" srcId="{C782D802-5F6C-474E-AE4E-5F8CC0FEE6CE}" destId="{54338396-1B29-44BA-A010-E67DF86280DA}" srcOrd="0" destOrd="0" presId="urn:microsoft.com/office/officeart/2005/8/layout/vList5"/>
    <dgm:cxn modelId="{5A4FAC71-E0D4-46FA-9932-C438F77C93CB}" srcId="{4D9B4C5A-03B1-4055-AB73-5AF04B07461E}" destId="{DF655404-056D-46C9-B3AF-3C8165FF245A}" srcOrd="1" destOrd="0" parTransId="{746B977C-3CEF-4163-9A62-95281026EE7E}" sibTransId="{A213C2BD-A96E-4F43-9D95-B43923DF924B}"/>
    <dgm:cxn modelId="{C28582AC-B953-4F51-9076-10362EF2E61A}" type="presOf" srcId="{E8407802-76EE-46F3-B7A2-6A9A7E09C09A}" destId="{FA4CACC8-B5C1-4A70-9069-28E8A1F24053}" srcOrd="0" destOrd="0" presId="urn:microsoft.com/office/officeart/2005/8/layout/vList5"/>
    <dgm:cxn modelId="{1B3834C1-DA23-4FDE-B2E0-6ED383DE8A2A}" type="presOf" srcId="{4D9B4C5A-03B1-4055-AB73-5AF04B07461E}" destId="{D95DDD67-23E6-488E-A99E-E9D1DBC4D31D}" srcOrd="0" destOrd="0" presId="urn:microsoft.com/office/officeart/2005/8/layout/vList5"/>
    <dgm:cxn modelId="{B737043F-F318-476E-9EC4-88F31AFC5FE9}" type="presOf" srcId="{0258B068-8CF1-4D47-8FFA-1FF6B1750F7D}" destId="{892F35D3-D931-46F3-BF0F-59041AC54BC7}" srcOrd="0" destOrd="0" presId="urn:microsoft.com/office/officeart/2005/8/layout/vList5"/>
    <dgm:cxn modelId="{EF20FFFD-B466-4642-97D1-A16F0BF29E43}" srcId="{C782D802-5F6C-474E-AE4E-5F8CC0FEE6CE}" destId="{934E3F9D-8B83-402C-A71A-92534EB281E9}" srcOrd="0" destOrd="0" parTransId="{A9B460F2-A1BD-4AD4-A89C-43D2AAB7963F}" sibTransId="{95489153-8B5D-44E2-AB73-4F78E208A67F}"/>
    <dgm:cxn modelId="{733947D8-5A27-4F90-8C60-D47D6F80BDEB}" type="presOf" srcId="{934E3F9D-8B83-402C-A71A-92534EB281E9}" destId="{3019AEEA-5A63-4D7E-BE80-D3E79CB99681}" srcOrd="0" destOrd="0" presId="urn:microsoft.com/office/officeart/2005/8/layout/vList5"/>
    <dgm:cxn modelId="{548DEE39-6F6E-4D05-B46E-1BC64A56A6E7}" srcId="{0258B068-8CF1-4D47-8FFA-1FF6B1750F7D}" destId="{E8407802-76EE-46F3-B7A2-6A9A7E09C09A}" srcOrd="0" destOrd="0" parTransId="{9A2F2638-CE8B-49CB-98F3-0C5E263535B7}" sibTransId="{FA76721C-1640-469E-9474-B2C7F522A509}"/>
    <dgm:cxn modelId="{5EC9ABC5-4CC6-4E82-9F9C-9B6132C91BE1}" type="presOf" srcId="{01EA1994-2DF5-40C1-8E90-5497978C6094}" destId="{16F5F019-2E50-496A-A682-0A1DE86500F4}" srcOrd="0" destOrd="0" presId="urn:microsoft.com/office/officeart/2005/8/layout/vList5"/>
    <dgm:cxn modelId="{6DE3815A-25C3-4D05-8939-1F06BDE4E223}" type="presOf" srcId="{2FCABBE8-9FC0-4531-9EF3-C521AA08FB90}" destId="{6956E6E2-2B65-4D1C-A960-D3CA0A133A36}" srcOrd="0" destOrd="0" presId="urn:microsoft.com/office/officeart/2005/8/layout/vList5"/>
    <dgm:cxn modelId="{8B870E29-50ED-4340-97EF-4FB41469A03F}" type="presParOf" srcId="{6956E6E2-2B65-4D1C-A960-D3CA0A133A36}" destId="{69747085-9AAF-4897-857F-126D331D49D0}" srcOrd="0" destOrd="0" presId="urn:microsoft.com/office/officeart/2005/8/layout/vList5"/>
    <dgm:cxn modelId="{21F96E16-832F-4C64-9C07-A552D3661221}" type="presParOf" srcId="{69747085-9AAF-4897-857F-126D331D49D0}" destId="{D95DDD67-23E6-488E-A99E-E9D1DBC4D31D}" srcOrd="0" destOrd="0" presId="urn:microsoft.com/office/officeart/2005/8/layout/vList5"/>
    <dgm:cxn modelId="{DCFFD4F8-87E4-46EE-8E85-023CBE9A55EA}" type="presParOf" srcId="{69747085-9AAF-4897-857F-126D331D49D0}" destId="{16F5F019-2E50-496A-A682-0A1DE86500F4}" srcOrd="1" destOrd="0" presId="urn:microsoft.com/office/officeart/2005/8/layout/vList5"/>
    <dgm:cxn modelId="{9B7DA21B-43C0-44A6-9C88-DE47EA682147}" type="presParOf" srcId="{6956E6E2-2B65-4D1C-A960-D3CA0A133A36}" destId="{032EC785-E507-4FD1-8D22-0FB666B57507}" srcOrd="1" destOrd="0" presId="urn:microsoft.com/office/officeart/2005/8/layout/vList5"/>
    <dgm:cxn modelId="{2C9021F2-09E1-4065-819B-03885611730D}" type="presParOf" srcId="{6956E6E2-2B65-4D1C-A960-D3CA0A133A36}" destId="{825347A0-D0B0-434F-B626-80005508D180}" srcOrd="2" destOrd="0" presId="urn:microsoft.com/office/officeart/2005/8/layout/vList5"/>
    <dgm:cxn modelId="{7B95B6DD-0CEC-4628-8603-D8229B6D14B4}" type="presParOf" srcId="{825347A0-D0B0-434F-B626-80005508D180}" destId="{54338396-1B29-44BA-A010-E67DF86280DA}" srcOrd="0" destOrd="0" presId="urn:microsoft.com/office/officeart/2005/8/layout/vList5"/>
    <dgm:cxn modelId="{0F4E258C-29E1-4C3C-AB13-7A5B99451D30}" type="presParOf" srcId="{825347A0-D0B0-434F-B626-80005508D180}" destId="{3019AEEA-5A63-4D7E-BE80-D3E79CB99681}" srcOrd="1" destOrd="0" presId="urn:microsoft.com/office/officeart/2005/8/layout/vList5"/>
    <dgm:cxn modelId="{F434188E-B9A8-4607-AA6D-FAB5E6B20BF6}" type="presParOf" srcId="{6956E6E2-2B65-4D1C-A960-D3CA0A133A36}" destId="{C0E54B77-7425-4F2F-88A0-0AFECE529035}" srcOrd="3" destOrd="0" presId="urn:microsoft.com/office/officeart/2005/8/layout/vList5"/>
    <dgm:cxn modelId="{DF8EF993-6F2F-4C26-BCB5-46558AAE3D93}" type="presParOf" srcId="{6956E6E2-2B65-4D1C-A960-D3CA0A133A36}" destId="{9E65EBB2-7095-4460-B127-2681BAD6B355}" srcOrd="4" destOrd="0" presId="urn:microsoft.com/office/officeart/2005/8/layout/vList5"/>
    <dgm:cxn modelId="{5BAB0FAF-CCC8-485A-B994-9305889029F8}" type="presParOf" srcId="{9E65EBB2-7095-4460-B127-2681BAD6B355}" destId="{892F35D3-D931-46F3-BF0F-59041AC54BC7}" srcOrd="0" destOrd="0" presId="urn:microsoft.com/office/officeart/2005/8/layout/vList5"/>
    <dgm:cxn modelId="{891DA449-38FC-4359-A88E-7A874DFB895A}" type="presParOf" srcId="{9E65EBB2-7095-4460-B127-2681BAD6B355}" destId="{FA4CACC8-B5C1-4A70-9069-28E8A1F240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7151C-F556-4177-BD0B-5D8D1D74A9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FF3728-34F0-4BCF-B3CF-42F0B9681713}">
      <dgm:prSet phldrT="[Text]"/>
      <dgm:spPr/>
      <dgm:t>
        <a:bodyPr/>
        <a:lstStyle/>
        <a:p>
          <a:r>
            <a:rPr lang="en-US" dirty="0" smtClean="0"/>
            <a:t>April 2012</a:t>
          </a:r>
          <a:endParaRPr lang="en-US" dirty="0"/>
        </a:p>
      </dgm:t>
    </dgm:pt>
    <dgm:pt modelId="{6A6A36C1-4FF1-4603-86B6-AC1D6C61412F}" type="parTrans" cxnId="{D5E1495B-94FF-423A-A92D-EB1780FBC3BA}">
      <dgm:prSet/>
      <dgm:spPr/>
      <dgm:t>
        <a:bodyPr/>
        <a:lstStyle/>
        <a:p>
          <a:endParaRPr lang="en-US"/>
        </a:p>
      </dgm:t>
    </dgm:pt>
    <dgm:pt modelId="{EAC5E0CC-C705-4CEE-898D-EDB493FCB809}" type="sibTrans" cxnId="{D5E1495B-94FF-423A-A92D-EB1780FBC3BA}">
      <dgm:prSet/>
      <dgm:spPr/>
      <dgm:t>
        <a:bodyPr/>
        <a:lstStyle/>
        <a:p>
          <a:endParaRPr lang="en-US"/>
        </a:p>
      </dgm:t>
    </dgm:pt>
    <dgm:pt modelId="{BCDE3B7F-D24D-47C2-9F83-0F7C8371F89B}">
      <dgm:prSet phldrT="[Text]"/>
      <dgm:spPr/>
      <dgm:t>
        <a:bodyPr/>
        <a:lstStyle/>
        <a:p>
          <a:r>
            <a:rPr lang="en-US" dirty="0" smtClean="0"/>
            <a:t>Administrative Inspection Warrants were served on 6 stores and the Jupiter DC </a:t>
          </a:r>
          <a:endParaRPr lang="en-US" dirty="0"/>
        </a:p>
      </dgm:t>
    </dgm:pt>
    <dgm:pt modelId="{BCB8295D-3373-4B42-8A9B-B11495FED48A}" type="parTrans" cxnId="{BB9D94F6-2C2D-4E6E-B462-26192AE7827C}">
      <dgm:prSet/>
      <dgm:spPr/>
      <dgm:t>
        <a:bodyPr/>
        <a:lstStyle/>
        <a:p>
          <a:endParaRPr lang="en-US"/>
        </a:p>
      </dgm:t>
    </dgm:pt>
    <dgm:pt modelId="{4564D8F3-A45B-4AD5-8C46-F9BCE42C386B}" type="sibTrans" cxnId="{BB9D94F6-2C2D-4E6E-B462-26192AE7827C}">
      <dgm:prSet/>
      <dgm:spPr/>
      <dgm:t>
        <a:bodyPr/>
        <a:lstStyle/>
        <a:p>
          <a:endParaRPr lang="en-US"/>
        </a:p>
      </dgm:t>
    </dgm:pt>
    <dgm:pt modelId="{01DC8965-E789-4E5C-878C-32B069BE2F2A}">
      <dgm:prSet phldrT="[Text]"/>
      <dgm:spPr/>
      <dgm:t>
        <a:bodyPr/>
        <a:lstStyle/>
        <a:p>
          <a:r>
            <a:rPr lang="en-US" dirty="0" smtClean="0"/>
            <a:t>May –June 2012</a:t>
          </a:r>
          <a:endParaRPr lang="en-US" dirty="0"/>
        </a:p>
      </dgm:t>
    </dgm:pt>
    <dgm:pt modelId="{E5DFCB08-8B76-4FE3-AD48-D9F66156D7EA}" type="parTrans" cxnId="{9D634D96-5C17-4A4A-8B69-14595D1244A6}">
      <dgm:prSet/>
      <dgm:spPr/>
      <dgm:t>
        <a:bodyPr/>
        <a:lstStyle/>
        <a:p>
          <a:endParaRPr lang="en-US"/>
        </a:p>
      </dgm:t>
    </dgm:pt>
    <dgm:pt modelId="{7CC6A1C8-2D09-41ED-A056-47BF359BD215}" type="sibTrans" cxnId="{9D634D96-5C17-4A4A-8B69-14595D1244A6}">
      <dgm:prSet/>
      <dgm:spPr/>
      <dgm:t>
        <a:bodyPr/>
        <a:lstStyle/>
        <a:p>
          <a:endParaRPr lang="en-US"/>
        </a:p>
      </dgm:t>
    </dgm:pt>
    <dgm:pt modelId="{E84162BA-C432-4485-9483-A58C7BB92356}">
      <dgm:prSet phldrT="[Text]"/>
      <dgm:spPr/>
      <dgm:t>
        <a:bodyPr/>
        <a:lstStyle/>
        <a:p>
          <a:r>
            <a:rPr lang="en-US" dirty="0" smtClean="0"/>
            <a:t>8 stores voluntarily removed all C-II products, Xanax and Soma</a:t>
          </a:r>
          <a:endParaRPr lang="en-US" dirty="0"/>
        </a:p>
      </dgm:t>
    </dgm:pt>
    <dgm:pt modelId="{9DD31900-52EE-4970-8D0A-BDED14EE0A87}" type="parTrans" cxnId="{C4E739B7-78B7-4566-A07F-6CB85CB4F594}">
      <dgm:prSet/>
      <dgm:spPr/>
      <dgm:t>
        <a:bodyPr/>
        <a:lstStyle/>
        <a:p>
          <a:endParaRPr lang="en-US"/>
        </a:p>
      </dgm:t>
    </dgm:pt>
    <dgm:pt modelId="{301578FA-D6E6-4797-B635-3BBEA0D90165}" type="sibTrans" cxnId="{C4E739B7-78B7-4566-A07F-6CB85CB4F594}">
      <dgm:prSet/>
      <dgm:spPr/>
      <dgm:t>
        <a:bodyPr/>
        <a:lstStyle/>
        <a:p>
          <a:endParaRPr lang="en-US"/>
        </a:p>
      </dgm:t>
    </dgm:pt>
    <dgm:pt modelId="{1DCE9F17-2915-44C6-87AF-0D953339E8EE}">
      <dgm:prSet phldrT="[Text]"/>
      <dgm:spPr/>
      <dgm:t>
        <a:bodyPr/>
        <a:lstStyle/>
        <a:p>
          <a:r>
            <a:rPr lang="en-US" dirty="0" smtClean="0"/>
            <a:t>Re-launch of Good Faith Dispensing Policy</a:t>
          </a:r>
          <a:endParaRPr lang="en-US" dirty="0"/>
        </a:p>
      </dgm:t>
    </dgm:pt>
    <dgm:pt modelId="{FBAF460C-04C5-4D38-AFDD-5FE29D4ADE05}" type="parTrans" cxnId="{C042046E-E6B3-4E64-87F5-6D2FEBD6D8D5}">
      <dgm:prSet/>
      <dgm:spPr/>
      <dgm:t>
        <a:bodyPr/>
        <a:lstStyle/>
        <a:p>
          <a:endParaRPr lang="en-US"/>
        </a:p>
      </dgm:t>
    </dgm:pt>
    <dgm:pt modelId="{2E7137C1-606A-4894-B0EA-330D2B2601E0}" type="sibTrans" cxnId="{C042046E-E6B3-4E64-87F5-6D2FEBD6D8D5}">
      <dgm:prSet/>
      <dgm:spPr/>
      <dgm:t>
        <a:bodyPr/>
        <a:lstStyle/>
        <a:p>
          <a:endParaRPr lang="en-US"/>
        </a:p>
      </dgm:t>
    </dgm:pt>
    <dgm:pt modelId="{71E8170A-186D-4685-9A6A-4DC85EFC2B83}">
      <dgm:prSet phldrT="[Text]"/>
      <dgm:spPr/>
      <dgm:t>
        <a:bodyPr/>
        <a:lstStyle/>
        <a:p>
          <a:r>
            <a:rPr lang="en-US" dirty="0" smtClean="0"/>
            <a:t>September 2012</a:t>
          </a:r>
          <a:endParaRPr lang="en-US" dirty="0"/>
        </a:p>
      </dgm:t>
    </dgm:pt>
    <dgm:pt modelId="{F1DA5A8D-B183-4BD0-9DB8-ED92AAF61FD4}" type="parTrans" cxnId="{42E34077-D803-4373-BBF7-D6B2BE618DF6}">
      <dgm:prSet/>
      <dgm:spPr/>
      <dgm:t>
        <a:bodyPr/>
        <a:lstStyle/>
        <a:p>
          <a:endParaRPr lang="en-US"/>
        </a:p>
      </dgm:t>
    </dgm:pt>
    <dgm:pt modelId="{1087DF0A-9E24-42FB-92F7-85A0918879AE}" type="sibTrans" cxnId="{42E34077-D803-4373-BBF7-D6B2BE618DF6}">
      <dgm:prSet/>
      <dgm:spPr/>
      <dgm:t>
        <a:bodyPr/>
        <a:lstStyle/>
        <a:p>
          <a:endParaRPr lang="en-US"/>
        </a:p>
      </dgm:t>
    </dgm:pt>
    <dgm:pt modelId="{C3E2B273-581B-4DAC-8DB9-CFF401A52DA6}">
      <dgm:prSet phldrT="[Text]"/>
      <dgm:spPr/>
      <dgm:t>
        <a:bodyPr/>
        <a:lstStyle/>
        <a:p>
          <a:r>
            <a:rPr lang="en-US" dirty="0" smtClean="0"/>
            <a:t>ISO was issued for the Jupiter DC</a:t>
          </a:r>
          <a:endParaRPr lang="en-US" dirty="0"/>
        </a:p>
      </dgm:t>
    </dgm:pt>
    <dgm:pt modelId="{3EFCED98-FF48-48DD-A22C-F4D1605BA0BE}" type="parTrans" cxnId="{801C36B6-672E-41B2-B365-1C27CD77DAA2}">
      <dgm:prSet/>
      <dgm:spPr/>
      <dgm:t>
        <a:bodyPr/>
        <a:lstStyle/>
        <a:p>
          <a:endParaRPr lang="en-US"/>
        </a:p>
      </dgm:t>
    </dgm:pt>
    <dgm:pt modelId="{733B928A-D9BC-4CBA-B43F-CEBF8D2F45E0}" type="sibTrans" cxnId="{801C36B6-672E-41B2-B365-1C27CD77DAA2}">
      <dgm:prSet/>
      <dgm:spPr/>
      <dgm:t>
        <a:bodyPr/>
        <a:lstStyle/>
        <a:p>
          <a:endParaRPr lang="en-US"/>
        </a:p>
      </dgm:t>
    </dgm:pt>
    <dgm:pt modelId="{933F5DA3-CE18-4F60-8BF1-27D756E50536}" type="pres">
      <dgm:prSet presAssocID="{A917151C-F556-4177-BD0B-5D8D1D74A9D7}" presName="Name0" presStyleCnt="0">
        <dgm:presLayoutVars>
          <dgm:dir/>
          <dgm:animLvl val="lvl"/>
          <dgm:resizeHandles val="exact"/>
        </dgm:presLayoutVars>
      </dgm:prSet>
      <dgm:spPr/>
      <dgm:t>
        <a:bodyPr/>
        <a:lstStyle/>
        <a:p>
          <a:endParaRPr lang="en-US"/>
        </a:p>
      </dgm:t>
    </dgm:pt>
    <dgm:pt modelId="{B554B70F-E5C5-4CFE-944C-95AF22197B84}" type="pres">
      <dgm:prSet presAssocID="{5BFF3728-34F0-4BCF-B3CF-42F0B9681713}" presName="linNode" presStyleCnt="0"/>
      <dgm:spPr/>
    </dgm:pt>
    <dgm:pt modelId="{FBEADCE8-3CE1-495E-ADB2-509A4D866F4C}" type="pres">
      <dgm:prSet presAssocID="{5BFF3728-34F0-4BCF-B3CF-42F0B9681713}" presName="parentText" presStyleLbl="node1" presStyleIdx="0" presStyleCnt="3">
        <dgm:presLayoutVars>
          <dgm:chMax val="1"/>
          <dgm:bulletEnabled val="1"/>
        </dgm:presLayoutVars>
      </dgm:prSet>
      <dgm:spPr/>
      <dgm:t>
        <a:bodyPr/>
        <a:lstStyle/>
        <a:p>
          <a:endParaRPr lang="en-US"/>
        </a:p>
      </dgm:t>
    </dgm:pt>
    <dgm:pt modelId="{83E3559F-B5DF-4885-93F7-BAE33221887B}" type="pres">
      <dgm:prSet presAssocID="{5BFF3728-34F0-4BCF-B3CF-42F0B9681713}" presName="descendantText" presStyleLbl="alignAccFollowNode1" presStyleIdx="0" presStyleCnt="3">
        <dgm:presLayoutVars>
          <dgm:bulletEnabled val="1"/>
        </dgm:presLayoutVars>
      </dgm:prSet>
      <dgm:spPr/>
      <dgm:t>
        <a:bodyPr/>
        <a:lstStyle/>
        <a:p>
          <a:endParaRPr lang="en-US"/>
        </a:p>
      </dgm:t>
    </dgm:pt>
    <dgm:pt modelId="{2F86553A-14F7-41E3-B0C8-BFA4711C8EA2}" type="pres">
      <dgm:prSet presAssocID="{EAC5E0CC-C705-4CEE-898D-EDB493FCB809}" presName="sp" presStyleCnt="0"/>
      <dgm:spPr/>
    </dgm:pt>
    <dgm:pt modelId="{C83A7E8E-A0F8-4297-A8B8-240019D92644}" type="pres">
      <dgm:prSet presAssocID="{01DC8965-E789-4E5C-878C-32B069BE2F2A}" presName="linNode" presStyleCnt="0"/>
      <dgm:spPr/>
    </dgm:pt>
    <dgm:pt modelId="{15E23185-8E55-4724-94C0-70F328D9D5F1}" type="pres">
      <dgm:prSet presAssocID="{01DC8965-E789-4E5C-878C-32B069BE2F2A}" presName="parentText" presStyleLbl="node1" presStyleIdx="1" presStyleCnt="3" custLinFactNeighborY="-1717">
        <dgm:presLayoutVars>
          <dgm:chMax val="1"/>
          <dgm:bulletEnabled val="1"/>
        </dgm:presLayoutVars>
      </dgm:prSet>
      <dgm:spPr/>
      <dgm:t>
        <a:bodyPr/>
        <a:lstStyle/>
        <a:p>
          <a:endParaRPr lang="en-US"/>
        </a:p>
      </dgm:t>
    </dgm:pt>
    <dgm:pt modelId="{74BA5B4B-0326-4E1B-B741-9587130A1CF9}" type="pres">
      <dgm:prSet presAssocID="{01DC8965-E789-4E5C-878C-32B069BE2F2A}" presName="descendantText" presStyleLbl="alignAccFollowNode1" presStyleIdx="1" presStyleCnt="3" custLinFactNeighborY="-7464">
        <dgm:presLayoutVars>
          <dgm:bulletEnabled val="1"/>
        </dgm:presLayoutVars>
      </dgm:prSet>
      <dgm:spPr/>
      <dgm:t>
        <a:bodyPr/>
        <a:lstStyle/>
        <a:p>
          <a:endParaRPr lang="en-US"/>
        </a:p>
      </dgm:t>
    </dgm:pt>
    <dgm:pt modelId="{DA46F808-BF6F-42A3-B173-AE93B65A95E1}" type="pres">
      <dgm:prSet presAssocID="{7CC6A1C8-2D09-41ED-A056-47BF359BD215}" presName="sp" presStyleCnt="0"/>
      <dgm:spPr/>
    </dgm:pt>
    <dgm:pt modelId="{9B2D851E-54D4-4E78-B63F-A65462889090}" type="pres">
      <dgm:prSet presAssocID="{71E8170A-186D-4685-9A6A-4DC85EFC2B83}" presName="linNode" presStyleCnt="0"/>
      <dgm:spPr/>
    </dgm:pt>
    <dgm:pt modelId="{C7FADB36-4A65-4E91-BC03-D39B7990F869}" type="pres">
      <dgm:prSet presAssocID="{71E8170A-186D-4685-9A6A-4DC85EFC2B83}" presName="parentText" presStyleLbl="node1" presStyleIdx="2" presStyleCnt="3" custLinFactNeighborY="-5595">
        <dgm:presLayoutVars>
          <dgm:chMax val="1"/>
          <dgm:bulletEnabled val="1"/>
        </dgm:presLayoutVars>
      </dgm:prSet>
      <dgm:spPr/>
      <dgm:t>
        <a:bodyPr/>
        <a:lstStyle/>
        <a:p>
          <a:endParaRPr lang="en-US"/>
        </a:p>
      </dgm:t>
    </dgm:pt>
    <dgm:pt modelId="{EBB88F46-77B6-4004-8C16-183AB04AE206}" type="pres">
      <dgm:prSet presAssocID="{71E8170A-186D-4685-9A6A-4DC85EFC2B83}" presName="descendantText" presStyleLbl="alignAccFollowNode1" presStyleIdx="2" presStyleCnt="3" custLinFactNeighborY="-9421">
        <dgm:presLayoutVars>
          <dgm:bulletEnabled val="1"/>
        </dgm:presLayoutVars>
      </dgm:prSet>
      <dgm:spPr/>
      <dgm:t>
        <a:bodyPr/>
        <a:lstStyle/>
        <a:p>
          <a:endParaRPr lang="en-US"/>
        </a:p>
      </dgm:t>
    </dgm:pt>
  </dgm:ptLst>
  <dgm:cxnLst>
    <dgm:cxn modelId="{D5E1495B-94FF-423A-A92D-EB1780FBC3BA}" srcId="{A917151C-F556-4177-BD0B-5D8D1D74A9D7}" destId="{5BFF3728-34F0-4BCF-B3CF-42F0B9681713}" srcOrd="0" destOrd="0" parTransId="{6A6A36C1-4FF1-4603-86B6-AC1D6C61412F}" sibTransId="{EAC5E0CC-C705-4CEE-898D-EDB493FCB809}"/>
    <dgm:cxn modelId="{9B6EB961-CD6D-4C9A-9639-9E0F5C67F4AA}" type="presOf" srcId="{71E8170A-186D-4685-9A6A-4DC85EFC2B83}" destId="{C7FADB36-4A65-4E91-BC03-D39B7990F869}" srcOrd="0" destOrd="0" presId="urn:microsoft.com/office/officeart/2005/8/layout/vList5"/>
    <dgm:cxn modelId="{317E2A98-C9E5-4784-BA90-3D9FA4CA8FDE}" type="presOf" srcId="{5BFF3728-34F0-4BCF-B3CF-42F0B9681713}" destId="{FBEADCE8-3CE1-495E-ADB2-509A4D866F4C}" srcOrd="0" destOrd="0" presId="urn:microsoft.com/office/officeart/2005/8/layout/vList5"/>
    <dgm:cxn modelId="{ACA44EF1-882D-4E41-BDC7-EB62640D27E4}" type="presOf" srcId="{BCDE3B7F-D24D-47C2-9F83-0F7C8371F89B}" destId="{83E3559F-B5DF-4885-93F7-BAE33221887B}" srcOrd="0" destOrd="0" presId="urn:microsoft.com/office/officeart/2005/8/layout/vList5"/>
    <dgm:cxn modelId="{801C36B6-672E-41B2-B365-1C27CD77DAA2}" srcId="{71E8170A-186D-4685-9A6A-4DC85EFC2B83}" destId="{C3E2B273-581B-4DAC-8DB9-CFF401A52DA6}" srcOrd="0" destOrd="0" parTransId="{3EFCED98-FF48-48DD-A22C-F4D1605BA0BE}" sibTransId="{733B928A-D9BC-4CBA-B43F-CEBF8D2F45E0}"/>
    <dgm:cxn modelId="{42E34077-D803-4373-BBF7-D6B2BE618DF6}" srcId="{A917151C-F556-4177-BD0B-5D8D1D74A9D7}" destId="{71E8170A-186D-4685-9A6A-4DC85EFC2B83}" srcOrd="2" destOrd="0" parTransId="{F1DA5A8D-B183-4BD0-9DB8-ED92AAF61FD4}" sibTransId="{1087DF0A-9E24-42FB-92F7-85A0918879AE}"/>
    <dgm:cxn modelId="{C4E739B7-78B7-4566-A07F-6CB85CB4F594}" srcId="{01DC8965-E789-4E5C-878C-32B069BE2F2A}" destId="{E84162BA-C432-4485-9483-A58C7BB92356}" srcOrd="0" destOrd="0" parTransId="{9DD31900-52EE-4970-8D0A-BDED14EE0A87}" sibTransId="{301578FA-D6E6-4797-B635-3BBEA0D90165}"/>
    <dgm:cxn modelId="{BB9D94F6-2C2D-4E6E-B462-26192AE7827C}" srcId="{5BFF3728-34F0-4BCF-B3CF-42F0B9681713}" destId="{BCDE3B7F-D24D-47C2-9F83-0F7C8371F89B}" srcOrd="0" destOrd="0" parTransId="{BCB8295D-3373-4B42-8A9B-B11495FED48A}" sibTransId="{4564D8F3-A45B-4AD5-8C46-F9BCE42C386B}"/>
    <dgm:cxn modelId="{1AEC918F-3295-409F-9C0E-7C3A6A7A3855}" type="presOf" srcId="{01DC8965-E789-4E5C-878C-32B069BE2F2A}" destId="{15E23185-8E55-4724-94C0-70F328D9D5F1}" srcOrd="0" destOrd="0" presId="urn:microsoft.com/office/officeart/2005/8/layout/vList5"/>
    <dgm:cxn modelId="{194BF8A8-69E3-47D3-990D-5C1956CF57E7}" type="presOf" srcId="{1DCE9F17-2915-44C6-87AF-0D953339E8EE}" destId="{74BA5B4B-0326-4E1B-B741-9587130A1CF9}" srcOrd="0" destOrd="1" presId="urn:microsoft.com/office/officeart/2005/8/layout/vList5"/>
    <dgm:cxn modelId="{5AE1F553-3C65-4DAE-849E-B1E1D7C2AADA}" type="presOf" srcId="{A917151C-F556-4177-BD0B-5D8D1D74A9D7}" destId="{933F5DA3-CE18-4F60-8BF1-27D756E50536}" srcOrd="0" destOrd="0" presId="urn:microsoft.com/office/officeart/2005/8/layout/vList5"/>
    <dgm:cxn modelId="{C042046E-E6B3-4E64-87F5-6D2FEBD6D8D5}" srcId="{01DC8965-E789-4E5C-878C-32B069BE2F2A}" destId="{1DCE9F17-2915-44C6-87AF-0D953339E8EE}" srcOrd="1" destOrd="0" parTransId="{FBAF460C-04C5-4D38-AFDD-5FE29D4ADE05}" sibTransId="{2E7137C1-606A-4894-B0EA-330D2B2601E0}"/>
    <dgm:cxn modelId="{96A1BD18-4C55-49AE-90A3-C4182D578C46}" type="presOf" srcId="{E84162BA-C432-4485-9483-A58C7BB92356}" destId="{74BA5B4B-0326-4E1B-B741-9587130A1CF9}" srcOrd="0" destOrd="0" presId="urn:microsoft.com/office/officeart/2005/8/layout/vList5"/>
    <dgm:cxn modelId="{9D634D96-5C17-4A4A-8B69-14595D1244A6}" srcId="{A917151C-F556-4177-BD0B-5D8D1D74A9D7}" destId="{01DC8965-E789-4E5C-878C-32B069BE2F2A}" srcOrd="1" destOrd="0" parTransId="{E5DFCB08-8B76-4FE3-AD48-D9F66156D7EA}" sibTransId="{7CC6A1C8-2D09-41ED-A056-47BF359BD215}"/>
    <dgm:cxn modelId="{2AC9B4BF-621F-4036-9239-FF672748756A}" type="presOf" srcId="{C3E2B273-581B-4DAC-8DB9-CFF401A52DA6}" destId="{EBB88F46-77B6-4004-8C16-183AB04AE206}" srcOrd="0" destOrd="0" presId="urn:microsoft.com/office/officeart/2005/8/layout/vList5"/>
    <dgm:cxn modelId="{F8EBC326-5577-4321-BBA1-8CB964BC6B05}" type="presParOf" srcId="{933F5DA3-CE18-4F60-8BF1-27D756E50536}" destId="{B554B70F-E5C5-4CFE-944C-95AF22197B84}" srcOrd="0" destOrd="0" presId="urn:microsoft.com/office/officeart/2005/8/layout/vList5"/>
    <dgm:cxn modelId="{D38326C7-BE8D-49B6-B409-57E60A48CD96}" type="presParOf" srcId="{B554B70F-E5C5-4CFE-944C-95AF22197B84}" destId="{FBEADCE8-3CE1-495E-ADB2-509A4D866F4C}" srcOrd="0" destOrd="0" presId="urn:microsoft.com/office/officeart/2005/8/layout/vList5"/>
    <dgm:cxn modelId="{84FAD91A-F300-4B3A-A2D2-C96A97381618}" type="presParOf" srcId="{B554B70F-E5C5-4CFE-944C-95AF22197B84}" destId="{83E3559F-B5DF-4885-93F7-BAE33221887B}" srcOrd="1" destOrd="0" presId="urn:microsoft.com/office/officeart/2005/8/layout/vList5"/>
    <dgm:cxn modelId="{E14F2C79-C2EA-41D0-901D-8CDC12CFF760}" type="presParOf" srcId="{933F5DA3-CE18-4F60-8BF1-27D756E50536}" destId="{2F86553A-14F7-41E3-B0C8-BFA4711C8EA2}" srcOrd="1" destOrd="0" presId="urn:microsoft.com/office/officeart/2005/8/layout/vList5"/>
    <dgm:cxn modelId="{6E5D16DB-6574-436D-9F44-F4EEF491DAC4}" type="presParOf" srcId="{933F5DA3-CE18-4F60-8BF1-27D756E50536}" destId="{C83A7E8E-A0F8-4297-A8B8-240019D92644}" srcOrd="2" destOrd="0" presId="urn:microsoft.com/office/officeart/2005/8/layout/vList5"/>
    <dgm:cxn modelId="{7F7F7445-86E5-491D-B2B5-6598B482C661}" type="presParOf" srcId="{C83A7E8E-A0F8-4297-A8B8-240019D92644}" destId="{15E23185-8E55-4724-94C0-70F328D9D5F1}" srcOrd="0" destOrd="0" presId="urn:microsoft.com/office/officeart/2005/8/layout/vList5"/>
    <dgm:cxn modelId="{375CA7B2-37F7-49CC-8AEA-14778EFC3466}" type="presParOf" srcId="{C83A7E8E-A0F8-4297-A8B8-240019D92644}" destId="{74BA5B4B-0326-4E1B-B741-9587130A1CF9}" srcOrd="1" destOrd="0" presId="urn:microsoft.com/office/officeart/2005/8/layout/vList5"/>
    <dgm:cxn modelId="{3DEDF33D-28D0-496C-B174-DA7900BB3F89}" type="presParOf" srcId="{933F5DA3-CE18-4F60-8BF1-27D756E50536}" destId="{DA46F808-BF6F-42A3-B173-AE93B65A95E1}" srcOrd="3" destOrd="0" presId="urn:microsoft.com/office/officeart/2005/8/layout/vList5"/>
    <dgm:cxn modelId="{CCF219B8-01D4-4151-B824-1CF01778E411}" type="presParOf" srcId="{933F5DA3-CE18-4F60-8BF1-27D756E50536}" destId="{9B2D851E-54D4-4E78-B63F-A65462889090}" srcOrd="4" destOrd="0" presId="urn:microsoft.com/office/officeart/2005/8/layout/vList5"/>
    <dgm:cxn modelId="{6DEAA10A-CD74-4A46-B808-ACB1FF80A3B4}" type="presParOf" srcId="{9B2D851E-54D4-4E78-B63F-A65462889090}" destId="{C7FADB36-4A65-4E91-BC03-D39B7990F869}" srcOrd="0" destOrd="0" presId="urn:microsoft.com/office/officeart/2005/8/layout/vList5"/>
    <dgm:cxn modelId="{566B4CB5-AE0A-4A28-BDAB-5EB63E345E12}" type="presParOf" srcId="{9B2D851E-54D4-4E78-B63F-A65462889090}" destId="{EBB88F46-77B6-4004-8C16-183AB04AE2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7151C-F556-4177-BD0B-5D8D1D74A9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FF3728-34F0-4BCF-B3CF-42F0B9681713}">
      <dgm:prSet phldrT="[Text]"/>
      <dgm:spPr/>
      <dgm:t>
        <a:bodyPr/>
        <a:lstStyle/>
        <a:p>
          <a:r>
            <a:rPr lang="en-US" dirty="0" smtClean="0"/>
            <a:t>December 2012</a:t>
          </a:r>
          <a:endParaRPr lang="en-US" dirty="0"/>
        </a:p>
      </dgm:t>
    </dgm:pt>
    <dgm:pt modelId="{6A6A36C1-4FF1-4603-86B6-AC1D6C61412F}" type="parTrans" cxnId="{D5E1495B-94FF-423A-A92D-EB1780FBC3BA}">
      <dgm:prSet/>
      <dgm:spPr/>
      <dgm:t>
        <a:bodyPr/>
        <a:lstStyle/>
        <a:p>
          <a:endParaRPr lang="en-US"/>
        </a:p>
      </dgm:t>
    </dgm:pt>
    <dgm:pt modelId="{EAC5E0CC-C705-4CEE-898D-EDB493FCB809}" type="sibTrans" cxnId="{D5E1495B-94FF-423A-A92D-EB1780FBC3BA}">
      <dgm:prSet/>
      <dgm:spPr/>
      <dgm:t>
        <a:bodyPr/>
        <a:lstStyle/>
        <a:p>
          <a:endParaRPr lang="en-US"/>
        </a:p>
      </dgm:t>
    </dgm:pt>
    <dgm:pt modelId="{BCDE3B7F-D24D-47C2-9F83-0F7C8371F89B}">
      <dgm:prSet phldrT="[Text]" custT="1"/>
      <dgm:spPr/>
      <dgm:t>
        <a:bodyPr/>
        <a:lstStyle/>
        <a:p>
          <a:r>
            <a:rPr lang="en-US" sz="2400" dirty="0" smtClean="0"/>
            <a:t>Target Drug GFD pilot begins in FL and Vegas </a:t>
          </a:r>
          <a:endParaRPr lang="en-US" sz="2400" dirty="0"/>
        </a:p>
      </dgm:t>
    </dgm:pt>
    <dgm:pt modelId="{BCB8295D-3373-4B42-8A9B-B11495FED48A}" type="parTrans" cxnId="{BB9D94F6-2C2D-4E6E-B462-26192AE7827C}">
      <dgm:prSet/>
      <dgm:spPr/>
      <dgm:t>
        <a:bodyPr/>
        <a:lstStyle/>
        <a:p>
          <a:endParaRPr lang="en-US"/>
        </a:p>
      </dgm:t>
    </dgm:pt>
    <dgm:pt modelId="{4564D8F3-A45B-4AD5-8C46-F9BCE42C386B}" type="sibTrans" cxnId="{BB9D94F6-2C2D-4E6E-B462-26192AE7827C}">
      <dgm:prSet/>
      <dgm:spPr/>
      <dgm:t>
        <a:bodyPr/>
        <a:lstStyle/>
        <a:p>
          <a:endParaRPr lang="en-US"/>
        </a:p>
      </dgm:t>
    </dgm:pt>
    <dgm:pt modelId="{01DC8965-E789-4E5C-878C-32B069BE2F2A}">
      <dgm:prSet phldrT="[Text]"/>
      <dgm:spPr/>
      <dgm:t>
        <a:bodyPr/>
        <a:lstStyle/>
        <a:p>
          <a:r>
            <a:rPr lang="en-US" dirty="0" smtClean="0"/>
            <a:t>January</a:t>
          </a:r>
        </a:p>
        <a:p>
          <a:r>
            <a:rPr lang="en-US" dirty="0" smtClean="0"/>
            <a:t>2013</a:t>
          </a:r>
          <a:endParaRPr lang="en-US" dirty="0"/>
        </a:p>
      </dgm:t>
    </dgm:pt>
    <dgm:pt modelId="{E5DFCB08-8B76-4FE3-AD48-D9F66156D7EA}" type="parTrans" cxnId="{9D634D96-5C17-4A4A-8B69-14595D1244A6}">
      <dgm:prSet/>
      <dgm:spPr/>
      <dgm:t>
        <a:bodyPr/>
        <a:lstStyle/>
        <a:p>
          <a:endParaRPr lang="en-US"/>
        </a:p>
      </dgm:t>
    </dgm:pt>
    <dgm:pt modelId="{7CC6A1C8-2D09-41ED-A056-47BF359BD215}" type="sibTrans" cxnId="{9D634D96-5C17-4A4A-8B69-14595D1244A6}">
      <dgm:prSet/>
      <dgm:spPr/>
      <dgm:t>
        <a:bodyPr/>
        <a:lstStyle/>
        <a:p>
          <a:endParaRPr lang="en-US"/>
        </a:p>
      </dgm:t>
    </dgm:pt>
    <dgm:pt modelId="{E84162BA-C432-4485-9483-A58C7BB92356}">
      <dgm:prSet phldrT="[Text]" custT="1"/>
      <dgm:spPr/>
      <dgm:t>
        <a:bodyPr/>
        <a:lstStyle/>
        <a:p>
          <a:r>
            <a:rPr lang="en-US" sz="2400" dirty="0" smtClean="0"/>
            <a:t>Sanction prescriber pilot begins NJ and PA</a:t>
          </a:r>
          <a:endParaRPr lang="en-US" sz="2400" dirty="0"/>
        </a:p>
      </dgm:t>
    </dgm:pt>
    <dgm:pt modelId="{9DD31900-52EE-4970-8D0A-BDED14EE0A87}" type="parTrans" cxnId="{C4E739B7-78B7-4566-A07F-6CB85CB4F594}">
      <dgm:prSet/>
      <dgm:spPr/>
      <dgm:t>
        <a:bodyPr/>
        <a:lstStyle/>
        <a:p>
          <a:endParaRPr lang="en-US"/>
        </a:p>
      </dgm:t>
    </dgm:pt>
    <dgm:pt modelId="{301578FA-D6E6-4797-B635-3BBEA0D90165}" type="sibTrans" cxnId="{C4E739B7-78B7-4566-A07F-6CB85CB4F594}">
      <dgm:prSet/>
      <dgm:spPr/>
      <dgm:t>
        <a:bodyPr/>
        <a:lstStyle/>
        <a:p>
          <a:endParaRPr lang="en-US"/>
        </a:p>
      </dgm:t>
    </dgm:pt>
    <dgm:pt modelId="{71E8170A-186D-4685-9A6A-4DC85EFC2B83}">
      <dgm:prSet phldrT="[Text]"/>
      <dgm:spPr/>
      <dgm:t>
        <a:bodyPr/>
        <a:lstStyle/>
        <a:p>
          <a:r>
            <a:rPr lang="en-US" dirty="0" smtClean="0"/>
            <a:t>February</a:t>
          </a:r>
        </a:p>
        <a:p>
          <a:r>
            <a:rPr lang="en-US" dirty="0" smtClean="0"/>
            <a:t>2013</a:t>
          </a:r>
          <a:endParaRPr lang="en-US" dirty="0"/>
        </a:p>
      </dgm:t>
    </dgm:pt>
    <dgm:pt modelId="{F1DA5A8D-B183-4BD0-9DB8-ED92AAF61FD4}" type="parTrans" cxnId="{42E34077-D803-4373-BBF7-D6B2BE618DF6}">
      <dgm:prSet/>
      <dgm:spPr/>
      <dgm:t>
        <a:bodyPr/>
        <a:lstStyle/>
        <a:p>
          <a:endParaRPr lang="en-US"/>
        </a:p>
      </dgm:t>
    </dgm:pt>
    <dgm:pt modelId="{1087DF0A-9E24-42FB-92F7-85A0918879AE}" type="sibTrans" cxnId="{42E34077-D803-4373-BBF7-D6B2BE618DF6}">
      <dgm:prSet/>
      <dgm:spPr/>
      <dgm:t>
        <a:bodyPr/>
        <a:lstStyle/>
        <a:p>
          <a:endParaRPr lang="en-US"/>
        </a:p>
      </dgm:t>
    </dgm:pt>
    <dgm:pt modelId="{C3E2B273-581B-4DAC-8DB9-CFF401A52DA6}">
      <dgm:prSet phldrT="[Text]" custT="1"/>
      <dgm:spPr/>
      <dgm:t>
        <a:bodyPr/>
        <a:lstStyle/>
        <a:p>
          <a:r>
            <a:rPr lang="en-US" sz="2400" dirty="0" smtClean="0"/>
            <a:t>DEA administrative hearing begins</a:t>
          </a:r>
          <a:endParaRPr lang="en-US" sz="2400" dirty="0"/>
        </a:p>
      </dgm:t>
    </dgm:pt>
    <dgm:pt modelId="{3EFCED98-FF48-48DD-A22C-F4D1605BA0BE}" type="parTrans" cxnId="{801C36B6-672E-41B2-B365-1C27CD77DAA2}">
      <dgm:prSet/>
      <dgm:spPr/>
      <dgm:t>
        <a:bodyPr/>
        <a:lstStyle/>
        <a:p>
          <a:endParaRPr lang="en-US"/>
        </a:p>
      </dgm:t>
    </dgm:pt>
    <dgm:pt modelId="{733B928A-D9BC-4CBA-B43F-CEBF8D2F45E0}" type="sibTrans" cxnId="{801C36B6-672E-41B2-B365-1C27CD77DAA2}">
      <dgm:prSet/>
      <dgm:spPr/>
      <dgm:t>
        <a:bodyPr/>
        <a:lstStyle/>
        <a:p>
          <a:endParaRPr lang="en-US"/>
        </a:p>
      </dgm:t>
    </dgm:pt>
    <dgm:pt modelId="{933F5DA3-CE18-4F60-8BF1-27D756E50536}" type="pres">
      <dgm:prSet presAssocID="{A917151C-F556-4177-BD0B-5D8D1D74A9D7}" presName="Name0" presStyleCnt="0">
        <dgm:presLayoutVars>
          <dgm:dir/>
          <dgm:animLvl val="lvl"/>
          <dgm:resizeHandles val="exact"/>
        </dgm:presLayoutVars>
      </dgm:prSet>
      <dgm:spPr/>
      <dgm:t>
        <a:bodyPr/>
        <a:lstStyle/>
        <a:p>
          <a:endParaRPr lang="en-US"/>
        </a:p>
      </dgm:t>
    </dgm:pt>
    <dgm:pt modelId="{B554B70F-E5C5-4CFE-944C-95AF22197B84}" type="pres">
      <dgm:prSet presAssocID="{5BFF3728-34F0-4BCF-B3CF-42F0B9681713}" presName="linNode" presStyleCnt="0"/>
      <dgm:spPr/>
    </dgm:pt>
    <dgm:pt modelId="{FBEADCE8-3CE1-495E-ADB2-509A4D866F4C}" type="pres">
      <dgm:prSet presAssocID="{5BFF3728-34F0-4BCF-B3CF-42F0B9681713}" presName="parentText" presStyleLbl="node1" presStyleIdx="0" presStyleCnt="3">
        <dgm:presLayoutVars>
          <dgm:chMax val="1"/>
          <dgm:bulletEnabled val="1"/>
        </dgm:presLayoutVars>
      </dgm:prSet>
      <dgm:spPr/>
      <dgm:t>
        <a:bodyPr/>
        <a:lstStyle/>
        <a:p>
          <a:endParaRPr lang="en-US"/>
        </a:p>
      </dgm:t>
    </dgm:pt>
    <dgm:pt modelId="{83E3559F-B5DF-4885-93F7-BAE33221887B}" type="pres">
      <dgm:prSet presAssocID="{5BFF3728-34F0-4BCF-B3CF-42F0B9681713}" presName="descendantText" presStyleLbl="alignAccFollowNode1" presStyleIdx="0" presStyleCnt="3">
        <dgm:presLayoutVars>
          <dgm:bulletEnabled val="1"/>
        </dgm:presLayoutVars>
      </dgm:prSet>
      <dgm:spPr/>
      <dgm:t>
        <a:bodyPr/>
        <a:lstStyle/>
        <a:p>
          <a:endParaRPr lang="en-US"/>
        </a:p>
      </dgm:t>
    </dgm:pt>
    <dgm:pt modelId="{2F86553A-14F7-41E3-B0C8-BFA4711C8EA2}" type="pres">
      <dgm:prSet presAssocID="{EAC5E0CC-C705-4CEE-898D-EDB493FCB809}" presName="sp" presStyleCnt="0"/>
      <dgm:spPr/>
    </dgm:pt>
    <dgm:pt modelId="{C83A7E8E-A0F8-4297-A8B8-240019D92644}" type="pres">
      <dgm:prSet presAssocID="{01DC8965-E789-4E5C-878C-32B069BE2F2A}" presName="linNode" presStyleCnt="0"/>
      <dgm:spPr/>
    </dgm:pt>
    <dgm:pt modelId="{15E23185-8E55-4724-94C0-70F328D9D5F1}" type="pres">
      <dgm:prSet presAssocID="{01DC8965-E789-4E5C-878C-32B069BE2F2A}" presName="parentText" presStyleLbl="node1" presStyleIdx="1" presStyleCnt="3" custLinFactNeighborY="-1717">
        <dgm:presLayoutVars>
          <dgm:chMax val="1"/>
          <dgm:bulletEnabled val="1"/>
        </dgm:presLayoutVars>
      </dgm:prSet>
      <dgm:spPr/>
      <dgm:t>
        <a:bodyPr/>
        <a:lstStyle/>
        <a:p>
          <a:endParaRPr lang="en-US"/>
        </a:p>
      </dgm:t>
    </dgm:pt>
    <dgm:pt modelId="{74BA5B4B-0326-4E1B-B741-9587130A1CF9}" type="pres">
      <dgm:prSet presAssocID="{01DC8965-E789-4E5C-878C-32B069BE2F2A}" presName="descendantText" presStyleLbl="alignAccFollowNode1" presStyleIdx="1" presStyleCnt="3" custLinFactNeighborY="-7464">
        <dgm:presLayoutVars>
          <dgm:bulletEnabled val="1"/>
        </dgm:presLayoutVars>
      </dgm:prSet>
      <dgm:spPr/>
      <dgm:t>
        <a:bodyPr/>
        <a:lstStyle/>
        <a:p>
          <a:endParaRPr lang="en-US"/>
        </a:p>
      </dgm:t>
    </dgm:pt>
    <dgm:pt modelId="{DA46F808-BF6F-42A3-B173-AE93B65A95E1}" type="pres">
      <dgm:prSet presAssocID="{7CC6A1C8-2D09-41ED-A056-47BF359BD215}" presName="sp" presStyleCnt="0"/>
      <dgm:spPr/>
    </dgm:pt>
    <dgm:pt modelId="{9B2D851E-54D4-4E78-B63F-A65462889090}" type="pres">
      <dgm:prSet presAssocID="{71E8170A-186D-4685-9A6A-4DC85EFC2B83}" presName="linNode" presStyleCnt="0"/>
      <dgm:spPr/>
    </dgm:pt>
    <dgm:pt modelId="{C7FADB36-4A65-4E91-BC03-D39B7990F869}" type="pres">
      <dgm:prSet presAssocID="{71E8170A-186D-4685-9A6A-4DC85EFC2B83}" presName="parentText" presStyleLbl="node1" presStyleIdx="2" presStyleCnt="3" custLinFactNeighborY="-5595">
        <dgm:presLayoutVars>
          <dgm:chMax val="1"/>
          <dgm:bulletEnabled val="1"/>
        </dgm:presLayoutVars>
      </dgm:prSet>
      <dgm:spPr/>
      <dgm:t>
        <a:bodyPr/>
        <a:lstStyle/>
        <a:p>
          <a:endParaRPr lang="en-US"/>
        </a:p>
      </dgm:t>
    </dgm:pt>
    <dgm:pt modelId="{EBB88F46-77B6-4004-8C16-183AB04AE206}" type="pres">
      <dgm:prSet presAssocID="{71E8170A-186D-4685-9A6A-4DC85EFC2B83}" presName="descendantText" presStyleLbl="alignAccFollowNode1" presStyleIdx="2" presStyleCnt="3" custLinFactNeighborY="-9421">
        <dgm:presLayoutVars>
          <dgm:bulletEnabled val="1"/>
        </dgm:presLayoutVars>
      </dgm:prSet>
      <dgm:spPr/>
      <dgm:t>
        <a:bodyPr/>
        <a:lstStyle/>
        <a:p>
          <a:endParaRPr lang="en-US"/>
        </a:p>
      </dgm:t>
    </dgm:pt>
  </dgm:ptLst>
  <dgm:cxnLst>
    <dgm:cxn modelId="{D5E1495B-94FF-423A-A92D-EB1780FBC3BA}" srcId="{A917151C-F556-4177-BD0B-5D8D1D74A9D7}" destId="{5BFF3728-34F0-4BCF-B3CF-42F0B9681713}" srcOrd="0" destOrd="0" parTransId="{6A6A36C1-4FF1-4603-86B6-AC1D6C61412F}" sibTransId="{EAC5E0CC-C705-4CEE-898D-EDB493FCB809}"/>
    <dgm:cxn modelId="{81F1CD91-A5DE-4244-B120-9709F676479C}" type="presOf" srcId="{71E8170A-186D-4685-9A6A-4DC85EFC2B83}" destId="{C7FADB36-4A65-4E91-BC03-D39B7990F869}" srcOrd="0" destOrd="0" presId="urn:microsoft.com/office/officeart/2005/8/layout/vList5"/>
    <dgm:cxn modelId="{4352A11D-D611-4EEE-9595-C3498F6D673D}" type="presOf" srcId="{E84162BA-C432-4485-9483-A58C7BB92356}" destId="{74BA5B4B-0326-4E1B-B741-9587130A1CF9}" srcOrd="0" destOrd="0" presId="urn:microsoft.com/office/officeart/2005/8/layout/vList5"/>
    <dgm:cxn modelId="{4C6C89D4-1ECD-42EA-829C-C052B2EEF5A1}" type="presOf" srcId="{C3E2B273-581B-4DAC-8DB9-CFF401A52DA6}" destId="{EBB88F46-77B6-4004-8C16-183AB04AE206}" srcOrd="0" destOrd="0" presId="urn:microsoft.com/office/officeart/2005/8/layout/vList5"/>
    <dgm:cxn modelId="{801C36B6-672E-41B2-B365-1C27CD77DAA2}" srcId="{71E8170A-186D-4685-9A6A-4DC85EFC2B83}" destId="{C3E2B273-581B-4DAC-8DB9-CFF401A52DA6}" srcOrd="0" destOrd="0" parTransId="{3EFCED98-FF48-48DD-A22C-F4D1605BA0BE}" sibTransId="{733B928A-D9BC-4CBA-B43F-CEBF8D2F45E0}"/>
    <dgm:cxn modelId="{42E34077-D803-4373-BBF7-D6B2BE618DF6}" srcId="{A917151C-F556-4177-BD0B-5D8D1D74A9D7}" destId="{71E8170A-186D-4685-9A6A-4DC85EFC2B83}" srcOrd="2" destOrd="0" parTransId="{F1DA5A8D-B183-4BD0-9DB8-ED92AAF61FD4}" sibTransId="{1087DF0A-9E24-42FB-92F7-85A0918879AE}"/>
    <dgm:cxn modelId="{C4E739B7-78B7-4566-A07F-6CB85CB4F594}" srcId="{01DC8965-E789-4E5C-878C-32B069BE2F2A}" destId="{E84162BA-C432-4485-9483-A58C7BB92356}" srcOrd="0" destOrd="0" parTransId="{9DD31900-52EE-4970-8D0A-BDED14EE0A87}" sibTransId="{301578FA-D6E6-4797-B635-3BBEA0D90165}"/>
    <dgm:cxn modelId="{BB9D94F6-2C2D-4E6E-B462-26192AE7827C}" srcId="{5BFF3728-34F0-4BCF-B3CF-42F0B9681713}" destId="{BCDE3B7F-D24D-47C2-9F83-0F7C8371F89B}" srcOrd="0" destOrd="0" parTransId="{BCB8295D-3373-4B42-8A9B-B11495FED48A}" sibTransId="{4564D8F3-A45B-4AD5-8C46-F9BCE42C386B}"/>
    <dgm:cxn modelId="{FEAA975F-8C92-44B4-8EC8-2E181749867D}" type="presOf" srcId="{01DC8965-E789-4E5C-878C-32B069BE2F2A}" destId="{15E23185-8E55-4724-94C0-70F328D9D5F1}" srcOrd="0" destOrd="0" presId="urn:microsoft.com/office/officeart/2005/8/layout/vList5"/>
    <dgm:cxn modelId="{B9D7262A-F9EB-4104-903D-D7098F146AC0}" type="presOf" srcId="{BCDE3B7F-D24D-47C2-9F83-0F7C8371F89B}" destId="{83E3559F-B5DF-4885-93F7-BAE33221887B}" srcOrd="0" destOrd="0" presId="urn:microsoft.com/office/officeart/2005/8/layout/vList5"/>
    <dgm:cxn modelId="{94344474-CE4D-4899-94C2-4679C15111F2}" type="presOf" srcId="{5BFF3728-34F0-4BCF-B3CF-42F0B9681713}" destId="{FBEADCE8-3CE1-495E-ADB2-509A4D866F4C}" srcOrd="0" destOrd="0" presId="urn:microsoft.com/office/officeart/2005/8/layout/vList5"/>
    <dgm:cxn modelId="{9D634D96-5C17-4A4A-8B69-14595D1244A6}" srcId="{A917151C-F556-4177-BD0B-5D8D1D74A9D7}" destId="{01DC8965-E789-4E5C-878C-32B069BE2F2A}" srcOrd="1" destOrd="0" parTransId="{E5DFCB08-8B76-4FE3-AD48-D9F66156D7EA}" sibTransId="{7CC6A1C8-2D09-41ED-A056-47BF359BD215}"/>
    <dgm:cxn modelId="{E809F2C2-1A23-4233-B772-2DC20556E16B}" type="presOf" srcId="{A917151C-F556-4177-BD0B-5D8D1D74A9D7}" destId="{933F5DA3-CE18-4F60-8BF1-27D756E50536}" srcOrd="0" destOrd="0" presId="urn:microsoft.com/office/officeart/2005/8/layout/vList5"/>
    <dgm:cxn modelId="{10A05885-98C9-4686-963D-6088FE1B1EE2}" type="presParOf" srcId="{933F5DA3-CE18-4F60-8BF1-27D756E50536}" destId="{B554B70F-E5C5-4CFE-944C-95AF22197B84}" srcOrd="0" destOrd="0" presId="urn:microsoft.com/office/officeart/2005/8/layout/vList5"/>
    <dgm:cxn modelId="{7B6F1063-FEEA-4236-B938-F6D8CD832AA2}" type="presParOf" srcId="{B554B70F-E5C5-4CFE-944C-95AF22197B84}" destId="{FBEADCE8-3CE1-495E-ADB2-509A4D866F4C}" srcOrd="0" destOrd="0" presId="urn:microsoft.com/office/officeart/2005/8/layout/vList5"/>
    <dgm:cxn modelId="{38B509B0-7D63-401F-8716-1D9E112BEAA0}" type="presParOf" srcId="{B554B70F-E5C5-4CFE-944C-95AF22197B84}" destId="{83E3559F-B5DF-4885-93F7-BAE33221887B}" srcOrd="1" destOrd="0" presId="urn:microsoft.com/office/officeart/2005/8/layout/vList5"/>
    <dgm:cxn modelId="{514ABCDE-CA64-4D39-BBD6-B268F1A24E7C}" type="presParOf" srcId="{933F5DA3-CE18-4F60-8BF1-27D756E50536}" destId="{2F86553A-14F7-41E3-B0C8-BFA4711C8EA2}" srcOrd="1" destOrd="0" presId="urn:microsoft.com/office/officeart/2005/8/layout/vList5"/>
    <dgm:cxn modelId="{25E16100-F40C-438D-B79B-CEC2E71AE0D7}" type="presParOf" srcId="{933F5DA3-CE18-4F60-8BF1-27D756E50536}" destId="{C83A7E8E-A0F8-4297-A8B8-240019D92644}" srcOrd="2" destOrd="0" presId="urn:microsoft.com/office/officeart/2005/8/layout/vList5"/>
    <dgm:cxn modelId="{9D21F976-F3EB-4057-85CE-9D617C6E1D40}" type="presParOf" srcId="{C83A7E8E-A0F8-4297-A8B8-240019D92644}" destId="{15E23185-8E55-4724-94C0-70F328D9D5F1}" srcOrd="0" destOrd="0" presId="urn:microsoft.com/office/officeart/2005/8/layout/vList5"/>
    <dgm:cxn modelId="{0C237740-39CE-41EB-BC1F-C712E5BF7C57}" type="presParOf" srcId="{C83A7E8E-A0F8-4297-A8B8-240019D92644}" destId="{74BA5B4B-0326-4E1B-B741-9587130A1CF9}" srcOrd="1" destOrd="0" presId="urn:microsoft.com/office/officeart/2005/8/layout/vList5"/>
    <dgm:cxn modelId="{5FC1FFB6-9419-4AD2-A2B0-7ADFD84AC3B1}" type="presParOf" srcId="{933F5DA3-CE18-4F60-8BF1-27D756E50536}" destId="{DA46F808-BF6F-42A3-B173-AE93B65A95E1}" srcOrd="3" destOrd="0" presId="urn:microsoft.com/office/officeart/2005/8/layout/vList5"/>
    <dgm:cxn modelId="{713D7433-5A58-41B5-9B58-34A54049950D}" type="presParOf" srcId="{933F5DA3-CE18-4F60-8BF1-27D756E50536}" destId="{9B2D851E-54D4-4E78-B63F-A65462889090}" srcOrd="4" destOrd="0" presId="urn:microsoft.com/office/officeart/2005/8/layout/vList5"/>
    <dgm:cxn modelId="{37EB11A0-E04A-4E89-90A3-FBDDA3E08509}" type="presParOf" srcId="{9B2D851E-54D4-4E78-B63F-A65462889090}" destId="{C7FADB36-4A65-4E91-BC03-D39B7990F869}" srcOrd="0" destOrd="0" presId="urn:microsoft.com/office/officeart/2005/8/layout/vList5"/>
    <dgm:cxn modelId="{5FFBA42B-D728-4996-93D6-F98F9C86BE3A}" type="presParOf" srcId="{9B2D851E-54D4-4E78-B63F-A65462889090}" destId="{EBB88F46-77B6-4004-8C16-183AB04AE2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F019-2E50-496A-A682-0A1DE86500F4}">
      <dsp:nvSpPr>
        <dsp:cNvPr id="0" name=""/>
        <dsp:cNvSpPr/>
      </dsp:nvSpPr>
      <dsp:spPr>
        <a:xfrm rot="5400000">
          <a:off x="4754808" y="-1798387"/>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Steady increase in FL pill mills</a:t>
          </a:r>
          <a:endParaRPr lang="en-US" sz="2100" kern="1200" dirty="0"/>
        </a:p>
        <a:p>
          <a:pPr marL="228600" lvl="1" indent="-228600" algn="l" defTabSz="933450">
            <a:lnSpc>
              <a:spcPct val="90000"/>
            </a:lnSpc>
            <a:spcBef>
              <a:spcPct val="0"/>
            </a:spcBef>
            <a:spcAft>
              <a:spcPct val="15000"/>
            </a:spcAft>
            <a:buChar char="••"/>
          </a:pPr>
          <a:r>
            <a:rPr lang="en-US" sz="2100" kern="1200" dirty="0" smtClean="0"/>
            <a:t>Prescribers dispensing medications</a:t>
          </a:r>
          <a:endParaRPr lang="en-US" sz="2100" kern="1200" dirty="0"/>
        </a:p>
      </dsp:txBody>
      <dsp:txXfrm rot="-5400000">
        <a:off x="2798063" y="210144"/>
        <a:ext cx="4922550" cy="957274"/>
      </dsp:txXfrm>
    </dsp:sp>
    <dsp:sp modelId="{D95DDD67-23E6-488E-A99E-E9D1DBC4D31D}">
      <dsp:nvSpPr>
        <dsp:cNvPr id="0" name=""/>
        <dsp:cNvSpPr/>
      </dsp:nvSpPr>
      <dsp:spPr>
        <a:xfrm>
          <a:off x="0" y="2009"/>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Pre-August 2010</a:t>
          </a:r>
          <a:endParaRPr lang="en-US" sz="3500" kern="1200" dirty="0"/>
        </a:p>
      </dsp:txBody>
      <dsp:txXfrm>
        <a:off x="64733" y="66742"/>
        <a:ext cx="2668598" cy="1196592"/>
      </dsp:txXfrm>
    </dsp:sp>
    <dsp:sp modelId="{3019AEEA-5A63-4D7E-BE80-D3E79CB99681}">
      <dsp:nvSpPr>
        <dsp:cNvPr id="0" name=""/>
        <dsp:cNvSpPr/>
      </dsp:nvSpPr>
      <dsp:spPr>
        <a:xfrm rot="5400000">
          <a:off x="4754808" y="-429768"/>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Change in Florida legislation restricts prescriber dispensing to only 72 hour supply of pain medications</a:t>
          </a:r>
          <a:endParaRPr lang="en-US" sz="2100" kern="1200" dirty="0"/>
        </a:p>
      </dsp:txBody>
      <dsp:txXfrm rot="-5400000">
        <a:off x="2798063" y="1578763"/>
        <a:ext cx="4922550" cy="957274"/>
      </dsp:txXfrm>
    </dsp:sp>
    <dsp:sp modelId="{54338396-1B29-44BA-A010-E67DF86280DA}">
      <dsp:nvSpPr>
        <dsp:cNvPr id="0" name=""/>
        <dsp:cNvSpPr/>
      </dsp:nvSpPr>
      <dsp:spPr>
        <a:xfrm>
          <a:off x="0" y="1371602"/>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October 2010</a:t>
          </a:r>
          <a:endParaRPr lang="en-US" sz="3500" kern="1200" dirty="0"/>
        </a:p>
      </dsp:txBody>
      <dsp:txXfrm>
        <a:off x="64733" y="1436335"/>
        <a:ext cx="2668598" cy="1196592"/>
      </dsp:txXfrm>
    </dsp:sp>
    <dsp:sp modelId="{FA4CACC8-B5C1-4A70-9069-28E8A1F24053}">
      <dsp:nvSpPr>
        <dsp:cNvPr id="0" name=""/>
        <dsp:cNvSpPr/>
      </dsp:nvSpPr>
      <dsp:spPr>
        <a:xfrm rot="5400000">
          <a:off x="4754808" y="962593"/>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Dramatic increase in the number of opioid pain medications prescriptions seen at retail stores</a:t>
          </a:r>
          <a:endParaRPr lang="en-US" sz="2100" kern="1200" dirty="0"/>
        </a:p>
      </dsp:txBody>
      <dsp:txXfrm rot="-5400000">
        <a:off x="2798063" y="2971124"/>
        <a:ext cx="4922550" cy="957274"/>
      </dsp:txXfrm>
    </dsp:sp>
    <dsp:sp modelId="{892F35D3-D931-46F3-BF0F-59041AC54BC7}">
      <dsp:nvSpPr>
        <dsp:cNvPr id="0" name=""/>
        <dsp:cNvSpPr/>
      </dsp:nvSpPr>
      <dsp:spPr>
        <a:xfrm>
          <a:off x="0" y="2743197"/>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October 10- March 11</a:t>
          </a:r>
          <a:endParaRPr lang="en-US" sz="3500" kern="1200" dirty="0"/>
        </a:p>
      </dsp:txBody>
      <dsp:txXfrm>
        <a:off x="64733" y="2807930"/>
        <a:ext cx="2668598"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3559F-B5DF-4885-93F7-BAE33221887B}">
      <dsp:nvSpPr>
        <dsp:cNvPr id="0" name=""/>
        <dsp:cNvSpPr/>
      </dsp:nvSpPr>
      <dsp:spPr>
        <a:xfrm rot="5400000">
          <a:off x="4754808" y="-1822129"/>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Administrative Inspection Warrants were served on 6 stores and the Jupiter DC </a:t>
          </a:r>
          <a:endParaRPr lang="en-US" sz="1900" kern="1200" dirty="0"/>
        </a:p>
      </dsp:txBody>
      <dsp:txXfrm rot="-5400000">
        <a:off x="2798063" y="186402"/>
        <a:ext cx="4922550" cy="957274"/>
      </dsp:txXfrm>
    </dsp:sp>
    <dsp:sp modelId="{FBEADCE8-3CE1-495E-ADB2-509A4D866F4C}">
      <dsp:nvSpPr>
        <dsp:cNvPr id="0" name=""/>
        <dsp:cNvSpPr/>
      </dsp:nvSpPr>
      <dsp:spPr>
        <a:xfrm>
          <a:off x="0" y="2009"/>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April 2012</a:t>
          </a:r>
          <a:endParaRPr lang="en-US" sz="3600" kern="1200" dirty="0"/>
        </a:p>
      </dsp:txBody>
      <dsp:txXfrm>
        <a:off x="64733" y="66742"/>
        <a:ext cx="2668598" cy="1196592"/>
      </dsp:txXfrm>
    </dsp:sp>
    <dsp:sp modelId="{74BA5B4B-0326-4E1B-B741-9587130A1CF9}">
      <dsp:nvSpPr>
        <dsp:cNvPr id="0" name=""/>
        <dsp:cNvSpPr/>
      </dsp:nvSpPr>
      <dsp:spPr>
        <a:xfrm rot="5400000">
          <a:off x="4754808" y="-508949"/>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8 stores voluntarily removed all C-II products, Xanax and Soma</a:t>
          </a:r>
          <a:endParaRPr lang="en-US" sz="1900" kern="1200" dirty="0"/>
        </a:p>
        <a:p>
          <a:pPr marL="171450" lvl="1" indent="-171450" algn="l" defTabSz="844550">
            <a:lnSpc>
              <a:spcPct val="90000"/>
            </a:lnSpc>
            <a:spcBef>
              <a:spcPct val="0"/>
            </a:spcBef>
            <a:spcAft>
              <a:spcPct val="15000"/>
            </a:spcAft>
            <a:buChar char="••"/>
          </a:pPr>
          <a:r>
            <a:rPr lang="en-US" sz="1900" kern="1200" dirty="0" smtClean="0"/>
            <a:t>Re-launch of Good Faith Dispensing Policy</a:t>
          </a:r>
          <a:endParaRPr lang="en-US" sz="1900" kern="1200" dirty="0"/>
        </a:p>
      </dsp:txBody>
      <dsp:txXfrm rot="-5400000">
        <a:off x="2798063" y="1499582"/>
        <a:ext cx="4922550" cy="957274"/>
      </dsp:txXfrm>
    </dsp:sp>
    <dsp:sp modelId="{15E23185-8E55-4724-94C0-70F328D9D5F1}">
      <dsp:nvSpPr>
        <dsp:cNvPr id="0" name=""/>
        <dsp:cNvSpPr/>
      </dsp:nvSpPr>
      <dsp:spPr>
        <a:xfrm>
          <a:off x="0" y="1371602"/>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May –June 2012</a:t>
          </a:r>
          <a:endParaRPr lang="en-US" sz="3600" kern="1200" dirty="0"/>
        </a:p>
      </dsp:txBody>
      <dsp:txXfrm>
        <a:off x="64733" y="1436335"/>
        <a:ext cx="2668598" cy="1196592"/>
      </dsp:txXfrm>
    </dsp:sp>
    <dsp:sp modelId="{EBB88F46-77B6-4004-8C16-183AB04AE206}">
      <dsp:nvSpPr>
        <dsp:cNvPr id="0" name=""/>
        <dsp:cNvSpPr/>
      </dsp:nvSpPr>
      <dsp:spPr>
        <a:xfrm rot="5400000">
          <a:off x="4754808" y="862651"/>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ISO was issued for the Jupiter DC</a:t>
          </a:r>
          <a:endParaRPr lang="en-US" sz="1900" kern="1200" dirty="0"/>
        </a:p>
      </dsp:txBody>
      <dsp:txXfrm rot="-5400000">
        <a:off x="2798063" y="2871182"/>
        <a:ext cx="4922550" cy="957274"/>
      </dsp:txXfrm>
    </dsp:sp>
    <dsp:sp modelId="{C7FADB36-4A65-4E91-BC03-D39B7990F869}">
      <dsp:nvSpPr>
        <dsp:cNvPr id="0" name=""/>
        <dsp:cNvSpPr/>
      </dsp:nvSpPr>
      <dsp:spPr>
        <a:xfrm>
          <a:off x="0" y="2712539"/>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September 2012</a:t>
          </a:r>
          <a:endParaRPr lang="en-US" sz="3600" kern="1200" dirty="0"/>
        </a:p>
      </dsp:txBody>
      <dsp:txXfrm>
        <a:off x="64733" y="2777272"/>
        <a:ext cx="2668598" cy="1196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3559F-B5DF-4885-93F7-BAE33221887B}">
      <dsp:nvSpPr>
        <dsp:cNvPr id="0" name=""/>
        <dsp:cNvSpPr/>
      </dsp:nvSpPr>
      <dsp:spPr>
        <a:xfrm rot="5400000">
          <a:off x="4754808" y="-1822129"/>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Target Drug GFD pilot begins in FL and Vegas </a:t>
          </a:r>
          <a:endParaRPr lang="en-US" sz="2400" kern="1200" dirty="0"/>
        </a:p>
      </dsp:txBody>
      <dsp:txXfrm rot="-5400000">
        <a:off x="2798063" y="186402"/>
        <a:ext cx="4922550" cy="957274"/>
      </dsp:txXfrm>
    </dsp:sp>
    <dsp:sp modelId="{FBEADCE8-3CE1-495E-ADB2-509A4D866F4C}">
      <dsp:nvSpPr>
        <dsp:cNvPr id="0" name=""/>
        <dsp:cNvSpPr/>
      </dsp:nvSpPr>
      <dsp:spPr>
        <a:xfrm>
          <a:off x="0" y="2009"/>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December 2012</a:t>
          </a:r>
          <a:endParaRPr lang="en-US" sz="3300" kern="1200" dirty="0"/>
        </a:p>
      </dsp:txBody>
      <dsp:txXfrm>
        <a:off x="64733" y="66742"/>
        <a:ext cx="2668598" cy="1196592"/>
      </dsp:txXfrm>
    </dsp:sp>
    <dsp:sp modelId="{74BA5B4B-0326-4E1B-B741-9587130A1CF9}">
      <dsp:nvSpPr>
        <dsp:cNvPr id="0" name=""/>
        <dsp:cNvSpPr/>
      </dsp:nvSpPr>
      <dsp:spPr>
        <a:xfrm rot="5400000">
          <a:off x="4754808" y="-508949"/>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Sanction prescriber pilot begins NJ and PA</a:t>
          </a:r>
          <a:endParaRPr lang="en-US" sz="2400" kern="1200" dirty="0"/>
        </a:p>
      </dsp:txBody>
      <dsp:txXfrm rot="-5400000">
        <a:off x="2798063" y="1499582"/>
        <a:ext cx="4922550" cy="957274"/>
      </dsp:txXfrm>
    </dsp:sp>
    <dsp:sp modelId="{15E23185-8E55-4724-94C0-70F328D9D5F1}">
      <dsp:nvSpPr>
        <dsp:cNvPr id="0" name=""/>
        <dsp:cNvSpPr/>
      </dsp:nvSpPr>
      <dsp:spPr>
        <a:xfrm>
          <a:off x="0" y="1371602"/>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January</a:t>
          </a:r>
        </a:p>
        <a:p>
          <a:pPr lvl="0" algn="ctr" defTabSz="1466850">
            <a:lnSpc>
              <a:spcPct val="90000"/>
            </a:lnSpc>
            <a:spcBef>
              <a:spcPct val="0"/>
            </a:spcBef>
            <a:spcAft>
              <a:spcPct val="35000"/>
            </a:spcAft>
          </a:pPr>
          <a:r>
            <a:rPr lang="en-US" sz="3300" kern="1200" dirty="0" smtClean="0"/>
            <a:t>2013</a:t>
          </a:r>
          <a:endParaRPr lang="en-US" sz="3300" kern="1200" dirty="0"/>
        </a:p>
      </dsp:txBody>
      <dsp:txXfrm>
        <a:off x="64733" y="1436335"/>
        <a:ext cx="2668598" cy="1196592"/>
      </dsp:txXfrm>
    </dsp:sp>
    <dsp:sp modelId="{EBB88F46-77B6-4004-8C16-183AB04AE206}">
      <dsp:nvSpPr>
        <dsp:cNvPr id="0" name=""/>
        <dsp:cNvSpPr/>
      </dsp:nvSpPr>
      <dsp:spPr>
        <a:xfrm rot="5400000">
          <a:off x="4754808" y="862651"/>
          <a:ext cx="1060846"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DEA administrative hearing begins</a:t>
          </a:r>
          <a:endParaRPr lang="en-US" sz="2400" kern="1200" dirty="0"/>
        </a:p>
      </dsp:txBody>
      <dsp:txXfrm rot="-5400000">
        <a:off x="2798063" y="2871182"/>
        <a:ext cx="4922550" cy="957274"/>
      </dsp:txXfrm>
    </dsp:sp>
    <dsp:sp modelId="{C7FADB36-4A65-4E91-BC03-D39B7990F869}">
      <dsp:nvSpPr>
        <dsp:cNvPr id="0" name=""/>
        <dsp:cNvSpPr/>
      </dsp:nvSpPr>
      <dsp:spPr>
        <a:xfrm>
          <a:off x="0" y="2712539"/>
          <a:ext cx="2798064" cy="1326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February</a:t>
          </a:r>
        </a:p>
        <a:p>
          <a:pPr lvl="0" algn="ctr" defTabSz="1466850">
            <a:lnSpc>
              <a:spcPct val="90000"/>
            </a:lnSpc>
            <a:spcBef>
              <a:spcPct val="0"/>
            </a:spcBef>
            <a:spcAft>
              <a:spcPct val="35000"/>
            </a:spcAft>
          </a:pPr>
          <a:r>
            <a:rPr lang="en-US" sz="3300" kern="1200" dirty="0" smtClean="0"/>
            <a:t>2013</a:t>
          </a:r>
          <a:endParaRPr lang="en-US" sz="3300" kern="1200" dirty="0"/>
        </a:p>
      </dsp:txBody>
      <dsp:txXfrm>
        <a:off x="64733" y="2777272"/>
        <a:ext cx="2668598" cy="11965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vl1pPr>
          </a:lstStyle>
          <a:p>
            <a:fld id="{180F0BEE-3A9A-4EDD-B977-9B7483CB4E24}" type="datetimeFigureOut">
              <a:rPr lang="en-US" smtClean="0"/>
              <a:pPr/>
              <a:t>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4343400"/>
            <a:ext cx="6248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vl1pPr>
          </a:lstStyle>
          <a:p>
            <a:fld id="{DC78D0BB-D99B-48FF-B2FA-0EA61A6AD58E}" type="slidenum">
              <a:rPr lang="en-US" smtClean="0"/>
              <a:pPr/>
              <a:t>‹#›</a:t>
            </a:fld>
            <a:endParaRPr lang="en-US"/>
          </a:p>
        </p:txBody>
      </p:sp>
    </p:spTree>
    <p:extLst>
      <p:ext uri="{BB962C8B-B14F-4D97-AF65-F5344CB8AC3E}">
        <p14:creationId xmlns:p14="http://schemas.microsoft.com/office/powerpoint/2010/main" val="95978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eadiversion.usdoj.gov/webforms/validateLogin.j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a:t>
            </a:fld>
            <a:endParaRPr lang="en-US"/>
          </a:p>
        </p:txBody>
      </p:sp>
    </p:spTree>
    <p:extLst>
      <p:ext uri="{BB962C8B-B14F-4D97-AF65-F5344CB8AC3E}">
        <p14:creationId xmlns:p14="http://schemas.microsoft.com/office/powerpoint/2010/main" val="400563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DEA regulations require that distributors (i.e.; the Walgreen distribution centers) </a:t>
            </a:r>
            <a:r>
              <a:rPr lang="en-US" sz="1200" i="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take reasonable measures to identify its customers, understand the </a:t>
            </a:r>
            <a:r>
              <a:rPr lang="en-US" sz="1200" i="1" u="sng" kern="1200" dirty="0" smtClean="0">
                <a:solidFill>
                  <a:schemeClr val="tx1"/>
                </a:solidFill>
                <a:effectLst/>
                <a:latin typeface="+mn-lt"/>
                <a:ea typeface="+mn-ea"/>
                <a:cs typeface="+mn-cs"/>
              </a:rPr>
              <a:t>normal and expected</a:t>
            </a:r>
            <a:r>
              <a:rPr lang="en-US" sz="1200" kern="1200" dirty="0" smtClean="0">
                <a:solidFill>
                  <a:schemeClr val="tx1"/>
                </a:solidFill>
                <a:effectLst/>
                <a:latin typeface="+mn-lt"/>
                <a:ea typeface="+mn-ea"/>
                <a:cs typeface="+mn-cs"/>
              </a:rPr>
              <a:t> transactions conducted by those customers, and identify transactions that are </a:t>
            </a:r>
            <a:r>
              <a:rPr lang="en-US" sz="1200" i="1" u="sng" kern="1200" dirty="0" smtClean="0">
                <a:solidFill>
                  <a:schemeClr val="tx1"/>
                </a:solidFill>
                <a:effectLst/>
                <a:latin typeface="+mn-lt"/>
                <a:ea typeface="+mn-ea"/>
                <a:cs typeface="+mn-cs"/>
              </a:rPr>
              <a:t>suspicious</a:t>
            </a:r>
            <a:r>
              <a:rPr lang="en-US" sz="1200" kern="1200" dirty="0" smtClean="0">
                <a:solidFill>
                  <a:schemeClr val="tx1"/>
                </a:solidFill>
                <a:effectLst/>
                <a:latin typeface="+mn-lt"/>
                <a:ea typeface="+mn-ea"/>
                <a:cs typeface="+mn-cs"/>
              </a:rPr>
              <a:t> in nature.  Orders must be assessed to ensure that quantities for controlled substances at a specific location are reasonable. In making such assessments, a wholesale distributor may consider the purchasing entity's clinical business needs, location, and population served. In addition, Walgreens </a:t>
            </a:r>
            <a:r>
              <a:rPr lang="en-US" sz="1200" b="1" i="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report</a:t>
            </a:r>
            <a:r>
              <a:rPr lang="en-US" sz="1200" kern="1200" dirty="0" smtClean="0">
                <a:solidFill>
                  <a:schemeClr val="tx1"/>
                </a:solidFill>
                <a:effectLst/>
                <a:latin typeface="+mn-lt"/>
                <a:ea typeface="+mn-ea"/>
                <a:cs typeface="+mn-cs"/>
              </a:rPr>
              <a:t> to the DEA any order that is deemed suspicious. </a:t>
            </a:r>
          </a:p>
          <a:p>
            <a:endParaRPr lang="en-US" dirty="0" smtClean="0"/>
          </a:p>
          <a:p>
            <a:r>
              <a:rPr lang="en-US" dirty="0" smtClean="0"/>
              <a:t>So the system takes into account normal accumulation for the store over the last 6 weeks</a:t>
            </a:r>
            <a:r>
              <a:rPr lang="en-US" baseline="0" dirty="0" smtClean="0"/>
              <a:t> and the maximum (a.k.a. ceiling) they should have over a rolling 6 weeks.  </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14</a:t>
            </a:fld>
            <a:endParaRPr lang="en-US"/>
          </a:p>
        </p:txBody>
      </p:sp>
    </p:spTree>
    <p:extLst>
      <p:ext uri="{BB962C8B-B14F-4D97-AF65-F5344CB8AC3E}">
        <p14:creationId xmlns:p14="http://schemas.microsoft.com/office/powerpoint/2010/main" val="91388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receipts count toward the</a:t>
            </a:r>
            <a:r>
              <a:rPr lang="en-US" baseline="0" dirty="0" smtClean="0"/>
              <a:t> store’s rolling six week volume.  </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16</a:t>
            </a:fld>
            <a:endParaRPr lang="en-US"/>
          </a:p>
        </p:txBody>
      </p:sp>
    </p:spTree>
    <p:extLst>
      <p:ext uri="{BB962C8B-B14F-4D97-AF65-F5344CB8AC3E}">
        <p14:creationId xmlns:p14="http://schemas.microsoft.com/office/powerpoint/2010/main" val="264194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17</a:t>
            </a:fld>
            <a:endParaRPr lang="en-US"/>
          </a:p>
        </p:txBody>
      </p:sp>
    </p:spTree>
    <p:extLst>
      <p:ext uri="{BB962C8B-B14F-4D97-AF65-F5344CB8AC3E}">
        <p14:creationId xmlns:p14="http://schemas.microsoft.com/office/powerpoint/2010/main" val="298610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just a Walgreen issue, this is an industry wide issue.  We have been working with or are in conversations with various organizations</a:t>
            </a:r>
          </a:p>
          <a:p>
            <a:r>
              <a:rPr lang="en-US" baseline="0" dirty="0" smtClean="0"/>
              <a:t>	Talk to some of the meetings/conversations……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further advance our pharmacy practices to meet these new challenges, we continue to believe that addressing prescription drug abuse will require all parties – including leaders in the community, physicians, pharmacies, distributors and regulators – to play a role in finding practical solutions to combatting abuse while balancing patient access to critical medication</a:t>
            </a:r>
            <a:endParaRPr lang="en-US" dirty="0" smtClean="0"/>
          </a:p>
          <a:p>
            <a:endParaRPr lang="en-US" baseline="0" dirty="0" smtClean="0"/>
          </a:p>
          <a:p>
            <a:r>
              <a:rPr lang="en-US" baseline="0" dirty="0" smtClean="0"/>
              <a:t>Our goal is to lead the industry to a solution for this problem that affects all areas of healthcare.  </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19</a:t>
            </a:fld>
            <a:endParaRPr lang="en-US"/>
          </a:p>
        </p:txBody>
      </p:sp>
    </p:spTree>
    <p:extLst>
      <p:ext uri="{BB962C8B-B14F-4D97-AF65-F5344CB8AC3E}">
        <p14:creationId xmlns:p14="http://schemas.microsoft.com/office/powerpoint/2010/main" val="2611707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state</a:t>
            </a:r>
            <a:r>
              <a:rPr lang="en-US" baseline="0" dirty="0" smtClean="0"/>
              <a:t> regulators or agencies will ask for your participation in different task forces or committees because of the national presence Walgreens brings. We do need your help, but we also want to make sure that the person participating is fully versed on the national issue and not just seeing it from a district, state, or local level.  Contact me or Al Carter and we will ensure that you have what you need from corporate before agreeing to participate.  </a:t>
            </a:r>
          </a:p>
          <a:p>
            <a:endParaRPr lang="en-US" baseline="0" dirty="0" smtClean="0"/>
          </a:p>
          <a:p>
            <a:r>
              <a:rPr lang="en-US" baseline="0" dirty="0" smtClean="0"/>
              <a:t>This is an opportunity to make sure that laws and regulations that are created don’t hinder us from continuing in expanding our pharmacy practice to the highest level. </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20</a:t>
            </a:fld>
            <a:endParaRPr lang="en-US"/>
          </a:p>
        </p:txBody>
      </p:sp>
    </p:spTree>
    <p:extLst>
      <p:ext uri="{BB962C8B-B14F-4D97-AF65-F5344CB8AC3E}">
        <p14:creationId xmlns:p14="http://schemas.microsoft.com/office/powerpoint/2010/main" val="307986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hot topic in the news is the epidemic America</a:t>
            </a:r>
            <a:r>
              <a:rPr lang="en-US" baseline="0" dirty="0" smtClean="0"/>
              <a:t> has: Prescription Pain Drug Abuse</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2</a:t>
            </a:fld>
            <a:endParaRPr lang="en-US"/>
          </a:p>
        </p:txBody>
      </p:sp>
    </p:spTree>
    <p:extLst>
      <p:ext uri="{BB962C8B-B14F-4D97-AF65-F5344CB8AC3E}">
        <p14:creationId xmlns:p14="http://schemas.microsoft.com/office/powerpoint/2010/main" val="366106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particular</a:t>
            </a:r>
            <a:r>
              <a:rPr lang="en-US" sz="1200" kern="1200" baseline="0" dirty="0" smtClean="0">
                <a:solidFill>
                  <a:schemeClr val="tx1"/>
                </a:solidFill>
                <a:effectLst/>
                <a:latin typeface="+mn-lt"/>
                <a:ea typeface="+mn-ea"/>
                <a:cs typeface="+mn-cs"/>
              </a:rPr>
              <a:t> stat came out of California, but there were multiple examples across the country where the </a:t>
            </a:r>
            <a:r>
              <a:rPr lang="en-US" sz="1200" kern="1200" dirty="0" smtClean="0">
                <a:solidFill>
                  <a:schemeClr val="tx1"/>
                </a:solidFill>
                <a:effectLst/>
                <a:latin typeface="+mn-lt"/>
                <a:ea typeface="+mn-ea"/>
                <a:cs typeface="+mn-cs"/>
              </a:rPr>
              <a:t>leading cause of accidental death is prescription pain medications (opioid use).  This national problem has brought increased scrutiny to physicians, pharmacists and drugs wholesalers from regulators, policy makers and law enforcement.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78D0BB-D99B-48FF-B2FA-0EA61A6AD58E}" type="slidenum">
              <a:rPr lang="en-US" smtClean="0"/>
              <a:pPr/>
              <a:t>4</a:t>
            </a:fld>
            <a:endParaRPr lang="en-US"/>
          </a:p>
        </p:txBody>
      </p:sp>
    </p:spTree>
    <p:extLst>
      <p:ext uri="{BB962C8B-B14F-4D97-AF65-F5344CB8AC3E}">
        <p14:creationId xmlns:p14="http://schemas.microsoft.com/office/powerpoint/2010/main" val="50729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Pharmacists are required by DEA regulations to ensure that prescriptions for controlled substances are dispensed for a legitimate medical purpose. This legal responsibility is pursuant to Title 21 code of Federal regulations.   The important point of this regulation</a:t>
            </a:r>
            <a:r>
              <a:rPr lang="en-US" baseline="0" dirty="0" smtClean="0"/>
              <a:t> is “the corresponding responsibility rests with the pharmacist who fills the prescription”</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5</a:t>
            </a:fld>
            <a:endParaRPr lang="en-US"/>
          </a:p>
        </p:txBody>
      </p:sp>
    </p:spTree>
    <p:extLst>
      <p:ext uri="{BB962C8B-B14F-4D97-AF65-F5344CB8AC3E}">
        <p14:creationId xmlns:p14="http://schemas.microsoft.com/office/powerpoint/2010/main" val="117960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6</a:t>
            </a:fld>
            <a:endParaRPr lang="en-US"/>
          </a:p>
        </p:txBody>
      </p:sp>
    </p:spTree>
    <p:extLst>
      <p:ext uri="{BB962C8B-B14F-4D97-AF65-F5344CB8AC3E}">
        <p14:creationId xmlns:p14="http://schemas.microsoft.com/office/powerpoint/2010/main" val="80281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key</a:t>
            </a:r>
            <a:r>
              <a:rPr lang="en-US" baseline="0" dirty="0" smtClean="0"/>
              <a:t> to note is that this isn’t just a Florida problem.</a:t>
            </a:r>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7</a:t>
            </a:fld>
            <a:endParaRPr lang="en-US"/>
          </a:p>
        </p:txBody>
      </p:sp>
    </p:spTree>
    <p:extLst>
      <p:ext uri="{BB962C8B-B14F-4D97-AF65-F5344CB8AC3E}">
        <p14:creationId xmlns:p14="http://schemas.microsoft.com/office/powerpoint/2010/main" val="204349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8</a:t>
            </a:fld>
            <a:endParaRPr lang="en-US"/>
          </a:p>
        </p:txBody>
      </p:sp>
    </p:spTree>
    <p:extLst>
      <p:ext uri="{BB962C8B-B14F-4D97-AF65-F5344CB8AC3E}">
        <p14:creationId xmlns:p14="http://schemas.microsoft.com/office/powerpoint/2010/main" val="204349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dirty="0" smtClean="0"/>
              <a:t>had a COMPASS Communication</a:t>
            </a:r>
            <a:r>
              <a:rPr lang="en-US" baseline="0" dirty="0" smtClean="0"/>
              <a:t> last week announcing that we are removing Invalid DEAs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a:t>
            </a:r>
            <a:r>
              <a:rPr lang="en-US" sz="1200" b="1" kern="1200" dirty="0" smtClean="0">
                <a:solidFill>
                  <a:schemeClr val="tx1"/>
                </a:solidFill>
                <a:effectLst/>
                <a:latin typeface="+mn-lt"/>
                <a:ea typeface="+mn-ea"/>
                <a:cs typeface="+mn-cs"/>
              </a:rPr>
              <a:t>is 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new IC+ enhancement is being released this week that will flag and remove Invalid DEA #’s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will I know the DEA number was removed because it was invalid?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prescriber’s DEA # is removed, a message will be put in the comment field of the Prescriber Inquiry window that says:</a:t>
            </a:r>
          </a:p>
          <a:p>
            <a:r>
              <a:rPr lang="en-US" sz="1200" b="1" kern="1200" dirty="0" smtClean="0">
                <a:solidFill>
                  <a:schemeClr val="tx1"/>
                </a:solidFill>
                <a:effectLst/>
                <a:latin typeface="+mn-lt"/>
                <a:ea typeface="+mn-ea"/>
                <a:cs typeface="+mn-cs"/>
              </a:rPr>
              <a:t>WARNING INVALID DEA #. DO NOT ADD DEA #. DO NOT FILL C2-5 </a:t>
            </a:r>
            <a:r>
              <a:rPr lang="en-US" sz="1200" b="1" kern="1200" dirty="0" err="1" smtClean="0">
                <a:solidFill>
                  <a:schemeClr val="tx1"/>
                </a:solidFill>
                <a:effectLst/>
                <a:latin typeface="+mn-lt"/>
                <a:ea typeface="+mn-ea"/>
                <a:cs typeface="+mn-cs"/>
              </a:rPr>
              <a:t>Rxs</a:t>
            </a:r>
            <a:r>
              <a:rPr lang="en-US" sz="1200" b="1" kern="1200" dirty="0" smtClean="0">
                <a:solidFill>
                  <a:schemeClr val="tx1"/>
                </a:solidFill>
                <a:effectLst/>
                <a:latin typeface="+mn-lt"/>
                <a:ea typeface="+mn-ea"/>
                <a:cs typeface="+mn-cs"/>
              </a:rPr>
              <a:t> FOR THIS PRESCRIBER.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do I need to know?</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Pharmacy staff must look in the prescriber inquiry window for the message above before adding a DEA #.  </a:t>
            </a:r>
          </a:p>
          <a:p>
            <a:pPr lvl="0"/>
            <a:r>
              <a:rPr lang="en-US" sz="1200" kern="1200" dirty="0" smtClean="0">
                <a:solidFill>
                  <a:schemeClr val="tx1"/>
                </a:solidFill>
                <a:effectLst/>
                <a:latin typeface="+mn-lt"/>
                <a:ea typeface="+mn-ea"/>
                <a:cs typeface="+mn-cs"/>
              </a:rPr>
              <a:t>If the message above is in the profile, do not register the prescriber again and do not add the DEA # back into IC+.  </a:t>
            </a:r>
          </a:p>
          <a:p>
            <a:pPr lvl="0"/>
            <a:r>
              <a:rPr lang="en-US" sz="1200" kern="1200" dirty="0" smtClean="0">
                <a:solidFill>
                  <a:schemeClr val="tx1"/>
                </a:solidFill>
                <a:effectLst/>
                <a:latin typeface="+mn-lt"/>
                <a:ea typeface="+mn-ea"/>
                <a:cs typeface="+mn-cs"/>
              </a:rPr>
              <a:t>Pharmacy staff must verify that the prescriber’s DEA number is valid from the DEA website before registering any prescriber.</a:t>
            </a:r>
          </a:p>
          <a:p>
            <a:r>
              <a:rPr lang="en-US" sz="1200" kern="1200" dirty="0" err="1" smtClean="0">
                <a:solidFill>
                  <a:schemeClr val="tx1"/>
                </a:solidFill>
                <a:effectLst/>
                <a:latin typeface="+mn-lt"/>
                <a:ea typeface="+mn-ea"/>
                <a:cs typeface="+mn-cs"/>
              </a:rPr>
              <a:t>SNet</a:t>
            </a:r>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RxOps</a:t>
            </a:r>
            <a:r>
              <a:rPr lang="en-US" sz="1200" kern="1200" dirty="0" smtClean="0">
                <a:solidFill>
                  <a:schemeClr val="tx1"/>
                </a:solidFill>
                <a:effectLst/>
                <a:latin typeface="+mn-lt"/>
                <a:ea typeface="+mn-ea"/>
                <a:cs typeface="+mn-cs"/>
              </a:rPr>
              <a:t>-&gt; Filling Prescriptions -&gt; Good Faith Dispensing -&gt; DEA Diversion Website -&gt; Registration Validation or click link below</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https://www.deadiversion.usdoj.gov/webforms/validateLogin.jsp</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do I do if this is a refill?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Speak with the patient to ask if they have a new prescriber they would like you to contact for a new prescription.  If they do not have a new prescriber, they need to contact their existing prescriber for next steps, as Walgreens cannot fill this prescription under the current prescriber.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if this is a new prescription?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Return the prescription to the patient and let them know they need to contact the prescriber for next steps.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C78D0BB-D99B-48FF-B2FA-0EA61A6AD58E}" type="slidenum">
              <a:rPr lang="en-US" smtClean="0"/>
              <a:pPr/>
              <a:t>9</a:t>
            </a:fld>
            <a:endParaRPr lang="en-US"/>
          </a:p>
        </p:txBody>
      </p:sp>
    </p:spTree>
    <p:extLst>
      <p:ext uri="{BB962C8B-B14F-4D97-AF65-F5344CB8AC3E}">
        <p14:creationId xmlns:p14="http://schemas.microsoft.com/office/powerpoint/2010/main" val="401564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8D0BB-D99B-48FF-B2FA-0EA61A6AD58E}" type="slidenum">
              <a:rPr lang="en-US" smtClean="0"/>
              <a:pPr/>
              <a:t>11</a:t>
            </a:fld>
            <a:endParaRPr lang="en-US"/>
          </a:p>
        </p:txBody>
      </p:sp>
    </p:spTree>
    <p:extLst>
      <p:ext uri="{BB962C8B-B14F-4D97-AF65-F5344CB8AC3E}">
        <p14:creationId xmlns:p14="http://schemas.microsoft.com/office/powerpoint/2010/main" val="975072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solidFill>
          <a:schemeClr val="bg1"/>
        </a:solidFill>
        <a:effectLst/>
      </p:bgPr>
    </p:bg>
    <p:spTree>
      <p:nvGrpSpPr>
        <p:cNvPr id="1" name=""/>
        <p:cNvGrpSpPr/>
        <p:nvPr/>
      </p:nvGrpSpPr>
      <p:grpSpPr>
        <a:xfrm>
          <a:off x="0" y="0"/>
          <a:ext cx="0" cy="0"/>
          <a:chOff x="0" y="0"/>
          <a:chExt cx="0" cy="0"/>
        </a:xfrm>
      </p:grpSpPr>
      <p:pic>
        <p:nvPicPr>
          <p:cNvPr id="2050" name="Picture 2" descr="C:\Users\SOSgrafix\Desktop\blue bkg cut 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pic>
        <p:nvPicPr>
          <p:cNvPr id="9" name="Picture 2" descr="C:\Users\ebrown\Desktop\PPT_Jpegs\Corner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68" y="2277374"/>
            <a:ext cx="1295399" cy="1410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9923" y="6087374"/>
            <a:ext cx="1893095" cy="41866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5983" y="6498773"/>
            <a:ext cx="1818936" cy="192917"/>
          </a:xfrm>
          <a:prstGeom prst="rect">
            <a:avLst/>
          </a:prstGeom>
        </p:spPr>
      </p:pic>
    </p:spTree>
    <p:extLst>
      <p:ext uri="{BB962C8B-B14F-4D97-AF65-F5344CB8AC3E}">
        <p14:creationId xmlns:p14="http://schemas.microsoft.com/office/powerpoint/2010/main" val="1633578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ue Background">
    <p:bg>
      <p:bgPr>
        <a:solidFill>
          <a:schemeClr val="bg1"/>
        </a:solidFill>
        <a:effectLst/>
      </p:bgPr>
    </p:bg>
    <p:spTree>
      <p:nvGrpSpPr>
        <p:cNvPr id="1" name=""/>
        <p:cNvGrpSpPr/>
        <p:nvPr/>
      </p:nvGrpSpPr>
      <p:grpSpPr>
        <a:xfrm>
          <a:off x="0" y="0"/>
          <a:ext cx="0" cy="0"/>
          <a:chOff x="0" y="0"/>
          <a:chExt cx="0" cy="0"/>
        </a:xfrm>
      </p:grpSpPr>
      <p:pic>
        <p:nvPicPr>
          <p:cNvPr id="4098" name="Picture 2" descr="C:\Users\SOSgrafix\Desktop\blue bkg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1066800" y="6400800"/>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pic>
        <p:nvPicPr>
          <p:cNvPr id="7" name="Picture 2" descr="C:\Users\ebrown\Desktop\PPT_Jpegs\Corner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7958" y="508845"/>
            <a:ext cx="945283" cy="1029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2174833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ue Background Blank">
    <p:bg>
      <p:bgPr>
        <a:solidFill>
          <a:schemeClr val="bg1"/>
        </a:solidFill>
        <a:effectLst/>
      </p:bgPr>
    </p:bg>
    <p:spTree>
      <p:nvGrpSpPr>
        <p:cNvPr id="1" name=""/>
        <p:cNvGrpSpPr/>
        <p:nvPr/>
      </p:nvGrpSpPr>
      <p:grpSpPr>
        <a:xfrm>
          <a:off x="0" y="0"/>
          <a:ext cx="0" cy="0"/>
          <a:chOff x="0" y="0"/>
          <a:chExt cx="0" cy="0"/>
        </a:xfrm>
      </p:grpSpPr>
      <p:pic>
        <p:nvPicPr>
          <p:cNvPr id="6" name="Picture 2" descr="C:\Users\SOSgrafix\Desktop\blue bkg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400800"/>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sp>
        <p:nvSpPr>
          <p:cNvPr id="7" name="TextBox 6"/>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3483744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Divider Blank">
    <p:bg>
      <p:bgPr>
        <a:solidFill>
          <a:schemeClr val="bg1"/>
        </a:solidFill>
        <a:effectLst/>
      </p:bgPr>
    </p:bg>
    <p:spTree>
      <p:nvGrpSpPr>
        <p:cNvPr id="1" name=""/>
        <p:cNvGrpSpPr/>
        <p:nvPr/>
      </p:nvGrpSpPr>
      <p:grpSpPr>
        <a:xfrm>
          <a:off x="0" y="0"/>
          <a:ext cx="0" cy="0"/>
          <a:chOff x="0" y="0"/>
          <a:chExt cx="0" cy="0"/>
        </a:xfrm>
      </p:grpSpPr>
      <p:pic>
        <p:nvPicPr>
          <p:cNvPr id="8" name="Picture 2" descr="C:\Users\SOSgrafix\Desktop\blue bkg cut 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9923" y="6087374"/>
            <a:ext cx="1893095" cy="41866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55983" y="6498773"/>
            <a:ext cx="1818936" cy="192917"/>
          </a:xfrm>
          <a:prstGeom prst="rect">
            <a:avLst/>
          </a:prstGeom>
        </p:spPr>
      </p:pic>
    </p:spTree>
    <p:extLst>
      <p:ext uri="{BB962C8B-B14F-4D97-AF65-F5344CB8AC3E}">
        <p14:creationId xmlns:p14="http://schemas.microsoft.com/office/powerpoint/2010/main" val="3280736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Divider - No Tag">
    <p:bg>
      <p:bgPr>
        <a:solidFill>
          <a:schemeClr val="bg1"/>
        </a:solidFill>
        <a:effectLst/>
      </p:bgPr>
    </p:bg>
    <p:spTree>
      <p:nvGrpSpPr>
        <p:cNvPr id="1" name=""/>
        <p:cNvGrpSpPr/>
        <p:nvPr/>
      </p:nvGrpSpPr>
      <p:grpSpPr>
        <a:xfrm>
          <a:off x="0" y="0"/>
          <a:ext cx="0" cy="0"/>
          <a:chOff x="0" y="0"/>
          <a:chExt cx="0" cy="0"/>
        </a:xfrm>
      </p:grpSpPr>
      <p:pic>
        <p:nvPicPr>
          <p:cNvPr id="8" name="Picture 2" descr="C:\Users\SOSgrafix\Desktop\blue bkg cut 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pic>
        <p:nvPicPr>
          <p:cNvPr id="9" name="Picture 2" descr="C:\Users\ebrown\Desktop\PPT_Jpegs\Corner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68" y="2277374"/>
            <a:ext cx="1295399" cy="1410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9923" y="6221658"/>
            <a:ext cx="1893095" cy="418666"/>
          </a:xfrm>
          <a:prstGeom prst="rect">
            <a:avLst/>
          </a:prstGeom>
        </p:spPr>
      </p:pic>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262740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Divider Blank - No Tag">
    <p:bg>
      <p:bgPr>
        <a:solidFill>
          <a:schemeClr val="bg1"/>
        </a:solidFill>
        <a:effectLst/>
      </p:bgPr>
    </p:bg>
    <p:spTree>
      <p:nvGrpSpPr>
        <p:cNvPr id="1" name=""/>
        <p:cNvGrpSpPr/>
        <p:nvPr/>
      </p:nvGrpSpPr>
      <p:grpSpPr>
        <a:xfrm>
          <a:off x="0" y="0"/>
          <a:ext cx="0" cy="0"/>
          <a:chOff x="0" y="0"/>
          <a:chExt cx="0" cy="0"/>
        </a:xfrm>
      </p:grpSpPr>
      <p:pic>
        <p:nvPicPr>
          <p:cNvPr id="7" name="Picture 2" descr="C:\Users\SOSgrafix\Desktop\blue bkg cut 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9923" y="6221658"/>
            <a:ext cx="1893095" cy="418666"/>
          </a:xfrm>
          <a:prstGeom prst="rect">
            <a:avLst/>
          </a:prstGeom>
        </p:spPr>
      </p:pic>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064406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bg>
      <p:bgPr>
        <a:solidFill>
          <a:schemeClr val="bg1"/>
        </a:solidFill>
        <a:effectLst/>
      </p:bgPr>
    </p:bg>
    <p:spTree>
      <p:nvGrpSpPr>
        <p:cNvPr id="1" name=""/>
        <p:cNvGrpSpPr/>
        <p:nvPr/>
      </p:nvGrpSpPr>
      <p:grpSpPr>
        <a:xfrm>
          <a:off x="0" y="0"/>
          <a:ext cx="0" cy="0"/>
          <a:chOff x="0" y="0"/>
          <a:chExt cx="0" cy="0"/>
        </a:xfrm>
      </p:grpSpPr>
      <p:pic>
        <p:nvPicPr>
          <p:cNvPr id="3074" name="Picture 2" descr="C:\Users\SOSgrafix\Desktop\green bkg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pic>
        <p:nvPicPr>
          <p:cNvPr id="7" name="Picture 2" descr="C:\Users\ebrown\Desktop\PPT_Jpegs\Corner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7568" y="2277374"/>
            <a:ext cx="1295399" cy="1410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sp>
        <p:nvSpPr>
          <p:cNvPr id="8" name="TextBox 7"/>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3444665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en Divider Blank">
    <p:bg>
      <p:bgPr>
        <a:solidFill>
          <a:schemeClr val="bg1"/>
        </a:solidFill>
        <a:effectLst/>
      </p:bgPr>
    </p:bg>
    <p:spTree>
      <p:nvGrpSpPr>
        <p:cNvPr id="1" name=""/>
        <p:cNvGrpSpPr/>
        <p:nvPr/>
      </p:nvGrpSpPr>
      <p:grpSpPr>
        <a:xfrm>
          <a:off x="0" y="0"/>
          <a:ext cx="0" cy="0"/>
          <a:chOff x="0" y="0"/>
          <a:chExt cx="0" cy="0"/>
        </a:xfrm>
      </p:grpSpPr>
      <p:pic>
        <p:nvPicPr>
          <p:cNvPr id="7" name="Picture 2" descr="C:\Users\SOSgrafix\Desktop\green bkg2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066800" y="6396335"/>
            <a:ext cx="4343400" cy="461665"/>
          </a:xfrm>
          <a:prstGeom prst="rect">
            <a:avLst/>
          </a:prstGeom>
          <a:noFill/>
        </p:spPr>
        <p:txBody>
          <a:bodyPr wrap="square" rtlCol="0">
            <a:spAutoFit/>
          </a:bodyPr>
          <a:lstStyle/>
          <a:p>
            <a:r>
              <a:rPr lang="en-US" sz="1200" baseline="0" dirty="0" smtClean="0">
                <a:solidFill>
                  <a:schemeClr val="bg1"/>
                </a:solidFill>
                <a:latin typeface="Helvetica 55 Roman" pitchFamily="34" charset="0"/>
              </a:rPr>
              <a:t>Proprietary &amp; Confidential, Property of Walgreen Co.</a:t>
            </a:r>
          </a:p>
          <a:p>
            <a:endParaRPr lang="en-US" sz="1200" dirty="0">
              <a:solidFill>
                <a:schemeClr val="bg1"/>
              </a:solidFill>
              <a:latin typeface="Helvetica 55 Roman" pitchFamily="34" charset="0"/>
            </a:endParaRPr>
          </a:p>
        </p:txBody>
      </p:sp>
      <p:sp>
        <p:nvSpPr>
          <p:cNvPr id="11" name="Text Placeholder 10"/>
          <p:cNvSpPr>
            <a:spLocks noGrp="1"/>
          </p:cNvSpPr>
          <p:nvPr>
            <p:ph type="body" sz="quarter" idx="10"/>
          </p:nvPr>
        </p:nvSpPr>
        <p:spPr>
          <a:xfrm>
            <a:off x="1481708" y="4334774"/>
            <a:ext cx="7281292" cy="1151626"/>
          </a:xfrm>
        </p:spPr>
        <p:txBody>
          <a:bodyPr vert="horz" lIns="91440" tIns="45720" rIns="91440" bIns="45720" rtlCol="0" anchor="t" anchorCtr="0">
            <a:noAutofit/>
          </a:bodyPr>
          <a:lstStyle>
            <a:lvl1pPr marL="0" indent="0">
              <a:lnSpc>
                <a:spcPct val="90000"/>
              </a:lnSpc>
              <a:buNone/>
              <a:defRPr lang="en-US" sz="2200" dirty="0" smtClean="0">
                <a:solidFill>
                  <a:schemeClr val="bg1"/>
                </a:solidFill>
                <a:latin typeface="Helvetica 65 Medium" pitchFamily="34" charset="0"/>
                <a:ea typeface="+mj-ea"/>
              </a:defRPr>
            </a:lvl1pPr>
            <a:lvl2pPr>
              <a:defRPr lang="en-US" dirty="0" smtClean="0"/>
            </a:lvl2pPr>
            <a:lvl3pPr>
              <a:defRPr lang="en-US" dirty="0" smtClean="0"/>
            </a:lvl3pPr>
            <a:lvl4pPr>
              <a:defRPr lang="en-US" dirty="0" smtClean="0"/>
            </a:lvl4pPr>
            <a:lvl5pPr>
              <a:defRPr lang="en-US" dirty="0"/>
            </a:lvl5pPr>
          </a:lstStyle>
          <a:p>
            <a:pPr lvl="0">
              <a:spcBef>
                <a:spcPct val="0"/>
              </a:spcBef>
            </a:pPr>
            <a:r>
              <a:rPr lang="en-US" dirty="0" smtClean="0"/>
              <a:t>Click to edit Master text styles</a:t>
            </a:r>
          </a:p>
        </p:txBody>
      </p:sp>
      <p:sp>
        <p:nvSpPr>
          <p:cNvPr id="2" name="Title 1"/>
          <p:cNvSpPr>
            <a:spLocks noGrp="1"/>
          </p:cNvSpPr>
          <p:nvPr>
            <p:ph type="ctrTitle"/>
          </p:nvPr>
        </p:nvSpPr>
        <p:spPr>
          <a:xfrm>
            <a:off x="1481708" y="3310529"/>
            <a:ext cx="7281292" cy="1024245"/>
          </a:xfrm>
        </p:spPr>
        <p:txBody>
          <a:bodyPr anchor="t" anchorCtr="0">
            <a:noAutofit/>
          </a:bodyPr>
          <a:lstStyle>
            <a:lvl1pPr algn="l">
              <a:lnSpc>
                <a:spcPct val="90000"/>
              </a:lnSpc>
              <a:defRPr sz="3200">
                <a:solidFill>
                  <a:schemeClr val="bg1"/>
                </a:solidFill>
              </a:defRPr>
            </a:lvl1pPr>
          </a:lstStyle>
          <a:p>
            <a:r>
              <a:rPr lang="en-US" dirty="0" smtClean="0"/>
              <a:t>Click to edit Master title style</a:t>
            </a:r>
            <a:endParaRPr lang="en-US" dirty="0"/>
          </a:p>
        </p:txBody>
      </p:sp>
      <p:sp>
        <p:nvSpPr>
          <p:cNvPr id="8" name="TextBox 7"/>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7075081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600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47098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background Blank - no logo">
    <p:bg>
      <p:bgPr>
        <a:solidFill>
          <a:schemeClr val="bg1"/>
        </a:solidFill>
        <a:effectLst/>
      </p:bgPr>
    </p:bg>
    <p:spTree>
      <p:nvGrpSpPr>
        <p:cNvPr id="1" name=""/>
        <p:cNvGrpSpPr/>
        <p:nvPr/>
      </p:nvGrpSpPr>
      <p:grpSpPr>
        <a:xfrm>
          <a:off x="0" y="0"/>
          <a:ext cx="0" cy="0"/>
          <a:chOff x="0" y="0"/>
          <a:chExt cx="0" cy="0"/>
        </a:xfrm>
      </p:grpSpPr>
      <p:pic>
        <p:nvPicPr>
          <p:cNvPr id="3" name="Picture 2" descr="C:\Users\SOSgrafix\Desktop\Whiteblue2.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2605079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SOSgrafix\Desktop\Whiteblue2.jpg"/>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1295400"/>
            <a:ext cx="7772400" cy="838200"/>
          </a:xfrm>
          <a:prstGeom prst="rect">
            <a:avLst/>
          </a:prstGeom>
        </p:spPr>
        <p:txBody>
          <a:bodyPr vert="horz" lIns="91440" tIns="45720" rIns="91440" bIns="45720" rtlCol="0" anchor="t" anchorCtr="0">
            <a:noAutofit/>
          </a:body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990600" y="2286000"/>
            <a:ext cx="7772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Users\ebrown\Desktop\PPT_Jpegs\CornerW.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7958" y="508845"/>
            <a:ext cx="945283" cy="1029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066800" y="6400800"/>
            <a:ext cx="4343400" cy="461665"/>
          </a:xfrm>
          <a:prstGeom prst="rect">
            <a:avLst/>
          </a:prstGeom>
          <a:noFill/>
        </p:spPr>
        <p:txBody>
          <a:bodyPr wrap="square" rtlCol="0">
            <a:spAutoFit/>
          </a:bodyPr>
          <a:lstStyle/>
          <a:p>
            <a:r>
              <a:rPr lang="en-US" sz="1200" baseline="0" dirty="0" smtClean="0">
                <a:solidFill>
                  <a:schemeClr val="tx1"/>
                </a:solidFill>
                <a:latin typeface="Helvetica 55 Roman" pitchFamily="34" charset="0"/>
              </a:rPr>
              <a:t>Proprietary &amp; Confidential, Property of Walgreen Co.</a:t>
            </a:r>
          </a:p>
          <a:p>
            <a:endParaRPr lang="en-US" sz="1200" dirty="0">
              <a:solidFill>
                <a:schemeClr val="tx1"/>
              </a:solidFill>
              <a:latin typeface="Helvetica 55 Roman" pitchFamily="34" charset="0"/>
            </a:endParaRPr>
          </a:p>
        </p:txBody>
      </p:sp>
      <p:sp>
        <p:nvSpPr>
          <p:cNvPr id="4" name="TextBox 3"/>
          <p:cNvSpPr txBox="1"/>
          <p:nvPr userDrawn="1"/>
        </p:nvSpPr>
        <p:spPr>
          <a:xfrm>
            <a:off x="8763000" y="6520934"/>
            <a:ext cx="381000" cy="230832"/>
          </a:xfrm>
          <a:prstGeom prst="rect">
            <a:avLst/>
          </a:prstGeom>
          <a:noFill/>
        </p:spPr>
        <p:txBody>
          <a:bodyPr wrap="square" rtlCol="0">
            <a:spAutoFit/>
          </a:bodyPr>
          <a:lstStyle/>
          <a:p>
            <a:fld id="{7D33781B-AEBA-4861-91CA-C54D7D2AC912}" type="slidenum">
              <a:rPr lang="en-US" sz="900" smtClean="0"/>
              <a:t>‹#›</a:t>
            </a:fld>
            <a:endParaRPr lang="en-US" sz="900" dirty="0"/>
          </a:p>
        </p:txBody>
      </p:sp>
    </p:spTree>
    <p:extLst>
      <p:ext uri="{BB962C8B-B14F-4D97-AF65-F5344CB8AC3E}">
        <p14:creationId xmlns:p14="http://schemas.microsoft.com/office/powerpoint/2010/main" val="1738813896"/>
      </p:ext>
    </p:extLst>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687" r:id="rId4"/>
    <p:sldLayoutId id="2147483698" r:id="rId5"/>
    <p:sldLayoutId id="2147483699" r:id="rId6"/>
    <p:sldLayoutId id="2147483690" r:id="rId7"/>
    <p:sldLayoutId id="2147483692" r:id="rId8"/>
    <p:sldLayoutId id="2147483701" r:id="rId9"/>
    <p:sldLayoutId id="2147483693" r:id="rId10"/>
    <p:sldLayoutId id="214748370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baseline="0">
          <a:solidFill>
            <a:schemeClr val="tx1"/>
          </a:solidFill>
          <a:latin typeface="Helvetica 65 Medium" pitchFamily="34" charset="0"/>
          <a:ea typeface="+mj-ea"/>
          <a:cs typeface="Arial" pitchFamily="34" charset="0"/>
        </a:defRPr>
      </a:lvl1pPr>
    </p:titleStyle>
    <p:bodyStyle>
      <a:lvl1pPr marL="169863" indent="-169863" algn="l" defTabSz="914400" rtl="0" eaLnBrk="1" latinLnBrk="0" hangingPunct="1">
        <a:lnSpc>
          <a:spcPct val="90000"/>
        </a:lnSpc>
        <a:spcBef>
          <a:spcPts val="1200"/>
        </a:spcBef>
        <a:buFont typeface="Arial" pitchFamily="34" charset="0"/>
        <a:buChar char="•"/>
        <a:defRPr sz="2400" kern="1200">
          <a:solidFill>
            <a:schemeClr val="tx1"/>
          </a:solidFill>
          <a:latin typeface="Helvetica 45 Light" pitchFamily="34" charset="0"/>
          <a:ea typeface="+mn-ea"/>
          <a:cs typeface="Arial" pitchFamily="34" charset="0"/>
        </a:defRPr>
      </a:lvl1pPr>
      <a:lvl2pPr marL="627063" indent="-169863" algn="l" defTabSz="914400" rtl="0" eaLnBrk="1" latinLnBrk="0" hangingPunct="1">
        <a:lnSpc>
          <a:spcPct val="90000"/>
        </a:lnSpc>
        <a:spcBef>
          <a:spcPts val="300"/>
        </a:spcBef>
        <a:buFont typeface="Arial" pitchFamily="34" charset="0"/>
        <a:buChar char="•"/>
        <a:defRPr sz="2000" kern="1200">
          <a:solidFill>
            <a:schemeClr val="tx1"/>
          </a:solidFill>
          <a:latin typeface="Helvetica 45 Light" pitchFamily="34" charset="0"/>
          <a:ea typeface="+mn-ea"/>
          <a:cs typeface="Arial" pitchFamily="34" charset="0"/>
        </a:defRPr>
      </a:lvl2pPr>
      <a:lvl3pPr marL="1084263" indent="-169863" algn="l" defTabSz="914400" rtl="0" eaLnBrk="1" latinLnBrk="0" hangingPunct="1">
        <a:lnSpc>
          <a:spcPct val="90000"/>
        </a:lnSpc>
        <a:spcBef>
          <a:spcPts val="300"/>
        </a:spcBef>
        <a:buFont typeface="Arial" pitchFamily="34" charset="0"/>
        <a:buChar char="•"/>
        <a:defRPr sz="1800" kern="1200">
          <a:solidFill>
            <a:schemeClr val="tx1"/>
          </a:solidFill>
          <a:latin typeface="Helvetica 45 Light" pitchFamily="34" charset="0"/>
          <a:ea typeface="+mn-ea"/>
          <a:cs typeface="Arial" pitchFamily="34" charset="0"/>
        </a:defRPr>
      </a:lvl3pPr>
      <a:lvl4pPr marL="1541463" indent="-169863" algn="l" defTabSz="914400" rtl="0" eaLnBrk="1" latinLnBrk="0" hangingPunct="1">
        <a:lnSpc>
          <a:spcPct val="90000"/>
        </a:lnSpc>
        <a:spcBef>
          <a:spcPts val="300"/>
        </a:spcBef>
        <a:buFont typeface="Arial" pitchFamily="34" charset="0"/>
        <a:buChar char="•"/>
        <a:defRPr sz="1600" kern="1200">
          <a:solidFill>
            <a:schemeClr val="tx1"/>
          </a:solidFill>
          <a:latin typeface="Helvetica 45 Light" pitchFamily="34" charset="0"/>
          <a:ea typeface="+mn-ea"/>
          <a:cs typeface="Arial" pitchFamily="34" charset="0"/>
        </a:defRPr>
      </a:lvl4pPr>
      <a:lvl5pPr marL="1998663" indent="-169863" algn="l" defTabSz="914400" rtl="0" eaLnBrk="1" latinLnBrk="0" hangingPunct="1">
        <a:lnSpc>
          <a:spcPct val="90000"/>
        </a:lnSpc>
        <a:spcBef>
          <a:spcPts val="300"/>
        </a:spcBef>
        <a:buFont typeface="Arial" pitchFamily="34" charset="0"/>
        <a:buChar char="•"/>
        <a:defRPr sz="1600" kern="1200">
          <a:solidFill>
            <a:schemeClr val="tx1"/>
          </a:solidFill>
          <a:latin typeface="Helvetica 45 Light"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deadiversion.usdoj.gov/21cfr/21usc/829.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DEA Update</a:t>
            </a:r>
            <a:r>
              <a:rPr lang="en-US" dirty="0"/>
              <a:t/>
            </a:r>
            <a:br>
              <a:rPr lang="en-US" dirty="0"/>
            </a:br>
            <a:r>
              <a:rPr lang="en-US" dirty="0" smtClean="0"/>
              <a:t>Market Leadership Meeting</a:t>
            </a:r>
            <a:endParaRPr lang="en-US" dirty="0"/>
          </a:p>
        </p:txBody>
      </p:sp>
      <p:sp>
        <p:nvSpPr>
          <p:cNvPr id="5" name="Text Placeholder 4"/>
          <p:cNvSpPr>
            <a:spLocks noGrp="1"/>
          </p:cNvSpPr>
          <p:nvPr>
            <p:ph type="body" sz="quarter" idx="10"/>
          </p:nvPr>
        </p:nvSpPr>
        <p:spPr>
          <a:xfrm>
            <a:off x="1481708" y="4419600"/>
            <a:ext cx="7281292" cy="1151626"/>
          </a:xfrm>
        </p:spPr>
        <p:txBody>
          <a:bodyPr/>
          <a:lstStyle/>
          <a:p>
            <a:r>
              <a:rPr lang="en-US" dirty="0" smtClean="0"/>
              <a:t>Tasha Polster</a:t>
            </a:r>
          </a:p>
          <a:p>
            <a:r>
              <a:rPr lang="en-US" dirty="0" smtClean="0"/>
              <a:t>Director, Pharmaceutical Integrity</a:t>
            </a:r>
          </a:p>
          <a:p>
            <a:pPr algn="r"/>
            <a:r>
              <a:rPr lang="en-US" dirty="0" smtClean="0"/>
              <a:t/>
            </a:r>
            <a:br>
              <a:rPr lang="en-US" dirty="0" smtClean="0"/>
            </a:br>
            <a:r>
              <a:rPr lang="en-US" dirty="0" smtClean="0"/>
              <a:t>January 2012</a:t>
            </a:r>
            <a:endParaRPr lang="en-US" dirty="0"/>
          </a:p>
        </p:txBody>
      </p:sp>
    </p:spTree>
    <p:extLst>
      <p:ext uri="{BB962C8B-B14F-4D97-AF65-F5344CB8AC3E}">
        <p14:creationId xmlns:p14="http://schemas.microsoft.com/office/powerpoint/2010/main" val="322002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Reporting Tools</a:t>
            </a:r>
          </a:p>
        </p:txBody>
      </p:sp>
    </p:spTree>
    <p:extLst>
      <p:ext uri="{BB962C8B-B14F-4D97-AF65-F5344CB8AC3E}">
        <p14:creationId xmlns:p14="http://schemas.microsoft.com/office/powerpoint/2010/main" val="256368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772400" cy="838200"/>
          </a:xfrm>
        </p:spPr>
        <p:txBody>
          <a:bodyPr/>
          <a:lstStyle/>
          <a:p>
            <a:r>
              <a:rPr lang="en-US" b="1" dirty="0" smtClean="0"/>
              <a:t>Expired DEA CAP Override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4833582"/>
              </p:ext>
            </p:extLst>
          </p:nvPr>
        </p:nvGraphicFramePr>
        <p:xfrm>
          <a:off x="609600" y="1752600"/>
          <a:ext cx="7772400" cy="2638425"/>
        </p:xfrm>
        <a:graphic>
          <a:graphicData uri="http://schemas.openxmlformats.org/drawingml/2006/table">
            <a:tbl>
              <a:tblPr firstRow="1" bandRow="1">
                <a:tableStyleId>{5C22544A-7EE6-4342-B048-85BDC9FD1C3A}</a:tableStyleId>
              </a:tblPr>
              <a:tblGrid>
                <a:gridCol w="647700"/>
                <a:gridCol w="647700"/>
                <a:gridCol w="647700"/>
                <a:gridCol w="647700"/>
                <a:gridCol w="647700"/>
                <a:gridCol w="647700"/>
                <a:gridCol w="647700"/>
                <a:gridCol w="647700"/>
                <a:gridCol w="647700"/>
                <a:gridCol w="647700"/>
                <a:gridCol w="647700"/>
                <a:gridCol w="647700"/>
              </a:tblGrid>
              <a:tr h="142240">
                <a:tc>
                  <a:txBody>
                    <a:bodyPr/>
                    <a:lstStyle/>
                    <a:p>
                      <a:pPr algn="ctr" fontAlgn="ctr"/>
                      <a:r>
                        <a:rPr lang="en-US" sz="1000" b="1" i="0" u="none" strike="noStrike" dirty="0">
                          <a:solidFill>
                            <a:srgbClr val="000000"/>
                          </a:solidFill>
                          <a:effectLst/>
                          <a:latin typeface="Calibri"/>
                        </a:rPr>
                        <a:t>Rx #</a:t>
                      </a:r>
                    </a:p>
                  </a:txBody>
                  <a:tcPr marL="9525" marR="9525" marT="9525" marB="0" anchor="ctr"/>
                </a:tc>
                <a:tc>
                  <a:txBody>
                    <a:bodyPr/>
                    <a:lstStyle/>
                    <a:p>
                      <a:pPr algn="ctr" fontAlgn="ctr"/>
                      <a:r>
                        <a:rPr lang="en-US" sz="1000" b="1" i="0" u="none" strike="noStrike">
                          <a:solidFill>
                            <a:srgbClr val="000000"/>
                          </a:solidFill>
                          <a:effectLst/>
                          <a:latin typeface="Calibri"/>
                        </a:rPr>
                        <a:t>Store</a:t>
                      </a:r>
                    </a:p>
                  </a:txBody>
                  <a:tcPr marL="9525" marR="9525" marT="9525" marB="0" anchor="ctr"/>
                </a:tc>
                <a:tc>
                  <a:txBody>
                    <a:bodyPr/>
                    <a:lstStyle/>
                    <a:p>
                      <a:pPr algn="ctr" fontAlgn="ctr"/>
                      <a:r>
                        <a:rPr lang="en-US" sz="1000" b="1" i="0" u="none" strike="noStrike">
                          <a:solidFill>
                            <a:srgbClr val="000000"/>
                          </a:solidFill>
                          <a:effectLst/>
                          <a:latin typeface="Calibri"/>
                        </a:rPr>
                        <a:t>Sold Date</a:t>
                      </a:r>
                    </a:p>
                  </a:txBody>
                  <a:tcPr marL="9525" marR="9525" marT="9525" marB="0" anchor="ctr"/>
                </a:tc>
                <a:tc>
                  <a:txBody>
                    <a:bodyPr/>
                    <a:lstStyle/>
                    <a:p>
                      <a:pPr algn="ctr" fontAlgn="ctr"/>
                      <a:r>
                        <a:rPr lang="en-US" sz="1000" b="1" i="0" u="none" strike="noStrike" dirty="0">
                          <a:solidFill>
                            <a:srgbClr val="000000"/>
                          </a:solidFill>
                          <a:effectLst/>
                          <a:latin typeface="Calibri"/>
                        </a:rPr>
                        <a:t>Campaign ID</a:t>
                      </a:r>
                    </a:p>
                  </a:txBody>
                  <a:tcPr marL="9525" marR="9525" marT="9525" marB="0" anchor="ctr"/>
                </a:tc>
                <a:tc>
                  <a:txBody>
                    <a:bodyPr/>
                    <a:lstStyle/>
                    <a:p>
                      <a:pPr algn="ctr" fontAlgn="ctr"/>
                      <a:r>
                        <a:rPr lang="en-US" sz="1000" b="1" i="0" u="none" strike="noStrike" dirty="0">
                          <a:solidFill>
                            <a:srgbClr val="000000"/>
                          </a:solidFill>
                          <a:effectLst/>
                          <a:latin typeface="Calibri"/>
                        </a:rPr>
                        <a:t>DEA #</a:t>
                      </a:r>
                    </a:p>
                  </a:txBody>
                  <a:tcPr marL="9525" marR="9525" marT="9525" marB="0" anchor="ctr"/>
                </a:tc>
                <a:tc>
                  <a:txBody>
                    <a:bodyPr/>
                    <a:lstStyle/>
                    <a:p>
                      <a:pPr algn="ctr" fontAlgn="ctr"/>
                      <a:r>
                        <a:rPr lang="en-US" sz="1000" b="1" i="0" u="none" strike="noStrike">
                          <a:solidFill>
                            <a:srgbClr val="000000"/>
                          </a:solidFill>
                          <a:effectLst/>
                          <a:latin typeface="Calibri"/>
                        </a:rPr>
                        <a:t>Prescriber First Name</a:t>
                      </a:r>
                    </a:p>
                  </a:txBody>
                  <a:tcPr marL="9525" marR="9525" marT="9525" marB="0" anchor="ctr"/>
                </a:tc>
                <a:tc>
                  <a:txBody>
                    <a:bodyPr/>
                    <a:lstStyle/>
                    <a:p>
                      <a:pPr algn="ctr" fontAlgn="ctr"/>
                      <a:r>
                        <a:rPr lang="en-US" sz="1000" b="1" i="0" u="none" strike="noStrike">
                          <a:solidFill>
                            <a:srgbClr val="000000"/>
                          </a:solidFill>
                          <a:effectLst/>
                          <a:latin typeface="Calibri"/>
                        </a:rPr>
                        <a:t>Prescriber Last Name</a:t>
                      </a:r>
                    </a:p>
                  </a:txBody>
                  <a:tcPr marL="9525" marR="9525" marT="9525" marB="0" anchor="ctr"/>
                </a:tc>
                <a:tc>
                  <a:txBody>
                    <a:bodyPr/>
                    <a:lstStyle/>
                    <a:p>
                      <a:pPr algn="ctr" fontAlgn="ctr"/>
                      <a:r>
                        <a:rPr lang="en-US" sz="1000" b="1" i="0" u="none" strike="noStrike">
                          <a:solidFill>
                            <a:srgbClr val="000000"/>
                          </a:solidFill>
                          <a:effectLst/>
                          <a:latin typeface="Calibri"/>
                        </a:rPr>
                        <a:t>Drug</a:t>
                      </a:r>
                    </a:p>
                  </a:txBody>
                  <a:tcPr marL="9525" marR="9525" marT="9525" marB="0" anchor="ctr"/>
                </a:tc>
                <a:tc>
                  <a:txBody>
                    <a:bodyPr/>
                    <a:lstStyle/>
                    <a:p>
                      <a:pPr algn="ctr" fontAlgn="ctr"/>
                      <a:r>
                        <a:rPr lang="en-US" sz="1000" b="1" i="0" u="none" strike="noStrike">
                          <a:solidFill>
                            <a:srgbClr val="000000"/>
                          </a:solidFill>
                          <a:effectLst/>
                          <a:latin typeface="Calibri"/>
                        </a:rPr>
                        <a:t>RPH</a:t>
                      </a:r>
                    </a:p>
                  </a:txBody>
                  <a:tcPr marL="9525" marR="9525" marT="9525" marB="0" anchor="ctr"/>
                </a:tc>
                <a:tc>
                  <a:txBody>
                    <a:bodyPr/>
                    <a:lstStyle/>
                    <a:p>
                      <a:pPr algn="ctr" fontAlgn="ctr"/>
                      <a:r>
                        <a:rPr lang="en-US" sz="1000" b="1" i="0" u="none" strike="noStrike">
                          <a:solidFill>
                            <a:srgbClr val="000000"/>
                          </a:solidFill>
                          <a:effectLst/>
                          <a:latin typeface="Calibri"/>
                        </a:rPr>
                        <a:t>Consult Completed Date</a:t>
                      </a:r>
                    </a:p>
                  </a:txBody>
                  <a:tcPr marL="9525" marR="9525" marT="9525" marB="0" anchor="ctr"/>
                </a:tc>
                <a:tc>
                  <a:txBody>
                    <a:bodyPr/>
                    <a:lstStyle/>
                    <a:p>
                      <a:pPr algn="ctr" fontAlgn="ctr"/>
                      <a:r>
                        <a:rPr lang="en-US" sz="1000" b="1" i="0" u="none" strike="noStrike">
                          <a:solidFill>
                            <a:srgbClr val="000000"/>
                          </a:solidFill>
                          <a:effectLst/>
                          <a:latin typeface="Calibri"/>
                        </a:rPr>
                        <a:t>Comments</a:t>
                      </a:r>
                    </a:p>
                  </a:txBody>
                  <a:tcPr marL="9525" marR="9525" marT="9525" marB="0" anchor="ctr"/>
                </a:tc>
                <a:tc>
                  <a:txBody>
                    <a:bodyPr/>
                    <a:lstStyle/>
                    <a:p>
                      <a:pPr algn="ctr" fontAlgn="ctr"/>
                      <a:r>
                        <a:rPr lang="en-US" sz="1000" b="1" i="0" u="none" strike="noStrike">
                          <a:solidFill>
                            <a:srgbClr val="000000"/>
                          </a:solidFill>
                          <a:effectLst/>
                          <a:latin typeface="Calibri"/>
                        </a:rPr>
                        <a:t>Sold?</a:t>
                      </a:r>
                    </a:p>
                  </a:txBody>
                  <a:tcPr marL="9525" marR="9525" marT="9525" marB="0" anchor="ctr"/>
                </a:tc>
              </a:tr>
              <a:tr h="370840">
                <a:tc>
                  <a:txBody>
                    <a:bodyPr/>
                    <a:lstStyle/>
                    <a:p>
                      <a:pPr algn="r" fontAlgn="b"/>
                      <a:r>
                        <a:rPr lang="en-US" sz="1000" b="0" i="0" u="none" strike="noStrike">
                          <a:solidFill>
                            <a:srgbClr val="000000"/>
                          </a:solidFill>
                          <a:effectLst/>
                          <a:latin typeface="Calibri"/>
                        </a:rPr>
                        <a:t>1491441</a:t>
                      </a:r>
                    </a:p>
                  </a:txBody>
                  <a:tcPr marL="9525" marR="9525" marT="9525" marB="0" anchor="b"/>
                </a:tc>
                <a:tc>
                  <a:txBody>
                    <a:bodyPr/>
                    <a:lstStyle/>
                    <a:p>
                      <a:pPr algn="r" fontAlgn="b"/>
                      <a:r>
                        <a:rPr lang="en-US" sz="1000" b="0" i="0" u="none" strike="noStrike" dirty="0" err="1" smtClean="0">
                          <a:solidFill>
                            <a:srgbClr val="000000"/>
                          </a:solidFill>
                          <a:effectLst/>
                          <a:latin typeface="Calibri"/>
                        </a:rPr>
                        <a:t>Xxxx</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b="0" i="0" u="none" strike="noStrike" dirty="0">
                          <a:solidFill>
                            <a:srgbClr val="000000"/>
                          </a:solidFill>
                          <a:effectLst/>
                          <a:latin typeface="Calibri"/>
                        </a:rPr>
                        <a:t>12/28/2012</a:t>
                      </a:r>
                    </a:p>
                  </a:txBody>
                  <a:tcPr marL="9525" marR="9525" marT="9525" marB="0" anchor="b"/>
                </a:tc>
                <a:tc>
                  <a:txBody>
                    <a:bodyPr/>
                    <a:lstStyle/>
                    <a:p>
                      <a:pPr algn="l" fontAlgn="ctr"/>
                      <a:r>
                        <a:rPr lang="en-US" sz="1000" b="0" i="0" u="none" strike="noStrike" dirty="0">
                          <a:solidFill>
                            <a:srgbClr val="000000"/>
                          </a:solidFill>
                          <a:effectLst/>
                          <a:latin typeface="Calibri"/>
                        </a:rPr>
                        <a:t>Doctor Suspension</a:t>
                      </a:r>
                    </a:p>
                  </a:txBody>
                  <a:tcPr marL="9525" marR="9525" marT="9525" marB="0" anchor="ctr"/>
                </a:tc>
                <a:tc>
                  <a:txBody>
                    <a:bodyPr/>
                    <a:lstStyle/>
                    <a:p>
                      <a:pPr algn="l" fontAlgn="b"/>
                      <a:r>
                        <a:rPr lang="en-US" sz="1000" b="0" i="0" u="none" strike="noStrike" dirty="0" smtClean="0">
                          <a:solidFill>
                            <a:srgbClr val="000000"/>
                          </a:solidFill>
                          <a:effectLst/>
                          <a:latin typeface="Calibri"/>
                        </a:rPr>
                        <a:t>XX1234567</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First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Last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a:solidFill>
                            <a:srgbClr val="000000"/>
                          </a:solidFill>
                          <a:effectLst/>
                          <a:latin typeface="Calibri"/>
                        </a:rPr>
                        <a:t>OXYCODONE 30MG IMMEDIATE REL TABS</a:t>
                      </a:r>
                    </a:p>
                  </a:txBody>
                  <a:tcPr marL="9525" marR="9525" marT="9525" marB="0" anchor="b"/>
                </a:tc>
                <a:tc>
                  <a:txBody>
                    <a:bodyPr/>
                    <a:lstStyle/>
                    <a:p>
                      <a:pPr algn="l" fontAlgn="b"/>
                      <a:r>
                        <a:rPr lang="en-US" sz="1000" b="0" i="0" u="none" strike="noStrike">
                          <a:solidFill>
                            <a:srgbClr val="000000"/>
                          </a:solidFill>
                          <a:effectLst/>
                          <a:latin typeface="Calibri"/>
                        </a:rPr>
                        <a:t>EXW</a:t>
                      </a:r>
                    </a:p>
                  </a:txBody>
                  <a:tcPr marL="9525" marR="9525" marT="9525" marB="0" anchor="b"/>
                </a:tc>
                <a:tc>
                  <a:txBody>
                    <a:bodyPr/>
                    <a:lstStyle/>
                    <a:p>
                      <a:pPr algn="l" fontAlgn="b"/>
                      <a:r>
                        <a:rPr lang="en-US" sz="1000" b="0" i="0" u="none" strike="noStrike">
                          <a:solidFill>
                            <a:srgbClr val="000000"/>
                          </a:solidFill>
                          <a:effectLst/>
                          <a:latin typeface="Calibri"/>
                        </a:rPr>
                        <a:t>12/28/12 7:20 PM</a:t>
                      </a:r>
                    </a:p>
                  </a:txBody>
                  <a:tcPr marL="9525" marR="9525" marT="9525" marB="0" anchor="b"/>
                </a:tc>
                <a:tc>
                  <a:txBody>
                    <a:bodyPr/>
                    <a:lstStyle/>
                    <a:p>
                      <a:pPr algn="l" fontAlgn="b"/>
                      <a:r>
                        <a:rPr lang="en-US" sz="1000" b="0" i="0" u="none" strike="noStrike">
                          <a:solidFill>
                            <a:srgbClr val="000000"/>
                          </a:solidFill>
                          <a:effectLst/>
                          <a:latin typeface="Calibri"/>
                        </a:rPr>
                        <a:t>Consultation Completed:</a:t>
                      </a:r>
                    </a:p>
                  </a:txBody>
                  <a:tcPr marL="9525" marR="9525" marT="9525" marB="0" anchor="b"/>
                </a:tc>
                <a:tc>
                  <a:txBody>
                    <a:bodyPr/>
                    <a:lstStyle/>
                    <a:p>
                      <a:pPr algn="ctr" fontAlgn="ctr"/>
                      <a:r>
                        <a:rPr lang="en-US" sz="1000" b="0" i="0" u="none" strike="noStrike">
                          <a:solidFill>
                            <a:srgbClr val="000000"/>
                          </a:solidFill>
                          <a:effectLst/>
                          <a:latin typeface="Calibri"/>
                        </a:rPr>
                        <a:t>YES</a:t>
                      </a:r>
                    </a:p>
                  </a:txBody>
                  <a:tcPr marL="9525" marR="9525" marT="9525" marB="0" anchor="ctr"/>
                </a:tc>
              </a:tr>
              <a:tr h="370840">
                <a:tc>
                  <a:txBody>
                    <a:bodyPr/>
                    <a:lstStyle/>
                    <a:p>
                      <a:pPr algn="r" fontAlgn="b"/>
                      <a:r>
                        <a:rPr lang="en-US" sz="1000" b="0" i="0" u="none" strike="noStrike">
                          <a:solidFill>
                            <a:srgbClr val="000000"/>
                          </a:solidFill>
                          <a:effectLst/>
                          <a:latin typeface="Calibri"/>
                        </a:rPr>
                        <a:t>1900255</a:t>
                      </a:r>
                    </a:p>
                  </a:txBody>
                  <a:tcPr marL="9525" marR="9525" marT="9525" marB="0" anchor="b"/>
                </a:tc>
                <a:tc>
                  <a:txBody>
                    <a:bodyPr/>
                    <a:lstStyle/>
                    <a:p>
                      <a:pPr algn="r" fontAlgn="b"/>
                      <a:r>
                        <a:rPr lang="en-US" sz="1000" b="0" i="0" u="none" strike="noStrike" dirty="0" err="1" smtClean="0">
                          <a:solidFill>
                            <a:srgbClr val="000000"/>
                          </a:solidFill>
                          <a:effectLst/>
                          <a:latin typeface="Calibri"/>
                        </a:rPr>
                        <a:t>Xxxx</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b="0" i="0" u="none" strike="noStrike">
                          <a:solidFill>
                            <a:srgbClr val="000000"/>
                          </a:solidFill>
                          <a:effectLst/>
                          <a:latin typeface="Calibri"/>
                        </a:rPr>
                        <a:t>12/26/2012</a:t>
                      </a:r>
                    </a:p>
                  </a:txBody>
                  <a:tcPr marL="9525" marR="9525" marT="9525" marB="0" anchor="b"/>
                </a:tc>
                <a:tc>
                  <a:txBody>
                    <a:bodyPr/>
                    <a:lstStyle/>
                    <a:p>
                      <a:pPr algn="l" fontAlgn="ctr"/>
                      <a:r>
                        <a:rPr lang="en-US" sz="1000" b="0" i="0" u="none" strike="noStrike">
                          <a:solidFill>
                            <a:srgbClr val="000000"/>
                          </a:solidFill>
                          <a:effectLst/>
                          <a:latin typeface="Calibri"/>
                        </a:rPr>
                        <a:t>Doctor Suspension</a:t>
                      </a:r>
                    </a:p>
                  </a:txBody>
                  <a:tcPr marL="9525" marR="9525" marT="9525" marB="0" anchor="ctr"/>
                </a:tc>
                <a:tc>
                  <a:txBody>
                    <a:bodyPr/>
                    <a:lstStyle/>
                    <a:p>
                      <a:pPr algn="l" fontAlgn="b"/>
                      <a:r>
                        <a:rPr lang="en-US" sz="1000" b="0" i="0" u="none" strike="noStrike" dirty="0" smtClean="0">
                          <a:solidFill>
                            <a:srgbClr val="000000"/>
                          </a:solidFill>
                          <a:effectLst/>
                          <a:latin typeface="Calibri"/>
                        </a:rPr>
                        <a:t>XX1234567</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First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Last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a:solidFill>
                            <a:srgbClr val="000000"/>
                          </a:solidFill>
                          <a:effectLst/>
                          <a:latin typeface="Calibri"/>
                        </a:rPr>
                        <a:t>CONTOUR TEST STRIPS 100'S</a:t>
                      </a:r>
                    </a:p>
                  </a:txBody>
                  <a:tcPr marL="9525" marR="9525" marT="9525" marB="0" anchor="b"/>
                </a:tc>
                <a:tc>
                  <a:txBody>
                    <a:bodyPr/>
                    <a:lstStyle/>
                    <a:p>
                      <a:pPr algn="l" fontAlgn="b"/>
                      <a:r>
                        <a:rPr lang="en-US" sz="1000" b="0" i="0" u="none" strike="noStrike">
                          <a:solidFill>
                            <a:srgbClr val="000000"/>
                          </a:solidFill>
                          <a:effectLst/>
                          <a:latin typeface="Calibri"/>
                        </a:rPr>
                        <a:t>NAH</a:t>
                      </a:r>
                    </a:p>
                  </a:txBody>
                  <a:tcPr marL="9525" marR="9525" marT="9525" marB="0" anchor="b"/>
                </a:tc>
                <a:tc>
                  <a:txBody>
                    <a:bodyPr/>
                    <a:lstStyle/>
                    <a:p>
                      <a:pPr algn="l" fontAlgn="b"/>
                      <a:r>
                        <a:rPr lang="en-US" sz="1000" b="0" i="0" u="none" strike="noStrike">
                          <a:solidFill>
                            <a:srgbClr val="000000"/>
                          </a:solidFill>
                          <a:effectLst/>
                          <a:latin typeface="Calibri"/>
                        </a:rPr>
                        <a:t>12/26/12 1:33 PM</a:t>
                      </a:r>
                    </a:p>
                  </a:txBody>
                  <a:tcPr marL="9525" marR="9525" marT="9525" marB="0" anchor="b"/>
                </a:tc>
                <a:tc>
                  <a:txBody>
                    <a:bodyPr/>
                    <a:lstStyle/>
                    <a:p>
                      <a:pPr algn="l" fontAlgn="b"/>
                      <a:r>
                        <a:rPr lang="en-US" sz="1000" b="0" i="0" u="none" strike="noStrike">
                          <a:solidFill>
                            <a:srgbClr val="000000"/>
                          </a:solidFill>
                          <a:effectLst/>
                          <a:latin typeface="Calibri"/>
                        </a:rPr>
                        <a:t>Consultation Completed:</a:t>
                      </a:r>
                    </a:p>
                  </a:txBody>
                  <a:tcPr marL="9525" marR="9525" marT="9525" marB="0" anchor="b"/>
                </a:tc>
                <a:tc>
                  <a:txBody>
                    <a:bodyPr/>
                    <a:lstStyle/>
                    <a:p>
                      <a:pPr algn="ctr" fontAlgn="ctr"/>
                      <a:r>
                        <a:rPr lang="en-US" sz="1000" b="0" i="0" u="none" strike="noStrike">
                          <a:solidFill>
                            <a:srgbClr val="000000"/>
                          </a:solidFill>
                          <a:effectLst/>
                          <a:latin typeface="Calibri"/>
                        </a:rPr>
                        <a:t>YES</a:t>
                      </a:r>
                    </a:p>
                  </a:txBody>
                  <a:tcPr marL="9525" marR="9525" marT="9525" marB="0" anchor="ctr"/>
                </a:tc>
              </a:tr>
              <a:tr h="370840">
                <a:tc>
                  <a:txBody>
                    <a:bodyPr/>
                    <a:lstStyle/>
                    <a:p>
                      <a:pPr algn="r" fontAlgn="b"/>
                      <a:r>
                        <a:rPr lang="en-US" sz="1000" b="0" i="0" u="none" strike="noStrike">
                          <a:solidFill>
                            <a:srgbClr val="000000"/>
                          </a:solidFill>
                          <a:effectLst/>
                          <a:latin typeface="Calibri"/>
                        </a:rPr>
                        <a:t>3002349</a:t>
                      </a:r>
                    </a:p>
                  </a:txBody>
                  <a:tcPr marL="9525" marR="9525" marT="9525" marB="0" anchor="b"/>
                </a:tc>
                <a:tc>
                  <a:txBody>
                    <a:bodyPr/>
                    <a:lstStyle/>
                    <a:p>
                      <a:pPr algn="r" fontAlgn="b"/>
                      <a:r>
                        <a:rPr lang="en-US" sz="1000" b="0" i="0" u="none" strike="noStrike" dirty="0" err="1" smtClean="0">
                          <a:solidFill>
                            <a:srgbClr val="000000"/>
                          </a:solidFill>
                          <a:effectLst/>
                          <a:latin typeface="Calibri"/>
                        </a:rPr>
                        <a:t>Xxxx</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b="0" i="0" u="none" strike="noStrike" dirty="0">
                          <a:solidFill>
                            <a:srgbClr val="000000"/>
                          </a:solidFill>
                          <a:effectLst/>
                          <a:latin typeface="Calibri"/>
                        </a:rPr>
                        <a:t>12/26/2012</a:t>
                      </a:r>
                    </a:p>
                  </a:txBody>
                  <a:tcPr marL="9525" marR="9525" marT="9525" marB="0" anchor="b"/>
                </a:tc>
                <a:tc>
                  <a:txBody>
                    <a:bodyPr/>
                    <a:lstStyle/>
                    <a:p>
                      <a:pPr algn="l" fontAlgn="ctr"/>
                      <a:r>
                        <a:rPr lang="en-US" sz="1000" b="0" i="0" u="none" strike="noStrike">
                          <a:solidFill>
                            <a:srgbClr val="000000"/>
                          </a:solidFill>
                          <a:effectLst/>
                          <a:latin typeface="Calibri"/>
                        </a:rPr>
                        <a:t>Doctor Suspension</a:t>
                      </a:r>
                    </a:p>
                  </a:txBody>
                  <a:tcPr marL="9525" marR="9525" marT="9525" marB="0" anchor="ctr"/>
                </a:tc>
                <a:tc>
                  <a:txBody>
                    <a:bodyPr/>
                    <a:lstStyle/>
                    <a:p>
                      <a:pPr algn="l" fontAlgn="b"/>
                      <a:r>
                        <a:rPr lang="en-US" sz="1000" b="0" i="0" u="none" strike="noStrike" dirty="0" smtClean="0">
                          <a:solidFill>
                            <a:srgbClr val="000000"/>
                          </a:solidFill>
                          <a:effectLst/>
                          <a:latin typeface="Calibri"/>
                        </a:rPr>
                        <a:t>XX1234567</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First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Last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pt-BR" sz="1000" b="0" i="0" u="none" strike="noStrike" dirty="0">
                          <a:solidFill>
                            <a:srgbClr val="000000"/>
                          </a:solidFill>
                          <a:effectLst/>
                          <a:latin typeface="Calibri"/>
                        </a:rPr>
                        <a:t>VIT D 50,000 IU D2 (ERGO) CAPS (RX)</a:t>
                      </a:r>
                    </a:p>
                  </a:txBody>
                  <a:tcPr marL="9525" marR="9525" marT="9525" marB="0" anchor="b"/>
                </a:tc>
                <a:tc>
                  <a:txBody>
                    <a:bodyPr/>
                    <a:lstStyle/>
                    <a:p>
                      <a:pPr algn="l" fontAlgn="b"/>
                      <a:r>
                        <a:rPr lang="en-US" sz="1000" b="0" i="0" u="none" strike="noStrike">
                          <a:solidFill>
                            <a:srgbClr val="000000"/>
                          </a:solidFill>
                          <a:effectLst/>
                          <a:latin typeface="Calibri"/>
                        </a:rPr>
                        <a:t>ERL</a:t>
                      </a:r>
                    </a:p>
                  </a:txBody>
                  <a:tcPr marL="9525" marR="9525" marT="9525" marB="0" anchor="b"/>
                </a:tc>
                <a:tc>
                  <a:txBody>
                    <a:bodyPr/>
                    <a:lstStyle/>
                    <a:p>
                      <a:pPr algn="l" fontAlgn="b"/>
                      <a:r>
                        <a:rPr lang="en-US" sz="1000" b="0" i="0" u="none" strike="noStrike">
                          <a:solidFill>
                            <a:srgbClr val="000000"/>
                          </a:solidFill>
                          <a:effectLst/>
                          <a:latin typeface="Calibri"/>
                        </a:rPr>
                        <a:t>12/26/12 12:01 PM</a:t>
                      </a:r>
                    </a:p>
                  </a:txBody>
                  <a:tcPr marL="9525" marR="9525" marT="9525" marB="0" anchor="b"/>
                </a:tc>
                <a:tc>
                  <a:txBody>
                    <a:bodyPr/>
                    <a:lstStyle/>
                    <a:p>
                      <a:pPr algn="l" fontAlgn="b"/>
                      <a:r>
                        <a:rPr lang="en-US" sz="1000" b="0" i="0" u="none" strike="noStrike">
                          <a:solidFill>
                            <a:srgbClr val="000000"/>
                          </a:solidFill>
                          <a:effectLst/>
                          <a:latin typeface="Calibri"/>
                        </a:rPr>
                        <a:t>Consultation Completed:</a:t>
                      </a:r>
                    </a:p>
                  </a:txBody>
                  <a:tcPr marL="9525" marR="9525" marT="9525" marB="0" anchor="b"/>
                </a:tc>
                <a:tc>
                  <a:txBody>
                    <a:bodyPr/>
                    <a:lstStyle/>
                    <a:p>
                      <a:pPr algn="ctr" fontAlgn="ctr"/>
                      <a:r>
                        <a:rPr lang="en-US" sz="1000" b="0" i="0" u="none" strike="noStrike">
                          <a:solidFill>
                            <a:srgbClr val="000000"/>
                          </a:solidFill>
                          <a:effectLst/>
                          <a:latin typeface="Calibri"/>
                        </a:rPr>
                        <a:t>YES</a:t>
                      </a:r>
                    </a:p>
                  </a:txBody>
                  <a:tcPr marL="9525" marR="9525" marT="9525" marB="0" anchor="ctr"/>
                </a:tc>
              </a:tr>
              <a:tr h="370840">
                <a:tc>
                  <a:txBody>
                    <a:bodyPr/>
                    <a:lstStyle/>
                    <a:p>
                      <a:pPr algn="r" fontAlgn="b"/>
                      <a:r>
                        <a:rPr lang="en-US" sz="1000" b="0" i="0" u="none" strike="noStrike" dirty="0">
                          <a:solidFill>
                            <a:srgbClr val="000000"/>
                          </a:solidFill>
                          <a:effectLst/>
                          <a:latin typeface="Calibri"/>
                        </a:rPr>
                        <a:t>3017623</a:t>
                      </a:r>
                    </a:p>
                  </a:txBody>
                  <a:tcPr marL="9525" marR="9525" marT="9525" marB="0" anchor="b"/>
                </a:tc>
                <a:tc>
                  <a:txBody>
                    <a:bodyPr/>
                    <a:lstStyle/>
                    <a:p>
                      <a:pPr algn="r" fontAlgn="b"/>
                      <a:r>
                        <a:rPr lang="en-US" sz="1000" b="0" i="0" u="none" strike="noStrike" dirty="0" err="1" smtClean="0">
                          <a:solidFill>
                            <a:srgbClr val="000000"/>
                          </a:solidFill>
                          <a:effectLst/>
                          <a:latin typeface="Calibri"/>
                        </a:rPr>
                        <a:t>xxxx</a:t>
                      </a:r>
                      <a:endParaRPr lang="en-US" sz="1000" b="0" i="0" u="none" strike="noStrike" dirty="0">
                        <a:solidFill>
                          <a:srgbClr val="000000"/>
                        </a:solidFill>
                        <a:effectLst/>
                        <a:latin typeface="Calibri"/>
                      </a:endParaRPr>
                    </a:p>
                  </a:txBody>
                  <a:tcPr marL="9525" marR="9525" marT="9525" marB="0" anchor="b"/>
                </a:tc>
                <a:tc>
                  <a:txBody>
                    <a:bodyPr/>
                    <a:lstStyle/>
                    <a:p>
                      <a:pPr algn="r" fontAlgn="b"/>
                      <a:r>
                        <a:rPr lang="en-US" sz="1000" b="0" i="0" u="none" strike="noStrike" dirty="0">
                          <a:solidFill>
                            <a:srgbClr val="000000"/>
                          </a:solidFill>
                          <a:effectLst/>
                          <a:latin typeface="Calibri"/>
                        </a:rPr>
                        <a:t>12/26/2012</a:t>
                      </a:r>
                    </a:p>
                  </a:txBody>
                  <a:tcPr marL="9525" marR="9525" marT="9525" marB="0" anchor="b"/>
                </a:tc>
                <a:tc>
                  <a:txBody>
                    <a:bodyPr/>
                    <a:lstStyle/>
                    <a:p>
                      <a:pPr algn="l" fontAlgn="ctr"/>
                      <a:r>
                        <a:rPr lang="en-US" sz="1000" b="0" i="0" u="none" strike="noStrike">
                          <a:solidFill>
                            <a:srgbClr val="000000"/>
                          </a:solidFill>
                          <a:effectLst/>
                          <a:latin typeface="Calibri"/>
                        </a:rPr>
                        <a:t>Doctor Suspension</a:t>
                      </a:r>
                    </a:p>
                  </a:txBody>
                  <a:tcPr marL="9525" marR="9525" marT="9525" marB="0" anchor="ctr"/>
                </a:tc>
                <a:tc>
                  <a:txBody>
                    <a:bodyPr/>
                    <a:lstStyle/>
                    <a:p>
                      <a:pPr algn="l" fontAlgn="b"/>
                      <a:r>
                        <a:rPr lang="en-US" sz="1000" b="0" i="0" u="none" strike="noStrike" dirty="0" smtClean="0">
                          <a:solidFill>
                            <a:srgbClr val="000000"/>
                          </a:solidFill>
                          <a:effectLst/>
                          <a:latin typeface="Calibri"/>
                        </a:rPr>
                        <a:t>XX1234567</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First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dirty="0" smtClean="0">
                          <a:solidFill>
                            <a:srgbClr val="000000"/>
                          </a:solidFill>
                          <a:effectLst/>
                          <a:latin typeface="Calibri"/>
                        </a:rPr>
                        <a:t>Last</a:t>
                      </a:r>
                      <a:endParaRPr lang="en-US" sz="1000" b="0" i="0" u="none" strike="noStrike" dirty="0">
                        <a:solidFill>
                          <a:srgbClr val="000000"/>
                        </a:solidFill>
                        <a:effectLst/>
                        <a:latin typeface="Calibri"/>
                      </a:endParaRPr>
                    </a:p>
                  </a:txBody>
                  <a:tcPr marL="9525" marR="9525" marT="9525" marB="0" anchor="b"/>
                </a:tc>
                <a:tc>
                  <a:txBody>
                    <a:bodyPr/>
                    <a:lstStyle/>
                    <a:p>
                      <a:pPr algn="l" fontAlgn="b"/>
                      <a:r>
                        <a:rPr lang="en-US" sz="1000" b="0" i="0" u="none" strike="noStrike">
                          <a:solidFill>
                            <a:srgbClr val="000000"/>
                          </a:solidFill>
                          <a:effectLst/>
                          <a:latin typeface="Calibri"/>
                        </a:rPr>
                        <a:t>OMEPRAZOLE 20MG CAPSULES</a:t>
                      </a:r>
                    </a:p>
                  </a:txBody>
                  <a:tcPr marL="9525" marR="9525" marT="9525" marB="0" anchor="b"/>
                </a:tc>
                <a:tc>
                  <a:txBody>
                    <a:bodyPr/>
                    <a:lstStyle/>
                    <a:p>
                      <a:pPr algn="l" fontAlgn="b"/>
                      <a:r>
                        <a:rPr lang="en-US" sz="1000" b="0" i="0" u="none" strike="noStrike">
                          <a:solidFill>
                            <a:srgbClr val="000000"/>
                          </a:solidFill>
                          <a:effectLst/>
                          <a:latin typeface="Calibri"/>
                        </a:rPr>
                        <a:t>ERL</a:t>
                      </a:r>
                    </a:p>
                  </a:txBody>
                  <a:tcPr marL="9525" marR="9525" marT="9525" marB="0" anchor="b"/>
                </a:tc>
                <a:tc>
                  <a:txBody>
                    <a:bodyPr/>
                    <a:lstStyle/>
                    <a:p>
                      <a:pPr algn="l" fontAlgn="b"/>
                      <a:r>
                        <a:rPr lang="en-US" sz="1000" b="0" i="0" u="none" strike="noStrike">
                          <a:solidFill>
                            <a:srgbClr val="000000"/>
                          </a:solidFill>
                          <a:effectLst/>
                          <a:latin typeface="Calibri"/>
                        </a:rPr>
                        <a:t>12/26/12 12:01 PM</a:t>
                      </a:r>
                    </a:p>
                  </a:txBody>
                  <a:tcPr marL="9525" marR="9525" marT="9525" marB="0" anchor="b"/>
                </a:tc>
                <a:tc>
                  <a:txBody>
                    <a:bodyPr/>
                    <a:lstStyle/>
                    <a:p>
                      <a:pPr algn="l" fontAlgn="b"/>
                      <a:r>
                        <a:rPr lang="en-US" sz="1000" b="0" i="0" u="none" strike="noStrike">
                          <a:solidFill>
                            <a:srgbClr val="000000"/>
                          </a:solidFill>
                          <a:effectLst/>
                          <a:latin typeface="Calibri"/>
                        </a:rPr>
                        <a:t>Consultation Completed:</a:t>
                      </a:r>
                    </a:p>
                  </a:txBody>
                  <a:tcPr marL="9525" marR="9525" marT="9525" marB="0" anchor="b"/>
                </a:tc>
                <a:tc>
                  <a:txBody>
                    <a:bodyPr/>
                    <a:lstStyle/>
                    <a:p>
                      <a:pPr algn="ctr" fontAlgn="ctr"/>
                      <a:r>
                        <a:rPr lang="en-US" sz="1000" b="0" i="0" u="none" strike="noStrike" dirty="0">
                          <a:solidFill>
                            <a:srgbClr val="000000"/>
                          </a:solidFill>
                          <a:effectLst/>
                          <a:latin typeface="Calibri"/>
                        </a:rPr>
                        <a:t>YES</a:t>
                      </a:r>
                    </a:p>
                  </a:txBody>
                  <a:tcPr marL="9525" marR="9525" marT="9525" marB="0" anchor="ctr"/>
                </a:tc>
              </a:tr>
            </a:tbl>
          </a:graphicData>
        </a:graphic>
      </p:graphicFrame>
      <p:sp>
        <p:nvSpPr>
          <p:cNvPr id="5" name="TextBox 4"/>
          <p:cNvSpPr txBox="1"/>
          <p:nvPr/>
        </p:nvSpPr>
        <p:spPr>
          <a:xfrm>
            <a:off x="990600" y="4876800"/>
            <a:ext cx="8137805" cy="1477328"/>
          </a:xfrm>
          <a:prstGeom prst="rect">
            <a:avLst/>
          </a:prstGeom>
          <a:noFill/>
        </p:spPr>
        <p:txBody>
          <a:bodyPr wrap="none" rtlCol="0">
            <a:spAutoFit/>
          </a:bodyPr>
          <a:lstStyle/>
          <a:p>
            <a:pPr marL="285750" indent="-285750">
              <a:buFont typeface="Arial" pitchFamily="34" charset="0"/>
              <a:buChar char="•"/>
            </a:pPr>
            <a:r>
              <a:rPr lang="en-US" dirty="0" smtClean="0"/>
              <a:t>Each week RxIntegrity gets a report showing CAP overrides</a:t>
            </a:r>
          </a:p>
          <a:p>
            <a:pPr marL="285750" indent="-285750">
              <a:buFont typeface="Arial" pitchFamily="34" charset="0"/>
              <a:buChar char="•"/>
            </a:pPr>
            <a:r>
              <a:rPr lang="en-US" dirty="0" smtClean="0"/>
              <a:t>We need documentation back from the RXS that they discussed with </a:t>
            </a:r>
          </a:p>
          <a:p>
            <a:r>
              <a:rPr lang="en-US" dirty="0"/>
              <a:t> </a:t>
            </a:r>
            <a:r>
              <a:rPr lang="en-US" dirty="0" smtClean="0"/>
              <a:t>    the pharmacist</a:t>
            </a:r>
          </a:p>
          <a:p>
            <a:pPr marL="285750" indent="-285750">
              <a:buFont typeface="Arial" pitchFamily="34" charset="0"/>
              <a:buChar char="•"/>
            </a:pPr>
            <a:r>
              <a:rPr lang="en-US" dirty="0" smtClean="0"/>
              <a:t>We should not be dispensing any controls and for the example of Dr Pogue</a:t>
            </a:r>
          </a:p>
          <a:p>
            <a:r>
              <a:rPr lang="en-US" dirty="0"/>
              <a:t> </a:t>
            </a:r>
            <a:r>
              <a:rPr lang="en-US" dirty="0" smtClean="0"/>
              <a:t>    his medical license was revoked, so non-control </a:t>
            </a:r>
            <a:r>
              <a:rPr lang="en-US" dirty="0" err="1" smtClean="0"/>
              <a:t>rx’s</a:t>
            </a:r>
            <a:r>
              <a:rPr lang="en-US" dirty="0" smtClean="0"/>
              <a:t> are not valid either</a:t>
            </a:r>
            <a:endParaRPr lang="en-US" dirty="0"/>
          </a:p>
        </p:txBody>
      </p:sp>
    </p:spTree>
    <p:extLst>
      <p:ext uri="{BB962C8B-B14F-4D97-AF65-F5344CB8AC3E}">
        <p14:creationId xmlns:p14="http://schemas.microsoft.com/office/powerpoint/2010/main" val="353589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772400" cy="838200"/>
          </a:xfrm>
        </p:spPr>
        <p:txBody>
          <a:bodyPr/>
          <a:lstStyle/>
          <a:p>
            <a:r>
              <a:rPr lang="en-US" sz="2800" b="1" dirty="0" smtClean="0"/>
              <a:t>Customer Service in Regard to GFD Policy</a:t>
            </a:r>
            <a:endParaRPr lang="en-US" sz="2800" b="1" dirty="0"/>
          </a:p>
        </p:txBody>
      </p:sp>
      <p:sp>
        <p:nvSpPr>
          <p:cNvPr id="3" name="Content Placeholder 2"/>
          <p:cNvSpPr>
            <a:spLocks noGrp="1"/>
          </p:cNvSpPr>
          <p:nvPr>
            <p:ph idx="1"/>
          </p:nvPr>
        </p:nvSpPr>
        <p:spPr>
          <a:xfrm>
            <a:off x="914400" y="1752600"/>
            <a:ext cx="7772400" cy="4114800"/>
          </a:xfrm>
        </p:spPr>
        <p:txBody>
          <a:bodyPr/>
          <a:lstStyle/>
          <a:p>
            <a:r>
              <a:rPr lang="en-US" sz="3200" dirty="0" smtClean="0"/>
              <a:t>Intentionally written with grey areas</a:t>
            </a:r>
          </a:p>
          <a:p>
            <a:r>
              <a:rPr lang="en-US" sz="3200" dirty="0" smtClean="0"/>
              <a:t>Intended to be used as a guideline</a:t>
            </a:r>
          </a:p>
          <a:p>
            <a:r>
              <a:rPr lang="en-US" sz="3200" dirty="0" smtClean="0"/>
              <a:t>Does not replace sound professional judgment</a:t>
            </a:r>
          </a:p>
          <a:p>
            <a:endParaRPr lang="en-US" sz="3200" dirty="0" smtClean="0"/>
          </a:p>
          <a:p>
            <a:endParaRPr lang="en-US" dirty="0"/>
          </a:p>
        </p:txBody>
      </p:sp>
    </p:spTree>
    <p:extLst>
      <p:ext uri="{BB962C8B-B14F-4D97-AF65-F5344CB8AC3E}">
        <p14:creationId xmlns:p14="http://schemas.microsoft.com/office/powerpoint/2010/main" val="373695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Suspicious Order Monitoring </a:t>
            </a:r>
            <a:endParaRPr lang="en-US" dirty="0"/>
          </a:p>
        </p:txBody>
      </p:sp>
    </p:spTree>
    <p:extLst>
      <p:ext uri="{BB962C8B-B14F-4D97-AF65-F5344CB8AC3E}">
        <p14:creationId xmlns:p14="http://schemas.microsoft.com/office/powerpoint/2010/main" val="259757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772400" cy="838200"/>
          </a:xfrm>
        </p:spPr>
        <p:txBody>
          <a:bodyPr/>
          <a:lstStyle/>
          <a:p>
            <a:r>
              <a:rPr lang="en-US" b="1" dirty="0" smtClean="0"/>
              <a:t>Suspicious Order Monitoring</a:t>
            </a:r>
            <a:endParaRPr lang="en-US" b="1" dirty="0"/>
          </a:p>
        </p:txBody>
      </p:sp>
      <p:sp>
        <p:nvSpPr>
          <p:cNvPr id="3" name="Content Placeholder 2"/>
          <p:cNvSpPr>
            <a:spLocks noGrp="1"/>
          </p:cNvSpPr>
          <p:nvPr>
            <p:ph idx="1"/>
          </p:nvPr>
        </p:nvSpPr>
        <p:spPr>
          <a:xfrm>
            <a:off x="838200" y="1524000"/>
            <a:ext cx="7772400" cy="4648200"/>
          </a:xfrm>
        </p:spPr>
        <p:txBody>
          <a:bodyPr>
            <a:normAutofit/>
          </a:bodyPr>
          <a:lstStyle/>
          <a:p>
            <a:pPr marL="0" indent="0">
              <a:buNone/>
            </a:pPr>
            <a:r>
              <a:rPr lang="en-US" dirty="0" smtClean="0"/>
              <a:t>How normal </a:t>
            </a:r>
            <a:r>
              <a:rPr lang="en-US" dirty="0"/>
              <a:t>and expected </a:t>
            </a:r>
            <a:r>
              <a:rPr lang="en-US" dirty="0" smtClean="0"/>
              <a:t>transactions are identified:</a:t>
            </a:r>
            <a:endParaRPr lang="en-US" dirty="0"/>
          </a:p>
          <a:p>
            <a:pPr lvl="0"/>
            <a:r>
              <a:rPr lang="en-US" dirty="0"/>
              <a:t>Accumulation of Receipts over time </a:t>
            </a:r>
            <a:r>
              <a:rPr lang="en-US" dirty="0" smtClean="0"/>
              <a:t>period - The </a:t>
            </a:r>
            <a:r>
              <a:rPr lang="en-US" dirty="0"/>
              <a:t>system accumulates the amount of each controlled substance over the </a:t>
            </a:r>
            <a:r>
              <a:rPr lang="en-US" dirty="0" smtClean="0"/>
              <a:t>last </a:t>
            </a:r>
            <a:r>
              <a:rPr lang="en-US" dirty="0"/>
              <a:t>six </a:t>
            </a:r>
            <a:r>
              <a:rPr lang="en-US" dirty="0" smtClean="0"/>
              <a:t>weeks</a:t>
            </a:r>
            <a:r>
              <a:rPr lang="en-US" dirty="0"/>
              <a:t>.</a:t>
            </a:r>
          </a:p>
          <a:p>
            <a:pPr lvl="0"/>
            <a:r>
              <a:rPr lang="en-US" dirty="0"/>
              <a:t>Ceiling </a:t>
            </a:r>
            <a:r>
              <a:rPr lang="en-US" dirty="0" smtClean="0"/>
              <a:t>Limit - Data </a:t>
            </a:r>
            <a:r>
              <a:rPr lang="en-US" dirty="0"/>
              <a:t>mining is done across Walgreens retail pharmacies to determine the maximum amount that a pharmacy should be allowed to receive in a rolling six week time period, based on statistical linear regression. The analysis compares like pharmacies across the country based on script volume and determines by drug what would represent unusual quantities.</a:t>
            </a:r>
          </a:p>
          <a:p>
            <a:endParaRPr lang="en-US" dirty="0"/>
          </a:p>
        </p:txBody>
      </p:sp>
    </p:spTree>
    <p:extLst>
      <p:ext uri="{BB962C8B-B14F-4D97-AF65-F5344CB8AC3E}">
        <p14:creationId xmlns:p14="http://schemas.microsoft.com/office/powerpoint/2010/main" val="217981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533400"/>
            <a:ext cx="7772400" cy="838200"/>
          </a:xfrm>
        </p:spPr>
        <p:txBody>
          <a:bodyPr/>
          <a:lstStyle/>
          <a:p>
            <a:r>
              <a:rPr lang="en-US" b="1" dirty="0" smtClean="0"/>
              <a:t>SOM as it Applies to Cardinal</a:t>
            </a:r>
            <a:endParaRPr lang="en-US" b="1" dirty="0"/>
          </a:p>
        </p:txBody>
      </p:sp>
      <p:sp>
        <p:nvSpPr>
          <p:cNvPr id="4" name="Content Placeholder 3"/>
          <p:cNvSpPr>
            <a:spLocks noGrp="1"/>
          </p:cNvSpPr>
          <p:nvPr>
            <p:ph idx="1"/>
          </p:nvPr>
        </p:nvSpPr>
        <p:spPr>
          <a:xfrm>
            <a:off x="990600" y="1371600"/>
            <a:ext cx="7772400" cy="5029200"/>
          </a:xfrm>
        </p:spPr>
        <p:txBody>
          <a:bodyPr/>
          <a:lstStyle/>
          <a:p>
            <a:r>
              <a:rPr lang="en-US" dirty="0" smtClean="0"/>
              <a:t> Cardinal will limit the </a:t>
            </a:r>
            <a:r>
              <a:rPr lang="en-US" u="sng" dirty="0" smtClean="0"/>
              <a:t>entire family </a:t>
            </a:r>
            <a:r>
              <a:rPr lang="en-US" dirty="0" smtClean="0"/>
              <a:t>of a drug based on monthly purchases</a:t>
            </a:r>
          </a:p>
          <a:p>
            <a:pPr lvl="1">
              <a:buFontTx/>
              <a:buChar char="-"/>
            </a:pPr>
            <a:r>
              <a:rPr lang="en-US" dirty="0" smtClean="0"/>
              <a:t>example: HC/APAP, </a:t>
            </a:r>
            <a:r>
              <a:rPr lang="en-US" dirty="0" err="1" smtClean="0"/>
              <a:t>Hydromet</a:t>
            </a:r>
            <a:r>
              <a:rPr lang="en-US" dirty="0" smtClean="0"/>
              <a:t>, </a:t>
            </a:r>
            <a:r>
              <a:rPr lang="en-US" dirty="0" err="1" smtClean="0"/>
              <a:t>Tussionex</a:t>
            </a:r>
            <a:r>
              <a:rPr lang="en-US" dirty="0" smtClean="0"/>
              <a:t> is all grouped into one</a:t>
            </a:r>
          </a:p>
          <a:p>
            <a:r>
              <a:rPr lang="en-US" dirty="0" smtClean="0"/>
              <a:t>Orders they flag (</a:t>
            </a:r>
            <a:r>
              <a:rPr lang="en-US" dirty="0" err="1" smtClean="0"/>
              <a:t>ie</a:t>
            </a:r>
            <a:r>
              <a:rPr lang="en-US" dirty="0" smtClean="0"/>
              <a:t>; your invoice says “Restricted Due to DEA Regulations”) are reported immediately to the DEA</a:t>
            </a:r>
          </a:p>
          <a:p>
            <a:r>
              <a:rPr lang="en-US" dirty="0" smtClean="0"/>
              <a:t>Cardinal has our sales history by store for the past year, so they can monitor any orders that deviate from the norm</a:t>
            </a:r>
          </a:p>
          <a:p>
            <a:r>
              <a:rPr lang="en-US" dirty="0" smtClean="0"/>
              <a:t>Anything they deem as suspicious gets cut</a:t>
            </a:r>
          </a:p>
          <a:p>
            <a:endParaRPr lang="en-US" dirty="0" smtClean="0"/>
          </a:p>
          <a:p>
            <a:endParaRPr lang="en-US" dirty="0" smtClean="0"/>
          </a:p>
        </p:txBody>
      </p:sp>
    </p:spTree>
    <p:extLst>
      <p:ext uri="{BB962C8B-B14F-4D97-AF65-F5344CB8AC3E}">
        <p14:creationId xmlns:p14="http://schemas.microsoft.com/office/powerpoint/2010/main" val="3701549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772400" cy="838200"/>
          </a:xfrm>
        </p:spPr>
        <p:txBody>
          <a:bodyPr/>
          <a:lstStyle/>
          <a:p>
            <a:r>
              <a:rPr lang="en-US" dirty="0" smtClean="0"/>
              <a:t>All Receipts Count Toward Rolling 6-weeks</a:t>
            </a:r>
            <a:endParaRPr lang="en-US" dirty="0"/>
          </a:p>
        </p:txBody>
      </p:sp>
      <p:sp>
        <p:nvSpPr>
          <p:cNvPr id="3" name="Content Placeholder 2"/>
          <p:cNvSpPr>
            <a:spLocks noGrp="1"/>
          </p:cNvSpPr>
          <p:nvPr>
            <p:ph idx="1"/>
          </p:nvPr>
        </p:nvSpPr>
        <p:spPr>
          <a:xfrm>
            <a:off x="990600" y="1828800"/>
            <a:ext cx="7772400" cy="4114800"/>
          </a:xfrm>
        </p:spPr>
        <p:txBody>
          <a:bodyPr>
            <a:normAutofit/>
          </a:bodyPr>
          <a:lstStyle/>
          <a:p>
            <a:r>
              <a:rPr lang="en-US" sz="3200" dirty="0" smtClean="0"/>
              <a:t>Warehouse</a:t>
            </a:r>
          </a:p>
          <a:p>
            <a:r>
              <a:rPr lang="en-US" sz="3200" dirty="0" err="1" smtClean="0"/>
              <a:t>Interstore</a:t>
            </a:r>
            <a:r>
              <a:rPr lang="en-US" sz="3200" dirty="0" smtClean="0"/>
              <a:t> – should not be doing this</a:t>
            </a:r>
          </a:p>
          <a:p>
            <a:r>
              <a:rPr lang="en-US" sz="3200" dirty="0" smtClean="0"/>
              <a:t>Vendor</a:t>
            </a:r>
            <a:endParaRPr lang="en-US" sz="3200" dirty="0"/>
          </a:p>
        </p:txBody>
      </p:sp>
    </p:spTree>
    <p:extLst>
      <p:ext uri="{BB962C8B-B14F-4D97-AF65-F5344CB8AC3E}">
        <p14:creationId xmlns:p14="http://schemas.microsoft.com/office/powerpoint/2010/main" val="3810959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533400"/>
            <a:ext cx="7772400" cy="838200"/>
          </a:xfrm>
        </p:spPr>
        <p:txBody>
          <a:bodyPr/>
          <a:lstStyle/>
          <a:p>
            <a:r>
              <a:rPr lang="en-US" b="1" dirty="0" smtClean="0"/>
              <a:t>Best Practices For Ordering</a:t>
            </a:r>
            <a:endParaRPr lang="en-US" b="1" dirty="0"/>
          </a:p>
        </p:txBody>
      </p:sp>
      <p:sp>
        <p:nvSpPr>
          <p:cNvPr id="4" name="Content Placeholder 3"/>
          <p:cNvSpPr>
            <a:spLocks noGrp="1"/>
          </p:cNvSpPr>
          <p:nvPr>
            <p:ph idx="1"/>
          </p:nvPr>
        </p:nvSpPr>
        <p:spPr>
          <a:xfrm>
            <a:off x="914400" y="1600200"/>
            <a:ext cx="7772400" cy="4114800"/>
          </a:xfrm>
        </p:spPr>
        <p:txBody>
          <a:bodyPr/>
          <a:lstStyle/>
          <a:p>
            <a:pPr lvl="0"/>
            <a:r>
              <a:rPr lang="en-US" dirty="0"/>
              <a:t>Review all Controlled Substance receipts </a:t>
            </a:r>
            <a:r>
              <a:rPr lang="en-US" u="sng" dirty="0"/>
              <a:t>before</a:t>
            </a:r>
            <a:r>
              <a:rPr lang="en-US" dirty="0"/>
              <a:t> </a:t>
            </a:r>
            <a:r>
              <a:rPr lang="en-US" dirty="0" smtClean="0"/>
              <a:t>posting</a:t>
            </a:r>
            <a:endParaRPr lang="en-US" dirty="0"/>
          </a:p>
          <a:p>
            <a:pPr lvl="1">
              <a:buFontTx/>
              <a:buChar char="-"/>
            </a:pPr>
            <a:r>
              <a:rPr lang="en-US" dirty="0" smtClean="0"/>
              <a:t>Adjust </a:t>
            </a:r>
            <a:r>
              <a:rPr lang="en-US" dirty="0"/>
              <a:t>the shipped quantity </a:t>
            </a:r>
            <a:r>
              <a:rPr lang="en-US" dirty="0" smtClean="0"/>
              <a:t>to “0” if you did not receive</a:t>
            </a:r>
          </a:p>
          <a:p>
            <a:pPr lvl="1">
              <a:buFontTx/>
              <a:buChar char="-"/>
            </a:pPr>
            <a:r>
              <a:rPr lang="en-US" dirty="0" smtClean="0"/>
              <a:t>Post as </a:t>
            </a:r>
            <a:r>
              <a:rPr lang="en-US" dirty="0"/>
              <a:t>short when appropriate</a:t>
            </a:r>
          </a:p>
          <a:p>
            <a:endParaRPr lang="en-US" dirty="0"/>
          </a:p>
          <a:p>
            <a:r>
              <a:rPr lang="en-US" dirty="0" smtClean="0"/>
              <a:t>On-hands</a:t>
            </a:r>
          </a:p>
          <a:p>
            <a:pPr lvl="1">
              <a:buFontTx/>
              <a:buChar char="-"/>
            </a:pPr>
            <a:r>
              <a:rPr lang="en-US" dirty="0" smtClean="0"/>
              <a:t>Do not falsely increase/decrease on-hands </a:t>
            </a:r>
          </a:p>
          <a:p>
            <a:pPr lvl="1">
              <a:buFontTx/>
              <a:buChar char="-"/>
            </a:pPr>
            <a:r>
              <a:rPr lang="en-US" dirty="0" smtClean="0"/>
              <a:t>Do not increase/decrease suggested orders</a:t>
            </a:r>
          </a:p>
          <a:p>
            <a:pPr marL="457200" lvl="1" indent="0">
              <a:buNone/>
            </a:pPr>
            <a:r>
              <a:rPr lang="en-US" dirty="0" smtClean="0"/>
              <a:t>- Do not manually inflate your orders</a:t>
            </a:r>
          </a:p>
          <a:p>
            <a:pPr marL="457200" lvl="1" indent="0">
              <a:buNone/>
            </a:pPr>
            <a:endParaRPr lang="en-US" dirty="0"/>
          </a:p>
        </p:txBody>
      </p:sp>
    </p:spTree>
    <p:extLst>
      <p:ext uri="{BB962C8B-B14F-4D97-AF65-F5344CB8AC3E}">
        <p14:creationId xmlns:p14="http://schemas.microsoft.com/office/powerpoint/2010/main" val="266617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Industry Efforts</a:t>
            </a:r>
            <a:endParaRPr lang="en-US" dirty="0"/>
          </a:p>
        </p:txBody>
      </p:sp>
    </p:spTree>
    <p:extLst>
      <p:ext uri="{BB962C8B-B14F-4D97-AF65-F5344CB8AC3E}">
        <p14:creationId xmlns:p14="http://schemas.microsoft.com/office/powerpoint/2010/main" val="277456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772400" cy="838200"/>
          </a:xfrm>
        </p:spPr>
        <p:txBody>
          <a:bodyPr/>
          <a:lstStyle/>
          <a:p>
            <a:r>
              <a:rPr lang="en-US" sz="3600" dirty="0" smtClean="0"/>
              <a:t>Industry Work</a:t>
            </a:r>
            <a:endParaRPr lang="en-US" sz="3600" dirty="0"/>
          </a:p>
        </p:txBody>
      </p:sp>
      <p:sp>
        <p:nvSpPr>
          <p:cNvPr id="3" name="Content Placeholder 2"/>
          <p:cNvSpPr>
            <a:spLocks noGrp="1"/>
          </p:cNvSpPr>
          <p:nvPr>
            <p:ph idx="1"/>
          </p:nvPr>
        </p:nvSpPr>
        <p:spPr>
          <a:xfrm>
            <a:off x="914400" y="1752600"/>
            <a:ext cx="7772400" cy="4114800"/>
          </a:xfrm>
        </p:spPr>
        <p:txBody>
          <a:bodyPr/>
          <a:lstStyle/>
          <a:p>
            <a:r>
              <a:rPr lang="en-US" dirty="0" smtClean="0"/>
              <a:t>American Pharmaceutical Association (</a:t>
            </a:r>
            <a:r>
              <a:rPr lang="en-US" dirty="0" err="1" smtClean="0"/>
              <a:t>APhA</a:t>
            </a:r>
            <a:r>
              <a:rPr lang="en-US" dirty="0" smtClean="0"/>
              <a:t>)</a:t>
            </a:r>
          </a:p>
          <a:p>
            <a:r>
              <a:rPr lang="en-US" dirty="0" smtClean="0"/>
              <a:t>American Academy of Pain Medicine (AAPM)</a:t>
            </a:r>
          </a:p>
          <a:p>
            <a:r>
              <a:rPr lang="en-US" dirty="0" smtClean="0"/>
              <a:t>American Medical Association (AMA)</a:t>
            </a:r>
          </a:p>
          <a:p>
            <a:r>
              <a:rPr lang="en-US" dirty="0" smtClean="0"/>
              <a:t>National Association of Chain Drug Stores (NACDS)</a:t>
            </a:r>
          </a:p>
          <a:p>
            <a:r>
              <a:rPr lang="en-US" dirty="0" smtClean="0"/>
              <a:t>National Association of Boards of Pharmacy (NABP)</a:t>
            </a:r>
          </a:p>
          <a:p>
            <a:endParaRPr lang="en-US" dirty="0"/>
          </a:p>
          <a:p>
            <a:pPr marL="0" indent="0">
              <a:buNone/>
            </a:pPr>
            <a:r>
              <a:rPr lang="en-US" dirty="0"/>
              <a:t> </a:t>
            </a:r>
          </a:p>
          <a:p>
            <a:endParaRPr lang="en-US" dirty="0" smtClean="0"/>
          </a:p>
          <a:p>
            <a:endParaRPr lang="en-US" dirty="0"/>
          </a:p>
        </p:txBody>
      </p:sp>
    </p:spTree>
    <p:extLst>
      <p:ext uri="{BB962C8B-B14F-4D97-AF65-F5344CB8AC3E}">
        <p14:creationId xmlns:p14="http://schemas.microsoft.com/office/powerpoint/2010/main" val="397996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800225"/>
            <a:ext cx="589597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24000" y="533400"/>
            <a:ext cx="7772400" cy="838200"/>
          </a:xfrm>
        </p:spPr>
        <p:txBody>
          <a:bodyPr/>
          <a:lstStyle/>
          <a:p>
            <a:r>
              <a:rPr lang="en-US" b="1" dirty="0" smtClean="0"/>
              <a:t>The New HOT Topic</a:t>
            </a:r>
            <a:endParaRPr lang="en-US" b="1" dirty="0"/>
          </a:p>
        </p:txBody>
      </p:sp>
    </p:spTree>
    <p:extLst>
      <p:ext uri="{BB962C8B-B14F-4D97-AF65-F5344CB8AC3E}">
        <p14:creationId xmlns:p14="http://schemas.microsoft.com/office/powerpoint/2010/main" val="412050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772400" cy="838200"/>
          </a:xfrm>
        </p:spPr>
        <p:txBody>
          <a:bodyPr/>
          <a:lstStyle/>
          <a:p>
            <a:r>
              <a:rPr lang="en-US" dirty="0" smtClean="0"/>
              <a:t>Task Forces and Committee Meetings</a:t>
            </a:r>
            <a:endParaRPr lang="en-US" dirty="0"/>
          </a:p>
        </p:txBody>
      </p:sp>
      <p:sp>
        <p:nvSpPr>
          <p:cNvPr id="3" name="Content Placeholder 2"/>
          <p:cNvSpPr>
            <a:spLocks noGrp="1"/>
          </p:cNvSpPr>
          <p:nvPr>
            <p:ph idx="1"/>
          </p:nvPr>
        </p:nvSpPr>
        <p:spPr>
          <a:xfrm>
            <a:off x="990600" y="1524000"/>
            <a:ext cx="7772400" cy="4876800"/>
          </a:xfrm>
        </p:spPr>
        <p:txBody>
          <a:bodyPr/>
          <a:lstStyle/>
          <a:p>
            <a:r>
              <a:rPr lang="en-US" dirty="0" smtClean="0"/>
              <a:t> If you or your Supervisors are asked to participate</a:t>
            </a:r>
          </a:p>
          <a:p>
            <a:pPr marL="457200" lvl="1" indent="0">
              <a:buNone/>
            </a:pPr>
            <a:r>
              <a:rPr lang="en-US" dirty="0" smtClean="0"/>
              <a:t>- Yes, we need your help!</a:t>
            </a:r>
          </a:p>
          <a:p>
            <a:r>
              <a:rPr lang="en-US" dirty="0" smtClean="0"/>
              <a:t>Contact us before agreeing to participate</a:t>
            </a:r>
          </a:p>
          <a:p>
            <a:pPr lvl="1"/>
            <a:r>
              <a:rPr lang="en-US" dirty="0" smtClean="0"/>
              <a:t>Tasha Polster or Al Cater</a:t>
            </a:r>
          </a:p>
          <a:p>
            <a:pPr lvl="1"/>
            <a:r>
              <a:rPr lang="en-US" dirty="0" smtClean="0"/>
              <a:t>We will ensure that you are fully versed or have additional corporate support</a:t>
            </a:r>
          </a:p>
          <a:p>
            <a:r>
              <a:rPr lang="en-US" dirty="0" smtClean="0"/>
              <a:t>This team work will ensure we continue to build relationships with state agencies and remain a leader in the industry</a:t>
            </a:r>
          </a:p>
        </p:txBody>
      </p:sp>
    </p:spTree>
    <p:extLst>
      <p:ext uri="{BB962C8B-B14F-4D97-AF65-F5344CB8AC3E}">
        <p14:creationId xmlns:p14="http://schemas.microsoft.com/office/powerpoint/2010/main" val="1166595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739821"/>
            <a:ext cx="2943225" cy="237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4314825"/>
            <a:ext cx="18669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00400"/>
            <a:ext cx="45815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533400"/>
            <a:ext cx="7772400" cy="838200"/>
          </a:xfrm>
        </p:spPr>
        <p:txBody>
          <a:bodyPr/>
          <a:lstStyle/>
          <a:p>
            <a:r>
              <a:rPr lang="en-US" b="1" dirty="0" smtClean="0"/>
              <a:t>Florida Pill Mill Busts</a:t>
            </a:r>
            <a:endParaRPr lang="en-US" b="1" dirty="0"/>
          </a:p>
        </p:txBody>
      </p:sp>
    </p:spTree>
    <p:extLst>
      <p:ext uri="{BB962C8B-B14F-4D97-AF65-F5344CB8AC3E}">
        <p14:creationId xmlns:p14="http://schemas.microsoft.com/office/powerpoint/2010/main" val="91932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07" y="1787857"/>
            <a:ext cx="7388793" cy="400334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371600" y="533400"/>
            <a:ext cx="7772400" cy="838200"/>
          </a:xfrm>
        </p:spPr>
        <p:txBody>
          <a:bodyPr/>
          <a:lstStyle/>
          <a:p>
            <a:r>
              <a:rPr lang="en-US" sz="2800" b="1" dirty="0" smtClean="0"/>
              <a:t>Leading Cause of Death - Prescription Drugs</a:t>
            </a:r>
            <a:endParaRPr lang="en-US" sz="2800" b="1" dirty="0"/>
          </a:p>
        </p:txBody>
      </p:sp>
      <p:sp>
        <p:nvSpPr>
          <p:cNvPr id="5" name="Right Arrow 4"/>
          <p:cNvSpPr/>
          <p:nvPr/>
        </p:nvSpPr>
        <p:spPr>
          <a:xfrm rot="10800000">
            <a:off x="7772400" y="3352799"/>
            <a:ext cx="685800" cy="2229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344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772400" cy="838200"/>
          </a:xfrm>
        </p:spPr>
        <p:txBody>
          <a:bodyPr/>
          <a:lstStyle/>
          <a:p>
            <a:r>
              <a:rPr lang="en-US" b="1" dirty="0" smtClean="0"/>
              <a:t>Title </a:t>
            </a:r>
            <a:r>
              <a:rPr lang="en-US" b="1" dirty="0"/>
              <a:t>21 </a:t>
            </a:r>
            <a:r>
              <a:rPr lang="en-US" b="1" dirty="0" smtClean="0"/>
              <a:t>Code </a:t>
            </a:r>
            <a:r>
              <a:rPr lang="en-US" b="1" dirty="0"/>
              <a:t>of Federal </a:t>
            </a:r>
            <a:r>
              <a:rPr lang="en-US" b="1" dirty="0" smtClean="0"/>
              <a:t>Regulations</a:t>
            </a:r>
            <a:endParaRPr lang="en-US" b="1" dirty="0"/>
          </a:p>
        </p:txBody>
      </p:sp>
      <p:sp>
        <p:nvSpPr>
          <p:cNvPr id="3" name="Content Placeholder 2"/>
          <p:cNvSpPr>
            <a:spLocks noGrp="1"/>
          </p:cNvSpPr>
          <p:nvPr>
            <p:ph idx="1"/>
          </p:nvPr>
        </p:nvSpPr>
        <p:spPr>
          <a:xfrm>
            <a:off x="457200" y="1600200"/>
            <a:ext cx="8305800" cy="4800600"/>
          </a:xfrm>
        </p:spPr>
        <p:txBody>
          <a:bodyPr>
            <a:normAutofit fontScale="92500"/>
          </a:bodyPr>
          <a:lstStyle/>
          <a:p>
            <a:pPr marL="0" indent="0">
              <a:buNone/>
            </a:pPr>
            <a:r>
              <a:rPr lang="en-US" b="1" i="1" dirty="0" smtClean="0"/>
              <a:t>Section </a:t>
            </a:r>
            <a:r>
              <a:rPr lang="en-US" b="1" i="1" dirty="0"/>
              <a:t>1306.04 Purpose of issue of prescription.</a:t>
            </a:r>
            <a:endParaRPr lang="en-US" b="1" dirty="0"/>
          </a:p>
          <a:p>
            <a:pPr marL="0" indent="0">
              <a:buNone/>
            </a:pPr>
            <a:r>
              <a:rPr lang="en-US" i="1" dirty="0"/>
              <a:t>(a) A prescription for a controlled substance to be effective must be issued for a legitimate medical purpose by an individual practitioner acting in the usual course of his professional practice. The responsibility for the proper prescribing and dispensing of controlled substances is upon the prescribing practitioner</a:t>
            </a:r>
            <a:r>
              <a:rPr lang="en-US" b="1" i="1" dirty="0"/>
              <a:t>, </a:t>
            </a:r>
            <a:r>
              <a:rPr lang="en-US" b="1" i="1" u="sng" dirty="0">
                <a:solidFill>
                  <a:srgbClr val="FF0000"/>
                </a:solidFill>
              </a:rPr>
              <a:t>but a corresponding responsibility rests with the pharmacist who fills the prescription</a:t>
            </a:r>
            <a:r>
              <a:rPr lang="en-US" i="1" u="sng" dirty="0">
                <a:solidFill>
                  <a:srgbClr val="FF0000"/>
                </a:solidFill>
              </a:rPr>
              <a:t>.</a:t>
            </a:r>
            <a:r>
              <a:rPr lang="en-US" i="1" dirty="0">
                <a:solidFill>
                  <a:srgbClr val="FF0000"/>
                </a:solidFill>
              </a:rPr>
              <a:t> </a:t>
            </a:r>
            <a:r>
              <a:rPr lang="en-US" i="1" dirty="0"/>
              <a:t>An order purporting to be a prescription issued not in the usual course of professional treatment or in legitimate and authorized research is not a prescription within the meaning and intent of section 309 of the Act (</a:t>
            </a:r>
            <a:r>
              <a:rPr lang="en-US" b="1" i="1" u="sng" dirty="0">
                <a:hlinkClick r:id="rId3"/>
              </a:rPr>
              <a:t>21 U.S.C. 829</a:t>
            </a:r>
            <a:r>
              <a:rPr lang="en-US" i="1" dirty="0"/>
              <a:t>) and the person knowingly filling such a purported prescription, as well as the person issuing it, shall be subject to the penalties provided for violations of the provisions of law relating to controlled substances.</a:t>
            </a:r>
            <a:endParaRPr lang="en-US" dirty="0"/>
          </a:p>
          <a:p>
            <a:endParaRPr lang="en-US" dirty="0"/>
          </a:p>
        </p:txBody>
      </p:sp>
    </p:spTree>
    <p:extLst>
      <p:ext uri="{BB962C8B-B14F-4D97-AF65-F5344CB8AC3E}">
        <p14:creationId xmlns:p14="http://schemas.microsoft.com/office/powerpoint/2010/main" val="319535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772400" cy="838200"/>
          </a:xfrm>
        </p:spPr>
        <p:txBody>
          <a:bodyPr/>
          <a:lstStyle/>
          <a:p>
            <a:r>
              <a:rPr lang="en-US" b="1" dirty="0" smtClean="0"/>
              <a:t>Timeline of Events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8863733"/>
              </p:ext>
            </p:extLst>
          </p:nvPr>
        </p:nvGraphicFramePr>
        <p:xfrm>
          <a:off x="838200" y="1219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72674" y="5303342"/>
            <a:ext cx="2798064" cy="1326058"/>
            <a:chOff x="34474" y="2786732"/>
            <a:chExt cx="2798064" cy="1326058"/>
          </a:xfrm>
        </p:grpSpPr>
        <p:sp>
          <p:nvSpPr>
            <p:cNvPr id="6" name="Rounded Rectangle 5"/>
            <p:cNvSpPr/>
            <p:nvPr/>
          </p:nvSpPr>
          <p:spPr>
            <a:xfrm>
              <a:off x="34474" y="2786732"/>
              <a:ext cx="2798064" cy="13260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4733" y="2851465"/>
              <a:ext cx="2668598" cy="1196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dirty="0" smtClean="0"/>
                <a:t>July 20</a:t>
              </a:r>
              <a:r>
                <a:rPr lang="en-US" sz="3700" kern="1200" dirty="0" smtClean="0"/>
                <a:t>11</a:t>
              </a:r>
              <a:endParaRPr lang="en-US" sz="3700" kern="1200" dirty="0"/>
            </a:p>
          </p:txBody>
        </p:sp>
      </p:grpSp>
      <p:grpSp>
        <p:nvGrpSpPr>
          <p:cNvPr id="8" name="Group 7"/>
          <p:cNvGrpSpPr/>
          <p:nvPr/>
        </p:nvGrpSpPr>
        <p:grpSpPr>
          <a:xfrm>
            <a:off x="3611850" y="5410200"/>
            <a:ext cx="5020086" cy="1060846"/>
            <a:chOff x="4325081" y="5430961"/>
            <a:chExt cx="5020086" cy="1060846"/>
          </a:xfrm>
        </p:grpSpPr>
        <p:sp>
          <p:nvSpPr>
            <p:cNvPr id="9" name="Round Same Side Corner Rectangle 8"/>
            <p:cNvSpPr/>
            <p:nvPr/>
          </p:nvSpPr>
          <p:spPr>
            <a:xfrm rot="5400000">
              <a:off x="6327576" y="3474216"/>
              <a:ext cx="1060846"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4325081" y="5464287"/>
              <a:ext cx="4922550" cy="957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000" kern="1200" dirty="0" smtClean="0"/>
                <a:t>Florida law amended to prohibit practitioners from dispensing C2-3, except in very limited instances</a:t>
              </a:r>
              <a:endParaRPr lang="en-US" sz="2000" kern="1200" dirty="0"/>
            </a:p>
          </p:txBody>
        </p:sp>
      </p:grpSp>
    </p:spTree>
    <p:extLst>
      <p:ext uri="{BB962C8B-B14F-4D97-AF65-F5344CB8AC3E}">
        <p14:creationId xmlns:p14="http://schemas.microsoft.com/office/powerpoint/2010/main" val="62844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772400" cy="838200"/>
          </a:xfrm>
        </p:spPr>
        <p:txBody>
          <a:bodyPr/>
          <a:lstStyle/>
          <a:p>
            <a:r>
              <a:rPr lang="en-US" b="1" dirty="0" smtClean="0"/>
              <a:t>Timeline 2012</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067447"/>
              </p:ext>
            </p:extLst>
          </p:nvPr>
        </p:nvGraphicFramePr>
        <p:xfrm>
          <a:off x="990600" y="1295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90600" y="5303342"/>
            <a:ext cx="2798064" cy="1326058"/>
            <a:chOff x="0" y="2786732"/>
            <a:chExt cx="2798064" cy="1326058"/>
          </a:xfrm>
        </p:grpSpPr>
        <p:sp>
          <p:nvSpPr>
            <p:cNvPr id="6" name="Rounded Rectangle 5"/>
            <p:cNvSpPr/>
            <p:nvPr/>
          </p:nvSpPr>
          <p:spPr>
            <a:xfrm>
              <a:off x="0" y="2786732"/>
              <a:ext cx="2798064" cy="13260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64733" y="2916198"/>
              <a:ext cx="2668598" cy="1196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November 2012</a:t>
              </a:r>
              <a:endParaRPr lang="en-US" sz="3600" kern="1200" dirty="0"/>
            </a:p>
          </p:txBody>
        </p:sp>
      </p:grpSp>
      <p:grpSp>
        <p:nvGrpSpPr>
          <p:cNvPr id="8" name="Group 7"/>
          <p:cNvGrpSpPr/>
          <p:nvPr/>
        </p:nvGrpSpPr>
        <p:grpSpPr>
          <a:xfrm>
            <a:off x="2926050" y="5410200"/>
            <a:ext cx="5836950" cy="1060846"/>
            <a:chOff x="3639281" y="5430961"/>
            <a:chExt cx="5836950" cy="1060846"/>
          </a:xfrm>
        </p:grpSpPr>
        <p:sp>
          <p:nvSpPr>
            <p:cNvPr id="9" name="Round Same Side Corner Rectangle 8"/>
            <p:cNvSpPr/>
            <p:nvPr/>
          </p:nvSpPr>
          <p:spPr>
            <a:xfrm rot="5400000">
              <a:off x="6458640" y="3474216"/>
              <a:ext cx="1060846" cy="497433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639281" y="5430961"/>
              <a:ext cx="4922550" cy="957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en-US" sz="1900" kern="1200" dirty="0"/>
            </a:p>
          </p:txBody>
        </p:sp>
      </p:grpSp>
      <p:sp>
        <p:nvSpPr>
          <p:cNvPr id="3" name="TextBox 2"/>
          <p:cNvSpPr txBox="1"/>
          <p:nvPr/>
        </p:nvSpPr>
        <p:spPr>
          <a:xfrm>
            <a:off x="3733800" y="5638800"/>
            <a:ext cx="4576894" cy="646331"/>
          </a:xfrm>
          <a:prstGeom prst="rect">
            <a:avLst/>
          </a:prstGeom>
          <a:noFill/>
        </p:spPr>
        <p:txBody>
          <a:bodyPr wrap="none" rtlCol="0">
            <a:spAutoFit/>
          </a:bodyPr>
          <a:lstStyle/>
          <a:p>
            <a:pPr marL="285750" indent="-285750">
              <a:buFont typeface="Arial" pitchFamily="34" charset="0"/>
              <a:buChar char="•"/>
            </a:pPr>
            <a:r>
              <a:rPr lang="en-US" dirty="0" smtClean="0"/>
              <a:t>Order to Show Cause issued to 3 of the </a:t>
            </a:r>
          </a:p>
          <a:p>
            <a:r>
              <a:rPr lang="en-US" dirty="0"/>
              <a:t> </a:t>
            </a:r>
            <a:r>
              <a:rPr lang="en-US" dirty="0" smtClean="0"/>
              <a:t>   original Florida pharmacies</a:t>
            </a:r>
            <a:endParaRPr lang="en-US" dirty="0"/>
          </a:p>
        </p:txBody>
      </p:sp>
    </p:spTree>
    <p:extLst>
      <p:ext uri="{BB962C8B-B14F-4D97-AF65-F5344CB8AC3E}">
        <p14:creationId xmlns:p14="http://schemas.microsoft.com/office/powerpoint/2010/main" val="136364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772400" cy="838200"/>
          </a:xfrm>
        </p:spPr>
        <p:txBody>
          <a:bodyPr/>
          <a:lstStyle/>
          <a:p>
            <a:r>
              <a:rPr lang="en-US" b="1" dirty="0" smtClean="0"/>
              <a:t>Timeline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897639"/>
              </p:ext>
            </p:extLst>
          </p:nvPr>
        </p:nvGraphicFramePr>
        <p:xfrm>
          <a:off x="990600" y="1295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60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772400" cy="838200"/>
          </a:xfrm>
        </p:spPr>
        <p:txBody>
          <a:bodyPr/>
          <a:lstStyle/>
          <a:p>
            <a:r>
              <a:rPr lang="en-US" sz="3200" b="1" dirty="0" smtClean="0"/>
              <a:t>Operational Steps Taken</a:t>
            </a:r>
            <a:endParaRPr lang="en-US" sz="3200" b="1" dirty="0"/>
          </a:p>
        </p:txBody>
      </p:sp>
      <p:sp>
        <p:nvSpPr>
          <p:cNvPr id="3" name="Content Placeholder 2"/>
          <p:cNvSpPr>
            <a:spLocks noGrp="1"/>
          </p:cNvSpPr>
          <p:nvPr>
            <p:ph idx="1"/>
          </p:nvPr>
        </p:nvSpPr>
        <p:spPr>
          <a:xfrm>
            <a:off x="838200" y="1676400"/>
            <a:ext cx="7772400" cy="4114800"/>
          </a:xfrm>
        </p:spPr>
        <p:txBody>
          <a:bodyPr>
            <a:normAutofit/>
          </a:bodyPr>
          <a:lstStyle/>
          <a:p>
            <a:r>
              <a:rPr lang="en-US" sz="3200" dirty="0" smtClean="0"/>
              <a:t>In June, we re-launched our Good Faith Dispensing Policy across the Chain</a:t>
            </a:r>
          </a:p>
          <a:p>
            <a:r>
              <a:rPr lang="en-US" sz="3200" dirty="0" smtClean="0"/>
              <a:t>Pilots</a:t>
            </a:r>
          </a:p>
          <a:p>
            <a:pPr lvl="1">
              <a:buFont typeface="Wingdings" pitchFamily="2" charset="2"/>
              <a:buChar char="Ø"/>
            </a:pPr>
            <a:r>
              <a:rPr lang="en-US" sz="2800" dirty="0" smtClean="0"/>
              <a:t> Target Drug Good Faith Dispensing in FL 	and NV</a:t>
            </a:r>
          </a:p>
          <a:p>
            <a:pPr lvl="1">
              <a:buFont typeface="Wingdings" pitchFamily="2" charset="2"/>
              <a:buChar char="Ø"/>
            </a:pPr>
            <a:r>
              <a:rPr lang="en-US" sz="2800" dirty="0" smtClean="0"/>
              <a:t> Prescriber Sanctioning  in NJ and PA</a:t>
            </a:r>
            <a:endParaRPr lang="en-US" sz="2800" dirty="0"/>
          </a:p>
          <a:p>
            <a:pPr lvl="2">
              <a:buFontTx/>
              <a:buChar char="–"/>
            </a:pPr>
            <a:r>
              <a:rPr lang="en-US" sz="2600" dirty="0" smtClean="0"/>
              <a:t> 8 prescribers total</a:t>
            </a:r>
          </a:p>
          <a:p>
            <a:r>
              <a:rPr lang="en-US" sz="3200" dirty="0" smtClean="0"/>
              <a:t>Invalid Prescriber DEA removal from IC+ </a:t>
            </a:r>
          </a:p>
        </p:txBody>
      </p:sp>
    </p:spTree>
    <p:extLst>
      <p:ext uri="{BB962C8B-B14F-4D97-AF65-F5344CB8AC3E}">
        <p14:creationId xmlns:p14="http://schemas.microsoft.com/office/powerpoint/2010/main" val="2311284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algreens">
  <a:themeElements>
    <a:clrScheme name="Walgreens">
      <a:dk1>
        <a:sysClr val="windowText" lastClr="000000"/>
      </a:dk1>
      <a:lt1>
        <a:srgbClr val="FFFFFF"/>
      </a:lt1>
      <a:dk2>
        <a:srgbClr val="6A737B"/>
      </a:dk2>
      <a:lt2>
        <a:srgbClr val="E1E5E8"/>
      </a:lt2>
      <a:accent1>
        <a:srgbClr val="56A0D3"/>
      </a:accent1>
      <a:accent2>
        <a:srgbClr val="7AC143"/>
      </a:accent2>
      <a:accent3>
        <a:srgbClr val="E31837"/>
      </a:accent3>
      <a:accent4>
        <a:srgbClr val="F99D31"/>
      </a:accent4>
      <a:accent5>
        <a:srgbClr val="B890C2"/>
      </a:accent5>
      <a:accent6>
        <a:srgbClr val="75C7B9"/>
      </a:accent6>
      <a:hlink>
        <a:srgbClr val="56A0D3"/>
      </a:hlink>
      <a:folHlink>
        <a:srgbClr val="7AC143"/>
      </a:folHlink>
    </a:clrScheme>
    <a:fontScheme name="Walgreens Fonts">
      <a:majorFont>
        <a:latin typeface="Helvetica 65 Medium"/>
        <a:ea typeface=""/>
        <a:cs typeface=""/>
      </a:majorFont>
      <a:minorFont>
        <a:latin typeface="Helvetica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lgreens">
    <a:dk1>
      <a:sysClr val="windowText" lastClr="000000"/>
    </a:dk1>
    <a:lt1>
      <a:srgbClr val="FFFFFF"/>
    </a:lt1>
    <a:dk2>
      <a:srgbClr val="6A737B"/>
    </a:dk2>
    <a:lt2>
      <a:srgbClr val="E1E5E8"/>
    </a:lt2>
    <a:accent1>
      <a:srgbClr val="56A0D3"/>
    </a:accent1>
    <a:accent2>
      <a:srgbClr val="7AC143"/>
    </a:accent2>
    <a:accent3>
      <a:srgbClr val="E31837"/>
    </a:accent3>
    <a:accent4>
      <a:srgbClr val="F99D31"/>
    </a:accent4>
    <a:accent5>
      <a:srgbClr val="B890C2"/>
    </a:accent5>
    <a:accent6>
      <a:srgbClr val="75C7B9"/>
    </a:accent6>
    <a:hlink>
      <a:srgbClr val="56A0D3"/>
    </a:hlink>
    <a:folHlink>
      <a:srgbClr val="7AC143"/>
    </a:folHlink>
  </a:clrScheme>
</a:themeOverride>
</file>

<file path=docProps/app.xml><?xml version="1.0" encoding="utf-8"?>
<Properties xmlns="http://schemas.openxmlformats.org/officeDocument/2006/extended-properties" xmlns:vt="http://schemas.openxmlformats.org/officeDocument/2006/docPropsVTypes">
  <Template/>
  <TotalTime>0</TotalTime>
  <Words>1377</Words>
  <Application>Microsoft Office PowerPoint</Application>
  <PresentationFormat>On-screen Show (4:3)</PresentationFormat>
  <Paragraphs>212</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Walgreens</vt:lpstr>
      <vt:lpstr>DEA Update Market Leadership Meeting</vt:lpstr>
      <vt:lpstr>The New HOT Topic</vt:lpstr>
      <vt:lpstr>Florida Pill Mill Busts</vt:lpstr>
      <vt:lpstr>Leading Cause of Death - Prescription Drugs</vt:lpstr>
      <vt:lpstr>Title 21 Code of Federal Regulations</vt:lpstr>
      <vt:lpstr>Timeline of Events</vt:lpstr>
      <vt:lpstr>Timeline 2012</vt:lpstr>
      <vt:lpstr>Timeline </vt:lpstr>
      <vt:lpstr>Operational Steps Taken</vt:lpstr>
      <vt:lpstr>Reporting Tools</vt:lpstr>
      <vt:lpstr>Expired DEA CAP Override</vt:lpstr>
      <vt:lpstr>Customer Service in Regard to GFD Policy</vt:lpstr>
      <vt:lpstr>Suspicious Order Monitoring </vt:lpstr>
      <vt:lpstr>Suspicious Order Monitoring</vt:lpstr>
      <vt:lpstr>SOM as it Applies to Cardinal</vt:lpstr>
      <vt:lpstr>All Receipts Count Toward Rolling 6-weeks</vt:lpstr>
      <vt:lpstr>Best Practices For Ordering</vt:lpstr>
      <vt:lpstr>Industry Efforts</vt:lpstr>
      <vt:lpstr>Industry Work</vt:lpstr>
      <vt:lpstr>Task Forces and Committee Meetings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2012-09-07T20:11:15Z</dcterms:created>
  <dcterms:modified xsi:type="dcterms:W3CDTF">2013-01-10T22:25:59Z</dcterms:modified>
</cp:coreProperties>
</file>