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25"/>
  </p:notesMasterIdLst>
  <p:sldIdLst>
    <p:sldId id="278" r:id="rId3"/>
    <p:sldId id="301" r:id="rId4"/>
    <p:sldId id="288" r:id="rId5"/>
    <p:sldId id="317" r:id="rId6"/>
    <p:sldId id="300" r:id="rId7"/>
    <p:sldId id="302" r:id="rId8"/>
    <p:sldId id="285" r:id="rId9"/>
    <p:sldId id="284" r:id="rId10"/>
    <p:sldId id="303" r:id="rId11"/>
    <p:sldId id="304" r:id="rId12"/>
    <p:sldId id="309" r:id="rId13"/>
    <p:sldId id="314" r:id="rId14"/>
    <p:sldId id="315" r:id="rId15"/>
    <p:sldId id="310" r:id="rId16"/>
    <p:sldId id="306" r:id="rId17"/>
    <p:sldId id="307" r:id="rId18"/>
    <p:sldId id="316" r:id="rId19"/>
    <p:sldId id="313" r:id="rId20"/>
    <p:sldId id="312" r:id="rId21"/>
    <p:sldId id="311" r:id="rId22"/>
    <p:sldId id="297" r:id="rId23"/>
    <p:sldId id="299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yndman, Astra" initials="HA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99FF"/>
    <a:srgbClr val="33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87482" autoAdjust="0"/>
  </p:normalViewPr>
  <p:slideViewPr>
    <p:cSldViewPr snapToGrid="0" snapToObjects="1">
      <p:cViewPr>
        <p:scale>
          <a:sx n="90" d="100"/>
          <a:sy n="90" d="100"/>
        </p:scale>
        <p:origin x="-1632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3714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06T16:09:42.401" idx="8">
    <p:pos x="4120" y="2919"/>
    <p:text>Lets start documenting the logic we want for the specific warnings 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76051-3D62-4600-B534-9D101BC4B5F6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3765F-3A25-4509-9BE6-5B47F35A90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C81C-DC91-4CEF-9701-E65EC0AEB5A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297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765F-3A25-4509-9BE6-5B47F35A907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669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765F-3A25-4509-9BE6-5B47F35A907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17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765F-3A25-4509-9BE6-5B47F35A907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8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765F-3A25-4509-9BE6-5B47F35A907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49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765F-3A25-4509-9BE6-5B47F35A907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05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765F-3A25-4509-9BE6-5B47F35A907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*they conduct a</a:t>
            </a:r>
            <a:r>
              <a:rPr lang="en-US" baseline="0" dirty="0" smtClean="0"/>
              <a:t> lot of their analysis on a </a:t>
            </a:r>
            <a:r>
              <a:rPr lang="en-US" baseline="0" dirty="0" err="1" smtClean="0"/>
              <a:t>Ctype</a:t>
            </a:r>
            <a:r>
              <a:rPr lang="en-US" baseline="0" dirty="0" smtClean="0"/>
              <a:t> level they will need this information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05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765F-3A25-4509-9BE6-5B47F35A907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05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765F-3A25-4509-9BE6-5B47F35A907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048505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765F-3A25-4509-9BE6-5B47F35A907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0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53035" y="1806312"/>
            <a:ext cx="7401062" cy="1470025"/>
          </a:xfrm>
        </p:spPr>
        <p:txBody>
          <a:bodyPr anchor="b"/>
          <a:lstStyle>
            <a:lvl1pPr algn="l">
              <a:defRPr sz="3809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53087" y="3279982"/>
            <a:ext cx="7401061" cy="1752600"/>
          </a:xfrm>
        </p:spPr>
        <p:txBody>
          <a:bodyPr>
            <a:noAutofit/>
          </a:bodyPr>
          <a:lstStyle>
            <a:lvl1pPr marL="0" indent="0" algn="l">
              <a:buNone/>
              <a:defRPr sz="2857" b="0">
                <a:solidFill>
                  <a:srgbClr val="96989A"/>
                </a:solidFill>
              </a:defRPr>
            </a:lvl1pPr>
            <a:lvl2pPr marL="435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0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5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1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1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46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82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35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608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103"/>
            <a:ext cx="9144000" cy="724243"/>
            <a:chOff x="0" y="0"/>
            <a:chExt cx="9144001" cy="724243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724243"/>
            </a:xfrm>
            <a:prstGeom prst="rect">
              <a:avLst/>
            </a:prstGeom>
            <a:gradFill flip="none" rotWithShape="1">
              <a:gsLst>
                <a:gs pos="0">
                  <a:srgbClr val="33607A">
                    <a:alpha val="3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870524">
                <a:defRPr/>
              </a:pPr>
              <a:endParaRPr lang="en-US" kern="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0"/>
              <a:ext cx="5845863" cy="251922"/>
            </a:xfrm>
            <a:prstGeom prst="rect">
              <a:avLst/>
            </a:prstGeom>
            <a:solidFill>
              <a:srgbClr val="2763AE"/>
            </a:solidFill>
            <a:ln w="9525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870524">
                <a:defRPr/>
              </a:pPr>
              <a:endParaRPr lang="en-US" kern="0" dirty="0">
                <a:solidFill>
                  <a:srgbClr val="0C2334"/>
                </a:solidFill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 flipV="1">
              <a:off x="2844217" y="164781"/>
              <a:ext cx="6299784" cy="129157"/>
            </a:xfrm>
            <a:prstGeom prst="rect">
              <a:avLst/>
            </a:prstGeom>
            <a:solidFill>
              <a:srgbClr val="33607A"/>
            </a:solidFill>
            <a:ln w="9525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870524">
                <a:defRPr/>
              </a:pPr>
              <a:endParaRPr lang="en-US" kern="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4" y="6611344"/>
            <a:ext cx="5716476" cy="246760"/>
          </a:xfrm>
          <a:prstGeom prst="rect">
            <a:avLst/>
          </a:prstGeom>
          <a:solidFill>
            <a:srgbClr val="308B30"/>
          </a:solidFill>
          <a:ln>
            <a:noFill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524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440888"/>
            <a:ext cx="1148948" cy="34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4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04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221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26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851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4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5356" y="1489710"/>
            <a:ext cx="8271775" cy="46177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554625" y="1162050"/>
            <a:ext cx="8271788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643" y="6260646"/>
            <a:ext cx="14446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35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84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35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41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471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2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8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32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3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22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563" y="1691"/>
          <a:ext cx="1511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" y="1691"/>
                        <a:ext cx="1511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6751" y="6584791"/>
            <a:ext cx="167445" cy="12700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algn="ctr" defTabSz="870692">
              <a:defRPr/>
            </a:pPr>
            <a:fld id="{9D53E389-1311-4796-9190-1F74A8EADEA2}" type="slidenum">
              <a:rPr lang="en-US" sz="857">
                <a:solidFill>
                  <a:srgbClr val="FFFFFF"/>
                </a:solidFill>
                <a:cs typeface="Arial" pitchFamily="34" charset="0"/>
              </a:rPr>
              <a:pPr algn="ctr" defTabSz="870692">
                <a:defRPr/>
              </a:pPr>
              <a:t>‹#›</a:t>
            </a:fld>
            <a:endParaRPr lang="en-US" sz="857" dirty="0">
              <a:solidFill>
                <a:srgbClr val="FFFFFF"/>
              </a:solidFill>
              <a:cs typeface="Arial" pitchFamily="34" charset="0"/>
            </a:endParaRPr>
          </a:p>
          <a:p>
            <a:pPr algn="ctr" defTabSz="870692"/>
            <a:endParaRPr lang="en-US" sz="857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356" y="274138"/>
            <a:ext cx="8275203" cy="83160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784" y="1508400"/>
            <a:ext cx="8275203" cy="461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0" y="103"/>
            <a:ext cx="9144000" cy="724243"/>
            <a:chOff x="0" y="0"/>
            <a:chExt cx="9144001" cy="724243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9144000" cy="724243"/>
            </a:xfrm>
            <a:prstGeom prst="rect">
              <a:avLst/>
            </a:prstGeom>
            <a:gradFill flip="none" rotWithShape="1">
              <a:gsLst>
                <a:gs pos="0">
                  <a:srgbClr val="33607A">
                    <a:alpha val="3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870524">
                <a:defRPr/>
              </a:pPr>
              <a:endParaRPr lang="en-US" kern="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0"/>
              <a:ext cx="5845863" cy="251922"/>
            </a:xfrm>
            <a:prstGeom prst="rect">
              <a:avLst/>
            </a:prstGeom>
            <a:solidFill>
              <a:srgbClr val="2763AE"/>
            </a:solidFill>
            <a:ln w="9525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870524">
                <a:defRPr/>
              </a:pPr>
              <a:endParaRPr lang="en-US" kern="0" dirty="0">
                <a:solidFill>
                  <a:srgbClr val="0C2334"/>
                </a:solidFill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 flipV="1">
              <a:off x="2844217" y="164781"/>
              <a:ext cx="6299784" cy="129157"/>
            </a:xfrm>
            <a:prstGeom prst="rect">
              <a:avLst/>
            </a:prstGeom>
            <a:solidFill>
              <a:srgbClr val="33607A"/>
            </a:solidFill>
            <a:ln w="9525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870524">
                <a:defRPr/>
              </a:pPr>
              <a:endParaRPr lang="en-US" kern="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16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ftr="0" dt="0"/>
  <p:txStyles>
    <p:titleStyle>
      <a:lvl1pPr algn="l" defTabSz="870692" rtl="0" eaLnBrk="1" latinLnBrk="0" hangingPunct="1">
        <a:spcBef>
          <a:spcPct val="0"/>
        </a:spcBef>
        <a:buNone/>
        <a:defRPr sz="2285" b="1" kern="1200">
          <a:solidFill>
            <a:schemeClr val="tx2"/>
          </a:solidFill>
          <a:latin typeface="Arial Black" pitchFamily="34" charset="0"/>
          <a:ea typeface="+mj-ea"/>
          <a:cs typeface="+mj-cs"/>
        </a:defRPr>
      </a:lvl1pPr>
    </p:titleStyle>
    <p:bodyStyle>
      <a:lvl1pPr marL="0" indent="0" algn="l" defTabSz="870692" rtl="0" eaLnBrk="1" latinLnBrk="0" hangingPunct="1">
        <a:spcBef>
          <a:spcPct val="20000"/>
        </a:spcBef>
        <a:buFontTx/>
        <a:buNone/>
        <a:defRPr sz="1524" b="1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435346" indent="-217673" algn="l" defTabSz="870692" rtl="0" eaLnBrk="1" latinLnBrk="0" hangingPunct="1">
        <a:spcBef>
          <a:spcPct val="20000"/>
        </a:spcBef>
        <a:buClr>
          <a:srgbClr val="ED9908"/>
        </a:buClr>
        <a:buFont typeface="Arial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870692" indent="-217673" algn="l" defTabSz="870692" rtl="0" eaLnBrk="1" latinLnBrk="0" hangingPunct="1">
        <a:spcBef>
          <a:spcPct val="20000"/>
        </a:spcBef>
        <a:buClr>
          <a:srgbClr val="ED9908"/>
        </a:buClr>
        <a:buFont typeface="Arial" pitchFamily="34" charset="0"/>
        <a:buChar char="–"/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310573" indent="-222207" algn="l" defTabSz="870692" rtl="0" eaLnBrk="1" latinLnBrk="0" hangingPunct="1">
        <a:spcBef>
          <a:spcPct val="20000"/>
        </a:spcBef>
        <a:buClr>
          <a:srgbClr val="ED9908"/>
        </a:buClr>
        <a:buFont typeface="Arial" pitchFamily="34" charset="0"/>
        <a:buChar char="–"/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960568" indent="-219185" algn="l" defTabSz="870692" rtl="0" eaLnBrk="1" latinLnBrk="0" hangingPunct="1">
        <a:spcBef>
          <a:spcPct val="20000"/>
        </a:spcBef>
        <a:buClr>
          <a:srgbClr val="ED9908"/>
        </a:buClr>
        <a:buFont typeface="Arial" pitchFamily="34" charset="0"/>
        <a:buChar char="–"/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2394402" indent="-217673" algn="l" defTabSz="870692" rtl="0" eaLnBrk="1" latinLnBrk="0" hangingPunct="1">
        <a:spcBef>
          <a:spcPct val="20000"/>
        </a:spcBef>
        <a:buFont typeface="Arial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829748" indent="-217673" algn="l" defTabSz="870692" rtl="0" eaLnBrk="1" latinLnBrk="0" hangingPunct="1">
        <a:spcBef>
          <a:spcPct val="20000"/>
        </a:spcBef>
        <a:buFont typeface="Arial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265094" indent="-217673" algn="l" defTabSz="870692" rtl="0" eaLnBrk="1" latinLnBrk="0" hangingPunct="1">
        <a:spcBef>
          <a:spcPct val="20000"/>
        </a:spcBef>
        <a:buFont typeface="Arial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700440" indent="-217673" algn="l" defTabSz="870692" rtl="0" eaLnBrk="1" latinLnBrk="0" hangingPunct="1">
        <a:spcBef>
          <a:spcPct val="20000"/>
        </a:spcBef>
        <a:buFont typeface="Arial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35346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70692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06038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741383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176729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612075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047421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482767" algn="l" defTabSz="870692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1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5200" y="4662378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pic>
        <p:nvPicPr>
          <p:cNvPr id="6" name="Picture 2" descr="O:\Weston\Anda\Marketing\Carolina\ART SUPPORT\- IMAGES\Anda buildings (Weston &amp; Ohio)\WESTON\2915 Anda Building - Mediu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9144000" cy="4462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O:\Weston\Anda\Marketing\Carolina\LOGOS\Company Logos\Anda Inc\color\Anda_Inc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05400"/>
            <a:ext cx="2314575" cy="68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380509" y="5045562"/>
            <a:ext cx="0" cy="8027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0509" y="4831655"/>
            <a:ext cx="603893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Narcotic Trend Analysis</a:t>
            </a:r>
          </a:p>
          <a:p>
            <a:endParaRPr lang="en-US" sz="1000" dirty="0" smtClean="0"/>
          </a:p>
          <a:p>
            <a:r>
              <a:rPr lang="en-US" sz="2400" dirty="0" smtClean="0"/>
              <a:t>Project </a:t>
            </a:r>
            <a:r>
              <a:rPr lang="en-US" sz="2400" dirty="0"/>
              <a:t>Sponsor: </a:t>
            </a:r>
            <a:r>
              <a:rPr lang="en-US" sz="2400" dirty="0" smtClean="0"/>
              <a:t>Jay Spellman </a:t>
            </a:r>
          </a:p>
          <a:p>
            <a:endParaRPr lang="en-US" sz="1600" dirty="0"/>
          </a:p>
          <a:p>
            <a:r>
              <a:rPr lang="en-US" dirty="0" smtClean="0"/>
              <a:t>April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356" y="1199556"/>
            <a:ext cx="85102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700" b="1" u="sng" dirty="0"/>
              <a:t>TPS Enhancements </a:t>
            </a:r>
          </a:p>
          <a:p>
            <a:pPr lvl="0"/>
            <a:r>
              <a:rPr lang="en-US" sz="1700" b="1" dirty="0"/>
              <a:t>Upload Functionality </a:t>
            </a:r>
            <a:r>
              <a:rPr lang="en-US" sz="1700" b="1" dirty="0" smtClean="0"/>
              <a:t>(Cont’d)</a:t>
            </a:r>
            <a:endParaRPr lang="en-US" sz="17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If </a:t>
            </a:r>
            <a:r>
              <a:rPr lang="en-US" sz="1700" dirty="0"/>
              <a:t>some records in a file are found to have errors, the system should still process those records which do not have an error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Errors should be </a:t>
            </a:r>
            <a:r>
              <a:rPr lang="en-US" sz="1700" dirty="0" smtClean="0"/>
              <a:t>emailed </a:t>
            </a:r>
            <a:r>
              <a:rPr lang="en-US" sz="1700" dirty="0"/>
              <a:t>to the Compliance team for further review in CSV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Error report should indicate the issue with the record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Should be one error report per </a:t>
            </a:r>
            <a:r>
              <a:rPr lang="en-US" sz="1700" dirty="0" smtClean="0"/>
              <a:t>file</a:t>
            </a:r>
          </a:p>
          <a:p>
            <a:r>
              <a:rPr lang="en-US" sz="1700" b="1" u="sng" dirty="0" smtClean="0"/>
              <a:t>TPS Enhancements </a:t>
            </a:r>
          </a:p>
          <a:p>
            <a:r>
              <a:rPr lang="en-US" sz="1700" b="1" dirty="0" smtClean="0"/>
              <a:t>Output Screen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Create a new Narcotic Trends Analysis screen for the Compliance team to view the data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Screen must be secured and only available to the Compliance department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System will use Customer DEA and </a:t>
            </a:r>
            <a:r>
              <a:rPr lang="en-US" sz="1700" dirty="0" err="1" smtClean="0"/>
              <a:t>Ctype</a:t>
            </a:r>
            <a:r>
              <a:rPr lang="en-US" sz="1700" dirty="0" smtClean="0"/>
              <a:t>  as provided by the client/Compliance team to match to existing TPS Customer Account information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Narcotic Trends Analysis Screen will display the following data element: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Date Range: (user will input this information upon upload)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Month Count based on date range: (system calculate based on date range entered)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Customer#: (system will display what is stored in TPS)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Customer </a:t>
            </a:r>
            <a:r>
              <a:rPr lang="en-US" sz="1700" dirty="0" err="1"/>
              <a:t>Ctype</a:t>
            </a:r>
            <a:r>
              <a:rPr lang="en-US" sz="1700" dirty="0"/>
              <a:t> </a:t>
            </a:r>
            <a:r>
              <a:rPr lang="en-US" sz="1700" dirty="0" smtClean="0"/>
              <a:t>(Compliance will provide in upload file)</a:t>
            </a:r>
            <a:endParaRPr lang="en-US" sz="17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Trade Class (system will display what is stored in TPS)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700" dirty="0" smtClean="0"/>
          </a:p>
          <a:p>
            <a:pPr lvl="2"/>
            <a:endParaRPr lang="en-US" sz="1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27"/>
          <p:cNvSpPr>
            <a:spLocks noGrp="1"/>
          </p:cNvSpPr>
          <p:nvPr>
            <p:ph type="title"/>
          </p:nvPr>
        </p:nvSpPr>
        <p:spPr>
          <a:xfrm>
            <a:off x="588572" y="647700"/>
            <a:ext cx="8275203" cy="55913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Scope 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30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356" y="1180059"/>
            <a:ext cx="85102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/>
              <a:t>TPS Enhancements </a:t>
            </a:r>
          </a:p>
          <a:p>
            <a:r>
              <a:rPr lang="en-US" sz="1600" b="1" dirty="0"/>
              <a:t>Output </a:t>
            </a:r>
            <a:r>
              <a:rPr lang="en-US" sz="1600" b="1" dirty="0" smtClean="0"/>
              <a:t>Screen (Cont’d)</a:t>
            </a:r>
            <a:endParaRPr lang="en-US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Store</a:t>
            </a:r>
            <a:r>
              <a:rPr lang="en-US" sz="1600" dirty="0"/>
              <a:t>#: (required field provided in customer upload file)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DEA #: (required field provided in customer upload file)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Product Description /Generic Name: (required field provided in customer upload file)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NDC</a:t>
            </a:r>
            <a:r>
              <a:rPr lang="en-US" sz="1600" dirty="0"/>
              <a:t>: (required field provided in customer upload file – if file is uploaded by NDC)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Customer GPID: </a:t>
            </a:r>
            <a:r>
              <a:rPr lang="en-US" sz="1600" dirty="0"/>
              <a:t>(required field provided in customer upload file - if file is uploaded by </a:t>
            </a:r>
            <a:r>
              <a:rPr lang="en-US" sz="1600" dirty="0" smtClean="0"/>
              <a:t>GPIDD)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MFG: (system display based </a:t>
            </a:r>
            <a:r>
              <a:rPr lang="en-US" sz="1600" dirty="0" smtClean="0"/>
              <a:t>on data </a:t>
            </a:r>
            <a:r>
              <a:rPr lang="en-US" sz="1600" dirty="0"/>
              <a:t>stored in TPS if customer uploads by NDC)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Medispan</a:t>
            </a:r>
            <a:r>
              <a:rPr lang="en-US" sz="1600" dirty="0" smtClean="0"/>
              <a:t> GPID: </a:t>
            </a:r>
            <a:r>
              <a:rPr lang="en-US" sz="1600" dirty="0"/>
              <a:t>(system will display based on data stored in TPS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Medispan</a:t>
            </a:r>
            <a:r>
              <a:rPr lang="en-US" sz="1600" dirty="0"/>
              <a:t>-Living in TPS (Control Group): (display control group based on </a:t>
            </a:r>
            <a:r>
              <a:rPr lang="en-US" sz="1600" dirty="0" err="1"/>
              <a:t>Medispan</a:t>
            </a:r>
            <a:r>
              <a:rPr lang="en-US" sz="1600" dirty="0"/>
              <a:t> data)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Sum of RX filled: (required field provided in customer upload file)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Sum of Pill </a:t>
            </a:r>
            <a:r>
              <a:rPr lang="en-US" sz="1600" dirty="0" err="1"/>
              <a:t>Qty</a:t>
            </a:r>
            <a:r>
              <a:rPr lang="en-US" sz="1600" dirty="0"/>
              <a:t> Dispensed: (required field provided in customer upload file</a:t>
            </a:r>
            <a:r>
              <a:rPr lang="en-US" sz="16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Average Month – Day Rx Calculation (=Sum of Rx filled/ Month Count based on date range</a:t>
            </a:r>
            <a:r>
              <a:rPr lang="en-US" sz="1600" dirty="0" smtClean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 Months 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Round Up Field: (round up to the nearest 500 pill count</a:t>
            </a:r>
            <a:r>
              <a:rPr lang="en-US" sz="1600" dirty="0" smtClean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Example: if pill count is 1500, round this up to 2000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Item Carried </a:t>
            </a:r>
            <a:r>
              <a:rPr lang="en-US" sz="1600" dirty="0"/>
              <a:t>by </a:t>
            </a:r>
            <a:r>
              <a:rPr lang="en-US" sz="1600" dirty="0" err="1"/>
              <a:t>Anda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*Top </a:t>
            </a:r>
            <a:r>
              <a:rPr lang="en-US" sz="1600" dirty="0"/>
              <a:t>100 </a:t>
            </a:r>
            <a:r>
              <a:rPr lang="en-US" sz="1600" dirty="0" smtClean="0"/>
              <a:t>Item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*</a:t>
            </a:r>
            <a:r>
              <a:rPr lang="en-US" sz="1600" dirty="0" smtClean="0"/>
              <a:t>Suggested </a:t>
            </a:r>
            <a:r>
              <a:rPr lang="en-US" sz="1600" dirty="0"/>
              <a:t>Control </a:t>
            </a:r>
            <a:r>
              <a:rPr lang="en-US" sz="1600" dirty="0" smtClean="0"/>
              <a:t>Limit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*Display Customer Flag Position </a:t>
            </a:r>
          </a:p>
          <a:p>
            <a:pPr lvl="2"/>
            <a:endParaRPr lang="en-US" sz="1600" dirty="0"/>
          </a:p>
          <a:p>
            <a:r>
              <a:rPr lang="en-US" sz="1600" dirty="0" smtClean="0"/>
              <a:t>* Calculated fields: calculations are provided on the next slides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356" y="6483941"/>
            <a:ext cx="2133600" cy="365125"/>
          </a:xfrm>
        </p:spPr>
        <p:txBody>
          <a:bodyPr/>
          <a:lstStyle/>
          <a:p>
            <a:fld id="{75042ED6-0B9A-4220-9CD8-0BB0545FDA1C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27"/>
          <p:cNvSpPr>
            <a:spLocks noGrp="1"/>
          </p:cNvSpPr>
          <p:nvPr>
            <p:ph type="title"/>
          </p:nvPr>
        </p:nvSpPr>
        <p:spPr>
          <a:xfrm>
            <a:off x="588572" y="647699"/>
            <a:ext cx="8275203" cy="530555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Scope</a:t>
            </a:r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 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699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5356" y="1298324"/>
            <a:ext cx="8271775" cy="461772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u="sng" dirty="0" smtClean="0"/>
              <a:t>Top 100 Logic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Top 100 = top 100 items dispensed by customer / grouped by control family </a:t>
            </a:r>
            <a:endParaRPr lang="en-US" sz="1400" b="0" dirty="0" smtClean="0"/>
          </a:p>
          <a:p>
            <a:pPr marL="721096" lvl="1" indent="-285750"/>
            <a:r>
              <a:rPr lang="en-US" sz="1400" dirty="0"/>
              <a:t>Need ability to exclude items (based on formula/non-control) need to know if there are any other – i.e. medical supplies </a:t>
            </a:r>
          </a:p>
          <a:p>
            <a:pPr marL="721096" lvl="1" indent="-285750"/>
            <a:r>
              <a:rPr lang="en-US" sz="1400" dirty="0"/>
              <a:t>Need to include all items regardless if sold by </a:t>
            </a:r>
            <a:r>
              <a:rPr lang="en-US" sz="1400" dirty="0" err="1"/>
              <a:t>Anda</a:t>
            </a:r>
            <a:r>
              <a:rPr lang="en-US" sz="1400" dirty="0"/>
              <a:t> or not. 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u="sng" dirty="0" smtClean="0"/>
              <a:t>Customer </a:t>
            </a:r>
            <a:r>
              <a:rPr lang="en-US" sz="1400" b="0" u="sng" dirty="0"/>
              <a:t>Limit Logic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b="0" dirty="0" smtClean="0"/>
              <a:t>For the Top 100 Items</a:t>
            </a:r>
          </a:p>
          <a:p>
            <a:pPr marL="721096" lvl="1" indent="-285750"/>
            <a:r>
              <a:rPr lang="en-US" sz="1400" b="0" dirty="0" smtClean="0"/>
              <a:t>Limit (in column only) should equal the amount the Customer dispensed for that control group</a:t>
            </a:r>
          </a:p>
          <a:p>
            <a:pPr marL="1156442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Example customer dispensed 5000 of Oxycodone , and Oxycodone is in the top 100, the column for the control limit should be set to 5000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0" dirty="0" smtClean="0"/>
              <a:t>For items </a:t>
            </a:r>
            <a:r>
              <a:rPr lang="en-US" sz="1400" dirty="0" smtClean="0"/>
              <a:t>not</a:t>
            </a:r>
            <a:r>
              <a:rPr lang="en-US" sz="1400" b="0" dirty="0" smtClean="0"/>
              <a:t> in the Top 100 </a:t>
            </a:r>
          </a:p>
          <a:p>
            <a:pPr marL="778246" lvl="1" indent="-342900"/>
            <a:r>
              <a:rPr lang="en-US" sz="1400" dirty="0" smtClean="0"/>
              <a:t>Limit </a:t>
            </a:r>
            <a:r>
              <a:rPr lang="en-US" sz="1400" dirty="0"/>
              <a:t>(in column only) should equal </a:t>
            </a:r>
            <a:r>
              <a:rPr lang="en-US" sz="1400" dirty="0" smtClean="0"/>
              <a:t>the default limit of 1000 if the amount dispensed is greater than 1000, if the amount is lower than 1000, the limit should equal the amount dispensed </a:t>
            </a:r>
            <a:endParaRPr lang="en-US" sz="1400" dirty="0"/>
          </a:p>
          <a:p>
            <a:pPr marL="1156442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Example 1. </a:t>
            </a:r>
            <a:r>
              <a:rPr lang="en-US" sz="1400" dirty="0"/>
              <a:t>customer dispensed 5000 of Oxycodone , and Oxycodone is </a:t>
            </a:r>
            <a:r>
              <a:rPr lang="en-US" sz="1400" b="1" dirty="0" smtClean="0"/>
              <a:t>not </a:t>
            </a:r>
            <a:r>
              <a:rPr lang="en-US" sz="1400" dirty="0" smtClean="0"/>
              <a:t>the </a:t>
            </a:r>
            <a:r>
              <a:rPr lang="en-US" sz="1400" dirty="0"/>
              <a:t>top 100, the column for the control limit should be set to </a:t>
            </a:r>
            <a:r>
              <a:rPr lang="en-US" sz="1400" dirty="0" smtClean="0"/>
              <a:t>1000</a:t>
            </a:r>
          </a:p>
          <a:p>
            <a:pPr marL="1156442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Example 2. </a:t>
            </a:r>
            <a:r>
              <a:rPr lang="en-US" sz="1400" dirty="0"/>
              <a:t>customer dispensed </a:t>
            </a:r>
            <a:r>
              <a:rPr lang="en-US" sz="1400" dirty="0" smtClean="0"/>
              <a:t>500 </a:t>
            </a:r>
            <a:r>
              <a:rPr lang="en-US" sz="1400" dirty="0"/>
              <a:t>of Oxycodone , and Oxycodone is </a:t>
            </a:r>
            <a:r>
              <a:rPr lang="en-US" sz="1400" b="1" dirty="0"/>
              <a:t>not </a:t>
            </a:r>
            <a:r>
              <a:rPr lang="en-US" sz="1400" dirty="0"/>
              <a:t>the top 100, the column for the control limit should be set to </a:t>
            </a:r>
            <a:r>
              <a:rPr lang="en-US" sz="1400" dirty="0" smtClean="0"/>
              <a:t>500</a:t>
            </a:r>
            <a:endParaRPr lang="en-US" sz="1400" dirty="0"/>
          </a:p>
          <a:p>
            <a:pPr marL="1156442" lvl="2" indent="-285750"/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400" b="0" dirty="0"/>
          </a:p>
          <a:p>
            <a:pPr marL="285750" indent="-285750"/>
            <a:endParaRPr lang="en-US" sz="1400" b="0" dirty="0"/>
          </a:p>
          <a:p>
            <a:pPr marL="285750" indent="-285750"/>
            <a:endParaRPr lang="en-US" sz="1400" b="0" dirty="0"/>
          </a:p>
          <a:p>
            <a:pPr marL="285750" indent="-285750"/>
            <a:endParaRPr lang="en-US" sz="11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27"/>
          <p:cNvSpPr txBox="1">
            <a:spLocks/>
          </p:cNvSpPr>
          <p:nvPr/>
        </p:nvSpPr>
        <p:spPr>
          <a:xfrm>
            <a:off x="588571" y="646274"/>
            <a:ext cx="8275203" cy="530555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algn="l" defTabSz="870692" rtl="0" eaLnBrk="1" latinLnBrk="0" hangingPunct="1">
              <a:spcBef>
                <a:spcPct val="0"/>
              </a:spcBef>
              <a:buNone/>
              <a:defRPr sz="2285" b="1" kern="12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Scope</a:t>
            </a:r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 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6146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18" y="648588"/>
            <a:ext cx="8275203" cy="595424"/>
          </a:xfrm>
        </p:spPr>
        <p:txBody>
          <a:bodyPr/>
          <a:lstStyle/>
          <a:p>
            <a:r>
              <a:rPr lang="en-US" sz="3600" dirty="0" smtClean="0">
                <a:latin typeface="+mj-lt"/>
              </a:rPr>
              <a:t>Scope </a:t>
            </a:r>
            <a:endParaRPr lang="en-US" sz="36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218" y="1244012"/>
            <a:ext cx="7595990" cy="3721188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pPr lvl="0"/>
            <a:r>
              <a:rPr lang="en-US" dirty="0" smtClean="0"/>
              <a:t>Using the top 100, system will flag Customers/Stores  to indicate potential ‘risk’</a:t>
            </a:r>
          </a:p>
          <a:p>
            <a:pPr lvl="0"/>
            <a:r>
              <a:rPr lang="en-US" dirty="0" smtClean="0"/>
              <a:t>based on the following criteria;</a:t>
            </a:r>
          </a:p>
          <a:p>
            <a:pPr lvl="0"/>
            <a:endParaRPr lang="en-US" b="1" u="sng" dirty="0" smtClean="0"/>
          </a:p>
          <a:p>
            <a:pPr lvl="0"/>
            <a:r>
              <a:rPr lang="en-US" b="1" u="sng" dirty="0" smtClean="0"/>
              <a:t>RULES   </a:t>
            </a:r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Oxy – is in the top 3 of the top 100 </a:t>
            </a:r>
            <a:r>
              <a:rPr lang="en-US" dirty="0" smtClean="0"/>
              <a:t> -  flag customer/store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Hydrocodone </a:t>
            </a:r>
            <a:r>
              <a:rPr lang="en-US" dirty="0"/>
              <a:t>– is in the top 3 of the top 100 </a:t>
            </a:r>
            <a:r>
              <a:rPr lang="en-US" dirty="0" smtClean="0"/>
              <a:t>- flag </a:t>
            </a:r>
            <a:r>
              <a:rPr lang="en-US" dirty="0"/>
              <a:t>customer/store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Gabapentin - is in the top 10 of the top 100 - flag customer/store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Hydromorphone - </a:t>
            </a:r>
            <a:r>
              <a:rPr lang="en-US" dirty="0"/>
              <a:t>is in the top 10 of the top 100 - flag customer/store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Methadone - is in the top 10 of the top 100 - flag customer/store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Buprenorphine – is in the top 10 of the top 100 - flag customer/store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</a:t>
            </a:r>
            <a:r>
              <a:rPr lang="en-US" dirty="0"/>
              <a:t>  4 of the top 5 is a control family product - flag customer/store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</a:t>
            </a:r>
            <a:r>
              <a:rPr lang="en-US" dirty="0"/>
              <a:t>  7 of the top 10 is a control family product - flag customer/store </a:t>
            </a:r>
          </a:p>
          <a:p>
            <a:pPr algn="ctr"/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4"/>
          <a:stretch/>
        </p:blipFill>
        <p:spPr bwMode="auto">
          <a:xfrm>
            <a:off x="1237236" y="5199126"/>
            <a:ext cx="6767968" cy="87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340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356" y="1209081"/>
            <a:ext cx="851028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/>
              <a:t>TPS Enhancements </a:t>
            </a:r>
          </a:p>
          <a:p>
            <a:r>
              <a:rPr lang="en-US" sz="1400" b="1" dirty="0"/>
              <a:t>Output Screen (Cont’d)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From </a:t>
            </a:r>
            <a:r>
              <a:rPr lang="en-US" sz="1400" dirty="0"/>
              <a:t>screen, user must be able to hyper link to Customer account </a:t>
            </a:r>
            <a:r>
              <a:rPr lang="en-US" sz="1400" dirty="0" smtClean="0"/>
              <a:t>data (inquiry mode /update mode? )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Provide user with the ability to filter/sort on the following fields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Customer #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CType</a:t>
            </a: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Trade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Store #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Product Description Name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NDC #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Customer GPID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MFG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Medispan</a:t>
            </a:r>
            <a:r>
              <a:rPr lang="en-US" sz="1400" dirty="0" smtClean="0"/>
              <a:t> GPID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Medispan</a:t>
            </a:r>
            <a:r>
              <a:rPr lang="en-US" sz="1400" dirty="0" smtClean="0"/>
              <a:t>-living in TPS (Control Group)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Carried by </a:t>
            </a:r>
            <a:r>
              <a:rPr lang="en-US" sz="1400" dirty="0" err="1" smtClean="0"/>
              <a:t>Anda</a:t>
            </a: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Control Family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Export </a:t>
            </a:r>
            <a:endParaRPr lang="en-US" sz="1400" u="sng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Need </a:t>
            </a:r>
            <a:r>
              <a:rPr lang="en-US" sz="1400" dirty="0"/>
              <a:t>ability display data on a quarterly or monthly basis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Control Limit Export in current upload format </a:t>
            </a:r>
          </a:p>
          <a:p>
            <a:r>
              <a:rPr lang="en-US" sz="1400" b="1" u="sng" dirty="0" smtClean="0"/>
              <a:t>TPS Enhancement – Customer Account Update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Customer dispense data flag (with date)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27"/>
          <p:cNvSpPr>
            <a:spLocks noGrp="1"/>
          </p:cNvSpPr>
          <p:nvPr>
            <p:ph type="title"/>
          </p:nvPr>
        </p:nvSpPr>
        <p:spPr>
          <a:xfrm>
            <a:off x="588572" y="647699"/>
            <a:ext cx="8275203" cy="530555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Scope</a:t>
            </a:r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 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62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181" y="114299"/>
            <a:ext cx="8275203" cy="353263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Potential Future Projects for 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Narcotic Trends Analysis Initiative </a:t>
            </a:r>
            <a:endParaRPr lang="en-US" sz="36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5356" y="1456659"/>
            <a:ext cx="8271775" cy="3162965"/>
          </a:xfrm>
        </p:spPr>
        <p:txBody>
          <a:bodyPr/>
          <a:lstStyle/>
          <a:p>
            <a:r>
              <a:rPr lang="en-US" sz="2000" b="0" u="sng" dirty="0"/>
              <a:t>BI </a:t>
            </a:r>
            <a:r>
              <a:rPr lang="en-US" sz="2000" b="0" u="sng" dirty="0" smtClean="0"/>
              <a:t>Reporting:</a:t>
            </a:r>
            <a:endParaRPr lang="en-US" sz="2000" b="0" dirty="0"/>
          </a:p>
          <a:p>
            <a:pPr lvl="0"/>
            <a:r>
              <a:rPr lang="en-US" sz="2000" b="0" dirty="0" smtClean="0"/>
              <a:t>Developing </a:t>
            </a:r>
            <a:r>
              <a:rPr lang="en-US" sz="2000" b="0" dirty="0"/>
              <a:t>standard customer profiles </a:t>
            </a:r>
          </a:p>
          <a:p>
            <a:pPr marL="457200" lvl="1" indent="0">
              <a:buNone/>
            </a:pPr>
            <a:r>
              <a:rPr lang="en-US" sz="2000" dirty="0"/>
              <a:t>Size, location, purchase patterns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Comparison of Sales data to </a:t>
            </a:r>
            <a:r>
              <a:rPr lang="en-US" sz="2000" dirty="0" err="1" smtClean="0"/>
              <a:t>Anda</a:t>
            </a:r>
            <a:r>
              <a:rPr lang="en-US" sz="2000" dirty="0" smtClean="0"/>
              <a:t> Products dispensed by Customer</a:t>
            </a:r>
            <a:endParaRPr lang="en-US" sz="2000" dirty="0"/>
          </a:p>
          <a:p>
            <a:endParaRPr lang="en-US" sz="2000" u="sng" dirty="0" smtClean="0"/>
          </a:p>
          <a:p>
            <a:r>
              <a:rPr lang="en-US" sz="2000" b="0" u="sng" dirty="0" smtClean="0"/>
              <a:t>Customer </a:t>
            </a:r>
            <a:r>
              <a:rPr lang="en-US" sz="2000" b="0" u="sng" dirty="0"/>
              <a:t>Submission:</a:t>
            </a:r>
            <a:endParaRPr lang="en-US" sz="2000" b="0" dirty="0"/>
          </a:p>
          <a:p>
            <a:pPr lvl="0"/>
            <a:r>
              <a:rPr lang="en-US" sz="2000" b="0" dirty="0"/>
              <a:t>Provide a </a:t>
            </a:r>
            <a:r>
              <a:rPr lang="en-US" sz="2000" b="0" dirty="0" smtClean="0"/>
              <a:t>secured web </a:t>
            </a:r>
            <a:r>
              <a:rPr lang="en-US" sz="2000" b="0" dirty="0"/>
              <a:t>portal allowing Customers to submit their dispense data</a:t>
            </a:r>
          </a:p>
          <a:p>
            <a:pPr marL="457200" lvl="1" indent="0">
              <a:buNone/>
            </a:pPr>
            <a:r>
              <a:rPr lang="en-US" sz="2000" dirty="0"/>
              <a:t>Require Customer login credentials </a:t>
            </a:r>
          </a:p>
          <a:p>
            <a:endParaRPr lang="en-US" sz="2000" b="0" u="sng" dirty="0" smtClean="0"/>
          </a:p>
          <a:p>
            <a:r>
              <a:rPr lang="en-US" sz="2000" b="0" u="sng" dirty="0" smtClean="0"/>
              <a:t>Customer Control Limits:</a:t>
            </a:r>
            <a:endParaRPr lang="en-US" sz="2000" b="0" dirty="0"/>
          </a:p>
          <a:p>
            <a:pPr lvl="0"/>
            <a:r>
              <a:rPr lang="en-US" sz="2000" b="0" dirty="0" smtClean="0"/>
              <a:t>Provide a systematic way to define unique calculations based on varying criteria and update Customer Control Limits (this will be a cross functional initiative) </a:t>
            </a:r>
            <a:endParaRPr lang="en-US" sz="2000" b="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742950" lvl="1" indent="-285750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9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756" y="666749"/>
            <a:ext cx="8275203" cy="429463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Risks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5356" y="1358211"/>
            <a:ext cx="8271775" cy="40350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Sales may be negatively impacted if the trend analysis results in lowering limits for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Conversion tool to convert Customer PDF’s to CSV/excel is required</a:t>
            </a:r>
          </a:p>
          <a:p>
            <a:pPr marL="721096" lvl="1" indent="-285750"/>
            <a:r>
              <a:rPr lang="en-US" sz="1600" dirty="0" smtClean="0"/>
              <a:t>Cost associated is TBD and will come from Compliance’s budget</a:t>
            </a:r>
            <a:endParaRPr lang="en-US" sz="16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Compliance will have the responsibility of converting PDF’s from customers to CSV/Excel for uploading</a:t>
            </a:r>
            <a:endParaRPr lang="en-US" sz="1600" b="0" dirty="0"/>
          </a:p>
          <a:p>
            <a:pPr marL="721096" lvl="1" indent="-285750"/>
            <a:endParaRPr lang="en-US" sz="1600" dirty="0" smtClean="0"/>
          </a:p>
          <a:p>
            <a:pPr marL="285750" indent="-2857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756" y="666749"/>
            <a:ext cx="8275203" cy="429463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Assumptions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5356" y="1222744"/>
            <a:ext cx="8271775" cy="488468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smtClean="0"/>
              <a:t>Customer requests to have as a ‘primary’ provider for specific controlled products has increased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smtClean="0"/>
              <a:t>Anda Compliance team will work with Customer Compliance departments to finalize the template</a:t>
            </a:r>
          </a:p>
          <a:p>
            <a:pPr marL="721096" lvl="1" indent="-285750"/>
            <a:r>
              <a:rPr lang="en-US" sz="1400" dirty="0" smtClean="0"/>
              <a:t>Drug Utilization Format Templates :</a:t>
            </a:r>
          </a:p>
          <a:p>
            <a:pPr marL="721096" lvl="1" indent="-285750"/>
            <a:endParaRPr lang="en-US" sz="1400" dirty="0" smtClean="0"/>
          </a:p>
          <a:p>
            <a:pPr lvl="1" indent="0">
              <a:buNone/>
            </a:pPr>
            <a:endParaRPr lang="en-US" sz="1400" dirty="0" smtClean="0"/>
          </a:p>
          <a:p>
            <a:pPr lvl="1" indent="0">
              <a:buNone/>
            </a:pPr>
            <a:endParaRPr lang="en-US" sz="1400" dirty="0"/>
          </a:p>
          <a:p>
            <a:pPr lvl="1" indent="0">
              <a:buNone/>
            </a:pPr>
            <a:endParaRPr lang="en-US" sz="1400" dirty="0" smtClean="0"/>
          </a:p>
          <a:p>
            <a:pPr lvl="1" indent="0">
              <a:buNone/>
            </a:pPr>
            <a:endParaRPr lang="en-US" sz="1400" dirty="0"/>
          </a:p>
          <a:p>
            <a:pPr lvl="1" indent="0">
              <a:buNone/>
            </a:pPr>
            <a:endParaRPr lang="en-US" sz="1400" dirty="0" smtClean="0"/>
          </a:p>
          <a:p>
            <a:pPr lvl="1" indent="0">
              <a:buNone/>
            </a:pPr>
            <a:endParaRPr lang="en-US" sz="1400" dirty="0"/>
          </a:p>
          <a:p>
            <a:pPr lvl="1" indent="0">
              <a:buNone/>
            </a:pPr>
            <a:endParaRPr lang="en-US" sz="1400" dirty="0" smtClean="0"/>
          </a:p>
          <a:p>
            <a:pPr marL="721096" lvl="1" indent="-285750"/>
            <a:r>
              <a:rPr lang="en-US" sz="1400" dirty="0" smtClean="0"/>
              <a:t>Compliance will modify the file to upload by C-Type </a:t>
            </a:r>
            <a:r>
              <a:rPr lang="en-US" sz="1400" b="1" u="sng" dirty="0" smtClean="0"/>
              <a:t>(When applicable or by customer number if not a chain trade class) </a:t>
            </a:r>
          </a:p>
          <a:p>
            <a:pPr marL="721096" lvl="1" indent="-285750"/>
            <a:r>
              <a:rPr lang="en-US" sz="1400" dirty="0" smtClean="0"/>
              <a:t>Items listed in “Potential Future </a:t>
            </a:r>
            <a:r>
              <a:rPr lang="en-US" sz="1400" dirty="0"/>
              <a:t>Projects for </a:t>
            </a:r>
            <a:r>
              <a:rPr lang="en-US" sz="1400" dirty="0" smtClean="0"/>
              <a:t>Narcotic </a:t>
            </a:r>
            <a:r>
              <a:rPr lang="en-US" sz="1400" dirty="0"/>
              <a:t>Trends Analysis </a:t>
            </a:r>
            <a:r>
              <a:rPr lang="en-US" sz="1400" dirty="0" smtClean="0"/>
              <a:t>Initiative” slide are out of scope for this project </a:t>
            </a:r>
          </a:p>
          <a:p>
            <a:pPr marL="721096" lvl="1" indent="-285750"/>
            <a:r>
              <a:rPr lang="en-US" sz="1400" dirty="0" smtClean="0"/>
              <a:t>We will be developing this functionality in the new Sub-System (GUI) </a:t>
            </a:r>
          </a:p>
          <a:p>
            <a:pPr marL="721096" lvl="1" indent="-285750"/>
            <a:r>
              <a:rPr lang="en-US" sz="1400" dirty="0" smtClean="0"/>
              <a:t>Provide a centralized inbox/email for Customers to provide data </a:t>
            </a:r>
          </a:p>
          <a:p>
            <a:pPr marL="721096" lvl="1" indent="-285750"/>
            <a:r>
              <a:rPr lang="en-US" sz="1400" dirty="0" smtClean="0"/>
              <a:t>Rules will be flexible to account for any future changes</a:t>
            </a:r>
            <a:endParaRPr lang="en-US" sz="1400" dirty="0"/>
          </a:p>
          <a:p>
            <a:pPr marL="285750" indent="-285750"/>
            <a:endParaRPr lang="en-US" sz="1600" dirty="0"/>
          </a:p>
          <a:p>
            <a:pPr marL="721096" lvl="1" indent="-285750"/>
            <a:endParaRPr lang="en-US" sz="1600" dirty="0" smtClean="0"/>
          </a:p>
          <a:p>
            <a:pPr marL="285750" indent="-2857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540470"/>
              </p:ext>
            </p:extLst>
          </p:nvPr>
        </p:nvGraphicFramePr>
        <p:xfrm>
          <a:off x="1128158" y="2077258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200" dirty="0" smtClean="0"/>
                        <a:t>Format</a:t>
                      </a:r>
                      <a:r>
                        <a:rPr lang="en-US" sz="1200" baseline="0" dirty="0" smtClean="0"/>
                        <a:t> when Customer Provides GPID Data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DEA 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 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GPID</a:t>
                      </a:r>
                      <a:r>
                        <a:rPr lang="en-US" sz="1200" baseline="0" dirty="0" smtClean="0"/>
                        <a:t> 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GPID 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Rx Count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Quantity Doses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850924"/>
              </p:ext>
            </p:extLst>
          </p:nvPr>
        </p:nvGraphicFramePr>
        <p:xfrm>
          <a:off x="1128158" y="3044436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200" dirty="0" smtClean="0"/>
                        <a:t>Format</a:t>
                      </a:r>
                      <a:r>
                        <a:rPr lang="en-US" sz="1200" baseline="0" dirty="0" smtClean="0"/>
                        <a:t> when Customer Provides  NDC Data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DEA 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 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NDC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Drug 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Rx Count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Quantity Doses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5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706" y="638174"/>
            <a:ext cx="8275203" cy="391363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Estimated Costs</a:t>
            </a:r>
            <a:endParaRPr lang="en-US" sz="3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356" y="1261101"/>
            <a:ext cx="8271775" cy="494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7673" lvl="1" defTabSz="870692">
              <a:spcBef>
                <a:spcPct val="20000"/>
              </a:spcBef>
              <a:defRPr/>
            </a:pPr>
            <a:r>
              <a:rPr lang="en-US" sz="2400" u="sng" dirty="0" smtClean="0"/>
              <a:t>IT hours </a:t>
            </a:r>
          </a:p>
          <a:p>
            <a:pPr lvl="1">
              <a:defRPr/>
            </a:pPr>
            <a:r>
              <a:rPr lang="en-US" sz="2400" dirty="0" smtClean="0"/>
              <a:t>Project Management:	</a:t>
            </a:r>
            <a:r>
              <a:rPr lang="en-US" sz="2400" dirty="0"/>
              <a:t> </a:t>
            </a:r>
            <a:r>
              <a:rPr lang="en-US" sz="2400" dirty="0" smtClean="0"/>
              <a:t>  30 </a:t>
            </a:r>
            <a:r>
              <a:rPr lang="en-US" sz="2400" dirty="0"/>
              <a:t>hours</a:t>
            </a:r>
            <a:endParaRPr lang="en-US" sz="2400" dirty="0" smtClean="0"/>
          </a:p>
          <a:p>
            <a:pPr lvl="1">
              <a:defRPr/>
            </a:pPr>
            <a:r>
              <a:rPr lang="en-US" sz="2400" dirty="0" smtClean="0"/>
              <a:t>Business Analysis:	</a:t>
            </a:r>
            <a:r>
              <a:rPr lang="en-US" sz="2400" dirty="0"/>
              <a:t> </a:t>
            </a:r>
            <a:r>
              <a:rPr lang="en-US" sz="2400" dirty="0" smtClean="0"/>
              <a:t>  60 </a:t>
            </a:r>
            <a:r>
              <a:rPr lang="en-US" sz="2400" dirty="0"/>
              <a:t>hours</a:t>
            </a:r>
            <a:endParaRPr lang="en-US" sz="2400" dirty="0" smtClean="0"/>
          </a:p>
          <a:p>
            <a:pPr lvl="1">
              <a:defRPr/>
            </a:pPr>
            <a:r>
              <a:rPr lang="en-US" sz="2400" dirty="0" smtClean="0"/>
              <a:t>TPS development:	</a:t>
            </a:r>
            <a:r>
              <a:rPr lang="en-US" sz="2400" dirty="0"/>
              <a:t> </a:t>
            </a:r>
            <a:r>
              <a:rPr lang="en-US" sz="2400" dirty="0" smtClean="0"/>
              <a:t>300 hours</a:t>
            </a:r>
          </a:p>
          <a:p>
            <a:pPr lvl="2">
              <a:defRPr/>
            </a:pPr>
            <a:r>
              <a:rPr lang="en-US" sz="2400" dirty="0" smtClean="0"/>
              <a:t>Green Screen to GUI conversion  100 hours </a:t>
            </a:r>
          </a:p>
          <a:p>
            <a:pPr lvl="1">
              <a:defRPr/>
            </a:pPr>
            <a:r>
              <a:rPr lang="en-US" sz="2400" dirty="0" smtClean="0"/>
              <a:t>BI </a:t>
            </a:r>
            <a:r>
              <a:rPr lang="en-US" sz="2400" dirty="0"/>
              <a:t>development:		 0</a:t>
            </a:r>
            <a:endParaRPr lang="en-US" sz="2400" dirty="0" smtClean="0"/>
          </a:p>
          <a:p>
            <a:pPr lvl="1">
              <a:defRPr/>
            </a:pPr>
            <a:r>
              <a:rPr lang="en-US" sz="2400" dirty="0" smtClean="0"/>
              <a:t>QA: 			</a:t>
            </a:r>
            <a:r>
              <a:rPr lang="en-US" sz="2400" dirty="0"/>
              <a:t> </a:t>
            </a:r>
            <a:r>
              <a:rPr lang="en-US" sz="2400" dirty="0" smtClean="0"/>
              <a:t>0</a:t>
            </a:r>
          </a:p>
          <a:p>
            <a:pPr marL="217673" lvl="1" indent="0">
              <a:buNone/>
              <a:defRPr/>
            </a:pPr>
            <a:r>
              <a:rPr lang="en-US" sz="2400" dirty="0" smtClean="0"/>
              <a:t>Total hours = 490</a:t>
            </a:r>
          </a:p>
          <a:p>
            <a:pPr marL="217673" lvl="1" indent="0">
              <a:buNone/>
              <a:defRPr/>
            </a:pPr>
            <a:r>
              <a:rPr lang="en-US" sz="2400" dirty="0" smtClean="0"/>
              <a:t>Total cost =   $36,750</a:t>
            </a:r>
            <a:endParaRPr lang="en-US" sz="2400" dirty="0"/>
          </a:p>
          <a:p>
            <a:pPr marL="217673" lvl="1" indent="0" defTabSz="870692">
              <a:spcBef>
                <a:spcPct val="20000"/>
              </a:spcBef>
              <a:buNone/>
              <a:defRPr/>
            </a:pPr>
            <a:endParaRPr lang="en-US" sz="1200" dirty="0"/>
          </a:p>
          <a:p>
            <a:pPr marL="435346" lvl="1" indent="-217673" defTabSz="870692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Additional expense will be incurred if a PDF Conversion tool is purchased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32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431" y="657224"/>
            <a:ext cx="8275203" cy="504826"/>
          </a:xfrm>
        </p:spPr>
        <p:txBody>
          <a:bodyPr/>
          <a:lstStyle/>
          <a:p>
            <a:r>
              <a:rPr lang="en-US" sz="3600" dirty="0" smtClean="0">
                <a:latin typeface="+mj-lt"/>
              </a:rPr>
              <a:t>Open Questions / Discussion 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4145" y="1162050"/>
            <a:ext cx="8271775" cy="4945380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6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031" y="647700"/>
            <a:ext cx="8275203" cy="705688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Mission</a:t>
            </a:r>
            <a:endParaRPr lang="en-US" sz="36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sz="2400" b="0" dirty="0">
                <a:cs typeface="Arial" panose="020B0604020202020204" pitchFamily="34" charset="0"/>
              </a:rPr>
              <a:t>Enhance the current Narcotic Trend Analysis review process by capturing and storing Customer dispense data in a centralized repository.  </a:t>
            </a:r>
            <a:endParaRPr lang="en-US" sz="2400" b="0" dirty="0" smtClean="0">
              <a:cs typeface="Arial" panose="020B0604020202020204" pitchFamily="34" charset="0"/>
            </a:endParaRPr>
          </a:p>
          <a:p>
            <a:pPr algn="ctr"/>
            <a:endParaRPr lang="en-US" sz="2400" b="0" dirty="0">
              <a:cs typeface="Arial" panose="020B0604020202020204" pitchFamily="34" charset="0"/>
            </a:endParaRPr>
          </a:p>
          <a:p>
            <a:pPr algn="ctr"/>
            <a:r>
              <a:rPr lang="en-US" sz="2400" b="0" dirty="0">
                <a:cs typeface="Arial" panose="020B0604020202020204" pitchFamily="34" charset="0"/>
              </a:rPr>
              <a:t>Create an environment which will provide the team with the analytical tools </a:t>
            </a:r>
            <a:r>
              <a:rPr lang="en-US" sz="2400" b="0" dirty="0" smtClean="0">
                <a:cs typeface="Arial" panose="020B0604020202020204" pitchFamily="34" charset="0"/>
              </a:rPr>
              <a:t>needed to </a:t>
            </a:r>
            <a:r>
              <a:rPr lang="en-US" sz="2400" b="0" dirty="0">
                <a:cs typeface="Arial" panose="020B0604020202020204" pitchFamily="34" charset="0"/>
              </a:rPr>
              <a:t>review large quantities of Customer dispense </a:t>
            </a:r>
            <a:r>
              <a:rPr lang="en-US" sz="2400" b="0" dirty="0" smtClean="0">
                <a:cs typeface="Arial" panose="020B0604020202020204" pitchFamily="34" charset="0"/>
              </a:rPr>
              <a:t>data </a:t>
            </a:r>
            <a:r>
              <a:rPr lang="en-US" sz="2400" b="0" dirty="0">
                <a:cs typeface="Arial" panose="020B0604020202020204" pitchFamily="34" charset="0"/>
              </a:rPr>
              <a:t>in an efficient and effective manner, elevating </a:t>
            </a:r>
            <a:r>
              <a:rPr lang="en-US" sz="2400" b="0" dirty="0" smtClean="0">
                <a:cs typeface="Arial" panose="020B0604020202020204" pitchFamily="34" charset="0"/>
              </a:rPr>
              <a:t>many of </a:t>
            </a:r>
            <a:r>
              <a:rPr lang="en-US" sz="2400" b="0" dirty="0">
                <a:cs typeface="Arial" panose="020B0604020202020204" pitchFamily="34" charset="0"/>
              </a:rPr>
              <a:t>the manual processes </a:t>
            </a:r>
            <a:r>
              <a:rPr lang="en-US" sz="2400" b="0" dirty="0" smtClean="0">
                <a:cs typeface="Arial" panose="020B0604020202020204" pitchFamily="34" charset="0"/>
              </a:rPr>
              <a:t>in place today</a:t>
            </a:r>
            <a:r>
              <a:rPr lang="en-US" sz="2400" b="0" dirty="0"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2400" dirty="0">
                <a:cs typeface="Arial" panose="020B0604020202020204" pitchFamily="34" charset="0"/>
              </a:rPr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4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550613"/>
            <a:ext cx="9144000" cy="831600"/>
          </a:xfrm>
        </p:spPr>
        <p:txBody>
          <a:bodyPr/>
          <a:lstStyle/>
          <a:p>
            <a:pPr algn="ctr"/>
            <a:r>
              <a:rPr lang="en-US" sz="3600" dirty="0" smtClean="0">
                <a:latin typeface="+mn-lt"/>
              </a:rPr>
              <a:t>Appendix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41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356" y="274137"/>
            <a:ext cx="8275203" cy="141178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Trend Analysis – Walgreens 2013 Data- Algorithm Review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81" y="1845786"/>
            <a:ext cx="55816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81" y="4633755"/>
            <a:ext cx="59436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26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Program, Contractual Obligations, &amp; Corresponding Control Limits (Liability)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200150"/>
            <a:ext cx="8839199" cy="3102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3375" y="4552951"/>
            <a:ext cx="8377183" cy="2059195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*Control limits are set-up based on customer dispensing data and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Anda’s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primary position. These instances indicate that customer was not fulfilling minimum contractual obligations, therefore sourcing product elsewhere.</a:t>
            </a:r>
          </a:p>
          <a:p>
            <a:pPr algn="ctr"/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Risk:  Non-desirable control items are sourced from Anda due to the fact that Anda has permitted a high control limit allowance. This allowance is permitted with the assumption Anda is the customer’s primary supplier</a:t>
            </a:r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Solution: Reporting that links external dispensing data with Anda sales trends, allowing precise deductions.</a:t>
            </a:r>
          </a:p>
          <a:p>
            <a:pPr algn="ctr"/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0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27"/>
          <p:cNvSpPr>
            <a:spLocks noGrp="1"/>
          </p:cNvSpPr>
          <p:nvPr>
            <p:ph type="title"/>
          </p:nvPr>
        </p:nvSpPr>
        <p:spPr>
          <a:xfrm>
            <a:off x="550472" y="647698"/>
            <a:ext cx="8275203" cy="838201"/>
          </a:xfrm>
        </p:spPr>
        <p:txBody>
          <a:bodyPr/>
          <a:lstStyle/>
          <a:p>
            <a:r>
              <a:rPr lang="en-US" sz="3600" dirty="0" smtClean="0">
                <a:latin typeface="+mj-lt"/>
              </a:rPr>
              <a:t>Current State</a:t>
            </a:r>
            <a:endParaRPr lang="en-US" sz="36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356" y="1290429"/>
            <a:ext cx="8373212" cy="4490630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r>
              <a:rPr lang="en-US" sz="1400" dirty="0" smtClean="0"/>
              <a:t>The current process to analyze dispensing </a:t>
            </a:r>
            <a:r>
              <a:rPr lang="en-US" sz="1400" dirty="0"/>
              <a:t>patterns </a:t>
            </a:r>
            <a:r>
              <a:rPr lang="en-US" sz="1400" dirty="0" smtClean="0"/>
              <a:t>is done on an individual basis  manual review process.   </a:t>
            </a:r>
          </a:p>
          <a:p>
            <a:r>
              <a:rPr lang="en-US" sz="1400" dirty="0" smtClean="0"/>
              <a:t>The information provided is saved </a:t>
            </a:r>
            <a:r>
              <a:rPr lang="en-US" sz="1400" dirty="0"/>
              <a:t>to the </a:t>
            </a:r>
            <a:r>
              <a:rPr lang="en-US" sz="1400" dirty="0" smtClean="0"/>
              <a:t>O:drive.– in its original state.</a:t>
            </a:r>
          </a:p>
          <a:p>
            <a:endParaRPr lang="en-US" sz="1400" dirty="0" smtClean="0"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ea typeface="+mj-ea"/>
                <a:cs typeface="Arial" panose="020B0604020202020204" pitchFamily="34" charset="0"/>
              </a:rPr>
              <a:t>Anda</a:t>
            </a:r>
            <a:r>
              <a:rPr lang="en-US" sz="1400" dirty="0" smtClean="0">
                <a:ea typeface="+mj-ea"/>
                <a:cs typeface="Arial" panose="020B0604020202020204" pitchFamily="34" charset="0"/>
              </a:rPr>
              <a:t> currently requires dispense data up front from customers, to selling controls to a new 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+mj-ea"/>
                <a:cs typeface="Arial" panose="020B0604020202020204" pitchFamily="34" charset="0"/>
              </a:rPr>
              <a:t>Other scenario is when a customer requests an increase we will also request the data prior to increasing limit or if there is a need to audit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+mj-ea"/>
                <a:cs typeface="Arial" panose="020B0604020202020204" pitchFamily="34" charset="0"/>
              </a:rPr>
              <a:t>DEA Compliance team will receive this data either in CSV, Excel or in PDF formats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+mj-ea"/>
                <a:cs typeface="Arial" panose="020B0604020202020204" pitchFamily="34" charset="0"/>
              </a:rPr>
              <a:t>This data is received from</a:t>
            </a:r>
            <a:r>
              <a:rPr lang="en-US" sz="1400" b="1" dirty="0" smtClean="0">
                <a:ea typeface="+mj-ea"/>
                <a:cs typeface="Arial" panose="020B0604020202020204" pitchFamily="34" charset="0"/>
              </a:rPr>
              <a:t> </a:t>
            </a:r>
            <a:r>
              <a:rPr lang="en-US" sz="1400" dirty="0" smtClean="0">
                <a:ea typeface="+mj-ea"/>
                <a:cs typeface="Arial" panose="020B0604020202020204" pitchFamily="34" charset="0"/>
              </a:rPr>
              <a:t>19, 249 amount of Customers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+mj-ea"/>
                <a:cs typeface="Arial" panose="020B0604020202020204" pitchFamily="34" charset="0"/>
              </a:rPr>
              <a:t>Each file can contain between </a:t>
            </a:r>
            <a:r>
              <a:rPr lang="en-US" sz="1400" dirty="0" smtClean="0">
                <a:ea typeface="+mj-ea"/>
                <a:cs typeface="Arial" panose="020B0604020202020204" pitchFamily="34" charset="0"/>
              </a:rPr>
              <a:t>several </a:t>
            </a:r>
            <a:r>
              <a:rPr lang="en-US" sz="1400" dirty="0" smtClean="0">
                <a:ea typeface="+mj-ea"/>
                <a:cs typeface="Arial" panose="020B0604020202020204" pitchFamily="34" charset="0"/>
              </a:rPr>
              <a:t>rows of data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+mj-ea"/>
                <a:cs typeface="Arial" panose="020B0604020202020204" pitchFamily="34" charset="0"/>
              </a:rPr>
              <a:t>Some Customers provide this information at an NDC level which requires the DEA Compliance Analyst to retrieve the GPID and Control Group to analyze at a higher level;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+mj-ea"/>
                <a:cs typeface="Arial" panose="020B0604020202020204" pitchFamily="34" charset="0"/>
              </a:rPr>
              <a:t>The data provided also includes items not carried by </a:t>
            </a:r>
            <a:r>
              <a:rPr lang="en-US" sz="1400" dirty="0" err="1" smtClean="0">
                <a:ea typeface="+mj-ea"/>
                <a:cs typeface="Arial" panose="020B0604020202020204" pitchFamily="34" charset="0"/>
              </a:rPr>
              <a:t>Anda</a:t>
            </a:r>
            <a:r>
              <a:rPr lang="en-US" sz="1400" dirty="0" smtClean="0">
                <a:ea typeface="+mj-ea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+mj-ea"/>
                <a:cs typeface="Arial" panose="020B0604020202020204" pitchFamily="34" charset="0"/>
              </a:rPr>
              <a:t>The Analyst reviews the data to find-out the following; </a:t>
            </a:r>
            <a:endParaRPr lang="en-US" sz="1400" dirty="0">
              <a:ea typeface="+mj-ea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+mj-ea"/>
                <a:cs typeface="Arial" panose="020B0604020202020204" pitchFamily="34" charset="0"/>
              </a:rPr>
              <a:t>Review data to determine the Customers top 100 products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+mj-ea"/>
                <a:cs typeface="Arial" panose="020B0604020202020204" pitchFamily="34" charset="0"/>
              </a:rPr>
              <a:t>Review data to determine dispensing pattern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+mj-ea"/>
                <a:cs typeface="Arial" panose="020B0604020202020204" pitchFamily="34" charset="0"/>
              </a:rPr>
              <a:t>Need to ensure volume of narcotics does not exceed expectations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+mj-ea"/>
                <a:cs typeface="Arial" panose="020B0604020202020204" pitchFamily="34" charset="0"/>
              </a:rPr>
              <a:t>Review data to determine control limits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+mj-ea"/>
                <a:cs typeface="Arial" panose="020B0604020202020204" pitchFamily="34" charset="0"/>
              </a:rPr>
              <a:t>Analyst must then update control limits for each Customer (store) </a:t>
            </a:r>
            <a:endParaRPr lang="en-US" sz="1400" dirty="0">
              <a:ea typeface="+mj-ea"/>
              <a:cs typeface="Arial" panose="020B0604020202020204" pitchFamily="34" charset="0"/>
            </a:endParaRPr>
          </a:p>
          <a:p>
            <a:pPr lvl="2"/>
            <a:endParaRPr lang="en-US" sz="1400" dirty="0" smtClean="0">
              <a:solidFill>
                <a:srgbClr val="FF0000"/>
              </a:solidFill>
              <a:ea typeface="+mj-ea"/>
              <a:cs typeface="Arial" panose="020B0604020202020204" pitchFamily="34" charset="0"/>
            </a:endParaRPr>
          </a:p>
          <a:p>
            <a:pPr lvl="1"/>
            <a:r>
              <a:rPr lang="en-US" sz="1400" dirty="0" smtClean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 </a:t>
            </a:r>
            <a:endParaRPr lang="en-US" sz="1400" dirty="0">
              <a:solidFill>
                <a:srgbClr val="FF0000"/>
              </a:solidFill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6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356" y="104010"/>
            <a:ext cx="8275203" cy="83160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Current State: 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Controls Customers  </a:t>
            </a:r>
            <a:endParaRPr lang="en-US" sz="36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5356" y="1638579"/>
            <a:ext cx="8271775" cy="4617720"/>
          </a:xfrm>
        </p:spPr>
        <p:txBody>
          <a:bodyPr/>
          <a:lstStyle/>
          <a:p>
            <a:pPr algn="ctr"/>
            <a:r>
              <a:rPr lang="en-US" sz="1800" u="sng" dirty="0" smtClean="0"/>
              <a:t>Current Customer Count Allowed to Buy Controls – Active Accounts By Trade Class </a:t>
            </a:r>
            <a:endParaRPr lang="en-US" sz="18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149248"/>
            <a:ext cx="4895850" cy="418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29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231" y="123824"/>
            <a:ext cx="8441944" cy="543763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+mn-lt"/>
              </a:rPr>
              <a:t>Current State:</a:t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>Primary Controlled Substance Programs</a:t>
            </a:r>
            <a:endParaRPr lang="en-US" sz="4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325973"/>
              </p:ext>
            </p:extLst>
          </p:nvPr>
        </p:nvGraphicFramePr>
        <p:xfrm>
          <a:off x="2375538" y="1493109"/>
          <a:ext cx="4400862" cy="4644895"/>
        </p:xfrm>
        <a:graphic>
          <a:graphicData uri="http://schemas.openxmlformats.org/drawingml/2006/table">
            <a:tbl>
              <a:tblPr/>
              <a:tblGrid>
                <a:gridCol w="1651582"/>
                <a:gridCol w="2749280"/>
              </a:tblGrid>
              <a:tr h="128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CUSTOMER TYPE</a:t>
                      </a:r>
                    </a:p>
                  </a:txBody>
                  <a:tcPr marL="7553" marR="7553" marT="75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PROGRAM</a:t>
                      </a:r>
                    </a:p>
                  </a:txBody>
                  <a:tcPr marL="7553" marR="7553" marT="75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BARTELL DRUG #632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Basha's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DC #2271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Big Y DC #2269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BI-MART #950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Discount Drug Mart # 327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DISCOUNT DRUG MART DC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–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2267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ENCLARA #2262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EPV (EPIC PRIME VENDOR)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PRIMARY POSITION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4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GIANT EAGLE DISTRIBUTION CENTE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HARTIG-DC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–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2294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HEB DC 194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HEB PHARMACY #807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Hi-School Pharmacy #952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Hometown DC #2268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HY-VEE PHARMACY #294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Hy-Vee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Whse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#1501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Lewis Drugs #567</a:t>
                      </a:r>
                    </a:p>
                  </a:txBody>
                  <a:tcPr marL="7553" marR="7553" marT="7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1) CDI (Customer Dedicated Inventory)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2) TBC-Group of regional Chains that have partnered with Thrifty White to secure primary items on select products (controls included).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MEIJER CSOS PURCHASE ORDERS -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OPTUM RX #1651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OSBORN DRUGS DC #2275</a:t>
                      </a:r>
                    </a:p>
                  </a:txBody>
                  <a:tcPr marL="7553" marR="7553" marT="7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OSBORN DRUGS INC.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–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1034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1) CDI (Customer Dedicated Inventory)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2) TBC-Group of regional Chains that have partnered with Thrifty White to secure primary items on select products (controls included).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Remedi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#1488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Remedi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PP #1454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Rx Cherry Pick #2287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Thrifty White #583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Tops DC #2276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WALGREENS PHARMACY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–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971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WEGMANS #182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CDI (Customer Dedicated Inventory)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5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356" y="1293527"/>
            <a:ext cx="851028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cs typeface="Arial" charset="0"/>
              </a:rPr>
              <a:t>Automate aspects of the heavily manual </a:t>
            </a:r>
            <a:r>
              <a:rPr lang="en-US" sz="2000" dirty="0">
                <a:cs typeface="Arial" charset="0"/>
              </a:rPr>
              <a:t>process </a:t>
            </a:r>
            <a:r>
              <a:rPr lang="en-US" sz="2000" dirty="0" smtClean="0">
                <a:cs typeface="Arial" charset="0"/>
              </a:rPr>
              <a:t>of analyzing Customer dispensing data which will provide </a:t>
            </a:r>
            <a:r>
              <a:rPr lang="en-US" sz="2000" dirty="0" err="1" smtClean="0">
                <a:cs typeface="Arial" charset="0"/>
              </a:rPr>
              <a:t>Anda</a:t>
            </a:r>
            <a:r>
              <a:rPr lang="en-US" sz="2000" dirty="0" smtClean="0">
                <a:cs typeface="Arial" charset="0"/>
              </a:rPr>
              <a:t> with the capabilities to: </a:t>
            </a:r>
            <a:endParaRPr lang="en-US" sz="2000" dirty="0">
              <a:cs typeface="Arial" charset="0"/>
            </a:endParaRPr>
          </a:p>
          <a:p>
            <a:endParaRPr lang="en-US" sz="2000" dirty="0" smtClean="0"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Provide true visibility to the narcotic dispense patterns of our customers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Enhance </a:t>
            </a:r>
            <a:r>
              <a:rPr lang="en-US" sz="2000" dirty="0" err="1" smtClean="0">
                <a:cs typeface="Arial" charset="0"/>
              </a:rPr>
              <a:t>Anda’s</a:t>
            </a:r>
            <a:r>
              <a:rPr lang="en-US" sz="2000" dirty="0" smtClean="0">
                <a:cs typeface="Arial" charset="0"/>
              </a:rPr>
              <a:t> to determine our true position  with our Customers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Primary or Secondary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Provide data enabling us to hold customers accountable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Increase the speed in which the narcotic trend analysis is done,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Reduce review feedback turnaround time to Customers both internal and external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Reduce the risk </a:t>
            </a:r>
            <a:r>
              <a:rPr lang="en-US" sz="2000" dirty="0">
                <a:cs typeface="Arial" charset="0"/>
              </a:rPr>
              <a:t>of not </a:t>
            </a:r>
            <a:r>
              <a:rPr lang="en-US" sz="2000" dirty="0" smtClean="0">
                <a:cs typeface="Arial" charset="0"/>
              </a:rPr>
              <a:t>identifying customers of potential risk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Store valuable Customer dispensing data which can be used to determine </a:t>
            </a:r>
            <a:r>
              <a:rPr lang="en-US" sz="2000" dirty="0" err="1" smtClean="0">
                <a:cs typeface="Arial" charset="0"/>
              </a:rPr>
              <a:t>Anda’s</a:t>
            </a:r>
            <a:r>
              <a:rPr lang="en-US" sz="2000" dirty="0" smtClean="0">
                <a:cs typeface="Arial" charset="0"/>
              </a:rPr>
              <a:t> true position as a supplier of controlled substances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Improve efficiency of onboarding </a:t>
            </a:r>
            <a:r>
              <a:rPr lang="en-US" sz="2000" dirty="0" err="1" smtClean="0">
                <a:cs typeface="Arial" charset="0"/>
              </a:rPr>
              <a:t>Anda</a:t>
            </a:r>
            <a:r>
              <a:rPr lang="en-US" sz="2000" dirty="0" smtClean="0">
                <a:cs typeface="Arial" charset="0"/>
              </a:rPr>
              <a:t> Customers wishing to purchase controls </a:t>
            </a:r>
            <a:endParaRPr lang="en-US" sz="2000" dirty="0"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27"/>
          <p:cNvSpPr>
            <a:spLocks noGrp="1"/>
          </p:cNvSpPr>
          <p:nvPr>
            <p:ph type="title"/>
          </p:nvPr>
        </p:nvSpPr>
        <p:spPr>
          <a:xfrm>
            <a:off x="552899" y="647700"/>
            <a:ext cx="8295826" cy="540080"/>
          </a:xfrm>
        </p:spPr>
        <p:txBody>
          <a:bodyPr/>
          <a:lstStyle/>
          <a:p>
            <a:r>
              <a:rPr lang="en-US" sz="3600" dirty="0" smtClean="0">
                <a:latin typeface="+mj-lt"/>
              </a:rPr>
              <a:t>Objectives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00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889" y="1519587"/>
            <a:ext cx="811572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Arial" charset="0"/>
              </a:rPr>
              <a:t>More precise risk mitigation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Increased visibility into controlled substance purchasing patterns as a primary and secondary supplier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Expedite review of regional and national chain locations allowing for faster approvals and more timely feedback to customer if more information is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Increase customer satisfaction by reducing turnaround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Improved corporate relationships and analytics, utilizing dispensing information rarely provided by customers to a third-party to allow </a:t>
            </a:r>
            <a:r>
              <a:rPr lang="en-US" sz="2000" dirty="0" err="1" smtClean="0">
                <a:cs typeface="Arial" charset="0"/>
              </a:rPr>
              <a:t>Anda</a:t>
            </a:r>
            <a:r>
              <a:rPr lang="en-US" sz="2000" dirty="0" smtClean="0">
                <a:cs typeface="Arial" charset="0"/>
              </a:rPr>
              <a:t> to potentially increase sales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Enable </a:t>
            </a:r>
            <a:r>
              <a:rPr lang="en-US" sz="2000" dirty="0" err="1" smtClean="0">
                <a:cs typeface="Arial" charset="0"/>
              </a:rPr>
              <a:t>Anda</a:t>
            </a:r>
            <a:r>
              <a:rPr lang="en-US" sz="2000" dirty="0" smtClean="0">
                <a:cs typeface="Arial" charset="0"/>
              </a:rPr>
              <a:t> to handle more narcotic business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charset="0"/>
              </a:rPr>
              <a:t>Data warehousing of external customer data for future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27"/>
          <p:cNvSpPr>
            <a:spLocks noGrp="1"/>
          </p:cNvSpPr>
          <p:nvPr>
            <p:ph type="title"/>
          </p:nvPr>
        </p:nvSpPr>
        <p:spPr>
          <a:xfrm>
            <a:off x="569522" y="657224"/>
            <a:ext cx="8275203" cy="514351"/>
          </a:xfrm>
        </p:spPr>
        <p:txBody>
          <a:bodyPr/>
          <a:lstStyle/>
          <a:p>
            <a:r>
              <a:rPr lang="en-US" sz="3600" dirty="0" smtClean="0">
                <a:latin typeface="+mj-lt"/>
              </a:rPr>
              <a:t>Benefits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04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319" y="1206411"/>
            <a:ext cx="800631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Provide the ability to upload data into TPS and systematically determine the following;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Top </a:t>
            </a:r>
            <a:r>
              <a:rPr lang="en-US" sz="2000" dirty="0">
                <a:cs typeface="Arial" panose="020B0604020202020204" pitchFamily="34" charset="0"/>
              </a:rPr>
              <a:t>100 items dispensed </a:t>
            </a:r>
            <a:endParaRPr lang="en-US" sz="2000" dirty="0" smtClean="0"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Flag customers of concern </a:t>
            </a:r>
            <a:endParaRPr lang="en-US" sz="20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Provide error reports if there are issues with the data the customer provided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Provide user with flexibility to view data utilizing different filters / sort functions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Export data in format which can easily be used to update control limits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User will have the ability to modify data as needed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Dispense data will be stored and used in future analytics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cs typeface="Arial" panose="020B0604020202020204" pitchFamily="34" charset="0"/>
              </a:rPr>
              <a:t>Anda</a:t>
            </a:r>
            <a:r>
              <a:rPr lang="en-US" sz="2000" dirty="0" smtClean="0">
                <a:cs typeface="Arial" panose="020B0604020202020204" pitchFamily="34" charset="0"/>
              </a:rPr>
              <a:t> will request the data more frequently by customers potentially for quarterly reviews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/>
            <a:endParaRPr lang="en-US" sz="16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/>
            <a:endParaRPr lang="en-US" sz="16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2"/>
            <a:endParaRPr lang="en-US" sz="1600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27"/>
          <p:cNvSpPr>
            <a:spLocks noGrp="1"/>
          </p:cNvSpPr>
          <p:nvPr>
            <p:ph type="title"/>
          </p:nvPr>
        </p:nvSpPr>
        <p:spPr>
          <a:xfrm>
            <a:off x="550472" y="647699"/>
            <a:ext cx="8275203" cy="657226"/>
          </a:xfrm>
        </p:spPr>
        <p:txBody>
          <a:bodyPr/>
          <a:lstStyle/>
          <a:p>
            <a:r>
              <a:rPr lang="en-US" sz="3600" dirty="0" smtClean="0">
                <a:latin typeface="+mj-lt"/>
              </a:rPr>
              <a:t>Future State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96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356" y="1180506"/>
            <a:ext cx="851028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b="1" u="sng" dirty="0" smtClean="0"/>
              <a:t>TPS Enhancements </a:t>
            </a:r>
            <a:endParaRPr lang="en-US" b="1" u="sng" dirty="0"/>
          </a:p>
          <a:p>
            <a:pPr lvl="0"/>
            <a:r>
              <a:rPr lang="en-US" b="1" dirty="0" smtClean="0"/>
              <a:t>Upload Functionality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upload capability to enable Compliance to import Customer dispense information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must be able to upload by DEA number  and C-Type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must be able to upload by GPID or by NDC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Upon upload; user must have the ability to indicate the date range the data has been provided for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the ability for the Compliance team to match NDC numbers provided by Customer to GPID data provided by </a:t>
            </a:r>
            <a:r>
              <a:rPr lang="en-US" dirty="0" err="1" smtClean="0"/>
              <a:t>MediSpan</a:t>
            </a:r>
            <a:r>
              <a:rPr lang="en-US" dirty="0" smtClean="0"/>
              <a:t> (currently stored in TPS)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the ability for the Compliance team to verify GPID’s provided by Customers against the GPID provided by </a:t>
            </a:r>
            <a:r>
              <a:rPr lang="en-US" dirty="0" err="1" smtClean="0"/>
              <a:t>MediSpan</a:t>
            </a:r>
            <a:r>
              <a:rPr lang="en-US" dirty="0" smtClean="0"/>
              <a:t> (currently stored in TPS)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an error log when there is an issue with the data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DEA # in file provide does not match DEA # in TPS Customer Account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any fields which have been identified as ‘Required’ are missing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Details of required fields will be provided by Compliance team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GPID provided in file does not match GPID in </a:t>
            </a:r>
            <a:r>
              <a:rPr lang="en-US" dirty="0" err="1" smtClean="0"/>
              <a:t>MediSpan</a:t>
            </a:r>
            <a:r>
              <a:rPr lang="en-US" dirty="0" smtClean="0"/>
              <a:t> data 	</a:t>
            </a:r>
            <a:endParaRPr lang="en-US" dirty="0"/>
          </a:p>
          <a:p>
            <a:endParaRPr lang="en-US" sz="1600" dirty="0" smtClean="0"/>
          </a:p>
          <a:p>
            <a:pPr lvl="1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2ED6-0B9A-4220-9CD8-0BB0545FDA1C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27"/>
          <p:cNvSpPr>
            <a:spLocks noGrp="1"/>
          </p:cNvSpPr>
          <p:nvPr>
            <p:ph type="title"/>
          </p:nvPr>
        </p:nvSpPr>
        <p:spPr>
          <a:xfrm>
            <a:off x="588572" y="657224"/>
            <a:ext cx="8275203" cy="454355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Scope</a:t>
            </a:r>
            <a:r>
              <a:rPr lang="en-US" sz="3600" dirty="0" smtClean="0">
                <a:latin typeface="+mj-lt"/>
              </a:rPr>
              <a:t> 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71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50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>
        <a:spAutoFit/>
      </a:bodyPr>
      <a:lstStyle>
        <a:defPPr algn="ctr">
          <a:defRPr sz="1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22230</TotalTime>
  <Words>2328</Words>
  <Application>Microsoft Office PowerPoint</Application>
  <PresentationFormat>On-screen Show (4:3)</PresentationFormat>
  <Paragraphs>337</Paragraphs>
  <Slides>22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50_blank</vt:lpstr>
      <vt:lpstr>Office Theme</vt:lpstr>
      <vt:lpstr>think-cell Slide</vt:lpstr>
      <vt:lpstr>PowerPoint Presentation</vt:lpstr>
      <vt:lpstr>Mission</vt:lpstr>
      <vt:lpstr>Current State</vt:lpstr>
      <vt:lpstr>Current State:  Controls Customers  </vt:lpstr>
      <vt:lpstr>Current State: Primary Controlled Substance Programs</vt:lpstr>
      <vt:lpstr>Objectives</vt:lpstr>
      <vt:lpstr>Benefits</vt:lpstr>
      <vt:lpstr>Future State</vt:lpstr>
      <vt:lpstr>Scope </vt:lpstr>
      <vt:lpstr>Scope </vt:lpstr>
      <vt:lpstr>Scope </vt:lpstr>
      <vt:lpstr>PowerPoint Presentation</vt:lpstr>
      <vt:lpstr>Scope </vt:lpstr>
      <vt:lpstr>Scope </vt:lpstr>
      <vt:lpstr>Potential Future Projects for  Narcotic Trends Analysis Initiative </vt:lpstr>
      <vt:lpstr>Risks </vt:lpstr>
      <vt:lpstr>Assumptions </vt:lpstr>
      <vt:lpstr>Estimated Costs</vt:lpstr>
      <vt:lpstr>Open Questions / Discussion </vt:lpstr>
      <vt:lpstr>Appendix</vt:lpstr>
      <vt:lpstr> Trend Analysis – Walgreens 2013 Data- Algorithm Review   </vt:lpstr>
      <vt:lpstr>Primary Program, Contractual Obligations, &amp; Corresponding Control Limits (Liability)</vt:lpstr>
    </vt:vector>
  </TitlesOfParts>
  <Company>Actavis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TEVA Transaction – ANDA Day 1 Project</dc:title>
  <dc:creator>Perrine, Thomas</dc:creator>
  <cp:lastModifiedBy>Solis, Sabrina</cp:lastModifiedBy>
  <cp:revision>486</cp:revision>
  <cp:lastPrinted>2018-04-11T16:24:29Z</cp:lastPrinted>
  <dcterms:created xsi:type="dcterms:W3CDTF">2016-02-23T14:08:40Z</dcterms:created>
  <dcterms:modified xsi:type="dcterms:W3CDTF">2018-05-03T19:27:18Z</dcterms:modified>
</cp:coreProperties>
</file>