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72" r:id="rId2"/>
    <p:sldId id="549" r:id="rId3"/>
    <p:sldId id="550" r:id="rId4"/>
    <p:sldId id="551" r:id="rId5"/>
    <p:sldId id="557" r:id="rId6"/>
    <p:sldId id="515" r:id="rId7"/>
    <p:sldId id="552" r:id="rId8"/>
    <p:sldId id="562" r:id="rId9"/>
    <p:sldId id="563" r:id="rId10"/>
    <p:sldId id="559" r:id="rId11"/>
    <p:sldId id="561" r:id="rId12"/>
    <p:sldId id="560" r:id="rId13"/>
    <p:sldId id="522" r:id="rId14"/>
    <p:sldId id="523" r:id="rId15"/>
    <p:sldId id="524" r:id="rId16"/>
    <p:sldId id="525" r:id="rId17"/>
    <p:sldId id="526" r:id="rId18"/>
    <p:sldId id="568" r:id="rId19"/>
    <p:sldId id="571" r:id="rId20"/>
    <p:sldId id="546" r:id="rId21"/>
    <p:sldId id="569" r:id="rId22"/>
    <p:sldId id="570" r:id="rId23"/>
    <p:sldId id="574" r:id="rId24"/>
    <p:sldId id="575" r:id="rId25"/>
    <p:sldId id="452" r:id="rId26"/>
    <p:sldId id="564" r:id="rId27"/>
    <p:sldId id="5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3565A"/>
    <a:srgbClr val="00AEC7"/>
    <a:srgbClr val="417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1544" autoAdjust="0"/>
  </p:normalViewPr>
  <p:slideViewPr>
    <p:cSldViewPr>
      <p:cViewPr varScale="1">
        <p:scale>
          <a:sx n="113" d="100"/>
          <a:sy n="113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5"/>
      <c:hPercent val="40"/>
      <c:rotY val="90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372430828903994"/>
          <c:y val="2.0930232558140041E-2"/>
          <c:w val="0.75528335784006551"/>
          <c:h val="0.7631937005945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Teva</c:v>
                </c:pt>
              </c:strCache>
            </c:strRef>
          </c:tx>
          <c:spPr>
            <a:solidFill>
              <a:schemeClr val="accent1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38826455944957E-2"/>
                  <c:y val="-1.556912938456879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Teva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11.9%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21724137931034732"/>
                  <c:y val="0.455813953488372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25747126436782186"/>
                  <c:y val="0.54883720930232449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30919540229885512"/>
                  <c:y val="0.59534883720931164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36896551724137938"/>
                  <c:y val="0.68372093023256653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42068965517241846"/>
                  <c:y val="0.77441860465116252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47816091954023032"/>
                  <c:y val="0.64418604651162803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54367816091954002"/>
                  <c:y val="0.64418604651162803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63218390804597702"/>
                  <c:y val="0.69069767441862118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69655172413792632"/>
                  <c:y val="0.68372093023256653"/>
                </c:manualLayout>
              </c:layout>
              <c:spPr>
                <a:noFill/>
                <a:ln w="30942">
                  <a:noFill/>
                </a:ln>
              </c:spPr>
              <c:txPr>
                <a:bodyPr/>
                <a:lstStyle/>
                <a:p>
                  <a:pPr>
                    <a:defRPr sz="1462" b="1" i="0" u="none" strike="noStrike" baseline="0">
                      <a:solidFill>
                        <a:schemeClr val="tx1"/>
                      </a:solidFill>
                      <a:latin typeface="MS P????"/>
                      <a:ea typeface="MS P????"/>
                      <a:cs typeface="MS P????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2193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Sheet1!$B$2:$B$2</c:f>
              <c:numCache>
                <c:formatCode>0.0%</c:formatCode>
                <c:ptCount val="1"/>
                <c:pt idx="0">
                  <c:v>0.11899999999999999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Mylan</c:v>
                </c:pt>
              </c:strCache>
            </c:strRef>
          </c:tx>
          <c:spPr>
            <a:solidFill>
              <a:schemeClr val="accent2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5956885297365625E-3"/>
                  <c:y val="-1.805365573802867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Mylan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11.2%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Sheet1!$C$2:$C$2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Actavis</c:v>
                </c:pt>
              </c:strCache>
            </c:strRef>
          </c:tx>
          <c:spPr>
            <a:solidFill>
              <a:schemeClr val="tx1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597861345002878E-2"/>
                  <c:y val="-1.9465181666031766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>
                        <a:solidFill>
                          <a:srgbClr val="008000"/>
                        </a:solidFill>
                      </a:rPr>
                      <a:t>A</a:t>
                    </a:r>
                    <a:r>
                      <a:rPr lang="en-US" sz="1600" baseline="0" dirty="0" smtClean="0">
                        <a:solidFill>
                          <a:srgbClr val="008000"/>
                        </a:solidFill>
                      </a:rPr>
                      <a:t>ctavis</a:t>
                    </a:r>
                  </a:p>
                  <a:p>
                    <a:r>
                      <a:rPr lang="en-US" sz="1600" baseline="0" dirty="0" smtClean="0">
                        <a:solidFill>
                          <a:srgbClr val="008000"/>
                        </a:solidFill>
                      </a:rPr>
                      <a:t>11.2%</a:t>
                    </a:r>
                    <a:endParaRPr lang="en-US" sz="1600" baseline="0" dirty="0">
                      <a:solidFill>
                        <a:srgbClr val="008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Sheet1!$D$2:$D$2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Sandoz</c:v>
                </c:pt>
              </c:strCache>
            </c:strRef>
          </c:tx>
          <c:spPr>
            <a:solidFill>
              <a:schemeClr val="folHlink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553244462080665E-2"/>
                  <c:y val="-9.9576705257191367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Sandoz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7.5%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Sheet1!$E$2:$E$2</c:f>
              <c:numCache>
                <c:formatCode>0.0%</c:formatCode>
                <c:ptCount val="1"/>
                <c:pt idx="0">
                  <c:v>7.4999999999999997E-2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Par</c:v>
                </c:pt>
              </c:strCache>
            </c:strRef>
          </c:tx>
          <c:spPr>
            <a:solidFill>
              <a:srgbClr val="000000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9268642622591576E-3"/>
                  <c:y val="-8.6667909360181317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Par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  3.7%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Sheet1!$F$2:$F$2</c:f>
              <c:numCache>
                <c:formatCode>0.0%</c:formatCode>
                <c:ptCount val="1"/>
                <c:pt idx="0">
                  <c:v>3.6999999999999998E-2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Lupin</c:v>
                </c:pt>
              </c:strCache>
            </c:strRef>
          </c:tx>
          <c:spPr>
            <a:solidFill>
              <a:srgbClr val="817C00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0381797445948E-3"/>
                  <c:y val="-6.520699089373756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err="1" smtClean="0"/>
                      <a:t>Lupin</a:t>
                    </a:r>
                    <a:endParaRPr lang="en-US" sz="1400" dirty="0" smtClean="0"/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2.5%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Sheet1!$G$2:$G$2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Dr. Reddy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18524633066458E-3"/>
                  <c:y val="-3.4099799882867984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Dr. Reddy’s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2.5%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Sheet1!$H$2:$H$2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Apotex</c:v>
                </c:pt>
              </c:strCache>
            </c:strRef>
          </c:tx>
          <c:spPr>
            <a:solidFill>
              <a:srgbClr val="CCCCFF"/>
            </a:solidFill>
            <a:ln w="1547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5471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4.6079767952083113E-3"/>
                  <c:y val="-8.031477462956049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err="1" smtClean="0"/>
                      <a:t>Apotex</a:t>
                    </a:r>
                    <a:endParaRPr lang="en-US" sz="1400" dirty="0" smtClean="0"/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2.2%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Sheet1!$I$2:$I$2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Greenstone</c:v>
                </c:pt>
              </c:strCache>
            </c:strRef>
          </c:tx>
          <c:spPr>
            <a:solidFill>
              <a:srgbClr val="C00000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980425028807952E-2"/>
                  <c:y val="-8.7294690637246351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Greenstone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2.1%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Sheet1!$J$2:$J$2</c:f>
              <c:numCache>
                <c:formatCode>0.0%</c:formatCode>
                <c:ptCount val="1"/>
                <c:pt idx="0">
                  <c:v>2.1000000000000001E-2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Hospira</c:v>
                </c:pt>
              </c:strCache>
            </c:strRef>
          </c:tx>
          <c:spPr>
            <a:solidFill>
              <a:srgbClr val="FFFF00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9116957139910839E-3"/>
                  <c:y val="-8.828178057329473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err="1" smtClean="0"/>
                      <a:t>Hospira</a:t>
                    </a:r>
                    <a:r>
                      <a:rPr lang="en-US" sz="1400" dirty="0" smtClean="0"/>
                      <a:t> </a:t>
                    </a:r>
                  </a:p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MS P????"/>
                        <a:ea typeface="MS P????"/>
                        <a:cs typeface="MS P????"/>
                      </a:defRPr>
                    </a:pPr>
                    <a:r>
                      <a:rPr lang="en-US" sz="1400" dirty="0" smtClean="0"/>
                      <a:t>2.1%</a:t>
                    </a:r>
                    <a:endParaRPr lang="en-US" sz="1400" dirty="0"/>
                  </a:p>
                </c:rich>
              </c:tx>
              <c:spPr>
                <a:noFill/>
                <a:ln w="3094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Sheet1!$K$2:$K$2</c:f>
              <c:numCache>
                <c:formatCode>0.0%</c:formatCode>
                <c:ptCount val="1"/>
                <c:pt idx="0">
                  <c:v>2.1000000000000001E-2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 w="1547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538743291416902E-2"/>
                  <c:y val="-1.289076849211328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Other 43.1%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942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Market Share</c:v>
                </c:pt>
              </c:strCache>
            </c:strRef>
          </c:cat>
          <c:val>
            <c:numRef>
              <c:f>Sheet1!$L$2:$L$2</c:f>
              <c:numCache>
                <c:formatCode>0.0%</c:formatCode>
                <c:ptCount val="1"/>
                <c:pt idx="0">
                  <c:v>0.43099999999999999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8891136"/>
        <c:axId val="108913408"/>
        <c:axId val="0"/>
      </c:bar3DChart>
      <c:catAx>
        <c:axId val="10889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8913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9134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8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MS P????"/>
                <a:ea typeface="MS P????"/>
                <a:cs typeface="MS P????"/>
              </a:defRPr>
            </a:pPr>
            <a:endParaRPr lang="en-US"/>
          </a:p>
        </c:txPr>
        <c:crossAx val="108891136"/>
        <c:crosses val="autoZero"/>
        <c:crossBetween val="between"/>
      </c:valAx>
      <c:spPr>
        <a:noFill/>
        <a:ln w="3094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3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9000711991433"/>
          <c:y val="0.21785067539241498"/>
          <c:w val="0.74297238486214867"/>
          <c:h val="0.7752970315330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</c:v>
                </c:pt>
              </c:strCache>
            </c:strRef>
          </c:tx>
          <c:explosion val="21"/>
          <c:dPt>
            <c:idx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CVS/Caremark</a:t>
                    </a:r>
                    <a:r>
                      <a:rPr lang="en-US" dirty="0" smtClean="0"/>
                      <a:t>/  Cardinal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23.0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737120183565736E-2"/>
                  <c:y val="-5.125130187514983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275120096235333E-2"/>
                  <c:y val="-0.169029840210393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446593515787454"/>
                  <c:y val="-0.131636730657206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0464746921773928E-2"/>
                  <c:y val="-3.6759684683185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Sheet1!$A$2:$A$13</c:f>
              <c:strCache>
                <c:ptCount val="12"/>
                <c:pt idx="0">
                  <c:v>CVS/Caremark/Cardinal</c:v>
                </c:pt>
                <c:pt idx="1">
                  <c:v>Walgreen/ABC</c:v>
                </c:pt>
                <c:pt idx="2">
                  <c:v>Econdisc</c:v>
                </c:pt>
                <c:pt idx="3">
                  <c:v>McKesson/Rite Aid</c:v>
                </c:pt>
                <c:pt idx="4">
                  <c:v>Walmart</c:v>
                </c:pt>
                <c:pt idx="5">
                  <c:v>Anda</c:v>
                </c:pt>
                <c:pt idx="6">
                  <c:v>Kaiser </c:v>
                </c:pt>
                <c:pt idx="7">
                  <c:v>Optisource</c:v>
                </c:pt>
                <c:pt idx="8">
                  <c:v>Omnicare</c:v>
                </c:pt>
                <c:pt idx="9">
                  <c:v>Morris &amp; Dickson</c:v>
                </c:pt>
                <c:pt idx="10">
                  <c:v>HD Smith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0.23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0.08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Sheet1!$A$2:$A$13</c:f>
              <c:strCache>
                <c:ptCount val="12"/>
                <c:pt idx="0">
                  <c:v>CVS/Caremark/Cardinal</c:v>
                </c:pt>
                <c:pt idx="1">
                  <c:v>Walgreen/ABC</c:v>
                </c:pt>
                <c:pt idx="2">
                  <c:v>Econdisc</c:v>
                </c:pt>
                <c:pt idx="3">
                  <c:v>McKesson/Rite Aid</c:v>
                </c:pt>
                <c:pt idx="4">
                  <c:v>Walmart</c:v>
                </c:pt>
                <c:pt idx="5">
                  <c:v>Anda</c:v>
                </c:pt>
                <c:pt idx="6">
                  <c:v>Kaiser </c:v>
                </c:pt>
                <c:pt idx="7">
                  <c:v>Optisource</c:v>
                </c:pt>
                <c:pt idx="8">
                  <c:v>Omnicare</c:v>
                </c:pt>
                <c:pt idx="9">
                  <c:v>Morris &amp; Dickson</c:v>
                </c:pt>
                <c:pt idx="10">
                  <c:v>HD Smith</c:v>
                </c:pt>
                <c:pt idx="11">
                  <c:v>Other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4DC6-1043-4E76-B081-515F44B64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0AB0F-4F97-485C-93D4-43801A8A3B27}">
      <dgm:prSet phldrT="[Text]" custT="1"/>
      <dgm:spPr/>
      <dgm:t>
        <a:bodyPr/>
        <a:lstStyle/>
        <a:p>
          <a:r>
            <a:rPr lang="en-US" sz="1800" b="1" dirty="0" smtClean="0"/>
            <a:t>1</a:t>
          </a:r>
          <a:endParaRPr lang="en-US" sz="1800" b="1" dirty="0"/>
        </a:p>
      </dgm:t>
    </dgm:pt>
    <dgm:pt modelId="{E96D72FF-59F9-4472-A027-9022082DF3AE}" type="parTrans" cxnId="{FBE80E52-720B-4997-8637-8CAED63BE6EF}">
      <dgm:prSet/>
      <dgm:spPr/>
      <dgm:t>
        <a:bodyPr/>
        <a:lstStyle/>
        <a:p>
          <a:endParaRPr lang="en-US"/>
        </a:p>
      </dgm:t>
    </dgm:pt>
    <dgm:pt modelId="{D3CEB6D2-11E5-4B1B-9791-1E3DC74459FE}" type="sibTrans" cxnId="{FBE80E52-720B-4997-8637-8CAED63BE6EF}">
      <dgm:prSet/>
      <dgm:spPr/>
      <dgm:t>
        <a:bodyPr/>
        <a:lstStyle/>
        <a:p>
          <a:endParaRPr lang="en-US"/>
        </a:p>
      </dgm:t>
    </dgm:pt>
    <dgm:pt modelId="{85BE0FE5-9F49-422D-982E-334126A2E60E}">
      <dgm:prSet phldrT="[Text]" phldr="1"/>
      <dgm:spPr/>
      <dgm:t>
        <a:bodyPr/>
        <a:lstStyle/>
        <a:p>
          <a:endParaRPr lang="en-US" dirty="0"/>
        </a:p>
      </dgm:t>
    </dgm:pt>
    <dgm:pt modelId="{8D9CE7D5-3CB6-4378-8A63-434B28707DAC}" type="parTrans" cxnId="{D93FD883-306F-44EA-88FB-EB17DF0B8585}">
      <dgm:prSet/>
      <dgm:spPr/>
      <dgm:t>
        <a:bodyPr/>
        <a:lstStyle/>
        <a:p>
          <a:endParaRPr lang="en-US"/>
        </a:p>
      </dgm:t>
    </dgm:pt>
    <dgm:pt modelId="{E07214BB-B8B5-4169-BF42-2D2A28CC412D}" type="sibTrans" cxnId="{D93FD883-306F-44EA-88FB-EB17DF0B8585}">
      <dgm:prSet/>
      <dgm:spPr/>
      <dgm:t>
        <a:bodyPr/>
        <a:lstStyle/>
        <a:p>
          <a:endParaRPr lang="en-US"/>
        </a:p>
      </dgm:t>
    </dgm:pt>
    <dgm:pt modelId="{5C750A0A-E4F5-42B9-8D91-4455F5F74F97}">
      <dgm:prSet phldrT="[Text]" custT="1"/>
      <dgm:spPr/>
      <dgm:t>
        <a:bodyPr/>
        <a:lstStyle/>
        <a:p>
          <a:r>
            <a:rPr lang="en-US" sz="1800" b="1" dirty="0" smtClean="0"/>
            <a:t>2</a:t>
          </a:r>
          <a:endParaRPr lang="en-US" sz="1800" b="1" dirty="0"/>
        </a:p>
      </dgm:t>
    </dgm:pt>
    <dgm:pt modelId="{9F9E6A12-FF27-4FA7-94AC-1ABBEC83BCB7}" type="parTrans" cxnId="{72D662E1-0EE0-4C30-9E08-2B09C7DCE520}">
      <dgm:prSet/>
      <dgm:spPr/>
      <dgm:t>
        <a:bodyPr/>
        <a:lstStyle/>
        <a:p>
          <a:endParaRPr lang="en-US"/>
        </a:p>
      </dgm:t>
    </dgm:pt>
    <dgm:pt modelId="{1928C66B-8EAE-4340-BE1B-AEE7C2F54797}" type="sibTrans" cxnId="{72D662E1-0EE0-4C30-9E08-2B09C7DCE520}">
      <dgm:prSet/>
      <dgm:spPr/>
      <dgm:t>
        <a:bodyPr/>
        <a:lstStyle/>
        <a:p>
          <a:endParaRPr lang="en-US"/>
        </a:p>
      </dgm:t>
    </dgm:pt>
    <dgm:pt modelId="{0D7728D3-4785-4FCA-8399-354C63A4DCF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3DD6B07-DAFD-4912-8AF3-D438D9FD652E}" type="parTrans" cxnId="{69809797-9DCF-42A2-A897-9B327ED9C20A}">
      <dgm:prSet/>
      <dgm:spPr/>
      <dgm:t>
        <a:bodyPr/>
        <a:lstStyle/>
        <a:p>
          <a:endParaRPr lang="en-US"/>
        </a:p>
      </dgm:t>
    </dgm:pt>
    <dgm:pt modelId="{EA581359-29FD-4A9A-9DC1-9E2DCE493C11}" type="sibTrans" cxnId="{69809797-9DCF-42A2-A897-9B327ED9C20A}">
      <dgm:prSet/>
      <dgm:spPr/>
      <dgm:t>
        <a:bodyPr/>
        <a:lstStyle/>
        <a:p>
          <a:endParaRPr lang="en-US"/>
        </a:p>
      </dgm:t>
    </dgm:pt>
    <dgm:pt modelId="{4269A370-1EEE-4631-AAB5-FD03A6B2ABE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3</a:t>
          </a:r>
          <a:endParaRPr lang="en-US" sz="1800" b="1" dirty="0"/>
        </a:p>
      </dgm:t>
    </dgm:pt>
    <dgm:pt modelId="{B7C0F185-3BCF-4D1D-BEC2-BE14DE449692}" type="parTrans" cxnId="{CCB3E748-0A55-49DF-8000-60EF071064A0}">
      <dgm:prSet/>
      <dgm:spPr/>
      <dgm:t>
        <a:bodyPr/>
        <a:lstStyle/>
        <a:p>
          <a:endParaRPr lang="en-US"/>
        </a:p>
      </dgm:t>
    </dgm:pt>
    <dgm:pt modelId="{AE2DDD37-4C87-4206-9303-392783E1D0DF}" type="sibTrans" cxnId="{CCB3E748-0A55-49DF-8000-60EF071064A0}">
      <dgm:prSet/>
      <dgm:spPr/>
      <dgm:t>
        <a:bodyPr/>
        <a:lstStyle/>
        <a:p>
          <a:endParaRPr lang="en-US"/>
        </a:p>
      </dgm:t>
    </dgm:pt>
    <dgm:pt modelId="{6773C743-7BE9-4D87-B2E5-2792A2BE989A}">
      <dgm:prSet phldrT="[Text]" custT="1"/>
      <dgm:spPr/>
      <dgm:t>
        <a:bodyPr/>
        <a:lstStyle/>
        <a:p>
          <a:r>
            <a:rPr lang="en-US" sz="1800" b="1" dirty="0" smtClean="0"/>
            <a:t>4</a:t>
          </a:r>
          <a:endParaRPr lang="en-US" sz="1800" b="1" dirty="0"/>
        </a:p>
      </dgm:t>
    </dgm:pt>
    <dgm:pt modelId="{B2C07208-8C5F-46A4-8554-0D6A8ED3AB3F}" type="parTrans" cxnId="{37B82914-838B-4AFD-98E5-F47499696565}">
      <dgm:prSet/>
      <dgm:spPr/>
      <dgm:t>
        <a:bodyPr/>
        <a:lstStyle/>
        <a:p>
          <a:endParaRPr lang="en-US"/>
        </a:p>
      </dgm:t>
    </dgm:pt>
    <dgm:pt modelId="{8F912B22-17DD-45F8-BDEC-210F2694D5A6}" type="sibTrans" cxnId="{37B82914-838B-4AFD-98E5-F47499696565}">
      <dgm:prSet/>
      <dgm:spPr/>
      <dgm:t>
        <a:bodyPr/>
        <a:lstStyle/>
        <a:p>
          <a:endParaRPr lang="en-US"/>
        </a:p>
      </dgm:t>
    </dgm:pt>
    <dgm:pt modelId="{58265C21-27B9-42D5-8E7F-718C50215119}">
      <dgm:prSet phldrT="[Text]" custT="1"/>
      <dgm:spPr/>
      <dgm:t>
        <a:bodyPr/>
        <a:lstStyle/>
        <a:p>
          <a:r>
            <a:rPr lang="en-US" sz="1800" b="1" dirty="0" smtClean="0"/>
            <a:t>5</a:t>
          </a:r>
          <a:endParaRPr lang="en-US" sz="1800" b="1" dirty="0"/>
        </a:p>
      </dgm:t>
    </dgm:pt>
    <dgm:pt modelId="{1C32375A-E881-4462-89E1-5F32B750ACC0}" type="parTrans" cxnId="{AE30736B-ED44-4ED8-B4C2-21227AA3C373}">
      <dgm:prSet/>
      <dgm:spPr/>
      <dgm:t>
        <a:bodyPr/>
        <a:lstStyle/>
        <a:p>
          <a:endParaRPr lang="en-US"/>
        </a:p>
      </dgm:t>
    </dgm:pt>
    <dgm:pt modelId="{B0CEA978-68B3-4DF8-96A8-24B0826456E1}" type="sibTrans" cxnId="{AE30736B-ED44-4ED8-B4C2-21227AA3C373}">
      <dgm:prSet/>
      <dgm:spPr/>
      <dgm:t>
        <a:bodyPr/>
        <a:lstStyle/>
        <a:p>
          <a:endParaRPr lang="en-US"/>
        </a:p>
      </dgm:t>
    </dgm:pt>
    <dgm:pt modelId="{FCC243CB-11CB-4195-A4C7-8F4D08A92FC8}" type="pres">
      <dgm:prSet presAssocID="{38864DC6-1043-4E76-B081-515F44B64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12010-F267-4B31-BE31-D379FDEBAD36}" type="pres">
      <dgm:prSet presAssocID="{08F0AB0F-4F97-485C-93D4-43801A8A3B27}" presName="composite" presStyleCnt="0"/>
      <dgm:spPr/>
    </dgm:pt>
    <dgm:pt modelId="{C3A32A10-6FA2-40CE-974D-99EE848AC1D6}" type="pres">
      <dgm:prSet presAssocID="{08F0AB0F-4F97-485C-93D4-43801A8A3B27}" presName="parentText" presStyleLbl="alignNode1" presStyleIdx="0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DACD-2DF9-48B1-B897-324604177D01}" type="pres">
      <dgm:prSet presAssocID="{08F0AB0F-4F97-485C-93D4-43801A8A3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4CA9-52D4-46B2-9A25-B9F7BD7C50AA}" type="pres">
      <dgm:prSet presAssocID="{D3CEB6D2-11E5-4B1B-9791-1E3DC74459FE}" presName="sp" presStyleCnt="0"/>
      <dgm:spPr/>
    </dgm:pt>
    <dgm:pt modelId="{328B10D4-A1B1-40E0-88E6-7BAC5C761880}" type="pres">
      <dgm:prSet presAssocID="{5C750A0A-E4F5-42B9-8D91-4455F5F74F97}" presName="composite" presStyleCnt="0"/>
      <dgm:spPr/>
    </dgm:pt>
    <dgm:pt modelId="{F922107C-D185-4CF2-9E81-8672A04F2D76}" type="pres">
      <dgm:prSet presAssocID="{5C750A0A-E4F5-42B9-8D91-4455F5F74F97}" presName="parentText" presStyleLbl="alignNode1" presStyleIdx="1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A050-0B5D-4130-BBE3-4CEA04022780}" type="pres">
      <dgm:prSet presAssocID="{5C750A0A-E4F5-42B9-8D91-4455F5F74F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B251-69DA-4C0E-9D28-CA95E8261BD8}" type="pres">
      <dgm:prSet presAssocID="{1928C66B-8EAE-4340-BE1B-AEE7C2F54797}" presName="sp" presStyleCnt="0"/>
      <dgm:spPr/>
    </dgm:pt>
    <dgm:pt modelId="{151A981B-0AF2-4F20-8AFF-263832C631A1}" type="pres">
      <dgm:prSet presAssocID="{4269A370-1EEE-4631-AAB5-FD03A6B2ABE5}" presName="composite" presStyleCnt="0"/>
      <dgm:spPr/>
    </dgm:pt>
    <dgm:pt modelId="{B4E79B37-C921-438A-A119-3330D3593831}" type="pres">
      <dgm:prSet presAssocID="{4269A370-1EEE-4631-AAB5-FD03A6B2ABE5}" presName="parentText" presStyleLbl="alignNode1" presStyleIdx="2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809C3-AE6B-4FF1-B13C-A59876D74A8D}" type="pres">
      <dgm:prSet presAssocID="{4269A370-1EEE-4631-AAB5-FD03A6B2ABE5}" presName="descendantText" presStyleLbl="alignAcc1" presStyleIdx="2" presStyleCnt="5">
        <dgm:presLayoutVars>
          <dgm:bulletEnabled val="1"/>
        </dgm:presLayoutVars>
      </dgm:prSet>
      <dgm:spPr>
        <a:solidFill>
          <a:schemeClr val="tx1"/>
        </a:solidFill>
      </dgm:spPr>
    </dgm:pt>
    <dgm:pt modelId="{9F7CA9EF-D0D8-4B64-A04E-6F133B7C9F38}" type="pres">
      <dgm:prSet presAssocID="{AE2DDD37-4C87-4206-9303-392783E1D0DF}" presName="sp" presStyleCnt="0"/>
      <dgm:spPr/>
    </dgm:pt>
    <dgm:pt modelId="{2DED9A5D-6F60-4EDE-B983-78333E943578}" type="pres">
      <dgm:prSet presAssocID="{6773C743-7BE9-4D87-B2E5-2792A2BE989A}" presName="composite" presStyleCnt="0"/>
      <dgm:spPr/>
    </dgm:pt>
    <dgm:pt modelId="{AF175076-A84D-44F4-9955-593E2FD07378}" type="pres">
      <dgm:prSet presAssocID="{6773C743-7BE9-4D87-B2E5-2792A2BE989A}" presName="parentText" presStyleLbl="alignNode1" presStyleIdx="3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9AD9-31A9-4E8F-9DF3-35B154D980BF}" type="pres">
      <dgm:prSet presAssocID="{6773C743-7BE9-4D87-B2E5-2792A2BE989A}" presName="descendantText" presStyleLbl="alignAcc1" presStyleIdx="3" presStyleCnt="5">
        <dgm:presLayoutVars>
          <dgm:bulletEnabled val="1"/>
        </dgm:presLayoutVars>
      </dgm:prSet>
      <dgm:spPr/>
    </dgm:pt>
    <dgm:pt modelId="{84AAF839-AE7B-4ADD-B988-AEC24278607D}" type="pres">
      <dgm:prSet presAssocID="{8F912B22-17DD-45F8-BDEC-210F2694D5A6}" presName="sp" presStyleCnt="0"/>
      <dgm:spPr/>
    </dgm:pt>
    <dgm:pt modelId="{FD614C18-FCED-40E9-890A-B60A8E540F89}" type="pres">
      <dgm:prSet presAssocID="{58265C21-27B9-42D5-8E7F-718C50215119}" presName="composite" presStyleCnt="0"/>
      <dgm:spPr/>
    </dgm:pt>
    <dgm:pt modelId="{110ACDCC-C086-434C-B2D1-1FBC150E3AD8}" type="pres">
      <dgm:prSet presAssocID="{58265C21-27B9-42D5-8E7F-718C50215119}" presName="parentText" presStyleLbl="alignNode1" presStyleIdx="4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E4A-D04A-4305-86DE-CF21CB309A70}" type="pres">
      <dgm:prSet presAssocID="{58265C21-27B9-42D5-8E7F-718C5021511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BE80E52-720B-4997-8637-8CAED63BE6EF}" srcId="{38864DC6-1043-4E76-B081-515F44B64C3D}" destId="{08F0AB0F-4F97-485C-93D4-43801A8A3B27}" srcOrd="0" destOrd="0" parTransId="{E96D72FF-59F9-4472-A027-9022082DF3AE}" sibTransId="{D3CEB6D2-11E5-4B1B-9791-1E3DC74459FE}"/>
    <dgm:cxn modelId="{AE30736B-ED44-4ED8-B4C2-21227AA3C373}" srcId="{38864DC6-1043-4E76-B081-515F44B64C3D}" destId="{58265C21-27B9-42D5-8E7F-718C50215119}" srcOrd="4" destOrd="0" parTransId="{1C32375A-E881-4462-89E1-5F32B750ACC0}" sibTransId="{B0CEA978-68B3-4DF8-96A8-24B0826456E1}"/>
    <dgm:cxn modelId="{72D662E1-0EE0-4C30-9E08-2B09C7DCE520}" srcId="{38864DC6-1043-4E76-B081-515F44B64C3D}" destId="{5C750A0A-E4F5-42B9-8D91-4455F5F74F97}" srcOrd="1" destOrd="0" parTransId="{9F9E6A12-FF27-4FA7-94AC-1ABBEC83BCB7}" sibTransId="{1928C66B-8EAE-4340-BE1B-AEE7C2F54797}"/>
    <dgm:cxn modelId="{CC7B519F-9525-4745-A4CF-CC37B98F6027}" type="presOf" srcId="{08F0AB0F-4F97-485C-93D4-43801A8A3B27}" destId="{C3A32A10-6FA2-40CE-974D-99EE848AC1D6}" srcOrd="0" destOrd="0" presId="urn:microsoft.com/office/officeart/2005/8/layout/chevron2"/>
    <dgm:cxn modelId="{8C968B2A-E3F1-43AA-8EE4-BCE3C5A12D3A}" type="presOf" srcId="{0D7728D3-4785-4FCA-8399-354C63A4DCFA}" destId="{4BA6A050-0B5D-4130-BBE3-4CEA04022780}" srcOrd="0" destOrd="0" presId="urn:microsoft.com/office/officeart/2005/8/layout/chevron2"/>
    <dgm:cxn modelId="{37B82914-838B-4AFD-98E5-F47499696565}" srcId="{38864DC6-1043-4E76-B081-515F44B64C3D}" destId="{6773C743-7BE9-4D87-B2E5-2792A2BE989A}" srcOrd="3" destOrd="0" parTransId="{B2C07208-8C5F-46A4-8554-0D6A8ED3AB3F}" sibTransId="{8F912B22-17DD-45F8-BDEC-210F2694D5A6}"/>
    <dgm:cxn modelId="{CCE63AA0-AFA9-4FFC-ACCE-F3B7D5B15087}" type="presOf" srcId="{85BE0FE5-9F49-422D-982E-334126A2E60E}" destId="{73B6DACD-2DF9-48B1-B897-324604177D01}" srcOrd="0" destOrd="0" presId="urn:microsoft.com/office/officeart/2005/8/layout/chevron2"/>
    <dgm:cxn modelId="{D93FD883-306F-44EA-88FB-EB17DF0B8585}" srcId="{08F0AB0F-4F97-485C-93D4-43801A8A3B27}" destId="{85BE0FE5-9F49-422D-982E-334126A2E60E}" srcOrd="0" destOrd="0" parTransId="{8D9CE7D5-3CB6-4378-8A63-434B28707DAC}" sibTransId="{E07214BB-B8B5-4169-BF42-2D2A28CC412D}"/>
    <dgm:cxn modelId="{01A6672D-3A6E-4A74-B233-C0DE38AA4362}" type="presOf" srcId="{4269A370-1EEE-4631-AAB5-FD03A6B2ABE5}" destId="{B4E79B37-C921-438A-A119-3330D3593831}" srcOrd="0" destOrd="0" presId="urn:microsoft.com/office/officeart/2005/8/layout/chevron2"/>
    <dgm:cxn modelId="{34D19E09-A7CE-4DA3-9562-8181BE53341C}" type="presOf" srcId="{58265C21-27B9-42D5-8E7F-718C50215119}" destId="{110ACDCC-C086-434C-B2D1-1FBC150E3AD8}" srcOrd="0" destOrd="0" presId="urn:microsoft.com/office/officeart/2005/8/layout/chevron2"/>
    <dgm:cxn modelId="{CCB3E748-0A55-49DF-8000-60EF071064A0}" srcId="{38864DC6-1043-4E76-B081-515F44B64C3D}" destId="{4269A370-1EEE-4631-AAB5-FD03A6B2ABE5}" srcOrd="2" destOrd="0" parTransId="{B7C0F185-3BCF-4D1D-BEC2-BE14DE449692}" sibTransId="{AE2DDD37-4C87-4206-9303-392783E1D0DF}"/>
    <dgm:cxn modelId="{A148AA50-A49D-43C8-96C5-0484147C2F34}" type="presOf" srcId="{5C750A0A-E4F5-42B9-8D91-4455F5F74F97}" destId="{F922107C-D185-4CF2-9E81-8672A04F2D76}" srcOrd="0" destOrd="0" presId="urn:microsoft.com/office/officeart/2005/8/layout/chevron2"/>
    <dgm:cxn modelId="{0D61D151-D305-402A-BC46-221DD6A8E0F7}" type="presOf" srcId="{6773C743-7BE9-4D87-B2E5-2792A2BE989A}" destId="{AF175076-A84D-44F4-9955-593E2FD07378}" srcOrd="0" destOrd="0" presId="urn:microsoft.com/office/officeart/2005/8/layout/chevron2"/>
    <dgm:cxn modelId="{69809797-9DCF-42A2-A897-9B327ED9C20A}" srcId="{5C750A0A-E4F5-42B9-8D91-4455F5F74F97}" destId="{0D7728D3-4785-4FCA-8399-354C63A4DCFA}" srcOrd="0" destOrd="0" parTransId="{03DD6B07-DAFD-4912-8AF3-D438D9FD652E}" sibTransId="{EA581359-29FD-4A9A-9DC1-9E2DCE493C11}"/>
    <dgm:cxn modelId="{A148DC91-AA67-41BC-9E0F-FB0CD23EA594}" type="presOf" srcId="{38864DC6-1043-4E76-B081-515F44B64C3D}" destId="{FCC243CB-11CB-4195-A4C7-8F4D08A92FC8}" srcOrd="0" destOrd="0" presId="urn:microsoft.com/office/officeart/2005/8/layout/chevron2"/>
    <dgm:cxn modelId="{8D7F99BB-7D8A-4503-BC18-3C9245936432}" type="presParOf" srcId="{FCC243CB-11CB-4195-A4C7-8F4D08A92FC8}" destId="{71B12010-F267-4B31-BE31-D379FDEBAD36}" srcOrd="0" destOrd="0" presId="urn:microsoft.com/office/officeart/2005/8/layout/chevron2"/>
    <dgm:cxn modelId="{F1775892-E082-480B-93B9-DD531FCDBD4E}" type="presParOf" srcId="{71B12010-F267-4B31-BE31-D379FDEBAD36}" destId="{C3A32A10-6FA2-40CE-974D-99EE848AC1D6}" srcOrd="0" destOrd="0" presId="urn:microsoft.com/office/officeart/2005/8/layout/chevron2"/>
    <dgm:cxn modelId="{B1DE5066-D1E1-4EFC-9BC1-006AB971166A}" type="presParOf" srcId="{71B12010-F267-4B31-BE31-D379FDEBAD36}" destId="{73B6DACD-2DF9-48B1-B897-324604177D01}" srcOrd="1" destOrd="0" presId="urn:microsoft.com/office/officeart/2005/8/layout/chevron2"/>
    <dgm:cxn modelId="{5646E72E-BEE3-455A-8430-3BE0926856DD}" type="presParOf" srcId="{FCC243CB-11CB-4195-A4C7-8F4D08A92FC8}" destId="{08BB4CA9-52D4-46B2-9A25-B9F7BD7C50AA}" srcOrd="1" destOrd="0" presId="urn:microsoft.com/office/officeart/2005/8/layout/chevron2"/>
    <dgm:cxn modelId="{3AACDD3B-4010-460C-8AB8-B04D09DDA2C0}" type="presParOf" srcId="{FCC243CB-11CB-4195-A4C7-8F4D08A92FC8}" destId="{328B10D4-A1B1-40E0-88E6-7BAC5C761880}" srcOrd="2" destOrd="0" presId="urn:microsoft.com/office/officeart/2005/8/layout/chevron2"/>
    <dgm:cxn modelId="{F839C6F1-7379-41BE-AC89-DC8310DA1EAE}" type="presParOf" srcId="{328B10D4-A1B1-40E0-88E6-7BAC5C761880}" destId="{F922107C-D185-4CF2-9E81-8672A04F2D76}" srcOrd="0" destOrd="0" presId="urn:microsoft.com/office/officeart/2005/8/layout/chevron2"/>
    <dgm:cxn modelId="{AC55C90A-D483-4EC4-83A2-2DAC55A87BF7}" type="presParOf" srcId="{328B10D4-A1B1-40E0-88E6-7BAC5C761880}" destId="{4BA6A050-0B5D-4130-BBE3-4CEA04022780}" srcOrd="1" destOrd="0" presId="urn:microsoft.com/office/officeart/2005/8/layout/chevron2"/>
    <dgm:cxn modelId="{E728A6F8-8E7E-4CC4-93F9-B7369A050036}" type="presParOf" srcId="{FCC243CB-11CB-4195-A4C7-8F4D08A92FC8}" destId="{2F99B251-69DA-4C0E-9D28-CA95E8261BD8}" srcOrd="3" destOrd="0" presId="urn:microsoft.com/office/officeart/2005/8/layout/chevron2"/>
    <dgm:cxn modelId="{606F092D-D6CA-4787-A8BC-77B3D2974A25}" type="presParOf" srcId="{FCC243CB-11CB-4195-A4C7-8F4D08A92FC8}" destId="{151A981B-0AF2-4F20-8AFF-263832C631A1}" srcOrd="4" destOrd="0" presId="urn:microsoft.com/office/officeart/2005/8/layout/chevron2"/>
    <dgm:cxn modelId="{C67A73BD-5F5F-439B-B0D7-9C8A8AF72FF4}" type="presParOf" srcId="{151A981B-0AF2-4F20-8AFF-263832C631A1}" destId="{B4E79B37-C921-438A-A119-3330D3593831}" srcOrd="0" destOrd="0" presId="urn:microsoft.com/office/officeart/2005/8/layout/chevron2"/>
    <dgm:cxn modelId="{E35B3025-B0FC-441D-8568-DB5F49C30560}" type="presParOf" srcId="{151A981B-0AF2-4F20-8AFF-263832C631A1}" destId="{8FF809C3-AE6B-4FF1-B13C-A59876D74A8D}" srcOrd="1" destOrd="0" presId="urn:microsoft.com/office/officeart/2005/8/layout/chevron2"/>
    <dgm:cxn modelId="{7DCD0ACF-75B4-4603-8A1C-8F679F90BAD5}" type="presParOf" srcId="{FCC243CB-11CB-4195-A4C7-8F4D08A92FC8}" destId="{9F7CA9EF-D0D8-4B64-A04E-6F133B7C9F38}" srcOrd="5" destOrd="0" presId="urn:microsoft.com/office/officeart/2005/8/layout/chevron2"/>
    <dgm:cxn modelId="{A257073F-6104-487C-BE05-58225049391C}" type="presParOf" srcId="{FCC243CB-11CB-4195-A4C7-8F4D08A92FC8}" destId="{2DED9A5D-6F60-4EDE-B983-78333E943578}" srcOrd="6" destOrd="0" presId="urn:microsoft.com/office/officeart/2005/8/layout/chevron2"/>
    <dgm:cxn modelId="{65D6008F-9F31-4C22-AA20-8AC330E0AF26}" type="presParOf" srcId="{2DED9A5D-6F60-4EDE-B983-78333E943578}" destId="{AF175076-A84D-44F4-9955-593E2FD07378}" srcOrd="0" destOrd="0" presId="urn:microsoft.com/office/officeart/2005/8/layout/chevron2"/>
    <dgm:cxn modelId="{5E5A7ECC-0A29-4561-BBEC-84013898B49D}" type="presParOf" srcId="{2DED9A5D-6F60-4EDE-B983-78333E943578}" destId="{56DF9AD9-31A9-4E8F-9DF3-35B154D980BF}" srcOrd="1" destOrd="0" presId="urn:microsoft.com/office/officeart/2005/8/layout/chevron2"/>
    <dgm:cxn modelId="{224CCEA2-ECA5-4316-B7DA-17C9A88EF947}" type="presParOf" srcId="{FCC243CB-11CB-4195-A4C7-8F4D08A92FC8}" destId="{84AAF839-AE7B-4ADD-B988-AEC24278607D}" srcOrd="7" destOrd="0" presId="urn:microsoft.com/office/officeart/2005/8/layout/chevron2"/>
    <dgm:cxn modelId="{DC9B7EC1-AD40-4EE3-AB24-2837DB60969F}" type="presParOf" srcId="{FCC243CB-11CB-4195-A4C7-8F4D08A92FC8}" destId="{FD614C18-FCED-40E9-890A-B60A8E540F89}" srcOrd="8" destOrd="0" presId="urn:microsoft.com/office/officeart/2005/8/layout/chevron2"/>
    <dgm:cxn modelId="{7D19AA21-85B4-4613-A0B9-116BBFBCFA0B}" type="presParOf" srcId="{FD614C18-FCED-40E9-890A-B60A8E540F89}" destId="{110ACDCC-C086-434C-B2D1-1FBC150E3AD8}" srcOrd="0" destOrd="0" presId="urn:microsoft.com/office/officeart/2005/8/layout/chevron2"/>
    <dgm:cxn modelId="{A4833F37-F0EF-4FC7-A4AA-C96242F0EF57}" type="presParOf" srcId="{FD614C18-FCED-40E9-890A-B60A8E540F89}" destId="{82C40E4A-D04A-4305-86DE-CF21CB309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64DC6-1043-4E76-B081-515F44B64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0AB0F-4F97-485C-93D4-43801A8A3B27}">
      <dgm:prSet phldrT="[Text]" custT="1"/>
      <dgm:spPr/>
      <dgm:t>
        <a:bodyPr/>
        <a:lstStyle/>
        <a:p>
          <a:r>
            <a:rPr lang="en-US" sz="1800" b="1" dirty="0" smtClean="0"/>
            <a:t>6</a:t>
          </a:r>
          <a:endParaRPr lang="en-US" sz="1800" b="1" dirty="0"/>
        </a:p>
      </dgm:t>
    </dgm:pt>
    <dgm:pt modelId="{E96D72FF-59F9-4472-A027-9022082DF3AE}" type="parTrans" cxnId="{FBE80E52-720B-4997-8637-8CAED63BE6EF}">
      <dgm:prSet/>
      <dgm:spPr/>
      <dgm:t>
        <a:bodyPr/>
        <a:lstStyle/>
        <a:p>
          <a:endParaRPr lang="en-US"/>
        </a:p>
      </dgm:t>
    </dgm:pt>
    <dgm:pt modelId="{D3CEB6D2-11E5-4B1B-9791-1E3DC74459FE}" type="sibTrans" cxnId="{FBE80E52-720B-4997-8637-8CAED63BE6EF}">
      <dgm:prSet/>
      <dgm:spPr/>
      <dgm:t>
        <a:bodyPr/>
        <a:lstStyle/>
        <a:p>
          <a:endParaRPr lang="en-US"/>
        </a:p>
      </dgm:t>
    </dgm:pt>
    <dgm:pt modelId="{85BE0FE5-9F49-422D-982E-334126A2E60E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8D9CE7D5-3CB6-4378-8A63-434B28707DAC}" type="parTrans" cxnId="{D93FD883-306F-44EA-88FB-EB17DF0B8585}">
      <dgm:prSet/>
      <dgm:spPr/>
      <dgm:t>
        <a:bodyPr/>
        <a:lstStyle/>
        <a:p>
          <a:endParaRPr lang="en-US"/>
        </a:p>
      </dgm:t>
    </dgm:pt>
    <dgm:pt modelId="{E07214BB-B8B5-4169-BF42-2D2A28CC412D}" type="sibTrans" cxnId="{D93FD883-306F-44EA-88FB-EB17DF0B8585}">
      <dgm:prSet/>
      <dgm:spPr/>
      <dgm:t>
        <a:bodyPr/>
        <a:lstStyle/>
        <a:p>
          <a:endParaRPr lang="en-US"/>
        </a:p>
      </dgm:t>
    </dgm:pt>
    <dgm:pt modelId="{5C750A0A-E4F5-42B9-8D91-4455F5F74F97}">
      <dgm:prSet phldrT="[Text]" custT="1"/>
      <dgm:spPr/>
      <dgm:t>
        <a:bodyPr/>
        <a:lstStyle/>
        <a:p>
          <a:r>
            <a:rPr lang="en-US" sz="1800" b="1" dirty="0" smtClean="0"/>
            <a:t>7</a:t>
          </a:r>
          <a:endParaRPr lang="en-US" sz="1800" b="1" dirty="0"/>
        </a:p>
      </dgm:t>
    </dgm:pt>
    <dgm:pt modelId="{9F9E6A12-FF27-4FA7-94AC-1ABBEC83BCB7}" type="parTrans" cxnId="{72D662E1-0EE0-4C30-9E08-2B09C7DCE520}">
      <dgm:prSet/>
      <dgm:spPr/>
      <dgm:t>
        <a:bodyPr/>
        <a:lstStyle/>
        <a:p>
          <a:endParaRPr lang="en-US"/>
        </a:p>
      </dgm:t>
    </dgm:pt>
    <dgm:pt modelId="{1928C66B-8EAE-4340-BE1B-AEE7C2F54797}" type="sibTrans" cxnId="{72D662E1-0EE0-4C30-9E08-2B09C7DCE520}">
      <dgm:prSet/>
      <dgm:spPr/>
      <dgm:t>
        <a:bodyPr/>
        <a:lstStyle/>
        <a:p>
          <a:endParaRPr lang="en-US"/>
        </a:p>
      </dgm:t>
    </dgm:pt>
    <dgm:pt modelId="{0D7728D3-4785-4FCA-8399-354C63A4DCF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3DD6B07-DAFD-4912-8AF3-D438D9FD652E}" type="parTrans" cxnId="{69809797-9DCF-42A2-A897-9B327ED9C20A}">
      <dgm:prSet/>
      <dgm:spPr/>
      <dgm:t>
        <a:bodyPr/>
        <a:lstStyle/>
        <a:p>
          <a:endParaRPr lang="en-US"/>
        </a:p>
      </dgm:t>
    </dgm:pt>
    <dgm:pt modelId="{EA581359-29FD-4A9A-9DC1-9E2DCE493C11}" type="sibTrans" cxnId="{69809797-9DCF-42A2-A897-9B327ED9C20A}">
      <dgm:prSet/>
      <dgm:spPr/>
      <dgm:t>
        <a:bodyPr/>
        <a:lstStyle/>
        <a:p>
          <a:endParaRPr lang="en-US"/>
        </a:p>
      </dgm:t>
    </dgm:pt>
    <dgm:pt modelId="{BCB706F1-CF6F-4682-9857-C4C402EDB624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6F2EEA6-ADB4-49D7-936F-9119806A7B86}" type="parTrans" cxnId="{71ACA1D4-A591-486E-91E0-93EFDDE2DA8A}">
      <dgm:prSet/>
      <dgm:spPr/>
      <dgm:t>
        <a:bodyPr/>
        <a:lstStyle/>
        <a:p>
          <a:endParaRPr lang="en-US"/>
        </a:p>
      </dgm:t>
    </dgm:pt>
    <dgm:pt modelId="{68B4AB47-8826-4A3F-B309-75221A76C653}" type="sibTrans" cxnId="{71ACA1D4-A591-486E-91E0-93EFDDE2DA8A}">
      <dgm:prSet/>
      <dgm:spPr/>
      <dgm:t>
        <a:bodyPr/>
        <a:lstStyle/>
        <a:p>
          <a:endParaRPr lang="en-US"/>
        </a:p>
      </dgm:t>
    </dgm:pt>
    <dgm:pt modelId="{4269A370-1EEE-4631-AAB5-FD03A6B2ABE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 smtClean="0"/>
            <a:t>8</a:t>
          </a:r>
          <a:endParaRPr lang="en-US" sz="1800" b="1" dirty="0"/>
        </a:p>
      </dgm:t>
    </dgm:pt>
    <dgm:pt modelId="{B7C0F185-3BCF-4D1D-BEC2-BE14DE449692}" type="parTrans" cxnId="{CCB3E748-0A55-49DF-8000-60EF071064A0}">
      <dgm:prSet/>
      <dgm:spPr/>
      <dgm:t>
        <a:bodyPr/>
        <a:lstStyle/>
        <a:p>
          <a:endParaRPr lang="en-US"/>
        </a:p>
      </dgm:t>
    </dgm:pt>
    <dgm:pt modelId="{AE2DDD37-4C87-4206-9303-392783E1D0DF}" type="sibTrans" cxnId="{CCB3E748-0A55-49DF-8000-60EF071064A0}">
      <dgm:prSet/>
      <dgm:spPr/>
      <dgm:t>
        <a:bodyPr/>
        <a:lstStyle/>
        <a:p>
          <a:endParaRPr lang="en-US"/>
        </a:p>
      </dgm:t>
    </dgm:pt>
    <dgm:pt modelId="{6773C743-7BE9-4D87-B2E5-2792A2BE989A}">
      <dgm:prSet phldrT="[Text]" custT="1"/>
      <dgm:spPr/>
      <dgm:t>
        <a:bodyPr/>
        <a:lstStyle/>
        <a:p>
          <a:r>
            <a:rPr lang="en-US" sz="1800" b="1" dirty="0" smtClean="0"/>
            <a:t>9</a:t>
          </a:r>
          <a:endParaRPr lang="en-US" sz="1800" b="1" dirty="0"/>
        </a:p>
      </dgm:t>
    </dgm:pt>
    <dgm:pt modelId="{B2C07208-8C5F-46A4-8554-0D6A8ED3AB3F}" type="parTrans" cxnId="{37B82914-838B-4AFD-98E5-F47499696565}">
      <dgm:prSet/>
      <dgm:spPr/>
      <dgm:t>
        <a:bodyPr/>
        <a:lstStyle/>
        <a:p>
          <a:endParaRPr lang="en-US"/>
        </a:p>
      </dgm:t>
    </dgm:pt>
    <dgm:pt modelId="{8F912B22-17DD-45F8-BDEC-210F2694D5A6}" type="sibTrans" cxnId="{37B82914-838B-4AFD-98E5-F47499696565}">
      <dgm:prSet/>
      <dgm:spPr/>
      <dgm:t>
        <a:bodyPr/>
        <a:lstStyle/>
        <a:p>
          <a:endParaRPr lang="en-US"/>
        </a:p>
      </dgm:t>
    </dgm:pt>
    <dgm:pt modelId="{58265C21-27B9-42D5-8E7F-718C50215119}">
      <dgm:prSet phldrT="[Text]" custT="1"/>
      <dgm:spPr/>
      <dgm:t>
        <a:bodyPr/>
        <a:lstStyle/>
        <a:p>
          <a:r>
            <a:rPr lang="en-US" sz="1800" b="1" dirty="0" smtClean="0"/>
            <a:t>10</a:t>
          </a:r>
          <a:endParaRPr lang="en-US" sz="1800" b="1" dirty="0"/>
        </a:p>
      </dgm:t>
    </dgm:pt>
    <dgm:pt modelId="{1C32375A-E881-4462-89E1-5F32B750ACC0}" type="parTrans" cxnId="{AE30736B-ED44-4ED8-B4C2-21227AA3C373}">
      <dgm:prSet/>
      <dgm:spPr/>
      <dgm:t>
        <a:bodyPr/>
        <a:lstStyle/>
        <a:p>
          <a:endParaRPr lang="en-US"/>
        </a:p>
      </dgm:t>
    </dgm:pt>
    <dgm:pt modelId="{B0CEA978-68B3-4DF8-96A8-24B0826456E1}" type="sibTrans" cxnId="{AE30736B-ED44-4ED8-B4C2-21227AA3C373}">
      <dgm:prSet/>
      <dgm:spPr/>
      <dgm:t>
        <a:bodyPr/>
        <a:lstStyle/>
        <a:p>
          <a:endParaRPr lang="en-US"/>
        </a:p>
      </dgm:t>
    </dgm:pt>
    <dgm:pt modelId="{FCC243CB-11CB-4195-A4C7-8F4D08A92FC8}" type="pres">
      <dgm:prSet presAssocID="{38864DC6-1043-4E76-B081-515F44B64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12010-F267-4B31-BE31-D379FDEBAD36}" type="pres">
      <dgm:prSet presAssocID="{08F0AB0F-4F97-485C-93D4-43801A8A3B27}" presName="composite" presStyleCnt="0"/>
      <dgm:spPr/>
    </dgm:pt>
    <dgm:pt modelId="{C3A32A10-6FA2-40CE-974D-99EE848AC1D6}" type="pres">
      <dgm:prSet presAssocID="{08F0AB0F-4F97-485C-93D4-43801A8A3B2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DACD-2DF9-48B1-B897-324604177D01}" type="pres">
      <dgm:prSet presAssocID="{08F0AB0F-4F97-485C-93D4-43801A8A3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4CA9-52D4-46B2-9A25-B9F7BD7C50AA}" type="pres">
      <dgm:prSet presAssocID="{D3CEB6D2-11E5-4B1B-9791-1E3DC74459FE}" presName="sp" presStyleCnt="0"/>
      <dgm:spPr/>
    </dgm:pt>
    <dgm:pt modelId="{328B10D4-A1B1-40E0-88E6-7BAC5C761880}" type="pres">
      <dgm:prSet presAssocID="{5C750A0A-E4F5-42B9-8D91-4455F5F74F97}" presName="composite" presStyleCnt="0"/>
      <dgm:spPr/>
    </dgm:pt>
    <dgm:pt modelId="{F922107C-D185-4CF2-9E81-8672A04F2D76}" type="pres">
      <dgm:prSet presAssocID="{5C750A0A-E4F5-42B9-8D91-4455F5F74F9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A050-0B5D-4130-BBE3-4CEA04022780}" type="pres">
      <dgm:prSet presAssocID="{5C750A0A-E4F5-42B9-8D91-4455F5F74F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B251-69DA-4C0E-9D28-CA95E8261BD8}" type="pres">
      <dgm:prSet presAssocID="{1928C66B-8EAE-4340-BE1B-AEE7C2F54797}" presName="sp" presStyleCnt="0"/>
      <dgm:spPr/>
    </dgm:pt>
    <dgm:pt modelId="{151A981B-0AF2-4F20-8AFF-263832C631A1}" type="pres">
      <dgm:prSet presAssocID="{4269A370-1EEE-4631-AAB5-FD03A6B2ABE5}" presName="composite" presStyleCnt="0"/>
      <dgm:spPr/>
    </dgm:pt>
    <dgm:pt modelId="{B4E79B37-C921-438A-A119-3330D3593831}" type="pres">
      <dgm:prSet presAssocID="{4269A370-1EEE-4631-AAB5-FD03A6B2ABE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809C3-AE6B-4FF1-B13C-A59876D74A8D}" type="pres">
      <dgm:prSet presAssocID="{4269A370-1EEE-4631-AAB5-FD03A6B2ABE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CA9EF-D0D8-4B64-A04E-6F133B7C9F38}" type="pres">
      <dgm:prSet presAssocID="{AE2DDD37-4C87-4206-9303-392783E1D0DF}" presName="sp" presStyleCnt="0"/>
      <dgm:spPr/>
    </dgm:pt>
    <dgm:pt modelId="{2DED9A5D-6F60-4EDE-B983-78333E943578}" type="pres">
      <dgm:prSet presAssocID="{6773C743-7BE9-4D87-B2E5-2792A2BE989A}" presName="composite" presStyleCnt="0"/>
      <dgm:spPr/>
    </dgm:pt>
    <dgm:pt modelId="{AF175076-A84D-44F4-9955-593E2FD07378}" type="pres">
      <dgm:prSet presAssocID="{6773C743-7BE9-4D87-B2E5-2792A2BE98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9AD9-31A9-4E8F-9DF3-35B154D980BF}" type="pres">
      <dgm:prSet presAssocID="{6773C743-7BE9-4D87-B2E5-2792A2BE989A}" presName="descendantText" presStyleLbl="alignAcc1" presStyleIdx="3" presStyleCnt="5">
        <dgm:presLayoutVars>
          <dgm:bulletEnabled val="1"/>
        </dgm:presLayoutVars>
      </dgm:prSet>
      <dgm:spPr/>
    </dgm:pt>
    <dgm:pt modelId="{84AAF839-AE7B-4ADD-B988-AEC24278607D}" type="pres">
      <dgm:prSet presAssocID="{8F912B22-17DD-45F8-BDEC-210F2694D5A6}" presName="sp" presStyleCnt="0"/>
      <dgm:spPr/>
    </dgm:pt>
    <dgm:pt modelId="{FD614C18-FCED-40E9-890A-B60A8E540F89}" type="pres">
      <dgm:prSet presAssocID="{58265C21-27B9-42D5-8E7F-718C50215119}" presName="composite" presStyleCnt="0"/>
      <dgm:spPr/>
    </dgm:pt>
    <dgm:pt modelId="{110ACDCC-C086-434C-B2D1-1FBC150E3AD8}" type="pres">
      <dgm:prSet presAssocID="{58265C21-27B9-42D5-8E7F-718C5021511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E4A-D04A-4305-86DE-CF21CB309A70}" type="pres">
      <dgm:prSet presAssocID="{58265C21-27B9-42D5-8E7F-718C5021511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347E3-90C3-4365-A4AE-54162C1AD5D4}" type="presOf" srcId="{6773C743-7BE9-4D87-B2E5-2792A2BE989A}" destId="{AF175076-A84D-44F4-9955-593E2FD07378}" srcOrd="0" destOrd="0" presId="urn:microsoft.com/office/officeart/2005/8/layout/chevron2"/>
    <dgm:cxn modelId="{FBE80E52-720B-4997-8637-8CAED63BE6EF}" srcId="{38864DC6-1043-4E76-B081-515F44B64C3D}" destId="{08F0AB0F-4F97-485C-93D4-43801A8A3B27}" srcOrd="0" destOrd="0" parTransId="{E96D72FF-59F9-4472-A027-9022082DF3AE}" sibTransId="{D3CEB6D2-11E5-4B1B-9791-1E3DC74459FE}"/>
    <dgm:cxn modelId="{A6FAE53D-2242-4D58-8FCF-BDDA1DA10AAB}" type="presOf" srcId="{BCB706F1-CF6F-4682-9857-C4C402EDB624}" destId="{4BA6A050-0B5D-4130-BBE3-4CEA04022780}" srcOrd="0" destOrd="1" presId="urn:microsoft.com/office/officeart/2005/8/layout/chevron2"/>
    <dgm:cxn modelId="{EE9D0735-12B4-4796-98D1-542253C52379}" type="presOf" srcId="{4269A370-1EEE-4631-AAB5-FD03A6B2ABE5}" destId="{B4E79B37-C921-438A-A119-3330D3593831}" srcOrd="0" destOrd="0" presId="urn:microsoft.com/office/officeart/2005/8/layout/chevron2"/>
    <dgm:cxn modelId="{AE30736B-ED44-4ED8-B4C2-21227AA3C373}" srcId="{38864DC6-1043-4E76-B081-515F44B64C3D}" destId="{58265C21-27B9-42D5-8E7F-718C50215119}" srcOrd="4" destOrd="0" parTransId="{1C32375A-E881-4462-89E1-5F32B750ACC0}" sibTransId="{B0CEA978-68B3-4DF8-96A8-24B0826456E1}"/>
    <dgm:cxn modelId="{72D662E1-0EE0-4C30-9E08-2B09C7DCE520}" srcId="{38864DC6-1043-4E76-B081-515F44B64C3D}" destId="{5C750A0A-E4F5-42B9-8D91-4455F5F74F97}" srcOrd="1" destOrd="0" parTransId="{9F9E6A12-FF27-4FA7-94AC-1ABBEC83BCB7}" sibTransId="{1928C66B-8EAE-4340-BE1B-AEE7C2F54797}"/>
    <dgm:cxn modelId="{71ACA1D4-A591-486E-91E0-93EFDDE2DA8A}" srcId="{5C750A0A-E4F5-42B9-8D91-4455F5F74F97}" destId="{BCB706F1-CF6F-4682-9857-C4C402EDB624}" srcOrd="1" destOrd="0" parTransId="{16F2EEA6-ADB4-49D7-936F-9119806A7B86}" sibTransId="{68B4AB47-8826-4A3F-B309-75221A76C653}"/>
    <dgm:cxn modelId="{37B82914-838B-4AFD-98E5-F47499696565}" srcId="{38864DC6-1043-4E76-B081-515F44B64C3D}" destId="{6773C743-7BE9-4D87-B2E5-2792A2BE989A}" srcOrd="3" destOrd="0" parTransId="{B2C07208-8C5F-46A4-8554-0D6A8ED3AB3F}" sibTransId="{8F912B22-17DD-45F8-BDEC-210F2694D5A6}"/>
    <dgm:cxn modelId="{D93FD883-306F-44EA-88FB-EB17DF0B8585}" srcId="{08F0AB0F-4F97-485C-93D4-43801A8A3B27}" destId="{85BE0FE5-9F49-422D-982E-334126A2E60E}" srcOrd="0" destOrd="0" parTransId="{8D9CE7D5-3CB6-4378-8A63-434B28707DAC}" sibTransId="{E07214BB-B8B5-4169-BF42-2D2A28CC412D}"/>
    <dgm:cxn modelId="{D8D28B47-1885-41DC-9A11-A5EC3AB70D3E}" type="presOf" srcId="{85BE0FE5-9F49-422D-982E-334126A2E60E}" destId="{73B6DACD-2DF9-48B1-B897-324604177D01}" srcOrd="0" destOrd="0" presId="urn:microsoft.com/office/officeart/2005/8/layout/chevron2"/>
    <dgm:cxn modelId="{CCB3E748-0A55-49DF-8000-60EF071064A0}" srcId="{38864DC6-1043-4E76-B081-515F44B64C3D}" destId="{4269A370-1EEE-4631-AAB5-FD03A6B2ABE5}" srcOrd="2" destOrd="0" parTransId="{B7C0F185-3BCF-4D1D-BEC2-BE14DE449692}" sibTransId="{AE2DDD37-4C87-4206-9303-392783E1D0DF}"/>
    <dgm:cxn modelId="{0C5C37D6-1EA3-4941-977C-EFC310E7AE6A}" type="presOf" srcId="{5C750A0A-E4F5-42B9-8D91-4455F5F74F97}" destId="{F922107C-D185-4CF2-9E81-8672A04F2D76}" srcOrd="0" destOrd="0" presId="urn:microsoft.com/office/officeart/2005/8/layout/chevron2"/>
    <dgm:cxn modelId="{F7ADB3D4-286E-4766-B7D2-DD38457B7F70}" type="presOf" srcId="{0D7728D3-4785-4FCA-8399-354C63A4DCFA}" destId="{4BA6A050-0B5D-4130-BBE3-4CEA04022780}" srcOrd="0" destOrd="0" presId="urn:microsoft.com/office/officeart/2005/8/layout/chevron2"/>
    <dgm:cxn modelId="{69809797-9DCF-42A2-A897-9B327ED9C20A}" srcId="{5C750A0A-E4F5-42B9-8D91-4455F5F74F97}" destId="{0D7728D3-4785-4FCA-8399-354C63A4DCFA}" srcOrd="0" destOrd="0" parTransId="{03DD6B07-DAFD-4912-8AF3-D438D9FD652E}" sibTransId="{EA581359-29FD-4A9A-9DC1-9E2DCE493C11}"/>
    <dgm:cxn modelId="{0E542511-0A1D-4FCD-8799-980988898840}" type="presOf" srcId="{08F0AB0F-4F97-485C-93D4-43801A8A3B27}" destId="{C3A32A10-6FA2-40CE-974D-99EE848AC1D6}" srcOrd="0" destOrd="0" presId="urn:microsoft.com/office/officeart/2005/8/layout/chevron2"/>
    <dgm:cxn modelId="{CDC5F98F-4622-4040-8F80-A05C1244ED82}" type="presOf" srcId="{58265C21-27B9-42D5-8E7F-718C50215119}" destId="{110ACDCC-C086-434C-B2D1-1FBC150E3AD8}" srcOrd="0" destOrd="0" presId="urn:microsoft.com/office/officeart/2005/8/layout/chevron2"/>
    <dgm:cxn modelId="{BBCD4C09-55B9-4DBC-913A-6852AEB4D4B7}" type="presOf" srcId="{38864DC6-1043-4E76-B081-515F44B64C3D}" destId="{FCC243CB-11CB-4195-A4C7-8F4D08A92FC8}" srcOrd="0" destOrd="0" presId="urn:microsoft.com/office/officeart/2005/8/layout/chevron2"/>
    <dgm:cxn modelId="{19DFCBC4-158C-415F-ACB9-341B730A1C89}" type="presParOf" srcId="{FCC243CB-11CB-4195-A4C7-8F4D08A92FC8}" destId="{71B12010-F267-4B31-BE31-D379FDEBAD36}" srcOrd="0" destOrd="0" presId="urn:microsoft.com/office/officeart/2005/8/layout/chevron2"/>
    <dgm:cxn modelId="{9B1C76D9-6EC8-4C3F-AB48-C832150CABA4}" type="presParOf" srcId="{71B12010-F267-4B31-BE31-D379FDEBAD36}" destId="{C3A32A10-6FA2-40CE-974D-99EE848AC1D6}" srcOrd="0" destOrd="0" presId="urn:microsoft.com/office/officeart/2005/8/layout/chevron2"/>
    <dgm:cxn modelId="{9B3C949B-2BB9-45CC-A901-663BA6A2156D}" type="presParOf" srcId="{71B12010-F267-4B31-BE31-D379FDEBAD36}" destId="{73B6DACD-2DF9-48B1-B897-324604177D01}" srcOrd="1" destOrd="0" presId="urn:microsoft.com/office/officeart/2005/8/layout/chevron2"/>
    <dgm:cxn modelId="{C5078901-DCB4-4083-A2AB-39C9B97D973B}" type="presParOf" srcId="{FCC243CB-11CB-4195-A4C7-8F4D08A92FC8}" destId="{08BB4CA9-52D4-46B2-9A25-B9F7BD7C50AA}" srcOrd="1" destOrd="0" presId="urn:microsoft.com/office/officeart/2005/8/layout/chevron2"/>
    <dgm:cxn modelId="{1ED64B32-5F9E-48DA-B119-1032AF6B045C}" type="presParOf" srcId="{FCC243CB-11CB-4195-A4C7-8F4D08A92FC8}" destId="{328B10D4-A1B1-40E0-88E6-7BAC5C761880}" srcOrd="2" destOrd="0" presId="urn:microsoft.com/office/officeart/2005/8/layout/chevron2"/>
    <dgm:cxn modelId="{9447A24A-727C-469A-B790-35A26376E298}" type="presParOf" srcId="{328B10D4-A1B1-40E0-88E6-7BAC5C761880}" destId="{F922107C-D185-4CF2-9E81-8672A04F2D76}" srcOrd="0" destOrd="0" presId="urn:microsoft.com/office/officeart/2005/8/layout/chevron2"/>
    <dgm:cxn modelId="{9B49DC71-F0CE-41E8-9074-346DACADDE7F}" type="presParOf" srcId="{328B10D4-A1B1-40E0-88E6-7BAC5C761880}" destId="{4BA6A050-0B5D-4130-BBE3-4CEA04022780}" srcOrd="1" destOrd="0" presId="urn:microsoft.com/office/officeart/2005/8/layout/chevron2"/>
    <dgm:cxn modelId="{9B746AF1-3212-49B1-8B4F-622B6DFC7F88}" type="presParOf" srcId="{FCC243CB-11CB-4195-A4C7-8F4D08A92FC8}" destId="{2F99B251-69DA-4C0E-9D28-CA95E8261BD8}" srcOrd="3" destOrd="0" presId="urn:microsoft.com/office/officeart/2005/8/layout/chevron2"/>
    <dgm:cxn modelId="{00E93E1C-64A9-4CF9-81F3-BD81189C3957}" type="presParOf" srcId="{FCC243CB-11CB-4195-A4C7-8F4D08A92FC8}" destId="{151A981B-0AF2-4F20-8AFF-263832C631A1}" srcOrd="4" destOrd="0" presId="urn:microsoft.com/office/officeart/2005/8/layout/chevron2"/>
    <dgm:cxn modelId="{F5B79483-7EFF-448E-8AF7-41A39E5785C5}" type="presParOf" srcId="{151A981B-0AF2-4F20-8AFF-263832C631A1}" destId="{B4E79B37-C921-438A-A119-3330D3593831}" srcOrd="0" destOrd="0" presId="urn:microsoft.com/office/officeart/2005/8/layout/chevron2"/>
    <dgm:cxn modelId="{E3CA5914-ED8B-4A2C-A1D9-7AF5F7AFE23A}" type="presParOf" srcId="{151A981B-0AF2-4F20-8AFF-263832C631A1}" destId="{8FF809C3-AE6B-4FF1-B13C-A59876D74A8D}" srcOrd="1" destOrd="0" presId="urn:microsoft.com/office/officeart/2005/8/layout/chevron2"/>
    <dgm:cxn modelId="{36EC4289-6834-4A85-95A3-296412146A08}" type="presParOf" srcId="{FCC243CB-11CB-4195-A4C7-8F4D08A92FC8}" destId="{9F7CA9EF-D0D8-4B64-A04E-6F133B7C9F38}" srcOrd="5" destOrd="0" presId="urn:microsoft.com/office/officeart/2005/8/layout/chevron2"/>
    <dgm:cxn modelId="{C0116C75-FA8A-481B-99E9-BD3FEA4CFF8A}" type="presParOf" srcId="{FCC243CB-11CB-4195-A4C7-8F4D08A92FC8}" destId="{2DED9A5D-6F60-4EDE-B983-78333E943578}" srcOrd="6" destOrd="0" presId="urn:microsoft.com/office/officeart/2005/8/layout/chevron2"/>
    <dgm:cxn modelId="{7A3F9663-6D60-477B-AA8D-BD7DCE414042}" type="presParOf" srcId="{2DED9A5D-6F60-4EDE-B983-78333E943578}" destId="{AF175076-A84D-44F4-9955-593E2FD07378}" srcOrd="0" destOrd="0" presId="urn:microsoft.com/office/officeart/2005/8/layout/chevron2"/>
    <dgm:cxn modelId="{DEDB9354-8544-4C0C-A544-F8DC78839FA0}" type="presParOf" srcId="{2DED9A5D-6F60-4EDE-B983-78333E943578}" destId="{56DF9AD9-31A9-4E8F-9DF3-35B154D980BF}" srcOrd="1" destOrd="0" presId="urn:microsoft.com/office/officeart/2005/8/layout/chevron2"/>
    <dgm:cxn modelId="{2FE77252-F374-4B20-B588-B64644CAE6BB}" type="presParOf" srcId="{FCC243CB-11CB-4195-A4C7-8F4D08A92FC8}" destId="{84AAF839-AE7B-4ADD-B988-AEC24278607D}" srcOrd="7" destOrd="0" presId="urn:microsoft.com/office/officeart/2005/8/layout/chevron2"/>
    <dgm:cxn modelId="{A7D8AC46-FBD4-4D4B-A934-0B408AF76A09}" type="presParOf" srcId="{FCC243CB-11CB-4195-A4C7-8F4D08A92FC8}" destId="{FD614C18-FCED-40E9-890A-B60A8E540F89}" srcOrd="8" destOrd="0" presId="urn:microsoft.com/office/officeart/2005/8/layout/chevron2"/>
    <dgm:cxn modelId="{36667ECB-CFB9-4465-900B-350A3D022B16}" type="presParOf" srcId="{FD614C18-FCED-40E9-890A-B60A8E540F89}" destId="{110ACDCC-C086-434C-B2D1-1FBC150E3AD8}" srcOrd="0" destOrd="0" presId="urn:microsoft.com/office/officeart/2005/8/layout/chevron2"/>
    <dgm:cxn modelId="{EB700474-44CB-4105-B5EA-5DA2E7590E18}" type="presParOf" srcId="{FD614C18-FCED-40E9-890A-B60A8E540F89}" destId="{82C40E4A-D04A-4305-86DE-CF21CB309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32A10-6FA2-40CE-974D-99EE848AC1D6}">
      <dsp:nvSpPr>
        <dsp:cNvPr id="0" name=""/>
        <dsp:cNvSpPr/>
      </dsp:nvSpPr>
      <dsp:spPr>
        <a:xfrm rot="5400000">
          <a:off x="-168938" y="168938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</a:t>
          </a:r>
          <a:endParaRPr lang="en-US" sz="1800" b="1" kern="1200" dirty="0"/>
        </a:p>
      </dsp:txBody>
      <dsp:txXfrm rot="-5400000">
        <a:off x="1" y="394190"/>
        <a:ext cx="788379" cy="337877"/>
      </dsp:txXfrm>
    </dsp:sp>
    <dsp:sp modelId="{73B6DACD-2DF9-48B1-B897-324604177D01}">
      <dsp:nvSpPr>
        <dsp:cNvPr id="0" name=""/>
        <dsp:cNvSpPr/>
      </dsp:nvSpPr>
      <dsp:spPr>
        <a:xfrm rot="5400000">
          <a:off x="1933156" y="-1143802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788380" y="36711"/>
        <a:ext cx="2985883" cy="660592"/>
      </dsp:txXfrm>
    </dsp:sp>
    <dsp:sp modelId="{F922107C-D185-4CF2-9E81-8672A04F2D76}">
      <dsp:nvSpPr>
        <dsp:cNvPr id="0" name=""/>
        <dsp:cNvSpPr/>
      </dsp:nvSpPr>
      <dsp:spPr>
        <a:xfrm rot="5400000">
          <a:off x="-168938" y="1160539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</a:t>
          </a:r>
          <a:endParaRPr lang="en-US" sz="1800" b="1" kern="1200" dirty="0"/>
        </a:p>
      </dsp:txBody>
      <dsp:txXfrm rot="-5400000">
        <a:off x="1" y="1385791"/>
        <a:ext cx="788379" cy="337877"/>
      </dsp:txXfrm>
    </dsp:sp>
    <dsp:sp modelId="{4BA6A050-0B5D-4130-BBE3-4CEA04022780}">
      <dsp:nvSpPr>
        <dsp:cNvPr id="0" name=""/>
        <dsp:cNvSpPr/>
      </dsp:nvSpPr>
      <dsp:spPr>
        <a:xfrm rot="5400000">
          <a:off x="1933156" y="-149503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solidFill>
              <a:schemeClr val="bg1"/>
            </a:solidFill>
          </a:endParaRPr>
        </a:p>
      </dsp:txBody>
      <dsp:txXfrm rot="-5400000">
        <a:off x="788380" y="1031010"/>
        <a:ext cx="2985883" cy="660592"/>
      </dsp:txXfrm>
    </dsp:sp>
    <dsp:sp modelId="{B4E79B37-C921-438A-A119-3330D3593831}">
      <dsp:nvSpPr>
        <dsp:cNvPr id="0" name=""/>
        <dsp:cNvSpPr/>
      </dsp:nvSpPr>
      <dsp:spPr>
        <a:xfrm rot="5400000">
          <a:off x="-168938" y="2154838"/>
          <a:ext cx="1126256" cy="788379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</a:t>
          </a:r>
          <a:endParaRPr lang="en-US" sz="1800" b="1" kern="1200" dirty="0"/>
        </a:p>
      </dsp:txBody>
      <dsp:txXfrm rot="-5400000">
        <a:off x="1" y="2380090"/>
        <a:ext cx="788379" cy="337877"/>
      </dsp:txXfrm>
    </dsp:sp>
    <dsp:sp modelId="{8FF809C3-AE6B-4FF1-B13C-A59876D74A8D}">
      <dsp:nvSpPr>
        <dsp:cNvPr id="0" name=""/>
        <dsp:cNvSpPr/>
      </dsp:nvSpPr>
      <dsp:spPr>
        <a:xfrm rot="5400000">
          <a:off x="1933156" y="844794"/>
          <a:ext cx="732066" cy="3021620"/>
        </a:xfrm>
        <a:prstGeom prst="round2SameRect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5076-A84D-44F4-9955-593E2FD07378}">
      <dsp:nvSpPr>
        <dsp:cNvPr id="0" name=""/>
        <dsp:cNvSpPr/>
      </dsp:nvSpPr>
      <dsp:spPr>
        <a:xfrm rot="5400000">
          <a:off x="-168938" y="3149137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4</a:t>
          </a:r>
          <a:endParaRPr lang="en-US" sz="1800" b="1" kern="1200" dirty="0"/>
        </a:p>
      </dsp:txBody>
      <dsp:txXfrm rot="-5400000">
        <a:off x="1" y="3374389"/>
        <a:ext cx="788379" cy="337877"/>
      </dsp:txXfrm>
    </dsp:sp>
    <dsp:sp modelId="{56DF9AD9-31A9-4E8F-9DF3-35B154D980BF}">
      <dsp:nvSpPr>
        <dsp:cNvPr id="0" name=""/>
        <dsp:cNvSpPr/>
      </dsp:nvSpPr>
      <dsp:spPr>
        <a:xfrm rot="5400000">
          <a:off x="1933156" y="1839093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CDCC-C086-434C-B2D1-1FBC150E3AD8}">
      <dsp:nvSpPr>
        <dsp:cNvPr id="0" name=""/>
        <dsp:cNvSpPr/>
      </dsp:nvSpPr>
      <dsp:spPr>
        <a:xfrm rot="5400000">
          <a:off x="-168938" y="4143435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</a:t>
          </a:r>
          <a:endParaRPr lang="en-US" sz="1800" b="1" kern="1200" dirty="0"/>
        </a:p>
      </dsp:txBody>
      <dsp:txXfrm rot="-5400000">
        <a:off x="1" y="4368687"/>
        <a:ext cx="788379" cy="337877"/>
      </dsp:txXfrm>
    </dsp:sp>
    <dsp:sp modelId="{82C40E4A-D04A-4305-86DE-CF21CB309A70}">
      <dsp:nvSpPr>
        <dsp:cNvPr id="0" name=""/>
        <dsp:cNvSpPr/>
      </dsp:nvSpPr>
      <dsp:spPr>
        <a:xfrm rot="5400000">
          <a:off x="1933156" y="2833392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32A10-6FA2-40CE-974D-99EE848AC1D6}">
      <dsp:nvSpPr>
        <dsp:cNvPr id="0" name=""/>
        <dsp:cNvSpPr/>
      </dsp:nvSpPr>
      <dsp:spPr>
        <a:xfrm rot="5400000">
          <a:off x="-168388" y="169898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6</a:t>
          </a:r>
          <a:endParaRPr lang="en-US" sz="1800" b="1" kern="1200" dirty="0"/>
        </a:p>
      </dsp:txBody>
      <dsp:txXfrm rot="-5400000">
        <a:off x="1" y="394417"/>
        <a:ext cx="785813" cy="336777"/>
      </dsp:txXfrm>
    </dsp:sp>
    <dsp:sp modelId="{73B6DACD-2DF9-48B1-B897-324604177D01}">
      <dsp:nvSpPr>
        <dsp:cNvPr id="0" name=""/>
        <dsp:cNvSpPr/>
      </dsp:nvSpPr>
      <dsp:spPr>
        <a:xfrm rot="5400000">
          <a:off x="1991063" y="-1203740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solidFill>
              <a:schemeClr val="bg1"/>
            </a:solidFill>
          </a:endParaRPr>
        </a:p>
      </dsp:txBody>
      <dsp:txXfrm rot="-5400000">
        <a:off x="785813" y="37130"/>
        <a:ext cx="3104564" cy="658443"/>
      </dsp:txXfrm>
    </dsp:sp>
    <dsp:sp modelId="{F922107C-D185-4CF2-9E81-8672A04F2D76}">
      <dsp:nvSpPr>
        <dsp:cNvPr id="0" name=""/>
        <dsp:cNvSpPr/>
      </dsp:nvSpPr>
      <dsp:spPr>
        <a:xfrm rot="5400000">
          <a:off x="-168388" y="1164845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7</a:t>
          </a:r>
          <a:endParaRPr lang="en-US" sz="1800" b="1" kern="1200" dirty="0"/>
        </a:p>
      </dsp:txBody>
      <dsp:txXfrm rot="-5400000">
        <a:off x="1" y="1389364"/>
        <a:ext cx="785813" cy="336777"/>
      </dsp:txXfrm>
    </dsp:sp>
    <dsp:sp modelId="{4BA6A050-0B5D-4130-BBE3-4CEA04022780}">
      <dsp:nvSpPr>
        <dsp:cNvPr id="0" name=""/>
        <dsp:cNvSpPr/>
      </dsp:nvSpPr>
      <dsp:spPr>
        <a:xfrm rot="5400000">
          <a:off x="1991063" y="-208793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chemeClr val="bg1"/>
            </a:solidFill>
          </a:endParaRPr>
        </a:p>
      </dsp:txBody>
      <dsp:txXfrm rot="-5400000">
        <a:off x="785813" y="1032077"/>
        <a:ext cx="3104564" cy="658443"/>
      </dsp:txXfrm>
    </dsp:sp>
    <dsp:sp modelId="{B4E79B37-C921-438A-A119-3330D3593831}">
      <dsp:nvSpPr>
        <dsp:cNvPr id="0" name=""/>
        <dsp:cNvSpPr/>
      </dsp:nvSpPr>
      <dsp:spPr>
        <a:xfrm rot="5400000">
          <a:off x="-168388" y="2159793"/>
          <a:ext cx="1122590" cy="78581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8</a:t>
          </a:r>
          <a:endParaRPr lang="en-US" sz="1800" b="1" kern="1200" dirty="0"/>
        </a:p>
      </dsp:txBody>
      <dsp:txXfrm rot="-5400000">
        <a:off x="1" y="2384312"/>
        <a:ext cx="785813" cy="336777"/>
      </dsp:txXfrm>
    </dsp:sp>
    <dsp:sp modelId="{8FF809C3-AE6B-4FF1-B13C-A59876D74A8D}">
      <dsp:nvSpPr>
        <dsp:cNvPr id="0" name=""/>
        <dsp:cNvSpPr/>
      </dsp:nvSpPr>
      <dsp:spPr>
        <a:xfrm rot="5400000">
          <a:off x="1991063" y="786154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5076-A84D-44F4-9955-593E2FD07378}">
      <dsp:nvSpPr>
        <dsp:cNvPr id="0" name=""/>
        <dsp:cNvSpPr/>
      </dsp:nvSpPr>
      <dsp:spPr>
        <a:xfrm rot="5400000">
          <a:off x="-168388" y="3154741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9</a:t>
          </a:r>
          <a:endParaRPr lang="en-US" sz="1800" b="1" kern="1200" dirty="0"/>
        </a:p>
      </dsp:txBody>
      <dsp:txXfrm rot="-5400000">
        <a:off x="1" y="3379260"/>
        <a:ext cx="785813" cy="336777"/>
      </dsp:txXfrm>
    </dsp:sp>
    <dsp:sp modelId="{56DF9AD9-31A9-4E8F-9DF3-35B154D980BF}">
      <dsp:nvSpPr>
        <dsp:cNvPr id="0" name=""/>
        <dsp:cNvSpPr/>
      </dsp:nvSpPr>
      <dsp:spPr>
        <a:xfrm rot="5400000">
          <a:off x="1991063" y="1781101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CDCC-C086-434C-B2D1-1FBC150E3AD8}">
      <dsp:nvSpPr>
        <dsp:cNvPr id="0" name=""/>
        <dsp:cNvSpPr/>
      </dsp:nvSpPr>
      <dsp:spPr>
        <a:xfrm rot="5400000">
          <a:off x="-168388" y="4149688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10</a:t>
          </a:r>
          <a:endParaRPr lang="en-US" sz="1800" b="1" kern="1200" dirty="0"/>
        </a:p>
      </dsp:txBody>
      <dsp:txXfrm rot="-5400000">
        <a:off x="1" y="4374207"/>
        <a:ext cx="785813" cy="336777"/>
      </dsp:txXfrm>
    </dsp:sp>
    <dsp:sp modelId="{82C40E4A-D04A-4305-86DE-CF21CB309A70}">
      <dsp:nvSpPr>
        <dsp:cNvPr id="0" name=""/>
        <dsp:cNvSpPr/>
      </dsp:nvSpPr>
      <dsp:spPr>
        <a:xfrm rot="5400000">
          <a:off x="1991063" y="2776049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</cdr:x>
      <cdr:y>0.33055</cdr:y>
    </cdr:from>
    <cdr:to>
      <cdr:x>0.97848</cdr:x>
      <cdr:y>0.42593</cdr:y>
    </cdr:to>
    <cdr:pic>
      <cdr:nvPicPr>
        <cdr:cNvPr id="2" name="Picture 1" descr="http://www.joe-skelly.com/images/mckesson-logo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screen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13461" y="1837921"/>
          <a:ext cx="1436322" cy="53033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DCF8-E835-44AD-A13E-28D661F04E7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496B7-3C02-4B2B-BB61-A690C14B2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AFDAE-816F-4F60-BFD0-8606BC0375FF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2ABC6-D630-4345-8B5F-2E09A4E5D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C8863-943B-4CE4-B3A9-B3F9685AF7C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0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2" y="4344031"/>
            <a:ext cx="5485158" cy="41144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604C-8087-4FDA-9569-9FF35C58C66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 typeface="Arial" panose="020B0604020202020204" pitchFamily="34" charset="0"/>
              <a:buChar char="•"/>
            </a:pPr>
            <a:r>
              <a:rPr lang="en-US" dirty="0" smtClean="0"/>
              <a:t>Matrix structure has it pros and cons as we all  know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r>
              <a:rPr lang="en-US" dirty="0" smtClean="0"/>
              <a:t>But still at the end of the day we all want to be special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r>
              <a:rPr lang="en-US" dirty="0" smtClean="0"/>
              <a:t>WE have few person also wanted to get special…who does not want to be special 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r>
              <a:rPr lang="en-US" dirty="0" smtClean="0"/>
              <a:t>But at the end of the day We have to get rid of the silos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C8863-943B-4CE4-B3A9-B3F9685AF7C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3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8599"/>
            <a:ext cx="8646785" cy="5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 userDrawn="1"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9057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50950" y="-1250951"/>
            <a:ext cx="57277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3341936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368215"/>
            <a:ext cx="7248665" cy="6768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481864"/>
            <a:ext cx="6025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8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avis_tm_c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552" y="2711196"/>
            <a:ext cx="2898648" cy="1436721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97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1115A8-93C3-4DF6-81AC-35E28EE512E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70D34B-9829-40F8-ACCD-7F022AA95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2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7562" y="1396906"/>
            <a:ext cx="3678237" cy="4699699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lnSpc>
                <a:spcPct val="100000"/>
              </a:lnSpc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08562" y="1396906"/>
            <a:ext cx="3678237" cy="4699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9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229600" cy="57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413412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4.09.45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5427631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00337502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" y="0"/>
            <a:ext cx="8267700" cy="50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774701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2.57.24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"/>
            <a:ext cx="8609810" cy="6109230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92124967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12.54.04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429572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98288011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rne-Northern Ireland-WC13-028-R&amp;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"/>
            <a:ext cx="9144000" cy="6172200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36243980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562" y="781984"/>
            <a:ext cx="7869237" cy="531749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2" y="1395059"/>
            <a:ext cx="7869237" cy="46998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62" y="6400142"/>
            <a:ext cx="602561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0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ctavis_tm_c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66" y="6242198"/>
            <a:ext cx="813816" cy="4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66" r:id="rId3"/>
    <p:sldLayoutId id="2147483672" r:id="rId4"/>
    <p:sldLayoutId id="2147483673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694" r:id="rId11"/>
    <p:sldLayoutId id="2147483698" r:id="rId12"/>
    <p:sldLayoutId id="2147483699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 typeface="Arial"/>
        <a:buNone/>
        <a:defRPr sz="1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31775" indent="-2317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57200" indent="-22542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687388" indent="-230188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912813" indent="-22542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33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5.emf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oleObject" Target="../embeddings/oleObject6.bin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image" Target="../media/image3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slideLayout" Target="../slideLayouts/slideLayout11.xml"/><Relationship Id="rId40" Type="http://schemas.openxmlformats.org/officeDocument/2006/relationships/image" Target="../media/image37.emf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oleObject" Target="../embeddings/oleObject10.bin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image" Target="../media/image39.emf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1" Type="http://schemas.openxmlformats.org/officeDocument/2006/relationships/vmlDrawing" Target="../drawings/vmlDrawing6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oleObject" Target="../embeddings/oleObject9.bin"/><Relationship Id="rId40" Type="http://schemas.openxmlformats.org/officeDocument/2006/relationships/image" Target="../media/image40.emf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oleObject" Target="../embeddings/oleObject8.bin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12" Type="http://schemas.openxmlformats.org/officeDocument/2006/relationships/hyperlink" Target="http://1.bp.blogspot.com/_AcBUSVxs82w/TTCGDeXVRcI/AAAAAAAAkdk/q5JabQNuRQg/s1600/Costco_Wholesale_Logo.jpg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5.gif"/><Relationship Id="rId3" Type="http://schemas.openxmlformats.org/officeDocument/2006/relationships/diagramData" Target="../diagrams/data1.xml"/><Relationship Id="rId21" Type="http://schemas.openxmlformats.org/officeDocument/2006/relationships/image" Target="../media/image27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24.jpe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gif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30.jpe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www.mylan.com/" TargetMode="External"/><Relationship Id="rId23" Type="http://schemas.openxmlformats.org/officeDocument/2006/relationships/image" Target="../media/image29.gif"/><Relationship Id="rId10" Type="http://schemas.openxmlformats.org/officeDocument/2006/relationships/diagramQuickStyle" Target="../diagrams/quickStyle2.xml"/><Relationship Id="rId19" Type="http://schemas.openxmlformats.org/officeDocument/2006/relationships/hyperlink" Target="http://www.lupinpharmaceuticals.com/index.htm" TargetMode="Externa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png"/><Relationship Id="rId22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2.gif"/><Relationship Id="rId10" Type="http://schemas.openxmlformats.org/officeDocument/2006/relationships/image" Target="../media/image19.gif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Actavis</a:t>
            </a:r>
            <a:r>
              <a:rPr lang="en-US" sz="2800" dirty="0"/>
              <a:t> </a:t>
            </a:r>
            <a:r>
              <a:rPr lang="en-US" sz="2800" dirty="0" smtClean="0"/>
              <a:t>– A Global Leader in Specialty Pharmaceuticals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487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56" y="3344880"/>
            <a:ext cx="7869237" cy="531749"/>
          </a:xfrm>
        </p:spPr>
        <p:txBody>
          <a:bodyPr/>
          <a:lstStyle/>
          <a:p>
            <a:pPr algn="ctr"/>
            <a:r>
              <a:rPr lang="en-US" dirty="0" smtClean="0"/>
              <a:t>Actavis R&amp;D/BD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98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152285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58750" cy="158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>
              <a:latin typeface="Arial"/>
              <a:cs typeface="Arial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48570" y="2392363"/>
            <a:ext cx="4127500" cy="4581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US New Projects Selected 2013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continue to diversify our pipeline into new dosage forms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7819" y="1457539"/>
            <a:ext cx="2892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Less than 50% of new projects selected for the US last year were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oral solids</a:t>
            </a:r>
          </a:p>
        </p:txBody>
      </p:sp>
      <p:graphicFrame>
        <p:nvGraphicFramePr>
          <p:cNvPr id="48" name="Object 4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09849930"/>
              </p:ext>
            </p:extLst>
          </p:nvPr>
        </p:nvGraphicFramePr>
        <p:xfrm>
          <a:off x="3397870" y="3009900"/>
          <a:ext cx="2794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Chart" r:id="rId23" imgW="2790770" imgH="2819271" progId="MSGraph.Chart.8">
                  <p:embed followColorScheme="full"/>
                </p:oleObj>
              </mc:Choice>
              <mc:Fallback>
                <p:oleObj name="Chart" r:id="rId23" imgW="2790770" imgH="281927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870" y="3009900"/>
                        <a:ext cx="27940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>
            <p:custDataLst>
              <p:tags r:id="rId5"/>
            </p:custDataLst>
          </p:nvPr>
        </p:nvSpPr>
        <p:spPr bwMode="auto">
          <a:xfrm>
            <a:off x="2910507" y="3503615"/>
            <a:ext cx="768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085B2CDB-3B3E-4BF5-8414-730508ED5124}" type="datetime'''Inh''''''''a''''''''''''''l''''''''''a''ti''''''o''''n'''''">
              <a:rPr lang="en-US" sz="1400">
                <a:solidFill>
                  <a:srgbClr val="000000"/>
                </a:solidFill>
                <a:sym typeface="+mn-lt"/>
              </a:rPr>
              <a:pPr algn="r"/>
              <a:t>Inhalation</a:t>
            </a:fld>
            <a:endParaRPr lang="en-US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4" name="Rectangle 53"/>
          <p:cNvSpPr/>
          <p:nvPr>
            <p:custDataLst>
              <p:tags r:id="rId6"/>
            </p:custDataLst>
          </p:nvPr>
        </p:nvSpPr>
        <p:spPr bwMode="auto">
          <a:xfrm>
            <a:off x="3886824" y="2992440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BD5A948E-7451-43BC-AD0F-C8B4C0073800}" type="datetime'''''''''''''''''''''''''''''''O''''''''t''''h''e''''''r'''">
              <a:rPr lang="en-US" sz="1400">
                <a:solidFill>
                  <a:srgbClr val="000000"/>
                </a:solidFill>
                <a:sym typeface="+mn-lt"/>
              </a:rPr>
              <a:pPr algn="r"/>
              <a:t>Other</a:t>
            </a:fld>
            <a:endParaRPr lang="en-US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7"/>
            </p:custDataLst>
          </p:nvPr>
        </p:nvSpPr>
        <p:spPr bwMode="gray">
          <a:xfrm>
            <a:off x="4176804" y="33147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779BBC55-7825-4058-91F0-934849A26B73}" type="datetime'''''''''1''''''3''''''''%'''''">
              <a:rPr lang="en-US" sz="1400">
                <a:solidFill>
                  <a:schemeClr val="bg1"/>
                </a:solidFill>
                <a:sym typeface="+mn-lt"/>
              </a:rPr>
              <a:pPr algn="ctr"/>
              <a:t>13%</a:t>
            </a:fld>
            <a:endParaRPr lang="en-US" sz="1400">
              <a:solidFill>
                <a:schemeClr val="bg1"/>
              </a:solidFill>
              <a:sym typeface="+mn-lt"/>
            </a:endParaRPr>
          </a:p>
        </p:txBody>
      </p:sp>
      <p:sp>
        <p:nvSpPr>
          <p:cNvPr id="58" name="Rectangle 57"/>
          <p:cNvSpPr/>
          <p:nvPr>
            <p:custDataLst>
              <p:tags r:id="rId8"/>
            </p:custDataLst>
          </p:nvPr>
        </p:nvSpPr>
        <p:spPr bwMode="gray">
          <a:xfrm>
            <a:off x="3746595" y="3700464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A99F3ADC-2515-46BC-BE1F-D362A1D619B7}" type="datetime'''''''5''''''''''''''''''''''''''''''''%'''''">
              <a:rPr lang="en-US" sz="1400">
                <a:solidFill>
                  <a:schemeClr val="bg1"/>
                </a:solidFill>
              </a:rPr>
              <a:pPr algn="ctr"/>
              <a:t>5%</a:t>
            </a:fld>
            <a:endParaRPr lang="en-US" sz="1400">
              <a:solidFill>
                <a:schemeClr val="bg1"/>
              </a:solidFill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9"/>
            </p:custDataLst>
          </p:nvPr>
        </p:nvSpPr>
        <p:spPr bwMode="auto">
          <a:xfrm>
            <a:off x="2891457" y="4271964"/>
            <a:ext cx="571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8F54E38C-CCEE-46C0-A6A7-028DF9D65448}" type="datetime'T''''''''''''''''op''i''''''''''''''''''''ca''''''l'''''''''">
              <a:rPr lang="en-US" sz="1400">
                <a:solidFill>
                  <a:srgbClr val="000000"/>
                </a:solidFill>
              </a:rPr>
              <a:pPr algn="r"/>
              <a:t>Topical</a:t>
            </a:fld>
            <a:endParaRPr lang="en-US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10"/>
            </p:custDataLst>
          </p:nvPr>
        </p:nvSpPr>
        <p:spPr bwMode="gray">
          <a:xfrm>
            <a:off x="3525929" y="428784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366B5C46-FFDD-4176-9698-FE99C0341BE9}" type="datetime'''''''''''''''''1''''''''''''''''''3''''%'''''''''''">
              <a:rPr lang="en-US" sz="1400">
                <a:solidFill>
                  <a:schemeClr val="bg1"/>
                </a:solidFill>
              </a:rPr>
              <a:pPr algn="ctr"/>
              <a:t>13%</a:t>
            </a:fld>
            <a:endParaRPr lang="en-US" sz="1400">
              <a:solidFill>
                <a:schemeClr val="bg1"/>
              </a:solidFill>
              <a:sym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11"/>
            </p:custDataLst>
          </p:nvPr>
        </p:nvSpPr>
        <p:spPr bwMode="auto">
          <a:xfrm>
            <a:off x="3712195" y="5668964"/>
            <a:ext cx="660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A59659F5-3618-48CC-94FA-8B273519FC36}" type="datetime'''In''''''''j''e''''''''''''''''''''''cti''o''n'''''''''''">
              <a:rPr lang="en-US" sz="1400">
                <a:solidFill>
                  <a:schemeClr val="tx1"/>
                </a:solidFill>
              </a:rPr>
              <a:pPr algn="r"/>
              <a:t>Injection</a:t>
            </a:fld>
            <a:endParaRPr lang="en-US" sz="14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7" name="Rectangle 6"/>
          <p:cNvSpPr/>
          <p:nvPr>
            <p:custDataLst>
              <p:tags r:id="rId12"/>
            </p:custDataLst>
          </p:nvPr>
        </p:nvSpPr>
        <p:spPr bwMode="gray">
          <a:xfrm>
            <a:off x="4206966" y="53482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CFFEAF62-18C0-4773-B98F-426654850B54}" type="datetime'''''2''''''''''6''''%''''''''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/>
              <a:t>26%</a:t>
            </a:fld>
            <a:endParaRPr lang="en-US" sz="14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51" name="Rectangle 50"/>
          <p:cNvSpPr/>
          <p:nvPr>
            <p:custDataLst>
              <p:tags r:id="rId13"/>
            </p:custDataLst>
          </p:nvPr>
        </p:nvSpPr>
        <p:spPr bwMode="auto">
          <a:xfrm>
            <a:off x="5877549" y="5202237"/>
            <a:ext cx="631825" cy="4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3F133E35-55BE-4AD3-BECE-668B642447F5}" type="datetime'E''''''''R'' O''''''''r''''''al&#10;''S''''''''''''''''oli''''''d'">
              <a:rPr lang="en-US" sz="1400">
                <a:solidFill>
                  <a:srgbClr val="000000"/>
                </a:solidFill>
              </a:rPr>
              <a:pPr/>
              <a:t>ER Oral
Solid</a:t>
            </a:fld>
            <a:endParaRPr lang="en-US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0" name="Rectangle 49"/>
          <p:cNvSpPr/>
          <p:nvPr>
            <p:custDataLst>
              <p:tags r:id="rId14"/>
            </p:custDataLst>
          </p:nvPr>
        </p:nvSpPr>
        <p:spPr bwMode="auto">
          <a:xfrm>
            <a:off x="5845799" y="3189289"/>
            <a:ext cx="561975" cy="4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469C17E1-7E36-4967-A7A6-C21F9FB87829}" type="datetime'''''''IR'' O''r''''a''l''''''''''''&#10;''''''So''''''li''''d'">
              <a:rPr lang="en-US" sz="1400">
                <a:solidFill>
                  <a:srgbClr val="000000"/>
                </a:solidFill>
              </a:rPr>
              <a:pPr/>
              <a:t>IR Oral
Solid</a:t>
            </a:fld>
            <a:endParaRPr lang="en-US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5"/>
            </p:custDataLst>
          </p:nvPr>
        </p:nvSpPr>
        <p:spPr bwMode="gray">
          <a:xfrm>
            <a:off x="5435691" y="3641727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6E74C626-396F-4D71-92CC-36B1D2BCAECB}" type="datetime'2''''''''''''8''''''''''''''''''''%''''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/>
              <a:t>28%</a:t>
            </a:fld>
            <a:endParaRPr lang="en-US" sz="14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48570" y="2851152"/>
            <a:ext cx="4127500" cy="332428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1" name="Rectangle 10"/>
          <p:cNvSpPr/>
          <p:nvPr>
            <p:custDataLst>
              <p:tags r:id="rId16"/>
            </p:custDataLst>
          </p:nvPr>
        </p:nvSpPr>
        <p:spPr bwMode="gray">
          <a:xfrm>
            <a:off x="7645400" y="4856164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FDF4EB28-1CB0-4336-A1A7-99A12CC8B740}" type="datetime'''''''''''''''''''''''''''''''6''''''''''7''%'''">
              <a:rPr lang="en-US" sz="1400">
                <a:solidFill>
                  <a:schemeClr val="bg1"/>
                </a:solidFill>
              </a:rPr>
              <a:pPr algn="ctr"/>
              <a:t>67%</a:t>
            </a:fld>
            <a:endParaRPr lang="en-US" sz="14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gray">
          <a:xfrm>
            <a:off x="5965829" y="3563940"/>
            <a:ext cx="3079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FA29ACF0-EF1D-48E9-9925-C6A6F62424E5}" type="datetime'4''%'''''''''''''''''''''''''''''''''''''''''''''''">
              <a:rPr lang="en-US" sz="1400">
                <a:solidFill>
                  <a:schemeClr val="bg1"/>
                </a:solidFill>
              </a:rPr>
              <a:pPr algn="ctr"/>
              <a:t>4%</a:t>
            </a:fld>
            <a:endParaRPr lang="en-US" sz="14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6" name="Rectangle 5"/>
          <p:cNvSpPr/>
          <p:nvPr>
            <p:custDataLst>
              <p:tags r:id="rId18"/>
            </p:custDataLst>
          </p:nvPr>
        </p:nvSpPr>
        <p:spPr bwMode="gray">
          <a:xfrm>
            <a:off x="5695950" y="40147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AAB6D153-CDE8-428B-A6D1-8EE21EED3722}" type="datetime'''''''''''''''''''''''''''''''''''''''11%'''''">
              <a:rPr lang="en-US" sz="1400">
                <a:solidFill>
                  <a:schemeClr val="bg1"/>
                </a:solidFill>
              </a:rPr>
              <a:pPr algn="ctr"/>
              <a:t>11%</a:t>
            </a:fld>
            <a:endParaRPr lang="en-US" sz="14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8" name="Rectangle 7"/>
          <p:cNvSpPr/>
          <p:nvPr>
            <p:custDataLst>
              <p:tags r:id="rId19"/>
            </p:custDataLst>
          </p:nvPr>
        </p:nvSpPr>
        <p:spPr bwMode="gray">
          <a:xfrm>
            <a:off x="6343650" y="328454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65A8FF8D-1CC5-496C-B160-F203C2090CDB}" type="datetime'''''11''%'''''''''''''''''''''''''''">
              <a:rPr lang="en-US" sz="1400">
                <a:solidFill>
                  <a:schemeClr val="bg1"/>
                </a:solidFill>
              </a:rPr>
              <a:pPr algn="ctr"/>
              <a:t>11%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51" y="6564871"/>
            <a:ext cx="5426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Based on # of new products selected for development in 2013, excludes in-licensing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65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Portfolio – The good news!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173" y="1868633"/>
            <a:ext cx="6857999" cy="4699825"/>
          </a:xfrm>
        </p:spPr>
        <p:txBody>
          <a:bodyPr/>
          <a:lstStyle/>
          <a:p>
            <a:pPr algn="ctr"/>
            <a:r>
              <a:rPr lang="en-US" sz="5400" dirty="0" smtClean="0"/>
              <a:t>There is no shortage of new product opportunities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9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467259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6149" y="737191"/>
            <a:ext cx="7527851" cy="793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1" name="Rectangle 820"/>
          <p:cNvSpPr/>
          <p:nvPr/>
        </p:nvSpPr>
        <p:spPr>
          <a:xfrm>
            <a:off x="283472" y="2609649"/>
            <a:ext cx="3503613" cy="2697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0" dirty="0" smtClean="0">
                <a:solidFill>
                  <a:srgbClr val="43B02A">
                    <a:lumMod val="75000"/>
                  </a:srgbClr>
                </a:solidFill>
              </a:rPr>
              <a:t>85</a:t>
            </a:r>
            <a:endParaRPr lang="en-US" sz="18000" dirty="0">
              <a:solidFill>
                <a:srgbClr val="43B02A">
                  <a:lumMod val="75000"/>
                </a:srgbClr>
              </a:solidFill>
            </a:endParaRPr>
          </a:p>
        </p:txBody>
      </p:sp>
      <p:sp>
        <p:nvSpPr>
          <p:cNvPr id="822" name="Isosceles Triangle 821"/>
          <p:cNvSpPr/>
          <p:nvPr/>
        </p:nvSpPr>
        <p:spPr>
          <a:xfrm rot="5400000">
            <a:off x="3394044" y="3900641"/>
            <a:ext cx="1596980" cy="286657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43B02A">
                  <a:lumMod val="75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4636" y="1210603"/>
            <a:ext cx="4086323" cy="4265605"/>
            <a:chOff x="4714635" y="628650"/>
            <a:chExt cx="4086323" cy="4260905"/>
          </a:xfrm>
        </p:grpSpPr>
        <p:sp>
          <p:nvSpPr>
            <p:cNvPr id="823" name="Rectangle 822"/>
            <p:cNvSpPr/>
            <p:nvPr/>
          </p:nvSpPr>
          <p:spPr>
            <a:xfrm>
              <a:off x="4714635" y="628650"/>
              <a:ext cx="4086323" cy="206905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/>
            <a:lstStyle/>
            <a:p>
              <a:pPr algn="ctr"/>
              <a:r>
                <a:rPr lang="en-US" sz="4000" b="1" i="1" dirty="0">
                  <a:solidFill>
                    <a:srgbClr val="43B02A">
                      <a:lumMod val="75000"/>
                    </a:srgbClr>
                  </a:solidFill>
                </a:rPr>
                <a:t>Newly endorsed products for </a:t>
              </a:r>
              <a:r>
                <a:rPr lang="en-US" sz="4000" b="1" i="1" dirty="0" smtClean="0">
                  <a:solidFill>
                    <a:srgbClr val="43B02A">
                      <a:lumMod val="75000"/>
                    </a:srgbClr>
                  </a:solidFill>
                </a:rPr>
                <a:t>US</a:t>
              </a:r>
              <a:endParaRPr lang="en-US" sz="4000" b="1" i="1" dirty="0">
                <a:solidFill>
                  <a:srgbClr val="43B02A">
                    <a:lumMod val="75000"/>
                  </a:srgbClr>
                </a:solidFill>
              </a:endParaRPr>
            </a:p>
          </p:txBody>
        </p:sp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567" y="2276774"/>
              <a:ext cx="3478461" cy="2612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31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65850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6715" y="737191"/>
            <a:ext cx="7527851" cy="793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1" name="Rectangle 820"/>
          <p:cNvSpPr/>
          <p:nvPr/>
        </p:nvSpPr>
        <p:spPr>
          <a:xfrm>
            <a:off x="231264" y="2737277"/>
            <a:ext cx="3503613" cy="2697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0" dirty="0" smtClean="0">
                <a:solidFill>
                  <a:srgbClr val="FFFFFF">
                    <a:lumMod val="50000"/>
                  </a:srgbClr>
                </a:solidFill>
              </a:rPr>
              <a:t>50</a:t>
            </a:r>
            <a:endParaRPr lang="en-US" sz="180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6539" y="544006"/>
            <a:ext cx="5161915" cy="5958510"/>
            <a:chOff x="3876537" y="395415"/>
            <a:chExt cx="5161915" cy="6300284"/>
          </a:xfrm>
        </p:grpSpPr>
        <p:grpSp>
          <p:nvGrpSpPr>
            <p:cNvPr id="2" name="Group 1"/>
            <p:cNvGrpSpPr/>
            <p:nvPr/>
          </p:nvGrpSpPr>
          <p:grpSpPr>
            <a:xfrm>
              <a:off x="3876537" y="395415"/>
              <a:ext cx="5161915" cy="6168197"/>
              <a:chOff x="3876537" y="395415"/>
              <a:chExt cx="5161915" cy="6168197"/>
            </a:xfrm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2966145" y="4123999"/>
                <a:ext cx="2082704" cy="26191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9410" y="395415"/>
                <a:ext cx="4919042" cy="61681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/>
              <a:lstStyle/>
              <a:p>
                <a:pPr algn="ctr"/>
                <a:r>
                  <a:rPr lang="en-US" sz="3600" b="1" i="1" dirty="0" smtClean="0">
                    <a:solidFill>
                      <a:srgbClr val="FFFFFF">
                        <a:lumMod val="50000"/>
                      </a:srgbClr>
                    </a:solidFill>
                  </a:rPr>
                  <a:t>Injectable products now in our US pipeline</a:t>
                </a:r>
                <a:endParaRPr lang="en-US" sz="3600" i="1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811977" y="2736986"/>
              <a:ext cx="3802592" cy="3535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prstClr val="white"/>
                  </a:solidFill>
                  <a:cs typeface="Arial" pitchFamily="34" charset="0"/>
                </a:rPr>
                <a:t>Projected Sales of Marketed/Pipeline $US</a:t>
              </a:r>
            </a:p>
          </p:txBody>
        </p:sp>
        <p:pic>
          <p:nvPicPr>
            <p:cNvPr id="23606" name="Picture 5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992" y="3298448"/>
              <a:ext cx="3738563" cy="3397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83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267526"/>
            <a:ext cx="6857999" cy="531749"/>
          </a:xfrm>
        </p:spPr>
        <p:txBody>
          <a:bodyPr>
            <a:normAutofit/>
          </a:bodyPr>
          <a:lstStyle/>
          <a:p>
            <a:r>
              <a:rPr lang="en-US" dirty="0" smtClean="0"/>
              <a:t>Actavis won the race on FTFs in 2013!</a:t>
            </a:r>
            <a:endParaRPr lang="en-US" dirty="0"/>
          </a:p>
        </p:txBody>
      </p:sp>
      <p:pic>
        <p:nvPicPr>
          <p:cNvPr id="4" name="Picture 3" descr="bo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211" y="1065149"/>
            <a:ext cx="689610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57084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think-cell Slide" r:id="rId39" imgW="360" imgH="360" progId="TCLayout.ActiveDocument.1">
                  <p:embed/>
                </p:oleObj>
              </mc:Choice>
              <mc:Fallback>
                <p:oleObj name="think-cell Slide" r:id="rId3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2" y="279400"/>
            <a:ext cx="7862888" cy="809464"/>
          </a:xfrm>
        </p:spPr>
        <p:txBody>
          <a:bodyPr anchor="ctr"/>
          <a:lstStyle/>
          <a:p>
            <a:r>
              <a:rPr lang="en-US" dirty="0"/>
              <a:t>Actavis </a:t>
            </a:r>
            <a:r>
              <a:rPr lang="en-US" dirty="0" smtClean="0"/>
              <a:t>Leads US </a:t>
            </a:r>
            <a:r>
              <a:rPr lang="en-US" dirty="0"/>
              <a:t>First-to-files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13481880"/>
              </p:ext>
            </p:extLst>
          </p:nvPr>
        </p:nvGraphicFramePr>
        <p:xfrm>
          <a:off x="876300" y="1981227"/>
          <a:ext cx="7943820" cy="368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Chart" r:id="rId41" imgW="7943820" imgH="2762230" progId="MSGraph.Chart.8">
                  <p:embed followColorScheme="full"/>
                </p:oleObj>
              </mc:Choice>
              <mc:Fallback>
                <p:oleObj name="Chart" r:id="rId41" imgW="7943820" imgH="27622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76300" y="1981227"/>
                        <a:ext cx="7943820" cy="3682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Placeholder 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087814" y="5287434"/>
            <a:ext cx="149225" cy="283633"/>
          </a:xfrm>
          <a:prstGeom prst="rect">
            <a:avLst/>
          </a:prstGeom>
          <a:noFill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1F41B0-0D9D-45D1-BF1B-1C7664A19060}" type="datetime'''''''''''''''''''''1'''''''''''''''''''''''''''''''">
              <a:rPr lang="en-US" sz="1400">
                <a:solidFill>
                  <a:srgbClr val="FFFFFF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 bwMode="auto">
          <a:xfrm>
            <a:off x="3254376" y="5757334"/>
            <a:ext cx="417513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FC3FF6-8DBE-495C-86C5-A5D12625122F}" type="datetime'''My''''''''la''''''''''''''''''''''''''''''''''n''''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Mylan</a:t>
            </a:fld>
            <a:endParaRPr lang="en-US" sz="12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 bwMode="gray">
          <a:xfrm>
            <a:off x="3387726" y="42672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37675C2-9C7E-4C2F-B8C6-832B8C33864C}" type="datetime'''''''''''5''''''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111250" y="5757334"/>
            <a:ext cx="503238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DFBC4C-BABC-4FFE-A449-797D02DEB5B4}" type="datetime'''''''''Ac''''''''''''''''tav''i''''''''''''''''''''s'''">
              <a:rPr lang="en-US" sz="1200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Actavis</a:t>
            </a:fld>
            <a:endParaRPr lang="en-US" sz="12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9"/>
            </p:custDataLst>
          </p:nvPr>
        </p:nvSpPr>
        <p:spPr bwMode="gray">
          <a:xfrm>
            <a:off x="1238250" y="1816101"/>
            <a:ext cx="24765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6651C0-7594-4EED-88F6-E7086EE8628A}" type="datetime'''''''''''''''''''''''''''1''''''''''''''''''''8'''''">
              <a:rPr lang="en-US" sz="1400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 bwMode="auto">
          <a:xfrm>
            <a:off x="4629151" y="5757334"/>
            <a:ext cx="468313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903D00-A86B-45A8-B58B-E1163047C3D1}" type="datetime'''''''''''''''''''''''''''''''''H''''ete''r''o''''''''''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Hetero</a:t>
            </a:fld>
            <a:endParaRPr lang="en-US" sz="120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50" name="Rectangle 49"/>
          <p:cNvSpPr/>
          <p:nvPr>
            <p:custDataLst>
              <p:tags r:id="rId11"/>
            </p:custDataLst>
          </p:nvPr>
        </p:nvSpPr>
        <p:spPr bwMode="gray">
          <a:xfrm>
            <a:off x="4787901" y="44577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01A39E1-FD69-490A-838E-27A8088B810F}" type="datetime'''''''''''''''''''''''''''''''''''''''''''''''''''''4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 bwMode="auto">
          <a:xfrm>
            <a:off x="3827464" y="5757334"/>
            <a:ext cx="671513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8DF0C0F-ECB7-4B69-AD42-5B46143EE966}" type="datetime'''''''''''''G''''''''l''e''n''''m''''a''r''''''''k''''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Glenmark</a:t>
            </a:fld>
            <a:endParaRPr lang="en-US" sz="120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 bwMode="gray">
          <a:xfrm>
            <a:off x="4087814" y="44577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0863B4-28A4-4F6A-A6D1-E97B0819C3B1}" type="datetime'''''''''''''''''''''''''''''''''4''''''''''''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 bwMode="auto">
          <a:xfrm>
            <a:off x="2498725" y="5757334"/>
            <a:ext cx="527050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0194746-E4DF-45C5-95E7-FB650DB0996E}" type="datetime'A''m''n''''''''e''''''''''''''''''''''''''''''''''''''''a''l'">
              <a:rPr lang="en-US" sz="1200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Amneal</a:t>
            </a:fld>
            <a:endParaRPr lang="en-US" sz="12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9" name="Rectangle 8"/>
          <p:cNvSpPr/>
          <p:nvPr>
            <p:custDataLst>
              <p:tags r:id="rId15"/>
            </p:custDataLst>
          </p:nvPr>
        </p:nvSpPr>
        <p:spPr bwMode="gray">
          <a:xfrm>
            <a:off x="2687638" y="42672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469D7F-BD12-4821-8F75-25D9E383C00F}" type="datetime'''''''''''''''''''''''''''''''''''''''''''''''''''''''''''''5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687638" y="5287434"/>
            <a:ext cx="149225" cy="283633"/>
          </a:xfrm>
          <a:prstGeom prst="rect">
            <a:avLst/>
          </a:prstGeom>
          <a:noFill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782D60B-35BC-4BAF-A437-85CDB15813D5}" type="datetime'''''''''''''''''''''''''''''''1'''''''''''''''''''''">
              <a:rPr lang="en-US" sz="1400">
                <a:solidFill>
                  <a:srgbClr val="FFFFFF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2" name="Rectangle 41"/>
          <p:cNvSpPr/>
          <p:nvPr>
            <p:custDataLst>
              <p:tags r:id="rId17"/>
            </p:custDataLst>
          </p:nvPr>
        </p:nvSpPr>
        <p:spPr bwMode="auto">
          <a:xfrm>
            <a:off x="1798638" y="5757334"/>
            <a:ext cx="527050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460A88-00DC-4B79-8B2E-E90BD37EE420}" type="datetime'Sa''n''''''d''''''''''''''''o''''''''''''z'''''''''''''''''">
              <a:rPr lang="en-US" sz="1200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Sandoz</a:t>
            </a:fld>
            <a:endParaRPr lang="en-US" sz="12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7" name="Rectangle 6"/>
          <p:cNvSpPr/>
          <p:nvPr>
            <p:custDataLst>
              <p:tags r:id="rId18"/>
            </p:custDataLst>
          </p:nvPr>
        </p:nvSpPr>
        <p:spPr bwMode="gray">
          <a:xfrm>
            <a:off x="1987551" y="36957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711229F-3508-4AE8-9AFC-B5D92418B99D}" type="datetime'''''8'''''''''''''''''''''''''''''''''''''''''''''">
              <a:rPr lang="en-US" sz="1400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 bwMode="auto">
          <a:xfrm>
            <a:off x="6072188" y="5757334"/>
            <a:ext cx="382588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51BFAB-234D-42CF-8FE8-FD4218AFEAFB}" type="datetime'L''''''''''u''''''''pi''''''''''n''''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Lupin</a:t>
            </a:fld>
            <a:endParaRPr lang="en-US" sz="120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gray">
          <a:xfrm>
            <a:off x="6188076" y="46482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88FE4C0-F38D-49BD-9713-9203B03416AF}" type="datetime'''''''''''''''''''''''''''''''''''''3''''''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 bwMode="auto">
          <a:xfrm>
            <a:off x="5345114" y="5757334"/>
            <a:ext cx="434975" cy="4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586A242-D20F-4EEC-9582-B8B327E5E4AF}" type="datetime'''A''''''''''l''k''''''e''''''''''''m'''' Lab''''''''''s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Alkem Labs</a:t>
            </a:fld>
            <a:endParaRPr lang="en-US" sz="12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22"/>
            </p:custDataLst>
          </p:nvPr>
        </p:nvSpPr>
        <p:spPr bwMode="gray">
          <a:xfrm>
            <a:off x="5487989" y="46482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F6C9D5-C7A8-4B2F-B1A6-0E57593A9A60}" type="datetime'3''''''''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31" name="Rectangle 30"/>
          <p:cNvSpPr/>
          <p:nvPr>
            <p:custDataLst>
              <p:tags r:id="rId23"/>
            </p:custDataLst>
          </p:nvPr>
        </p:nvSpPr>
        <p:spPr bwMode="auto">
          <a:xfrm>
            <a:off x="8001000" y="5757334"/>
            <a:ext cx="914400" cy="4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6168EB-738F-4EE4-8836-01E435119078}" type="datetime'Othe''''''''''''''''r''''''''''''s*'''''''' (''''1''6'''')'">
              <a:rPr lang="en-US" sz="1200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Others* (16)</a:t>
            </a:fld>
            <a:endParaRPr lang="en-US" sz="12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gray">
          <a:xfrm>
            <a:off x="8240714" y="4826001"/>
            <a:ext cx="2460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53565A">
                    <a:lumMod val="50000"/>
                  </a:srgbClr>
                </a:solidFill>
                <a:sym typeface="Arial"/>
              </a:rPr>
              <a:t>≤</a:t>
            </a:r>
            <a:fld id="{A7F51F43-2523-4CD8-B5FA-4B80B895B982}" type="datetime'''''''''''''''''''''''''''''''''''''''''''''''''2'">
              <a:rPr lang="en-US" sz="1400" smtClean="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 bwMode="auto">
          <a:xfrm>
            <a:off x="7450138" y="5757334"/>
            <a:ext cx="427038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4692DF5-FBDF-473F-AD39-0437E4C75C16}" type="datetime'''''''Z''y''''''''''''d''''u''''''''s''''''''''''''''''''''''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Zydus</a:t>
            </a:fld>
            <a:endParaRPr lang="en-US" sz="120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26"/>
            </p:custDataLst>
          </p:nvPr>
        </p:nvSpPr>
        <p:spPr bwMode="gray">
          <a:xfrm>
            <a:off x="7588251" y="46482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C08C43E-9981-4CB2-9B34-73119154F176}" type="datetime'''''3''''''''''''''''''''''''''''''''''''''''''''''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60" name="Text Placeholder 6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588251" y="5287434"/>
            <a:ext cx="149225" cy="283633"/>
          </a:xfrm>
          <a:prstGeom prst="rect">
            <a:avLst/>
          </a:prstGeom>
          <a:noFill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5483273-06EF-4100-BAD5-C6C3332673E9}" type="datetime'''''''''1'''''''''''''''''''''''''''''''''''''''''''''''''''">
              <a:rPr lang="en-US" sz="1400">
                <a:solidFill>
                  <a:srgbClr val="FFFFFF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 bwMode="auto">
          <a:xfrm>
            <a:off x="6796089" y="5757334"/>
            <a:ext cx="333375" cy="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1DD5B01-0C14-434E-BD6A-D31E46207FEB}" type="datetime'''''''''''''''''Te''''''v''''a'''''''''''">
              <a:rPr lang="en-US" sz="1200">
                <a:solidFill>
                  <a:srgbClr val="53565A">
                    <a:lumMod val="50000"/>
                  </a:srgbClr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Teva</a:t>
            </a:fld>
            <a:endParaRPr lang="en-US" sz="120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29"/>
            </p:custDataLst>
          </p:nvPr>
        </p:nvSpPr>
        <p:spPr bwMode="gray">
          <a:xfrm>
            <a:off x="6888164" y="4648201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3FFE04C-3CC1-4AB0-8F95-C8638E353175}" type="datetime'''''''''''''''''''''''''''''''''''''''''''''''''''3'''''''''">
              <a:rPr lang="en-US" sz="1400">
                <a:solidFill>
                  <a:srgbClr val="53565A">
                    <a:lumMod val="50000"/>
                  </a:srgbClr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888164" y="5287434"/>
            <a:ext cx="149225" cy="283633"/>
          </a:xfrm>
          <a:prstGeom prst="rect">
            <a:avLst/>
          </a:prstGeom>
          <a:noFill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>
                    <a:lumMod val="50000"/>
                  </a:schemeClr>
                </a:solidFill>
                <a:latin typeface="DIN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B40D71E-86F9-4FFC-BD3C-52B3C6613F26}" type="datetime'''''''''''''''''''''''1'''''''''''''''''''''''''''''''''''''">
              <a:rPr lang="en-US" sz="1400">
                <a:solidFill>
                  <a:srgbClr val="FFFFFF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49792" y="1300984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3565A">
                    <a:lumMod val="50000"/>
                  </a:srgbClr>
                </a:solidFill>
              </a:rPr>
              <a:t>Number of First-to-files </a:t>
            </a:r>
            <a:r>
              <a:rPr lang="en-US" dirty="0">
                <a:solidFill>
                  <a:srgbClr val="53565A">
                    <a:lumMod val="50000"/>
                  </a:srgbClr>
                </a:solidFill>
              </a:rPr>
              <a:t>in 2013 by Company</a:t>
            </a:r>
          </a:p>
        </p:txBody>
      </p:sp>
      <p:sp>
        <p:nvSpPr>
          <p:cNvPr id="20" name="Rectangle 19"/>
          <p:cNvSpPr/>
          <p:nvPr>
            <p:custDataLst>
              <p:tags r:id="rId31"/>
            </p:custDataLst>
          </p:nvPr>
        </p:nvSpPr>
        <p:spPr bwMode="auto">
          <a:xfrm>
            <a:off x="6473827" y="2910418"/>
            <a:ext cx="250825" cy="24976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32"/>
            </p:custDataLst>
          </p:nvPr>
        </p:nvSpPr>
        <p:spPr bwMode="auto">
          <a:xfrm>
            <a:off x="6473827" y="2559051"/>
            <a:ext cx="250825" cy="2497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>
            <p:custDataLst>
              <p:tags r:id="rId33"/>
            </p:custDataLst>
          </p:nvPr>
        </p:nvSpPr>
        <p:spPr bwMode="auto">
          <a:xfrm>
            <a:off x="6473827" y="2207685"/>
            <a:ext cx="250825" cy="24976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34"/>
            </p:custDataLst>
          </p:nvPr>
        </p:nvSpPr>
        <p:spPr bwMode="auto">
          <a:xfrm>
            <a:off x="6775450" y="2904068"/>
            <a:ext cx="112395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E43E058-2110-4762-A486-1EF3D919EF42}" type="datetime'''''E''''xc''''''''''lu''''si''v''e'''' ''F''T''F'">
              <a:rPr lang="en-US" sz="1400">
                <a:solidFill>
                  <a:srgbClr val="53565A">
                    <a:lumMod val="50000"/>
                  </a:srgb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Exclusive FTF</a:t>
            </a:fld>
            <a:endParaRPr lang="en-US" sz="140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32" name="Rectangle 31"/>
          <p:cNvSpPr/>
          <p:nvPr>
            <p:custDataLst>
              <p:tags r:id="rId35"/>
            </p:custDataLst>
          </p:nvPr>
        </p:nvSpPr>
        <p:spPr bwMode="auto">
          <a:xfrm>
            <a:off x="6775452" y="2201334"/>
            <a:ext cx="18970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227C70F-317D-4E93-AA2F-739858EF65E1}" type="datetime'''''''E''x''''clu''siv''e'' + ''''S''har''e''''''''d'' FTF'''">
              <a:rPr lang="en-US" sz="1400">
                <a:solidFill>
                  <a:srgbClr val="53565A">
                    <a:lumMod val="50000"/>
                  </a:srgb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Exclusive + Shared FTF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36"/>
            </p:custDataLst>
          </p:nvPr>
        </p:nvSpPr>
        <p:spPr bwMode="auto">
          <a:xfrm>
            <a:off x="6775451" y="2552701"/>
            <a:ext cx="9445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D74BC5B-6E7C-419A-BE5A-9CD0C5B88408}" type="datetime'''''''''''''''''''''''''''''Sh''''''a''red'''''' ''FT''''F'">
              <a:rPr lang="en-US" sz="1400" smtClean="0">
                <a:solidFill>
                  <a:srgbClr val="53565A">
                    <a:lumMod val="50000"/>
                  </a:srgb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Shared FTF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6778" y="6289718"/>
            <a:ext cx="7351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53565A"/>
                </a:solidFill>
              </a:rPr>
              <a:t>Source: FDA website, Public lawsuits, Internal Analysis</a:t>
            </a:r>
          </a:p>
          <a:p>
            <a:r>
              <a:rPr lang="en-US" sz="1100" dirty="0" smtClean="0">
                <a:solidFill>
                  <a:srgbClr val="53565A"/>
                </a:solidFill>
              </a:rPr>
              <a:t>Note: Total is greater than 44 due to shared FTFs</a:t>
            </a:r>
            <a:endParaRPr lang="en-US" sz="11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321299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think-cell Slide" r:id="rId36" imgW="0" imgH="0" progId="TCLayout.ActiveDocument.1">
                  <p:embed/>
                </p:oleObj>
              </mc:Choice>
              <mc:Fallback>
                <p:oleObj name="think-cell Slide" r:id="rId3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1783885" y="431604"/>
            <a:ext cx="6931348" cy="550333"/>
          </a:xfrm>
        </p:spPr>
        <p:txBody>
          <a:bodyPr anchor="ctr">
            <a:noAutofit/>
          </a:bodyPr>
          <a:lstStyle/>
          <a:p>
            <a:r>
              <a:rPr lang="en-US" sz="2200" dirty="0" smtClean="0"/>
              <a:t>Actavis achieved 41% of all FTFs and 61% of the FTF $</a:t>
            </a:r>
            <a:br>
              <a:rPr lang="en-US" sz="2200" dirty="0" smtClean="0"/>
            </a:br>
            <a:r>
              <a:rPr lang="en-US" sz="2200" dirty="0" smtClean="0"/>
              <a:t>Competing against 100+ Gx companies</a:t>
            </a:r>
            <a:endParaRPr lang="en-US" sz="2200" dirty="0"/>
          </a:p>
        </p:txBody>
      </p:sp>
      <p:cxnSp>
        <p:nvCxnSpPr>
          <p:cNvPr id="93" name="Straight Connector 92"/>
          <p:cNvCxnSpPr/>
          <p:nvPr>
            <p:custDataLst>
              <p:tags r:id="rId4"/>
            </p:custDataLst>
          </p:nvPr>
        </p:nvCxnSpPr>
        <p:spPr bwMode="auto">
          <a:xfrm>
            <a:off x="3448050" y="4178300"/>
            <a:ext cx="49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>
            <p:custDataLst>
              <p:tags r:id="rId5"/>
            </p:custDataLst>
          </p:nvPr>
        </p:nvCxnSpPr>
        <p:spPr bwMode="auto">
          <a:xfrm>
            <a:off x="2324100" y="2108200"/>
            <a:ext cx="49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94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3843098"/>
              </p:ext>
            </p:extLst>
          </p:nvPr>
        </p:nvGraphicFramePr>
        <p:xfrm>
          <a:off x="1333500" y="1930401"/>
          <a:ext cx="3581306" cy="382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Chart" r:id="rId37" imgW="3581306" imgH="2866965" progId="MSGraph.Chart.8">
                  <p:embed followColorScheme="full"/>
                </p:oleObj>
              </mc:Choice>
              <mc:Fallback>
                <p:oleObj name="Chart" r:id="rId37" imgW="3581306" imgH="286696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333500" y="1930401"/>
                        <a:ext cx="3581306" cy="382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Rectangle 95"/>
          <p:cNvSpPr/>
          <p:nvPr>
            <p:custDataLst>
              <p:tags r:id="rId7"/>
            </p:custDataLst>
          </p:nvPr>
        </p:nvSpPr>
        <p:spPr bwMode="auto">
          <a:xfrm>
            <a:off x="3932238" y="5829301"/>
            <a:ext cx="642938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5E8028A-12E2-4B9C-8D13-50D1B4F028FD}" type="datetime'''''''''A''cta''''v''''''''''''''''''''''i''''''''s'''''''''">
              <a:rPr lang="en-US" sz="1400" b="1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Actavis</a:t>
            </a:fld>
            <a:endParaRPr lang="en-US" sz="1400" b="1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gray">
          <a:xfrm>
            <a:off x="4129088" y="4995334"/>
            <a:ext cx="24765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362673B-D439-4EA3-AB8F-F463137BAB0A}" type="datetime'''''''''''''''''12'''''">
              <a:rPr lang="en-US" sz="1400">
                <a:solidFill>
                  <a:srgbClr val="FFFFFF"/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98" name="Rectangle 97"/>
          <p:cNvSpPr/>
          <p:nvPr>
            <p:custDataLst>
              <p:tags r:id="rId9"/>
            </p:custDataLst>
          </p:nvPr>
        </p:nvSpPr>
        <p:spPr bwMode="gray">
          <a:xfrm>
            <a:off x="4178301" y="4277785"/>
            <a:ext cx="14922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sym typeface="Arial"/>
              </a:rPr>
              <a:t>6</a:t>
            </a:r>
            <a:endParaRPr lang="en-US" sz="1400" b="1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99" name="Rectangle 98"/>
          <p:cNvSpPr/>
          <p:nvPr>
            <p:custDataLst>
              <p:tags r:id="rId10"/>
            </p:custDataLst>
          </p:nvPr>
        </p:nvSpPr>
        <p:spPr bwMode="auto">
          <a:xfrm>
            <a:off x="2841625" y="5829301"/>
            <a:ext cx="58420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ED04E03-5D62-48C6-9A27-95FE4DFE883C}" type="datetime'''''O''t''he''''''''''''''''''''''''''r''''''''''s'''''''">
              <a:rPr lang="en-US" sz="1400" b="1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Others</a:t>
            </a:fld>
            <a:endParaRPr lang="en-US" sz="1400" b="1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gray">
          <a:xfrm>
            <a:off x="3009900" y="3001434"/>
            <a:ext cx="24765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8629F68-43BE-4139-9428-03A4B5BEA6E3}" type="datetime'2''''''''''''''''''''''6'''''''''''''''''">
              <a:rPr lang="en-US" sz="1400">
                <a:solidFill>
                  <a:srgbClr val="FFFFFF"/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4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1" name="Rectangle 100"/>
          <p:cNvSpPr/>
          <p:nvPr>
            <p:custDataLst>
              <p:tags r:id="rId12"/>
            </p:custDataLst>
          </p:nvPr>
        </p:nvSpPr>
        <p:spPr bwMode="auto">
          <a:xfrm>
            <a:off x="1797051" y="5829301"/>
            <a:ext cx="43497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F9D91B-0A56-4D00-9F69-3561BBB88808}" type="datetime'T''''''''''''''''o''''''t''''''''''''a''''''l'''''''''''''">
              <a:rPr lang="en-US" sz="1400" b="1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en-US" sz="1400" b="1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gray">
          <a:xfrm>
            <a:off x="1890713" y="3718985"/>
            <a:ext cx="24765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875B8FC-1E16-422A-8C8C-EE916A58EAF2}" type="datetime'''''''''''''''''''''4''''''''''''''''''''''''''''''4'">
              <a:rPr lang="en-US" sz="1400">
                <a:solidFill>
                  <a:srgbClr val="FFFFFF"/>
                </a:solidFill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40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103" name="Straight Connector 102"/>
          <p:cNvCxnSpPr/>
          <p:nvPr>
            <p:custDataLst>
              <p:tags r:id="rId14"/>
            </p:custDataLst>
          </p:nvPr>
        </p:nvCxnSpPr>
        <p:spPr bwMode="auto">
          <a:xfrm>
            <a:off x="3448050" y="4178300"/>
            <a:ext cx="49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67163" y="3695401"/>
            <a:ext cx="614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3565A"/>
                </a:solidFill>
              </a:rPr>
              <a:t>41%</a:t>
            </a:r>
            <a:endParaRPr lang="en-US" sz="1600" b="1" dirty="0">
              <a:solidFill>
                <a:srgbClr val="53565A"/>
              </a:solidFill>
            </a:endParaRPr>
          </a:p>
        </p:txBody>
      </p:sp>
      <p:sp>
        <p:nvSpPr>
          <p:cNvPr id="125" name="Rectangle 124"/>
          <p:cNvSpPr/>
          <p:nvPr>
            <p:custDataLst>
              <p:tags r:id="rId15"/>
            </p:custDataLst>
          </p:nvPr>
        </p:nvSpPr>
        <p:spPr bwMode="auto">
          <a:xfrm>
            <a:off x="3708401" y="2182285"/>
            <a:ext cx="250825" cy="2497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16"/>
            </p:custDataLst>
          </p:nvPr>
        </p:nvSpPr>
        <p:spPr bwMode="auto">
          <a:xfrm>
            <a:off x="3708401" y="2533651"/>
            <a:ext cx="250825" cy="24976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17"/>
            </p:custDataLst>
          </p:nvPr>
        </p:nvSpPr>
        <p:spPr bwMode="auto">
          <a:xfrm>
            <a:off x="4010025" y="2527301"/>
            <a:ext cx="750888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994806F-78C9-4376-9210-DF32A040B28A}" type="datetime'E''''''xc''''''''''''lu''s''''''''i''''''''''''v''e'''''''''">
              <a:rPr lang="en-US" sz="1400">
                <a:solidFill>
                  <a:srgbClr val="53565A">
                    <a:lumMod val="50000"/>
                  </a:srgbClr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Exclusive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27" name="Rectangle 126"/>
          <p:cNvSpPr/>
          <p:nvPr>
            <p:custDataLst>
              <p:tags r:id="rId18"/>
            </p:custDataLst>
          </p:nvPr>
        </p:nvSpPr>
        <p:spPr bwMode="auto">
          <a:xfrm>
            <a:off x="4010025" y="2175934"/>
            <a:ext cx="57150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AB8B8C4-C44F-4C8F-83DC-D81F313B7353}" type="datetime'''''''''''S''h''''''''''''a''''''''r''''''''e''''''''''d'''">
              <a:rPr lang="en-US" sz="1400">
                <a:solidFill>
                  <a:srgbClr val="53565A">
                    <a:lumMod val="50000"/>
                  </a:srgbClr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Shared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103" y="6304003"/>
            <a:ext cx="3156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 smtClean="0">
                <a:solidFill>
                  <a:srgbClr val="53565A"/>
                </a:solidFill>
              </a:rPr>
              <a:t>1</a:t>
            </a:r>
            <a:r>
              <a:rPr lang="en-US" sz="1050" dirty="0" smtClean="0">
                <a:solidFill>
                  <a:srgbClr val="53565A"/>
                </a:solidFill>
              </a:rPr>
              <a:t> First-to-Files posted on the FDA website in 2013</a:t>
            </a:r>
          </a:p>
          <a:p>
            <a:r>
              <a:rPr lang="en-US" sz="1050" baseline="30000" dirty="0">
                <a:solidFill>
                  <a:srgbClr val="53565A"/>
                </a:solidFill>
              </a:rPr>
              <a:t>2</a:t>
            </a:r>
            <a:r>
              <a:rPr lang="en-US" sz="1050" dirty="0" smtClean="0">
                <a:solidFill>
                  <a:srgbClr val="53565A"/>
                </a:solidFill>
              </a:rPr>
              <a:t> IMS Health Sales MAT Nov. 2013, $ in Billions</a:t>
            </a:r>
            <a:endParaRPr lang="en-US" sz="1050" dirty="0">
              <a:solidFill>
                <a:srgbClr val="53565A"/>
              </a:solidFill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19"/>
            </p:custDataLst>
          </p:nvPr>
        </p:nvCxnSpPr>
        <p:spPr bwMode="auto">
          <a:xfrm>
            <a:off x="7486650" y="3479800"/>
            <a:ext cx="49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20"/>
            </p:custDataLst>
          </p:nvPr>
        </p:nvCxnSpPr>
        <p:spPr bwMode="auto">
          <a:xfrm>
            <a:off x="6362700" y="2108200"/>
            <a:ext cx="49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462000175"/>
              </p:ext>
            </p:extLst>
          </p:nvPr>
        </p:nvGraphicFramePr>
        <p:xfrm>
          <a:off x="5372100" y="1930401"/>
          <a:ext cx="3581306" cy="382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Chart" r:id="rId39" imgW="3581306" imgH="2866965" progId="MSGraph.Chart.8">
                  <p:embed followColorScheme="full"/>
                </p:oleObj>
              </mc:Choice>
              <mc:Fallback>
                <p:oleObj name="Chart" r:id="rId39" imgW="3581306" imgH="286696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372100" y="1930401"/>
                        <a:ext cx="3581306" cy="382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>
            <p:custDataLst>
              <p:tags r:id="rId22"/>
            </p:custDataLst>
          </p:nvPr>
        </p:nvSpPr>
        <p:spPr bwMode="auto">
          <a:xfrm>
            <a:off x="7970838" y="5829301"/>
            <a:ext cx="642938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246EFF-8872-4AA7-AD8D-EAE655A92567}" type="datetime'''''''A''c''''t''a''''v''i''''''''''''''''s'''''''''">
              <a:rPr lang="en-US" sz="1400" b="1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Actavis</a:t>
            </a:fld>
            <a:endParaRPr lang="en-US" sz="1400" b="1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23"/>
            </p:custDataLst>
          </p:nvPr>
        </p:nvSpPr>
        <p:spPr bwMode="gray">
          <a:xfrm>
            <a:off x="8143876" y="4671485"/>
            <a:ext cx="2968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BD1ED64-DE7A-49A5-9F31-21A31A5EE704}" type="datetime'''''2''''''''''''''''''''''''.''''''''''''''''9'''''''">
              <a:rPr lang="en-US" sz="1400">
                <a:solidFill>
                  <a:srgbClr val="FFFFFF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2.9</a:t>
            </a:fld>
            <a:endParaRPr lang="en-US" sz="14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24"/>
            </p:custDataLst>
          </p:nvPr>
        </p:nvSpPr>
        <p:spPr bwMode="gray">
          <a:xfrm>
            <a:off x="8143876" y="3604685"/>
            <a:ext cx="2968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5AF1A8-CAC6-4CDC-BEAF-FB6C0C50F4F9}" type="datetime'''0''''''''''''''.''''9'''''''''''''''">
              <a:rPr lang="en-US" sz="1400">
                <a:solidFill>
                  <a:srgbClr val="FFFFFF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0.9</a:t>
            </a:fld>
            <a:endParaRPr lang="en-US" sz="14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25"/>
            </p:custDataLst>
          </p:nvPr>
        </p:nvSpPr>
        <p:spPr bwMode="auto">
          <a:xfrm>
            <a:off x="6880225" y="5829301"/>
            <a:ext cx="58420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EEAEFC-96BF-4265-8E92-2D46DEB1147E}" type="datetime'''O''''th''''''''''''er''''''''''''''''''''''''''''s'''''">
              <a:rPr lang="en-US" sz="1400" b="1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Others</a:t>
            </a:fld>
            <a:endParaRPr lang="en-US" sz="1400" b="1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26"/>
            </p:custDataLst>
          </p:nvPr>
        </p:nvSpPr>
        <p:spPr bwMode="gray">
          <a:xfrm>
            <a:off x="7024689" y="2652185"/>
            <a:ext cx="2968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53CEF8-AA4C-43ED-8516-622F0ACE1148}" type="datetime'''''''''''''2''''''.''5'''''''''''''''''''">
              <a:rPr lang="en-US" sz="1400">
                <a:solidFill>
                  <a:srgbClr val="FFFFFF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2.5</a:t>
            </a:fld>
            <a:endParaRPr lang="en-US" sz="1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27"/>
            </p:custDataLst>
          </p:nvPr>
        </p:nvSpPr>
        <p:spPr bwMode="auto">
          <a:xfrm>
            <a:off x="5835651" y="5829301"/>
            <a:ext cx="434975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294EDF9-C7F3-4AD3-9830-0BD5425BE59F}" type="datetime'''To''''''''''''t''''''''''''''a''''''''''''''''''''''''l'''">
              <a:rPr lang="en-US" sz="1400" b="1">
                <a:solidFill>
                  <a:srgbClr val="53565A">
                    <a:lumMod val="50000"/>
                  </a:srgbClr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en-US" sz="1400" b="1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20" name="Rectangle 19"/>
          <p:cNvSpPr/>
          <p:nvPr>
            <p:custDataLst>
              <p:tags r:id="rId28"/>
            </p:custDataLst>
          </p:nvPr>
        </p:nvSpPr>
        <p:spPr bwMode="gray">
          <a:xfrm>
            <a:off x="5905501" y="3718985"/>
            <a:ext cx="296863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4290046-4F02-4049-B26A-D29BF2455912}" type="datetime'''''''6''''''.3'''''''''''''''''''''''''''''''''">
              <a:rPr lang="en-US" sz="1400">
                <a:solidFill>
                  <a:srgbClr val="FFFFFF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6.3</a:t>
            </a:fld>
            <a:endParaRPr lang="en-US" sz="1400" dirty="0">
              <a:solidFill>
                <a:srgbClr val="FFFFFF"/>
              </a:solidFill>
              <a:sym typeface="+mn-lt"/>
            </a:endParaRPr>
          </a:p>
        </p:txBody>
      </p:sp>
      <p:cxnSp>
        <p:nvCxnSpPr>
          <p:cNvPr id="62" name="Straight Connector 61"/>
          <p:cNvCxnSpPr/>
          <p:nvPr>
            <p:custDataLst>
              <p:tags r:id="rId29"/>
            </p:custDataLst>
          </p:nvPr>
        </p:nvCxnSpPr>
        <p:spPr bwMode="auto">
          <a:xfrm>
            <a:off x="7486650" y="3479800"/>
            <a:ext cx="49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30"/>
            </p:custDataLst>
          </p:nvPr>
        </p:nvSpPr>
        <p:spPr bwMode="auto">
          <a:xfrm>
            <a:off x="7867651" y="2182285"/>
            <a:ext cx="250825" cy="2497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31"/>
            </p:custDataLst>
          </p:nvPr>
        </p:nvSpPr>
        <p:spPr bwMode="auto">
          <a:xfrm>
            <a:off x="7867651" y="2533651"/>
            <a:ext cx="250825" cy="24976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32"/>
            </p:custDataLst>
          </p:nvPr>
        </p:nvSpPr>
        <p:spPr bwMode="auto">
          <a:xfrm>
            <a:off x="8169275" y="2527301"/>
            <a:ext cx="750888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BF8390D-3B29-4E42-9119-5A50ED2185CF}" type="datetime'''E''''''x''''cl''''''u''''''''''''''s''i''''''''''ve'''''''">
              <a:rPr lang="en-US" sz="1400">
                <a:solidFill>
                  <a:srgbClr val="53565A">
                    <a:lumMod val="50000"/>
                  </a:srgbClr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Exclusive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33"/>
            </p:custDataLst>
          </p:nvPr>
        </p:nvSpPr>
        <p:spPr bwMode="auto">
          <a:xfrm>
            <a:off x="8169275" y="2175934"/>
            <a:ext cx="571500" cy="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B981D3E-A478-4421-A697-1ECCC79545FB}" type="datetime'''''S''h''''a''r''''''''''e''''''''''''''''''''''''d'">
              <a:rPr lang="en-US" sz="1400">
                <a:solidFill>
                  <a:srgbClr val="53565A">
                    <a:lumMod val="50000"/>
                  </a:srgbClr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Shared</a:t>
            </a:fld>
            <a:endParaRPr lang="en-US" sz="1400" dirty="0">
              <a:solidFill>
                <a:srgbClr val="53565A">
                  <a:lumMod val="50000"/>
                </a:srgbClr>
              </a:solidFill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4324" y="3045935"/>
            <a:ext cx="63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3565A"/>
                </a:solidFill>
              </a:rPr>
              <a:t>61%</a:t>
            </a:r>
            <a:endParaRPr lang="en-US" sz="1600" b="1" dirty="0">
              <a:solidFill>
                <a:srgbClr val="53565A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679945" y="1437442"/>
            <a:ext cx="3260255" cy="384741"/>
            <a:chOff x="825387" y="2362874"/>
            <a:chExt cx="3236816" cy="288556"/>
          </a:xfrm>
        </p:grpSpPr>
        <p:sp>
          <p:nvSpPr>
            <p:cNvPr id="48" name="TextBox 47"/>
            <p:cNvSpPr txBox="1"/>
            <p:nvPr/>
          </p:nvSpPr>
          <p:spPr>
            <a:xfrm>
              <a:off x="825387" y="2362874"/>
              <a:ext cx="323681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53565A">
                      <a:lumMod val="50000"/>
                    </a:srgbClr>
                  </a:solidFill>
                </a:rPr>
                <a:t>First-to-File # Products in 2013</a:t>
              </a:r>
              <a:r>
                <a:rPr lang="en-US" sz="1400" b="1" baseline="30000" dirty="0">
                  <a:solidFill>
                    <a:srgbClr val="53565A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25387" y="2651428"/>
              <a:ext cx="3236816" cy="2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645604" y="1437442"/>
            <a:ext cx="3260255" cy="384741"/>
            <a:chOff x="825387" y="2362874"/>
            <a:chExt cx="3236816" cy="288556"/>
          </a:xfrm>
        </p:grpSpPr>
        <p:sp>
          <p:nvSpPr>
            <p:cNvPr id="56" name="TextBox 55"/>
            <p:cNvSpPr txBox="1"/>
            <p:nvPr/>
          </p:nvSpPr>
          <p:spPr>
            <a:xfrm>
              <a:off x="825387" y="2362874"/>
              <a:ext cx="323681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53565A">
                      <a:lumMod val="50000"/>
                    </a:srgbClr>
                  </a:solidFill>
                </a:rPr>
                <a:t>Product Sales of FTFs in 2013</a:t>
              </a:r>
              <a:r>
                <a:rPr lang="en-US" sz="1400" b="1" baseline="30000" dirty="0">
                  <a:solidFill>
                    <a:srgbClr val="53565A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25387" y="2651428"/>
              <a:ext cx="3236816" cy="2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4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7248665" cy="676815"/>
          </a:xfrm>
        </p:spPr>
        <p:txBody>
          <a:bodyPr/>
          <a:lstStyle/>
          <a:p>
            <a:r>
              <a:rPr lang="en-US" dirty="0" smtClean="0"/>
              <a:t>How do we win in this extremely competitive market?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4931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238122"/>
            <a:ext cx="91440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828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1676320"/>
            <a:ext cx="5029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/>
              <a:t>We may have all come on different ships,</a:t>
            </a:r>
          </a:p>
          <a:p>
            <a:pPr algn="ctr">
              <a:spcBef>
                <a:spcPts val="1200"/>
              </a:spcBef>
            </a:pPr>
            <a:r>
              <a:rPr lang="en-US" sz="2000" dirty="0"/>
              <a:t>But we’re in the same boat now.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3543300"/>
            <a:ext cx="1737360" cy="1148168"/>
          </a:xfrm>
        </p:spPr>
      </p:pic>
    </p:spTree>
    <p:extLst>
      <p:ext uri="{BB962C8B-B14F-4D97-AF65-F5344CB8AC3E}">
        <p14:creationId xmlns:p14="http://schemas.microsoft.com/office/powerpoint/2010/main" val="37249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482" y="390918"/>
            <a:ext cx="7869237" cy="716067"/>
          </a:xfrm>
        </p:spPr>
        <p:txBody>
          <a:bodyPr/>
          <a:lstStyle/>
          <a:p>
            <a:r>
              <a:rPr lang="en-US" dirty="0" smtClean="0"/>
              <a:t>US Generic Industry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2" y="1126629"/>
            <a:ext cx="8731876" cy="52586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Purchasing Power Consolidation</a:t>
            </a:r>
            <a:endParaRPr lang="en-US" sz="24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Emergence of large GPO’s (WBAD, </a:t>
            </a:r>
            <a:r>
              <a:rPr lang="en-US" sz="1800" dirty="0" err="1" smtClean="0"/>
              <a:t>Econdisc</a:t>
            </a:r>
            <a:r>
              <a:rPr lang="en-US" sz="1800" dirty="0" smtClean="0"/>
              <a:t>, CVS/Cardinal)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McKesson/Rite Aid combined procurement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Walmart</a:t>
            </a:r>
            <a:r>
              <a:rPr lang="en-US" sz="1800" dirty="0" smtClean="0"/>
              <a:t> evaluating options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Some price erosion offset by marketplace dynamics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Price increases more prevalent due to supply shortages or low margin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Supply Chain Disruption</a:t>
            </a:r>
            <a:endParaRPr lang="en-US" sz="24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Teva</a:t>
            </a:r>
            <a:r>
              <a:rPr lang="en-US" sz="1800" dirty="0"/>
              <a:t>, </a:t>
            </a:r>
            <a:r>
              <a:rPr lang="en-US" sz="1800" dirty="0" err="1"/>
              <a:t>Mylan</a:t>
            </a:r>
            <a:r>
              <a:rPr lang="en-US" sz="1800" dirty="0"/>
              <a:t>, Sandoz improving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Smaller companies </a:t>
            </a:r>
            <a:r>
              <a:rPr lang="en-US" sz="1800" dirty="0" smtClean="0"/>
              <a:t>(Ranbaxy, </a:t>
            </a:r>
            <a:r>
              <a:rPr lang="en-US" sz="1800" dirty="0" err="1" smtClean="0"/>
              <a:t>Wockhardt</a:t>
            </a:r>
            <a:r>
              <a:rPr lang="en-US" sz="1800" dirty="0"/>
              <a:t>, </a:t>
            </a:r>
            <a:r>
              <a:rPr lang="en-US" sz="1800" dirty="0" smtClean="0"/>
              <a:t>Sun, </a:t>
            </a:r>
            <a:r>
              <a:rPr lang="en-US" sz="1800" dirty="0" err="1" smtClean="0"/>
              <a:t>Qualitest</a:t>
            </a:r>
            <a:r>
              <a:rPr lang="en-US" sz="1800" dirty="0"/>
              <a:t>) </a:t>
            </a:r>
            <a:r>
              <a:rPr lang="en-US" sz="1800" dirty="0" smtClean="0"/>
              <a:t>declining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FDA increased scrutiny of facilities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b="1" dirty="0"/>
              <a:t>FDA/Healthcare Reform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ANDA application fees (GDUFA) implemented</a:t>
            </a: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‒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Addressing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global facility compliance &amp; ANDA backlog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REM’s program requirements more numerous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Pedigree/Serialization requirements still under development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Starts with Collaboration</a:t>
            </a:r>
            <a:endParaRPr lang="en-US" dirty="0"/>
          </a:p>
        </p:txBody>
      </p:sp>
      <p:pic>
        <p:nvPicPr>
          <p:cNvPr id="19458" name="Picture 2" descr="http://global-integration.s3.amazonaws.com/wp-content/uploads/2008/12/life-in-a-matrix-9-breaking-the-si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3" y="1921278"/>
            <a:ext cx="5682803" cy="46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361807" y="4749800"/>
            <a:ext cx="762000" cy="8400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75823" y="4623515"/>
            <a:ext cx="901209" cy="96684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4765220"/>
            <a:ext cx="800100" cy="81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7683" y="2005238"/>
            <a:ext cx="1377300" cy="71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8533" y="3841756"/>
            <a:ext cx="1276507" cy="500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rgbClr val="FFFFFF"/>
                </a:solidFill>
              </a:rPr>
              <a:t>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8659" y="3850821"/>
            <a:ext cx="1247641" cy="500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rgbClr val="FFFFFF"/>
                </a:solidFill>
              </a:rPr>
              <a:t>HR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803876"/>
            <a:ext cx="990600" cy="500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6960" y="389338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Commercial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4138" y="3916299"/>
            <a:ext cx="14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</a:rPr>
              <a:t>Operations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881036"/>
            <a:ext cx="11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</a:rPr>
              <a:t>Finance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563" y="1849222"/>
            <a:ext cx="174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solidFill>
                  <a:srgbClr val="000000"/>
                </a:solidFill>
              </a:rPr>
              <a:t>Can you supply us Lorazepam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460" name="Picture 4" descr="http://www.imabgroup.net/img/for-posts/no-sil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25" y="1832825"/>
            <a:ext cx="2590800" cy="28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03054" y="4763789"/>
            <a:ext cx="10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dirty="0" smtClean="0">
                <a:solidFill>
                  <a:srgbClr val="000000"/>
                </a:solidFill>
              </a:rPr>
              <a:t>Just Mfg what we forecast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8573" y="4802426"/>
            <a:ext cx="1019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200" dirty="0" smtClean="0">
                <a:solidFill>
                  <a:srgbClr val="000000"/>
                </a:solidFill>
              </a:rPr>
              <a:t>These are</a:t>
            </a:r>
          </a:p>
          <a:p>
            <a:pPr algn="ctr"/>
            <a:r>
              <a:rPr lang="is-IS" sz="1200" dirty="0" smtClean="0">
                <a:solidFill>
                  <a:srgbClr val="000000"/>
                </a:solidFill>
              </a:rPr>
              <a:t>Only special</a:t>
            </a:r>
          </a:p>
          <a:p>
            <a:pPr algn="ctr"/>
            <a:r>
              <a:rPr lang="is-IS" sz="1200" dirty="0" smtClean="0">
                <a:solidFill>
                  <a:srgbClr val="000000"/>
                </a:solidFill>
              </a:rPr>
              <a:t>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6682" y="4848454"/>
            <a:ext cx="103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We will decide what to </a:t>
            </a:r>
            <a:r>
              <a:rPr lang="en-US" sz="1200" dirty="0" err="1" smtClean="0">
                <a:solidFill>
                  <a:srgbClr val="000000"/>
                </a:solidFill>
              </a:rPr>
              <a:t>Mfg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493" y="3709115"/>
            <a:ext cx="270456" cy="541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49987"/>
            <a:ext cx="97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WAG’s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Cross functional collaboration both internal and external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Relationships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Integrity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Supply Chain execution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Consistency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Flexibility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Find a way to say “Yes” without jeopardizing existing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Product line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of largest breadth in the industry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Strongest pipeline in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Maximize value of assets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89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Elizabeth fit in the Puzzle?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Consistent Quality and Supply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Competitive COG’s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Agile to maximize unforeseen opportunities such as Duloxetine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Continued great communication and collaboration across all functional areas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Commercial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73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Sales by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47800"/>
            <a:ext cx="4038599" cy="48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7484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62" y="2209800"/>
            <a:ext cx="7869237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Our success is due to your collaboration and support.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Thanks for all your hard </a:t>
            </a:r>
            <a:r>
              <a:rPr lang="en-US" sz="2800" dirty="0" smtClean="0"/>
              <a:t>work!!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7737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7709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42762"/>
            <a:ext cx="7648568" cy="782764"/>
          </a:xfrm>
        </p:spPr>
        <p:txBody>
          <a:bodyPr>
            <a:noAutofit/>
          </a:bodyPr>
          <a:lstStyle/>
          <a:p>
            <a:r>
              <a:rPr lang="en-US" dirty="0"/>
              <a:t>US Pharma</a:t>
            </a:r>
            <a:br>
              <a:rPr lang="en-US" dirty="0"/>
            </a:br>
            <a:r>
              <a:rPr lang="en-US" dirty="0" smtClean="0"/>
              <a:t>2014 Commercial </a:t>
            </a:r>
            <a:r>
              <a:rPr lang="en-US" dirty="0"/>
              <a:t>Upside Opportunities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0812" y="6400142"/>
            <a:ext cx="602561" cy="365125"/>
          </a:xfrm>
          <a:prstGeom prst="rect">
            <a:avLst/>
          </a:prstGeom>
        </p:spPr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468814"/>
              </p:ext>
            </p:extLst>
          </p:nvPr>
        </p:nvGraphicFramePr>
        <p:xfrm>
          <a:off x="660407" y="1243638"/>
          <a:ext cx="7628468" cy="3048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771053"/>
                <a:gridCol w="1857415"/>
              </a:tblGrid>
              <a:tr h="2879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Opportunity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Potential GP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Delay in Mylan</a:t>
                      </a:r>
                      <a:r>
                        <a:rPr lang="en-US" sz="16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and/or Endo AG Lidocaine launch</a:t>
                      </a:r>
                      <a:endParaRPr lang="en-US" sz="1600" b="0" i="0" u="none" strike="noStrike" dirty="0">
                        <a:solidFill>
                          <a:srgbClr val="53565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$20M/month</a:t>
                      </a:r>
                      <a:endParaRPr lang="en-US" sz="1600" b="0" i="0" u="none" strike="noStrike" dirty="0">
                        <a:solidFill>
                          <a:srgbClr val="53565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Oxycodone price increase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$10M/month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Lower than expected price erosion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$40M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2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Reschedule and/or Hydrocodone</a:t>
                      </a:r>
                      <a:r>
                        <a:rPr lang="en-US" sz="16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price increase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6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2M-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$5M/month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Buprenorphine/Naloxone</a:t>
                      </a:r>
                      <a:r>
                        <a:rPr lang="en-US" sz="16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PBM intervention (30% share)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$3-$4M/month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Lower than anticipated OC unit/price erosion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$20M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Earlier</a:t>
                      </a:r>
                      <a:r>
                        <a:rPr lang="en-US" sz="16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launch on Hydromorphone (Exalgo)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$3M/month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Other Price increases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TBD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36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99406"/>
            <a:ext cx="7869237" cy="726120"/>
          </a:xfrm>
        </p:spPr>
        <p:txBody>
          <a:bodyPr>
            <a:noAutofit/>
          </a:bodyPr>
          <a:lstStyle/>
          <a:p>
            <a:r>
              <a:rPr lang="en-US" dirty="0"/>
              <a:t>US Pharma</a:t>
            </a:r>
            <a:br>
              <a:rPr lang="en-US" dirty="0"/>
            </a:br>
            <a:r>
              <a:rPr lang="en-US" dirty="0" smtClean="0"/>
              <a:t>2014 Commercial Downside Risks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0812" y="6400142"/>
            <a:ext cx="602561" cy="365125"/>
          </a:xfrm>
          <a:prstGeom prst="rect">
            <a:avLst/>
          </a:prstGeom>
        </p:spPr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199640"/>
              </p:ext>
            </p:extLst>
          </p:nvPr>
        </p:nvGraphicFramePr>
        <p:xfrm>
          <a:off x="575735" y="1218237"/>
          <a:ext cx="7941737" cy="2560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324604"/>
                <a:gridCol w="1617133"/>
              </a:tblGrid>
              <a:tr h="2879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Potential GP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Higher</a:t>
                      </a:r>
                      <a:r>
                        <a:rPr lang="en-US" sz="18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than budgeted price erosion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(i.e. WBAD/ABC=$60M)</a:t>
                      </a:r>
                      <a:endParaRPr lang="en-US" sz="1800" b="0" i="0" u="none" strike="noStrike" dirty="0">
                        <a:solidFill>
                          <a:srgbClr val="53565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$40-$80M</a:t>
                      </a:r>
                      <a:endParaRPr lang="en-US" sz="1800" b="0" i="0" u="none" strike="noStrike" dirty="0">
                        <a:solidFill>
                          <a:srgbClr val="53565A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Additional </a:t>
                      </a: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Mixed </a:t>
                      </a: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Amphetamine </a:t>
                      </a: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competition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$10M-$15M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Additional </a:t>
                      </a: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Methylphenidate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competition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$15M-$20M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Additional</a:t>
                      </a:r>
                      <a:r>
                        <a:rPr lang="en-US" sz="18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Buprenorphine/Naloxone competition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$15M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2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Mckesson</a:t>
                      </a:r>
                      <a:r>
                        <a:rPr lang="en-US" sz="1800" b="0" i="0" u="none" strike="noStrike" kern="1200" dirty="0" smtClean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combination</a:t>
                      </a:r>
                      <a:r>
                        <a:rPr lang="en-US" sz="18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with</a:t>
                      </a: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retailer</a:t>
                      </a:r>
                      <a:r>
                        <a:rPr lang="en-US" sz="18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for GPO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$60-$80M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Supply</a:t>
                      </a:r>
                      <a:r>
                        <a:rPr lang="en-US" sz="1800" b="0" i="0" u="none" strike="noStrike" kern="1200" baseline="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 chain risk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53565A"/>
                          </a:solidFill>
                          <a:effectLst/>
                          <a:latin typeface="Arial"/>
                        </a:rPr>
                        <a:t>$10-$20M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8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62" y="350196"/>
            <a:ext cx="7869237" cy="963537"/>
          </a:xfrm>
        </p:spPr>
        <p:txBody>
          <a:bodyPr/>
          <a:lstStyle/>
          <a:p>
            <a:r>
              <a:rPr lang="en-US" sz="2800" dirty="0" smtClean="0"/>
              <a:t>Manufacturer Consolidation</a:t>
            </a:r>
            <a:br>
              <a:rPr lang="en-US" sz="2800" dirty="0" smtClean="0"/>
            </a:br>
            <a:r>
              <a:rPr lang="en-US" b="0" dirty="0" smtClean="0"/>
              <a:t>Top 10~57% US$ Generic Share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746040"/>
              </p:ext>
            </p:extLst>
          </p:nvPr>
        </p:nvGraphicFramePr>
        <p:xfrm>
          <a:off x="-812800" y="1824014"/>
          <a:ext cx="10806044" cy="552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5799" y="1806321"/>
            <a:ext cx="460828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/>
              <a:t>Market Share</a:t>
            </a:r>
            <a:endParaRPr lang="en-US" sz="1800" i="0" dirty="0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435799" y="6294440"/>
            <a:ext cx="2333972" cy="2776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9933"/>
              </a:buClr>
              <a:buSzPct val="120000"/>
              <a:buFont typeface="Symbol" pitchFamily="18" charset="2"/>
              <a:buNone/>
            </a:pPr>
            <a:r>
              <a:rPr lang="en-US" sz="1000" dirty="0">
                <a:solidFill>
                  <a:schemeClr val="bg1"/>
                </a:solidFill>
                <a:ea typeface="ＭＳ Ｐゴシック"/>
                <a:cs typeface="ＭＳ Ｐゴシック"/>
              </a:rPr>
              <a:t>Source: IMS Health, </a:t>
            </a:r>
            <a:r>
              <a:rPr lang="en-US" sz="1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MAT Dec. 2013</a:t>
            </a:r>
            <a:endParaRPr lang="en-US" sz="10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4024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99" y="254683"/>
            <a:ext cx="8267801" cy="7359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3B02A"/>
                </a:solidFill>
              </a:rPr>
              <a:t>Top Pharmacy Customers in US by estimated Market Share</a:t>
            </a:r>
            <a:endParaRPr lang="en-US" sz="2400" dirty="0">
              <a:solidFill>
                <a:srgbClr val="43B02A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4066174"/>
              </p:ext>
            </p:extLst>
          </p:nvPr>
        </p:nvGraphicFramePr>
        <p:xfrm>
          <a:off x="174228" y="884238"/>
          <a:ext cx="8839994" cy="556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walmart_logo.gif Walmart Logo image by eabisbe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8000"/>
          <a:stretch>
            <a:fillRect/>
          </a:stretch>
        </p:blipFill>
        <p:spPr bwMode="auto">
          <a:xfrm>
            <a:off x="6291096" y="1981200"/>
            <a:ext cx="1143000" cy="388620"/>
          </a:xfrm>
          <a:prstGeom prst="rect">
            <a:avLst/>
          </a:prstGeom>
          <a:noFill/>
        </p:spPr>
      </p:pic>
      <p:pic>
        <p:nvPicPr>
          <p:cNvPr id="8" name="Picture 7" descr="http://www.columbusparent.com/live/export-content/sites/columbusparent/images/2009/03/kroger_new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926" y="3690023"/>
            <a:ext cx="572762" cy="464346"/>
          </a:xfrm>
          <a:prstGeom prst="rect">
            <a:avLst/>
          </a:prstGeom>
          <a:noFill/>
        </p:spPr>
      </p:pic>
      <p:pic>
        <p:nvPicPr>
          <p:cNvPr id="9" name="Picture 8" descr="riteaid.jpg image by lucky22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641" y="3014134"/>
            <a:ext cx="649718" cy="561357"/>
          </a:xfrm>
          <a:prstGeom prst="rect">
            <a:avLst/>
          </a:prstGeom>
          <a:noFill/>
        </p:spPr>
      </p:pic>
      <p:pic>
        <p:nvPicPr>
          <p:cNvPr id="10" name="Picture 16" descr="http://ahrcanum.files.wordpress.com/2010/01/kaiser_permanent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4" y="4244394"/>
            <a:ext cx="1095232" cy="547616"/>
          </a:xfrm>
          <a:prstGeom prst="rect">
            <a:avLst/>
          </a:prstGeom>
          <a:noFill/>
        </p:spPr>
      </p:pic>
      <p:pic>
        <p:nvPicPr>
          <p:cNvPr id="11" name="Picture 22" descr="http://www.listphile.com/Fortune_500_Logos/AmerisourceBergen/image/029_amerisourceberge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560" y="1447800"/>
            <a:ext cx="1249240" cy="346456"/>
          </a:xfrm>
          <a:prstGeom prst="rect">
            <a:avLst/>
          </a:prstGeom>
          <a:noFill/>
        </p:spPr>
      </p:pic>
      <p:pic>
        <p:nvPicPr>
          <p:cNvPr id="12" name="Picture 2" descr="http://www.momsneedtoknow.com/wp-content/uploads/2009/03/walgreens_logo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467" y="956188"/>
            <a:ext cx="1198133" cy="433806"/>
          </a:xfrm>
          <a:prstGeom prst="rect">
            <a:avLst/>
          </a:prstGeom>
          <a:noFill/>
        </p:spPr>
      </p:pic>
      <p:pic>
        <p:nvPicPr>
          <p:cNvPr id="13" name="Picture 4" descr="http://www.securingpharma.com/40/articles/275.php?cmd=ShowAsset&amp;assetID=920&amp;nosurround=true&amp;fakeExtension=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1" r="11111" b="23760"/>
          <a:stretch>
            <a:fillRect/>
          </a:stretch>
        </p:blipFill>
        <p:spPr bwMode="auto">
          <a:xfrm>
            <a:off x="7704134" y="1389994"/>
            <a:ext cx="1211266" cy="404262"/>
          </a:xfrm>
          <a:prstGeom prst="rect">
            <a:avLst/>
          </a:prstGeom>
          <a:noFill/>
        </p:spPr>
      </p:pic>
      <p:pic>
        <p:nvPicPr>
          <p:cNvPr id="14" name="Picture 13" descr="Anda Distribution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95282" y="2007811"/>
            <a:ext cx="1437436" cy="362009"/>
          </a:xfrm>
          <a:prstGeom prst="rect">
            <a:avLst/>
          </a:prstGeom>
        </p:spPr>
      </p:pic>
      <p:pic>
        <p:nvPicPr>
          <p:cNvPr id="15" name="Picture 18" descr="http://www.seeklogo.com/images/C/cvs-logo-18C119A8F9-seeklogo.com.gi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4" b="38710"/>
          <a:stretch>
            <a:fillRect/>
          </a:stretch>
        </p:blipFill>
        <p:spPr bwMode="auto">
          <a:xfrm>
            <a:off x="7467600" y="956187"/>
            <a:ext cx="1447800" cy="373626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xAHEhITExQWFREXGBUYGBcVGRcXExgYGBUXFhcVFxcYHyggGBolHBYXITEhJykrLi4uHB8zODMsOigtLisBCgoKDg0OGxAQGywkHyQsLSwsLCwsLCwsLywsNzQsLDQsLCwsLCwsLCwsLCwsLDQsLCwsLCwsNCwsLCwsLCwsLP/AABEIAHQBsgMBEQACEQEDEQH/xAAcAAEAAwADAQEAAAAAAAAAAAAABQYHAQIEAwj/xABFEAABAgMEBAkICAUFAQAAAAABAAIDBBEFBiExBxJBURMiMjRhcXKBsjNCUnORobHBFSNTYoKSs8IUFmOT0YOi0uHwQ//EABkBAQADAQEAAAAAAAAAAAAAAAADBAUCAf/EAC0RAQACAQMDAwMEAwADAAAAAAABAgMEETESMjMhQXEiUWETFJGhgbHwQlLh/9oADAMBAAIRAxEAPwDcUBAQEBAQEBAQEBAQEBAQEBAQEBAQEBAQEBAQEBAQEBAQEBAQEBAQEBAQEBAQEBAQEBAQEBAQEBAQEBAQEBAQEBAQEBAQEBAQEBAQEBAQEBAQEBAQEBAQEBAQEBAQEBAQEBAQEBAQEBAQEBAQEBAQEBB4LXteBYzNeM/VGwZucdzRtXF8laRvZxfJWkbyoNq6RY8YkQGNht9J/Gf105I6sVRvrLT2xspX1dp7Y2QMW9M/FNTMP/DRo/2gKGc+SfdFOfJPu+kte+flzhHc7oeGuHvFfekajJHuRnyR7rRYukUPIbMsDf6kOpb+JhqR1gnqVnHrPa8LFNX7Whe5eOyZaHscHMcKgg1BHQVdiYmN4XImJjeH0Xr0QEBAQEBAQEBAQEBBn9q6QIsjGiwhBYQx7mglxqdUkVyVG+rmtpjZSvqpraY2fOT0iRpiJDYYDAHPa2us7DWcBXLpXldZMzEbPK6uZmI2aIr68ICAgICAgICDOI2keNDc4cAzAkcp2w03KhOsmJ4UZ1cxPD12JfyLaUeFCMFjQ91CQ4kjAnKnQuseqm1ors6x6qbWiNl8V1cEBBRNId5Isk5svBcWOLdZ7xyqEkBrTsyJJ6lS1Waaz01U9Tmmv01Z9BnYsB2u2I9r/SDiHe2uKoxa0TvEqUWmJ3iWs3Ht51uQDwnlYZ1XEYa1RVrqbK494K09PlnJX15hpYMs3r68rGrCcQEBAQEBAQEBAQEBAQEBBGXhtllhwXRXYnJrdrnHIfMncCo8uSMdd5R5MkUrvLGbTtGLakR0WK7WefYBsa0bAFkXvN53ll3vNp3l5Vy5BjhtQK1R4I9T107yPsGJjV0Bx47N332/eHv9lJ8Oacc/hNhzTjn8NigRmzDWvaQWuAIIyIIqCFqxMTG8NOJ3jeHdevRAQEBAQEBAQEBAQYdeXncz66J4ysbL5LfLIy98/Lz2V5eB62H42rmndHzDyndHzDeVttgQEBAQEBAQEGAzXLf2neIrDtzLGtzKTufz2W7fyKlweSHeHyQ2ta7WEBBmWk6y3wozZgCsN7WtJ9FwqBXdUUp1FZ2spMW6vZn6ukxbq9lJVNVano0st8jAfEeC0xS0tBz1Gg0JHTU91FpaSk1rvPu0NLSa13n3XBW1oQEBAQEBAQEBAQEBAQEBBkukS1DPzRhg8SDxQNmsaF5+A/CsvVX6r7fZm6m/Vfb7Ksqyuu9zLmC0WiPMV4M4sYKguHpOIxDdwGeeWdzT6aLR1W4W8Gn6o6rcNFlZOFJjVhsaxu5rQB7loRWKxtEL0ViPSIee07GlrUFIsNrumlHjqcMQub4637oc3x1tzDK73XZdd94IJdAfyXHMHPUd09O3uWZnwzjn8M7NhnHP4V9QIWl6L7UMeHEl3HGHxmdhxxHc7xLR0d94ms+y/pL7xNfsvCuLYg4c4NzIHWg68K30h7QvN4ebw7Ah2S9euUBB1c8NzIHWg44VvpD2hebw83h2BqvXrlAQYdeXncz66J4ysbL5LfLIy98/Lz2V5eB62H42rmndHzDyndHzDeTgttsIqavHJSpIdMQwRmA4OI6w2pCinNjjmYRzlpHMukG9EjGwExD/ABO1fFRIz45/8oeRmxz7paG8RACCCDkRiPapUrsgICAgIMBmuW/tO8RWHbmWNbmUnc/nst2/kVLg8kO8Pkhta12sICD5xgx4LX6pBGIdShHSDmvJ293k7e6Lg2BZ8B2u2DBDsxgCB0gHAdyjjDjid4iEcYscTvtCXBqpUrlAQcVCBrBBygIOKhA1gg5QEBAQEBAQEGBz0UzESI85ue93tcT81iWne0yxrTvMy72XK/x0aFC2Pexp6i4A+5KV6rRD2leq0Q3djBDAAFAAAAMgBkFtth2QEERe2SE/KR2kYhhe3ocwaw+FO9RZq9WOYRZq9VJhiax2Us2jqOYU8wem2I0/l1/2KzpZ2yQn007ZGurUaYgo2lcVgwPWHwFUtb2x8qes7Y+Waag3BZ20KGzYdHopIQOuL+q9a2l8Uf5/21NN44WNWE4gzHSswGPBP9M+M/5WdrY+qGfrI+qFJ1BuCpbQqbNxuzhJynqIP6bVs4PHX4hr4vHX4hJqVIIMOvLzuZ9dE8ZWNl8lvlkZe+fl4pSN/DvY+ldVzXUyrquBpXZkuInaYlzE7TEpK27yTVtE8I+jPs2YM7x53fVSZM178y7yZrX5RCiRiD22Zaseyna0GI5m8DknracCu6ZLU7ZdUvanbLTLp3yZbNIcQCHH2Ach/Zrkfu/HZo4NRF/SeV/DqIv6TytSsrIgICDAZrlv7TvEVh25ljW5lJ3P57Ldv5FS4PJDvD5IbWtdrCAgzLSs0GPA9WfEs7Wx9UKGs7oUjUG4KltCns2i5IpIy3Z/cVsafxw1cHjhOKZMIMv0kXfEpE/iWNGpEPHwyib/AMXxB3rN1eGIt1xHLP1WLaeqPdSuDG4exU+mPsqbQ1rR9bv0nB4J5+uhADHNzMmu6SMj3b1q6XL112nmGlpsvVXaeYSl6bXFiy74nn8lg3vOXcMT1BSZsnRSZSZcnRXdiThrkk4k4knMk5krGmInlkp65ViC2JloLQYcPjvwwoDxW959wKn0+GL349ITYMfXf8Q2Za7VEBAQEBAQEH5+iZnrPxWHPLFl6bImhJR4MQ5MiMceoOBPuquqW6bRLqlum0S3drg4AjEFbTYcoCCKvTOCRlJh59BzR2nDVb7yFFmt00mUeW3TSZYisdkrLo7gmLPQz6DYjj+Us/eFY0sb5YT6aN8kNeWq0xBRtK3kYHrD4CqWt7Y+VTWdsfLNVnqDYdH3MIHXE/VetXS+KP8ALT03jhYlYTiDM9Kvl4Hq3eJZ+t7oUNZ3QpCpKjcruDVlJUboMH9Nq2cPpjr8Q18XZHxCRUjsQYdeXncz66J4ysbL5LfLIy98/KNUbhy1peQACScABiSdwG1BZZC4s9OAOLWQwftXEO/K0EjqNFYrpck/j5T102Sfw7Ttw56VBIDInRDcdb2ODa91V7bS5I/L22lyR+VZiMMIlrgQ4GhBFCDuIOSrzGyvMbOGuLSCCQQQQRgQRiCDsK8Gw3Kt76cgcby0OjX9Pov76HvBWtp8v6lfXmGngy9dfXmFhU6cQEGAzXLf2neIrDtzLGtzKTufz2W7fyKlweSHeHyQ2ta7WEBBmelXy8D1Z8Sz9b3QoavuhSFSVG0XK5jL9n9xWvp/HDVweOE2pkog81pSLLShPhPFWPFDvG4jpBoR1Lm9YtWay5tWLRtLELUkH2XFfCfymGldhGYcOgihWNek0tNZZN6zWdpfSw7UfY8dkZuOqeMPSaeU3/20Be47zS0Wh7jvNLdUJi/lvttqK1sM1gsaKHe5wBce7BvcVNqcvXbaOISajL129OFYOCrIGw3Fsf6Jlm6wpFicd+8VHFb3D3krV02Pop68y09Pj6KevMrErCcQEBAQEBAQfn6Jmes/FYc8sWXVeC/XKvkyWY2XmTRrcGRDkBsY/dTYd2eVVe0+piI6b/yuYNRER02aFBitjgOa4Oaci0gg9RCvRMTwuxO/D4T9oQbObrxXtY37xz6AMyegLy161je0vLWisbzLK75XnNvODWVbLsNQDm52Wu7dhkOvfhmZ8/6k7Rwzs+b9Sdo4VpV0DSNF1lmEyJMOHL4jOy08Y97sPwrQ0dNomy9pKbRNl7V1cEFG0reRgesPgKpa3tj5VNZ2x8s1WeoNh0fcwgf6n6r1q6XxR/lp6bxwsSsJxBmelXy8D1bvEs/W90KGs7oUhUlRud3+ay3qYX6bVs4uyvxDXx9kfEJBSOxBh15edzPronjKxsvkt8sjL3z8o1RuGo6Prutk4TZiI2saIKtr5jDlTpIxruNN9dLS4YrXqnmWhpsURHVPMrkra0IKpfu7jbThOjMb9fDFcM3tGJad5pl7Nqq6nDF69UcwrajFFo3jmGTrMZyyaP58yU5DFeLEBhnvxb36wA7yrGmt05I/KfTW6ckflr61WmICDAZrlv7TvEVh25ljW5lJ3P57Ldv5FS4PJDvD5IbWtdrCAgzPSr5eB6s+JZ+t7oUNX3QpCpKjaLlcxl+z+4rX0/jhq4PHCbUyUQEFN0jWF/HQv4hg+shDjUzdDzP5cT1ayqarF1R1RzH+lXU4uqOqOYZcs1niCwXIsf6XmW6wrCh0e/caHit7z7gVPp8fXf8AEJsGPrv+IbGtZqCAgICAgICAg/P0TM9Z+Kw55Ysuq8BB3hRnQeS5za+iSPgvYmY4ImY4cPcYhqSSd5NT7SvJ9R1QTV17vRLfiUFRCaeO/YB6I3uPuz65sOKclvx7pcWKck/hsktAbKsaxgDWNAAAyAAoAtaIiI2hqRERG0PqvXogo2lbyMD1h8BVLW9sfKprO2Plmqz1BsWj/mED/U/VetbTeKP8/wC2npvHCwqdOIMz0q+Xgerd4ln63uhQ1ndCkKkqNzu6daUlT/RhfptWzi8dfiGvi7I+ISCkdiDD7zCk3M+tieIlY2byW+WRl75+UZSvQN/zUbh+gWNDAAMABQdQW62nZAQEGBTrBCiRGjIPeB1BxAWJb0mWNb0mX3sRxZMy5GfCwv1Gr3H3x8w9x98fMN2W02BAQYDNct/ad4isO3Msa3MpO5/PZbt/IqXB5Id4fJDa1rtYQEGZ6VfLwPVnxLP1vdChq+6FIVJUbRcrmMv2f3Fa+n8cNXB44TamSiAg4Iqgw+8ctCk5mMyEaw2uIHRvaOhpqO5Y2Wta3mK8MjLEReYjhGqNw1fRrAhQ5TWYavc53Cbw4YBvUG0PfXatPSREY94/y0dLEdHotitLIgICAgICAgIPz9EzPWfisOeWLL33dkW2nMwoLyQ15cCW5jiOIIr0gLvFWLXisu8VYteIlO2po/m5Ukwi2MzZQhj+8Ow9h7lNfSXjt9U19LeOPVBxbAnIRoZeL3McR7QKKGcV49pQzivHtL6S12Z6ZNGy8T8Q1B7X0XsYMk8Q9jDkn2WixdHTiQ6ZeAPs4ZqT0Ofs7varOPRzzeVimk/91/k5SHIsDIbQxgyAwH/Z6VerWKxtC7WsVjaH2Xr0QEFL0pwS+WhO9GKK9RY4fGiqayPoifyq6uPoifyzBZrPaxo2m2x5MMHKhueCO04vB6uN7itTSW3x7fZo6W29NvstasrIgyzSfNNjTTGDOHDAd0FxLqezVPes3WW3vt9mdq7b32+ynk0VRVbtYsAy0vAYc2wobT3MA+S2scdNIj8NikbViPw9q7diDINIMmZSdiHzYga8ezVPvafasrVV2yT+WZqa7ZJ/KtkVVdXbVdO122xLQ3147QGxBtDwMT1HPvWxhyddIlrYcnXWJTKlSiCMvHazbGgPinOlGD0nnkj5noBUeXJFKzKPLeKV3YgTXPNYzJTFz5Qzk5Lt2B4eepnG+IA71Ngr1ZIS4K75IbUtdqiAgwGa5b+07xFYduZY1uZSdz+ey3b+RUuDyQ7w+SG1rXawgIMz0q+XgerPiWfre6FDV90KQqSo2i5XMZfs/uK19P44auDxwm1MlEBBD3stgWLLPiDyh4sPtnI92J7lFmydFN0WbJ0V3YqTXpPTmsdlOEFkuNbv0NHo40gxKNduafNf3Voeg9CsafL0W9eJT6fJ0W9eJa+tVpiAgICAgICAg/P0TM9Z+Kw55Yspq5PPpbtO/TcpdP5apcHkhs612qICAgICAgII68Nm/S8vFg7XDik7HDFp9oCjy066TVxkp11mGHxGGES1wIcCQQcwQaEHpqsZkcJG79txbCi8JDxBwcw8lw3Hcdx2e0KTFlnHO8O8eScc7w0iSv7IzDavc6G7a1zXH2FgIK0K6rHPPov11OOefR4ba0hQILSJcGJE2OcC2GOmhoXdVB1rjJq6xH0+suL6qsR9PqzaYjumXOe8lz3Ekk5klZ8zMzvKhMzM7ylLqWSbYmYbKVYDrv3ajTUg9ZoO9SYcfXeISYadd4hta2GsICCraQLDNqwNdgrFhVcAM3NPLaN5wBHVTaq2pxddd45hX1OPrrvHMMlWWzUhYtsRrFicJCNDk5pxY4bnD55hSY8lqTvDumS1J3hoEhpFlooHCsfDdtoNdvcRj7lerrKT3ei7XV1nn0czukSVhA8G2JEdsw1G95OPuS2spHHqW1dI49VBt23I9uP14pwHJYMGNHQNp3k/9Kjky2yTvKlkyWvO8oxRuGlaM7FMsx0y8UdEGqyuYZWpd+IgdwG9aGkxbR1z7r+lx7R1T7ryrq2ICDAZrlv7TvEVh25ljW5lJ3P57Ldv5FS4PJDvD5IbWtdrCAgzPSr5eB6s+JZ+t7oUNX3QpCpKjaLlcxl+z+4rX0/jhq4PHCbUyUQEGS6QbY+kpng2n6uDVo3F/nn3Bvcd6y9Vk6r7RxDN1OTqttHEKsqyust4LqRLIl4EbEkikUeg5xq3ux1T0gb1Yy4JpSLfynyYJpWLfyrSroGsaPrd+k4PBPNYsIAY5uZk13SRke7etPS5equ08w0dNl6q7TzC1q0siCPNtyodq8MytdXlDV1q01dbLWrhStVx+pT7uP1KfdILt2ICAgIPz9EzPWfisOeWLKauTz6W7Tv03KXT+WqXB5IbOtdqiAgICAgICAgpF+LoG0CZiAPrfPZ6dPOb97o29edPUafq+qvKpqMHV9VeWavaWEgggjAgihB3EHIrOUHVAQeyy7MjWs8Q4TS5230Wje47Au6UtedquqUtedoa9diwIdgQtUcaI6he/wBI7ANzRsHXvWphxRjrt7tPFijHGyZUyUQEBBnt87luc50eWbWuL4QzrtcwfFvs3KjqNN69VP4Us+n/APKv8M/IpUHAjAjaDuKoKThAQMkFyuhct8+WxZhpbBGIYcHROsea33n3q3g0029bcLWHTzb1tw1BrQwAAUAwAGQ6FpNBygICDAZrlv7TvEVh25ljW5lJ3P57Ldv5FS4PJDvD5IbWtdrCAgzPSr5eB6s+JZ+t7oUNX3QpCpKjaLlcxl+z+4rX0/jhq4PHCbUyUQQt77Y+hZZ7wfrHcSH2jt7hU9yhz5Oim/uizZOim7Fs1kMpaNH9jfScwHuH1UGjjuL/ADG+7W7hvVnTY+u+88QsabH1W3niGqzkqydY+G8VY4FpHQfmtO1YtG0tG0RaNpYjbllvseM+C7HVyPpNPJd/7bVY2Sk0t0yyclJpbpksO032PGZGb5pxHpNPKb7PeAmO80tFoMd5pbqht0nMsnGMiMNWOAcD0FbNbRaN4a0TExvDwXoeYcrFIJA4ocRgRDL2iI4EZUYXGqjzT9E/96e/9OMvZP8A3yhGw3cMYYAbLcOIYOu8wwwQYbuA4CnB6rgXAOrmd9KxbT1be2+39cbcIdvq29t9v/m3Caus8vlmYktDogYTiTDEV4hGu3iBuO1S4Z3p/wBx7f0lw9n8/wAe39JZSpRAQEFbNxrPP/zd/cif5Vf9ri+39yg/bY/s+8hdGSs+I2LDhkPaag67zmCMiaZEr2unx1neIe1wUrO8QnVOmEBAQEBAQEBAQRdr3elbYxiwwXemOK/8wxPUVHfDS/dCO+Kl+YVyNo3l3HixooG46p+QVedFX2mUE6SvtMvRJ6PJOAavdEidBcGt/wBoB966ro6RzvLqukpHPqtElJQpBoZCY1jNzQAOs7z0qxWsVjaIWK1isbQ+66eiAgICAgiLYu1KWxjEhjX9NvFf3kZ99VFfDS/MIr4aX5hWZjRoxx+rmHNH32B3vBaq06KPaUE6OPaXWBo0aOXMEj7rA0+0uKRovvZ5Gjj3lYrIulJ2UQ5sPWeMnxOM4HeBkD0gKxTT0p6xCemClOITqmTCAgICCuvuTZ7ySYRqSSePE2/iUH7bH9kH7fH9n2kroyUi9sRkMh7TUHXeaHqJova6fHWd4h7XBSs7xCcUyYQEEXa13pW2HNdGZrOaKDjObhWvmkKO+Kl53tCO+Kt/WzwfyPZ/2R/PE/5KP9ri+zj9tj+yckZNkhDbDhijGigFSaDPM4qatYrG0Jq1isbQ+66eiCLtmwJe2ywxg52rXVAc5oFaVNAc8Ao8mKuTuR3xVv3I3+Q7P+zd/cf/AJUf7XF9v7lH+2x/ZM2TZUGx2cHBbqtqScSSSdpJxOQUtMdaRtVLSlaRtV7V27RVs3elrbLTGZUtqAQ5zTQ7DqnEYfHeosmGmTuhHfFW/cjv5Ds/7N39x/8AlcftcX2/uUf7bH9k1ZNmQrIh8HCBDKkgFxdSuJoTkK406SpaUikbVTUpFI2h63NDgQcQdhyXbpF/QECmp9ZwX2XCP4Kno6teT93k9Cj/AEq7be323R/pV229vslGNDAAAABgAMAANgUiRy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HEhITExQWFREXGBUYGBcVGRcXExgYGBUXFhcVFxcYHyggGBolHBYXITEhJykrLi4uHB8zODMsOigtLisBCgoKDg0OGxAQGywkHyQsLSwsLCwsLCwsLywsNzQsLDQsLCwsLCwsLCwsLCwsLDQsLCwsLCwsNCwsLCwsLCwsLP/AABEIAHQBsgMBEQACEQEDEQH/xAAcAAEAAwADAQEAAAAAAAAAAAAABQYHAQIEAwj/xABFEAABAgMEBAkICAUFAQAAAAABAAIDBBEFBiExBxJBURMiMjRhcXKBsjNCUnORobHBFSNTYoKSs8IUFmOT0YOi0uHwQ//EABkBAQADAQEAAAAAAAAAAAAAAAADBAUCAf/EAC0RAQACAQMDAwMEAwADAAAAAAABAgMEETESMjMhQXEiUWETFJGhgbHwQlLh/9oADAMBAAIRAxEAPwDcUBAQEBAQEBAQEBAQEBAQEBAQEBAQEBAQEBAQEBAQEBAQEBAQEBAQEBAQEBAQEBAQEBAQEBAQEBAQEBAQEBAQEBAQEBAQEBAQEBAQEBAQEBAQEBAQEBAQEBAQEBAQEBAQEBAQEBAQEBAQEBAQEBAQEBB4LXteBYzNeM/VGwZucdzRtXF8laRvZxfJWkbyoNq6RY8YkQGNht9J/Gf105I6sVRvrLT2xspX1dp7Y2QMW9M/FNTMP/DRo/2gKGc+SfdFOfJPu+kte+flzhHc7oeGuHvFfekajJHuRnyR7rRYukUPIbMsDf6kOpb+JhqR1gnqVnHrPa8LFNX7Whe5eOyZaHscHMcKgg1BHQVdiYmN4XImJjeH0Xr0QEBAQEBAQEBAQEBBn9q6QIsjGiwhBYQx7mglxqdUkVyVG+rmtpjZSvqpraY2fOT0iRpiJDYYDAHPa2us7DWcBXLpXldZMzEbPK6uZmI2aIr68ICAgICAgICDOI2keNDc4cAzAkcp2w03KhOsmJ4UZ1cxPD12JfyLaUeFCMFjQ91CQ4kjAnKnQuseqm1ors6x6qbWiNl8V1cEBBRNId5Isk5svBcWOLdZ7xyqEkBrTsyJJ6lS1Waaz01U9Tmmv01Z9BnYsB2u2I9r/SDiHe2uKoxa0TvEqUWmJ3iWs3Ht51uQDwnlYZ1XEYa1RVrqbK494K09PlnJX15hpYMs3r68rGrCcQEBAQEBAQEBAQEBAQEBBGXhtllhwXRXYnJrdrnHIfMncCo8uSMdd5R5MkUrvLGbTtGLakR0WK7WefYBsa0bAFkXvN53ll3vNp3l5Vy5BjhtQK1R4I9T107yPsGJjV0Bx47N332/eHv9lJ8Oacc/hNhzTjn8NigRmzDWvaQWuAIIyIIqCFqxMTG8NOJ3jeHdevRAQEBAQEBAQEBAQYdeXncz66J4ysbL5LfLIy98/Lz2V5eB62H42rmndHzDyndHzDeVttgQEBAQEBAQEGAzXLf2neIrDtzLGtzKTufz2W7fyKlweSHeHyQ2ta7WEBBmWk6y3wozZgCsN7WtJ9FwqBXdUUp1FZ2spMW6vZn6ukxbq9lJVNVano0st8jAfEeC0xS0tBz1Gg0JHTU91FpaSk1rvPu0NLSa13n3XBW1oQEBAQEBAQEBAQEBAQEBBkukS1DPzRhg8SDxQNmsaF5+A/CsvVX6r7fZm6m/Vfb7Ksqyuu9zLmC0WiPMV4M4sYKguHpOIxDdwGeeWdzT6aLR1W4W8Gn6o6rcNFlZOFJjVhsaxu5rQB7loRWKxtEL0ViPSIee07GlrUFIsNrumlHjqcMQub4637oc3x1tzDK73XZdd94IJdAfyXHMHPUd09O3uWZnwzjn8M7NhnHP4V9QIWl6L7UMeHEl3HGHxmdhxxHc7xLR0d94ms+y/pL7xNfsvCuLYg4c4NzIHWg68K30h7QvN4ebw7Ah2S9euUBB1c8NzIHWg44VvpD2hebw83h2BqvXrlAQYdeXncz66J4ysbL5LfLIy98/Lz2V5eB62H42rmndHzDyndHzDeTgttsIqavHJSpIdMQwRmA4OI6w2pCinNjjmYRzlpHMukG9EjGwExD/ABO1fFRIz45/8oeRmxz7paG8RACCCDkRiPapUrsgICAgIMBmuW/tO8RWHbmWNbmUnc/nst2/kVLg8kO8Pkhta12sICD5xgx4LX6pBGIdShHSDmvJ293k7e6Lg2BZ8B2u2DBDsxgCB0gHAdyjjDjid4iEcYscTvtCXBqpUrlAQcVCBrBBygIOKhA1gg5QEBAQEBAQEGBz0UzESI85ue93tcT81iWne0yxrTvMy72XK/x0aFC2Pexp6i4A+5KV6rRD2leq0Q3djBDAAFAAAAMgBkFtth2QEERe2SE/KR2kYhhe3ocwaw+FO9RZq9WOYRZq9VJhiax2Us2jqOYU8wem2I0/l1/2KzpZ2yQn007ZGurUaYgo2lcVgwPWHwFUtb2x8qes7Y+Waag3BZ20KGzYdHopIQOuL+q9a2l8Uf5/21NN44WNWE4gzHSswGPBP9M+M/5WdrY+qGfrI+qFJ1BuCpbQqbNxuzhJynqIP6bVs4PHX4hr4vHX4hJqVIIMOvLzuZ9dE8ZWNl8lvlkZe+fl4pSN/DvY+ldVzXUyrquBpXZkuInaYlzE7TEpK27yTVtE8I+jPs2YM7x53fVSZM178y7yZrX5RCiRiD22Zaseyna0GI5m8DknracCu6ZLU7ZdUvanbLTLp3yZbNIcQCHH2Ach/Zrkfu/HZo4NRF/SeV/DqIv6TytSsrIgICDAZrlv7TvEVh25ljW5lJ3P57Ldv5FS4PJDvD5IbWtdrCAgzLSs0GPA9WfEs7Wx9UKGs7oUjUG4KltCns2i5IpIy3Z/cVsafxw1cHjhOKZMIMv0kXfEpE/iWNGpEPHwyib/AMXxB3rN1eGIt1xHLP1WLaeqPdSuDG4exU+mPsqbQ1rR9bv0nB4J5+uhADHNzMmu6SMj3b1q6XL112nmGlpsvVXaeYSl6bXFiy74nn8lg3vOXcMT1BSZsnRSZSZcnRXdiThrkk4k4knMk5krGmInlkp65ViC2JloLQYcPjvwwoDxW959wKn0+GL349ITYMfXf8Q2Za7VEBAQEBAQEH5+iZnrPxWHPLFl6bImhJR4MQ5MiMceoOBPuquqW6bRLqlum0S3drg4AjEFbTYcoCCKvTOCRlJh59BzR2nDVb7yFFmt00mUeW3TSZYisdkrLo7gmLPQz6DYjj+Us/eFY0sb5YT6aN8kNeWq0xBRtK3kYHrD4CqWt7Y+VTWdsfLNVnqDYdH3MIHXE/VetXS+KP8ALT03jhYlYTiDM9Kvl4Hq3eJZ+t7oUNZ3QpCpKjcruDVlJUboMH9Nq2cPpjr8Q18XZHxCRUjsQYdeXncz66J4ysbL5LfLIy98/KNUbhy1peQACScABiSdwG1BZZC4s9OAOLWQwftXEO/K0EjqNFYrpck/j5T102Sfw7Ttw56VBIDInRDcdb2ODa91V7bS5I/L22lyR+VZiMMIlrgQ4GhBFCDuIOSrzGyvMbOGuLSCCQQQQRgQRiCDsK8Gw3Kt76cgcby0OjX9Pov76HvBWtp8v6lfXmGngy9dfXmFhU6cQEGAzXLf2neIrDtzLGtzKTufz2W7fyKlweSHeHyQ2ta7WEBBmelXy8D1Z8Sz9b3QoavuhSFSVG0XK5jL9n9xWvp/HDVweOE2pkog81pSLLShPhPFWPFDvG4jpBoR1Lm9YtWay5tWLRtLELUkH2XFfCfymGldhGYcOgihWNek0tNZZN6zWdpfSw7UfY8dkZuOqeMPSaeU3/20Be47zS0Wh7jvNLdUJi/lvttqK1sM1gsaKHe5wBce7BvcVNqcvXbaOISajL129OFYOCrIGw3Fsf6Jlm6wpFicd+8VHFb3D3krV02Pop68y09Pj6KevMrErCcQEBAQEBAQfn6Jmes/FYc8sWXVeC/XKvkyWY2XmTRrcGRDkBsY/dTYd2eVVe0+piI6b/yuYNRER02aFBitjgOa4Oaci0gg9RCvRMTwuxO/D4T9oQbObrxXtY37xz6AMyegLy161je0vLWisbzLK75XnNvODWVbLsNQDm52Wu7dhkOvfhmZ8/6k7Rwzs+b9Sdo4VpV0DSNF1lmEyJMOHL4jOy08Y97sPwrQ0dNomy9pKbRNl7V1cEFG0reRgesPgKpa3tj5VNZ2x8s1WeoNh0fcwgf6n6r1q6XxR/lp6bxwsSsJxBmelXy8D1bvEs/W90KGs7oUhUlRud3+ay3qYX6bVs4uyvxDXx9kfEJBSOxBh15edzPronjKxsvkt8sjL3z8o1RuGo6Prutk4TZiI2saIKtr5jDlTpIxruNN9dLS4YrXqnmWhpsURHVPMrkra0IKpfu7jbThOjMb9fDFcM3tGJad5pl7Nqq6nDF69UcwrajFFo3jmGTrMZyyaP58yU5DFeLEBhnvxb36wA7yrGmt05I/KfTW6ckflr61WmICDAZrlv7TvEVh25ljW5lJ3P57Ldv5FS4PJDvD5IbWtdrCAgzPSr5eB6s+JZ+t7oUNX3QpCpKjaLlcxl+z+4rX0/jhq4PHCbUyUQEFN0jWF/HQv4hg+shDjUzdDzP5cT1ayqarF1R1RzH+lXU4uqOqOYZcs1niCwXIsf6XmW6wrCh0e/caHit7z7gVPp8fXf8AEJsGPrv+IbGtZqCAgICAgICAg/P0TM9Z+Kw55Ysuq8BB3hRnQeS5za+iSPgvYmY4ImY4cPcYhqSSd5NT7SvJ9R1QTV17vRLfiUFRCaeO/YB6I3uPuz65sOKclvx7pcWKck/hsktAbKsaxgDWNAAAyAAoAtaIiI2hqRERG0PqvXogo2lbyMD1h8BVLW9sfKprO2Plmqz1BsWj/mED/U/VetbTeKP8/wC2npvHCwqdOIMz0q+Xgerd4ln63uhQ1ndCkKkqNzu6daUlT/RhfptWzi8dfiGvi7I+ISCkdiDD7zCk3M+tieIlY2byW+WRl75+UZSvQN/zUbh+gWNDAAMABQdQW62nZAQEGBTrBCiRGjIPeB1BxAWJb0mWNb0mX3sRxZMy5GfCwv1Gr3H3x8w9x98fMN2W02BAQYDNct/ad4isO3Msa3MpO5/PZbt/IqXB5Id4fJDa1rtYQEGZ6VfLwPVnxLP1vdChq+6FIVJUbRcrmMv2f3Fa+n8cNXB44TamSiAg4Iqgw+8ctCk5mMyEaw2uIHRvaOhpqO5Y2Wta3mK8MjLEReYjhGqNw1fRrAhQ5TWYavc53Cbw4YBvUG0PfXatPSREY94/y0dLEdHotitLIgICAgICAgIPz9EzPWfisOeWLL33dkW2nMwoLyQ15cCW5jiOIIr0gLvFWLXisu8VYteIlO2po/m5Ukwi2MzZQhj+8Ow9h7lNfSXjt9U19LeOPVBxbAnIRoZeL3McR7QKKGcV49pQzivHtL6S12Z6ZNGy8T8Q1B7X0XsYMk8Q9jDkn2WixdHTiQ6ZeAPs4ZqT0Ofs7varOPRzzeVimk/91/k5SHIsDIbQxgyAwH/Z6VerWKxtC7WsVjaH2Xr0QEFL0pwS+WhO9GKK9RY4fGiqayPoifyq6uPoifyzBZrPaxo2m2x5MMHKhueCO04vB6uN7itTSW3x7fZo6W29NvstasrIgyzSfNNjTTGDOHDAd0FxLqezVPes3WW3vt9mdq7b32+ynk0VRVbtYsAy0vAYc2wobT3MA+S2scdNIj8NikbViPw9q7diDINIMmZSdiHzYga8ezVPvafasrVV2yT+WZqa7ZJ/KtkVVdXbVdO122xLQ3147QGxBtDwMT1HPvWxhyddIlrYcnXWJTKlSiCMvHazbGgPinOlGD0nnkj5noBUeXJFKzKPLeKV3YgTXPNYzJTFz5Qzk5Lt2B4eepnG+IA71Ngr1ZIS4K75IbUtdqiAgwGa5b+07xFYduZY1uZSdz+ey3b+RUuDyQ7w+SG1rXawgIMz0q+XgerPiWfre6FDV90KQqSo2i5XMZfs/uK19P44auDxwm1MlEBBD3stgWLLPiDyh4sPtnI92J7lFmydFN0WbJ0V3YqTXpPTmsdlOEFkuNbv0NHo40gxKNduafNf3Voeg9CsafL0W9eJT6fJ0W9eJa+tVpiAgICAgICAg/P0TM9Z+Kw55Yspq5PPpbtO/TcpdP5apcHkhs612qICAgICAgII68Nm/S8vFg7XDik7HDFp9oCjy066TVxkp11mGHxGGES1wIcCQQcwQaEHpqsZkcJG79txbCi8JDxBwcw8lw3Hcdx2e0KTFlnHO8O8eScc7w0iSv7IzDavc6G7a1zXH2FgIK0K6rHPPov11OOefR4ba0hQILSJcGJE2OcC2GOmhoXdVB1rjJq6xH0+suL6qsR9PqzaYjumXOe8lz3Ekk5klZ8zMzvKhMzM7ylLqWSbYmYbKVYDrv3ajTUg9ZoO9SYcfXeISYadd4hta2GsICCraQLDNqwNdgrFhVcAM3NPLaN5wBHVTaq2pxddd45hX1OPrrvHMMlWWzUhYtsRrFicJCNDk5pxY4bnD55hSY8lqTvDumS1J3hoEhpFlooHCsfDdtoNdvcRj7lerrKT3ei7XV1nn0czukSVhA8G2JEdsw1G95OPuS2spHHqW1dI49VBt23I9uP14pwHJYMGNHQNp3k/9Kjky2yTvKlkyWvO8oxRuGlaM7FMsx0y8UdEGqyuYZWpd+IgdwG9aGkxbR1z7r+lx7R1T7ryrq2ICDAZrlv7TvEVh25ljW5lJ3P57Ldv5FS4PJDvD5IbWtdrCAgzPSr5eB6s+JZ+t7oUNX3QpCpKjaLlcxl+z+4rX0/jhq4PHCbUyUQEGS6QbY+kpng2n6uDVo3F/nn3Bvcd6y9Vk6r7RxDN1OTqttHEKsqyust4LqRLIl4EbEkikUeg5xq3ux1T0gb1Yy4JpSLfynyYJpWLfyrSroGsaPrd+k4PBPNYsIAY5uZk13SRke7etPS5equ08w0dNl6q7TzC1q0siCPNtyodq8MytdXlDV1q01dbLWrhStVx+pT7uP1KfdILt2ICAgIPz9EzPWfisOeWLKauTz6W7Tv03KXT+WqXB5IbOtdqiAgICAgICAgpF+LoG0CZiAPrfPZ6dPOb97o29edPUafq+qvKpqMHV9VeWavaWEgggjAgihB3EHIrOUHVAQeyy7MjWs8Q4TS5230Wje47Au6UtedquqUtedoa9diwIdgQtUcaI6he/wBI7ANzRsHXvWphxRjrt7tPFijHGyZUyUQEBBnt87luc50eWbWuL4QzrtcwfFvs3KjqNN69VP4Us+n/APKv8M/IpUHAjAjaDuKoKThAQMkFyuhct8+WxZhpbBGIYcHROsea33n3q3g0029bcLWHTzb1tw1BrQwAAUAwAGQ6FpNBygICDAZrlv7TvEVh25ljW5lJ3P57Ldv5FS4PJDvD5IbWtdrCAgzPSr5eB6s+JZ+t7oUNX3QpCpKjaLlcxl+z+4rX0/jhq4PHCbUyUQQt77Y+hZZ7wfrHcSH2jt7hU9yhz5Oim/uizZOim7Fs1kMpaNH9jfScwHuH1UGjjuL/ADG+7W7hvVnTY+u+88QsabH1W3niGqzkqydY+G8VY4FpHQfmtO1YtG0tG0RaNpYjbllvseM+C7HVyPpNPJd/7bVY2Sk0t0yyclJpbpksO032PGZGb5pxHpNPKb7PeAmO80tFoMd5pbqht0nMsnGMiMNWOAcD0FbNbRaN4a0TExvDwXoeYcrFIJA4ocRgRDL2iI4EZUYXGqjzT9E/96e/9OMvZP8A3yhGw3cMYYAbLcOIYOu8wwwQYbuA4CnB6rgXAOrmd9KxbT1be2+39cbcIdvq29t9v/m3Caus8vlmYktDogYTiTDEV4hGu3iBuO1S4Z3p/wBx7f0lw9n8/wAe39JZSpRAQEFbNxrPP/zd/cif5Vf9ri+39yg/bY/s+8hdGSs+I2LDhkPaag67zmCMiaZEr2unx1neIe1wUrO8QnVOmEBAQEBAQEBAQRdr3elbYxiwwXemOK/8wxPUVHfDS/dCO+Kl+YVyNo3l3HixooG46p+QVedFX2mUE6SvtMvRJ6PJOAavdEidBcGt/wBoB966ro6RzvLqukpHPqtElJQpBoZCY1jNzQAOs7z0qxWsVjaIWK1isbQ+66eiAgICAgiLYu1KWxjEhjX9NvFf3kZ99VFfDS/MIr4aX5hWZjRoxx+rmHNH32B3vBaq06KPaUE6OPaXWBo0aOXMEj7rA0+0uKRovvZ5Gjj3lYrIulJ2UQ5sPWeMnxOM4HeBkD0gKxTT0p6xCemClOITqmTCAgICCuvuTZ7ySYRqSSePE2/iUH7bH9kH7fH9n2kroyUi9sRkMh7TUHXeaHqJova6fHWd4h7XBSs7xCcUyYQEEXa13pW2HNdGZrOaKDjObhWvmkKO+Kl53tCO+Kt/WzwfyPZ/2R/PE/5KP9ri+zj9tj+yckZNkhDbDhijGigFSaDPM4qatYrG0Jq1isbQ+66eiCLtmwJe2ywxg52rXVAc5oFaVNAc8Ao8mKuTuR3xVv3I3+Q7P+zd/cf/AJUf7XF9v7lH+2x/ZM2TZUGx2cHBbqtqScSSSdpJxOQUtMdaRtVLSlaRtV7V27RVs3elrbLTGZUtqAQ5zTQ7DqnEYfHeosmGmTuhHfFW/cjv5Ds/7N39x/8AlcftcX2/uUf7bH9k1ZNmQrIh8HCBDKkgFxdSuJoTkK406SpaUikbVTUpFI2h63NDgQcQdhyXbpF/QECmp9ZwX2XCP4Kno6teT93k9Cj/AEq7be323R/pV229vslGNDAAAABgAMAANgUiRy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http://t1.gstatic.com/images?q=tbn:ANd9GcRz6WK7Qudu3aXt3Qn_7L5syJUb168bKinD64QBz8UmRCw7hQrlxuaI3BLNJA"/>
          <p:cNvSpPr>
            <a:spLocks noChangeAspect="1" noChangeArrowheads="1"/>
          </p:cNvSpPr>
          <p:nvPr/>
        </p:nvSpPr>
        <p:spPr bwMode="auto">
          <a:xfrm>
            <a:off x="307975" y="-373063"/>
            <a:ext cx="41338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0" descr="http://t1.gstatic.com/images?q=tbn:ANd9GcRz6WK7Qudu3aXt3Qn_7L5syJUb168bKinD64QBz8UmRCw7hQrlxuaI3BLNJA"/>
          <p:cNvSpPr>
            <a:spLocks noChangeAspect="1" noChangeArrowheads="1"/>
          </p:cNvSpPr>
          <p:nvPr/>
        </p:nvSpPr>
        <p:spPr bwMode="auto">
          <a:xfrm>
            <a:off x="460375" y="-220663"/>
            <a:ext cx="41338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2" descr="https://encrypted-tbn3.gstatic.com/images?q=tbn:ANd9GcTxvlXrCDVHcN1bz1RCwQ1BsTuPoNqtaveIVFp6rzSiN5DB0VjRkw"/>
          <p:cNvSpPr>
            <a:spLocks noChangeAspect="1" noChangeArrowheads="1"/>
          </p:cNvSpPr>
          <p:nvPr/>
        </p:nvSpPr>
        <p:spPr bwMode="auto">
          <a:xfrm>
            <a:off x="0" y="-1366838"/>
            <a:ext cx="19431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" descr="Bild in Originalgröße anzeigen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4" descr="Bild in Originalgröße anzeigen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307975" y="-2127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56" y="3344880"/>
            <a:ext cx="7869237" cy="531749"/>
          </a:xfrm>
        </p:spPr>
        <p:txBody>
          <a:bodyPr/>
          <a:lstStyle/>
          <a:p>
            <a:pPr algn="ctr"/>
            <a:r>
              <a:rPr lang="en-US" dirty="0" smtClean="0"/>
              <a:t>Actavis Pharma US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74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1138"/>
            <a:ext cx="8893946" cy="1143000"/>
          </a:xfrm>
        </p:spPr>
        <p:txBody>
          <a:bodyPr/>
          <a:lstStyle/>
          <a:p>
            <a:r>
              <a:rPr lang="en-US" sz="3100" dirty="0"/>
              <a:t>Actavis is the 3</a:t>
            </a:r>
            <a:r>
              <a:rPr lang="en-US" sz="3100" baseline="30000" dirty="0"/>
              <a:t>rd</a:t>
            </a:r>
            <a:r>
              <a:rPr lang="en-US" sz="3100" dirty="0"/>
              <a:t> largest US Generics Company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i="1" dirty="0"/>
              <a:t>Total Rx Dispensed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536700"/>
          <a:ext cx="381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84602" y="1536700"/>
          <a:ext cx="392599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21603" name="Object 3"/>
          <p:cNvGraphicFramePr>
            <a:graphicFrameLocks noChangeAspect="1"/>
          </p:cNvGraphicFramePr>
          <p:nvPr/>
        </p:nvGraphicFramePr>
        <p:xfrm>
          <a:off x="1131404" y="1574800"/>
          <a:ext cx="2324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Photo Editor Photo" r:id="rId13" imgW="3895238" imgH="1619476" progId="">
                  <p:embed/>
                </p:oleObj>
              </mc:Choice>
              <mc:Fallback>
                <p:oleObj name="Photo Editor Photo" r:id="rId13" imgW="3895238" imgH="1619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404" y="1574800"/>
                        <a:ext cx="23241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Mylan Inc.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15"/>
          <a:stretch>
            <a:fillRect/>
          </a:stretch>
        </p:blipFill>
        <p:spPr bwMode="auto">
          <a:xfrm>
            <a:off x="1295400" y="2603500"/>
            <a:ext cx="1752599" cy="514524"/>
          </a:xfrm>
          <a:prstGeom prst="rect">
            <a:avLst/>
          </a:prstGeom>
          <a:noFill/>
        </p:spPr>
      </p:pic>
      <p:pic>
        <p:nvPicPr>
          <p:cNvPr id="11" name="Picture 25" descr="Sandoz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660900"/>
            <a:ext cx="1875692" cy="381000"/>
          </a:xfrm>
          <a:prstGeom prst="rect">
            <a:avLst/>
          </a:prstGeom>
          <a:noFill/>
        </p:spPr>
      </p:pic>
      <p:pic>
        <p:nvPicPr>
          <p:cNvPr id="12" name="Picture 5" descr="http://www.apax.com/images/logos/Qualitest.GI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0" t="30769" b="30940"/>
          <a:stretch>
            <a:fillRect/>
          </a:stretch>
        </p:blipFill>
        <p:spPr bwMode="auto">
          <a:xfrm>
            <a:off x="1371600" y="5575300"/>
            <a:ext cx="1922689" cy="609600"/>
          </a:xfrm>
          <a:prstGeom prst="rect">
            <a:avLst/>
          </a:prstGeom>
          <a:noFill/>
        </p:spPr>
      </p:pic>
      <p:pic>
        <p:nvPicPr>
          <p:cNvPr id="13" name="Picture 37" descr="Lupin Pharmaceuticals, Inc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22801" y="1536700"/>
            <a:ext cx="2935399" cy="685800"/>
          </a:xfrm>
          <a:prstGeom prst="rect">
            <a:avLst/>
          </a:prstGeom>
          <a:ln/>
        </p:spPr>
      </p:pic>
      <p:pic>
        <p:nvPicPr>
          <p:cNvPr id="15" name="Picture 4" descr="http://www.amneal.com/images/Amneal_logo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0E2BD"/>
              </a:clrFrom>
              <a:clrTo>
                <a:srgbClr val="F0E2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997" y="2603500"/>
            <a:ext cx="1961964" cy="609600"/>
          </a:xfrm>
          <a:prstGeom prst="rect">
            <a:avLst/>
          </a:prstGeom>
          <a:noFill/>
        </p:spPr>
      </p:pic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505200" y="17653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561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3505200" y="27559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358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3505200" y="37465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bg1"/>
                </a:solidFill>
                <a:ea typeface="ＭＳ Ｐゴシック"/>
                <a:cs typeface="Times New Roman" pitchFamily="18" charset="0"/>
              </a:rPr>
              <a:t>298</a:t>
            </a:r>
            <a:endParaRPr lang="en-US" sz="2400" b="1" dirty="0">
              <a:solidFill>
                <a:schemeClr val="bg1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gray">
          <a:xfrm>
            <a:off x="3505200" y="47371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209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3363074" y="5727700"/>
            <a:ext cx="64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206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gray">
          <a:xfrm>
            <a:off x="7848600" y="1765300"/>
            <a:ext cx="66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182</a:t>
            </a:r>
            <a:endParaRPr lang="en-US" sz="2400" b="1" baseline="30000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7924800" y="27559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129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gray">
          <a:xfrm>
            <a:off x="7848600" y="3746500"/>
            <a:ext cx="631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102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gray">
          <a:xfrm>
            <a:off x="8042910" y="4660900"/>
            <a:ext cx="473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99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gray">
          <a:xfrm>
            <a:off x="8042910" y="5739368"/>
            <a:ext cx="473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96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076924" y="6433261"/>
            <a:ext cx="2333972" cy="2776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9933"/>
              </a:buClr>
              <a:buSzPct val="120000"/>
              <a:buFont typeface="Symbol" pitchFamily="18" charset="2"/>
              <a:buNone/>
            </a:pPr>
            <a:r>
              <a:rPr lang="en-US" sz="1000" dirty="0">
                <a:solidFill>
                  <a:schemeClr val="bg1"/>
                </a:solidFill>
                <a:ea typeface="ＭＳ Ｐゴシック"/>
                <a:cs typeface="ＭＳ Ｐゴシック"/>
              </a:rPr>
              <a:t>Source: IMS Health, </a:t>
            </a:r>
            <a:r>
              <a:rPr lang="en-US" sz="1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MAT Dec. 2013</a:t>
            </a:r>
            <a:endParaRPr lang="en-US" sz="10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1" name="Picture 23" descr="http://2.bp.blogspot.com/_AcBUSVxs82w/S-Q6S_wYwNI/AAAAAAAAcj0/3KJ-B1YD0EU/s400/Dr_Reddy's_Logo.gif"/>
          <p:cNvPicPr>
            <a:picLocks noChangeAspect="1" noChangeArrowheads="1"/>
          </p:cNvPicPr>
          <p:nvPr/>
        </p:nvPicPr>
        <p:blipFill>
          <a:blip r:embed="rId22" cstate="print"/>
          <a:srcRect t="39634" b="39024"/>
          <a:stretch>
            <a:fillRect/>
          </a:stretch>
        </p:blipFill>
        <p:spPr bwMode="auto">
          <a:xfrm>
            <a:off x="5511800" y="4580879"/>
            <a:ext cx="2531110" cy="621436"/>
          </a:xfrm>
          <a:prstGeom prst="rect">
            <a:avLst/>
          </a:prstGeom>
          <a:noFill/>
        </p:spPr>
      </p:pic>
      <p:sp>
        <p:nvSpPr>
          <p:cNvPr id="109572" name="AutoShape 4" descr="data:image/jpeg;base64,/9j/4AAQSkZJRgABAQAAAQABAAD/2wCEAAkGBhQGBQkIBwgWCQkKGBYODQwMDRoTFBAWHxwsIB8nKiYrIDoqIyUmJSkqKzssNCguNDI4LCY5NTouNTQ3ODQBCQoKDQsNGQ4OGTUkHiQ1NTU1NTU1NTU2NSw1NTU1NTU1LC81NS80NTU0NCw1Kik1NC01LDUvNDQ0LDQsNS4pNf/AABEIACwAVwMBIgACEQEDEQH/xAAaAAEAAwEBAQAAAAAAAAAAAAAABQYHBAgD/8QAMxAAAQIFAwIFAQYHAAAAAAAAAQIDAAQFBhEHEiExQRMUIlFhgRUWUpGhsSRTcZOys8H/xAAZAQEAAwEBAAAAAAAAAAAAAAAAAgMEAQX/xAAlEQACAgIBAwMFAAAAAAAAAAAAAQIDESEEEjGBQaGxBRMyUXH/2gAMAwEAAhEDEQA/ANxhFZvy3Jm5aVLy9Fq6qS80vxFuIUob07SMcEdzGQXxS52xWGTOXu7MzL59Es2+6Fbe6j6uB+8WwrU/XYPQsIy3T+tLs+zPtW+Km4hupuAyvmS46pKdvGeu3d1xGiprLKqJ9rCZBkCjzHj9tmM5/KIyg4sHbCIejXdK1+mPz9OnQ7KS52uvKSpCUnGe4HaIqa1Dk5mWmpeXnil0oWG1lCkpKscYOIqnJQ1LRdVRbd+EW/BbYRmunNxeUolZn63PrVLSvhqU48tTmwYOfcxdqHc8vcdNcn6VNeYlmiULWEKTggZPUexhXL7kOtInyuO+Na6m84JSEQNGvmSr8tNv06opcZkgFTC1JUhLYOeSSB7RGL1dpaFlJrSTjuGnCP8AGLOiX6MxcYRF2/csvdEkuao015lhtRbUoJUnCsZ7j5hHGsdwct53e1ZlBcn5w73D6WGAfU8vsB8e57CMu09tB3UC43LuuoeLK7tzLSh6XlDoAP5aP1P1i6akaaqvybkXmqmJISiVp2qZ37txB/EMdIrbWic4w0lpm9HGm0DCUIQ4lKR8DxOI0QcVDvhsF9v+3PvRZM/T0py9t8Rj4cTyn8+n1jE0X0W9E3reK8TnjeXCO/gH1n9cp+ojUbZop0xkZ+eua5lTsq8W0pW+F4aOSPxHrmMzt6iM3hrW6aSkuUdp0zqyU4G0c9PZS+nxEq8JPO0tguk/QvuxpVQ6VMLMu2+6hVQcQMkFQKjx3wcD6COiap0ibCkmnKu4mRDyi2+GPUpfORjEaBWKQ3XaW7IzqNzTntwUnsR8iKWjSpRbTKv1xblPbUXEMBoDCj3zn/keXdGcpuWM5Pb4fJpVMYTm4uLzr19nv+6KlThjS+8Qk5TtRg+4zE1ogcaaVPno67/rTFioWnaadQ6rTKhNebYqQCF7EbCkYI9zzzFVpmis1TFzMpLXYqXpczw62w2UrdGO/OB7ZEauMlGjolpmP6jbC7kynW8p4+EVHTmhuXJYt302nn+JeEuptJVgLKSVYz84jppMjO0GjJlpnTZqe8DcVzMwzuWoZzzyc4+IutvaSPW9btZkJS4PDmKl4XhzLLJQpnYcnovJyOOojjVpBPuoKHb9eUhXCkkOEEf3I1uyLb3ryYCwaTXKxcVvTBp9KRSXGF4fYlwAgkjhQ47j9oRJ2JYzVi0hyUlnlTLr6vEeeWANxxgYHYCEZptOTx2BZYQhEAcVYozNfpypKqS4mZZRCi2vpkHIj5UW3Je3WFtUiRRKJXyvw04Kv6nqYkoR3LxgCEIRwCEIQAhCEAIQhAH/2Q=="/>
          <p:cNvSpPr>
            <a:spLocks noChangeAspect="1" noChangeArrowheads="1"/>
          </p:cNvSpPr>
          <p:nvPr/>
        </p:nvSpPr>
        <p:spPr bwMode="auto">
          <a:xfrm>
            <a:off x="0" y="-2079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76" name="Picture 8" descr="http://www.zydusnycomed.com/images/zydus_main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2296" y="5670858"/>
            <a:ext cx="1981200" cy="457200"/>
          </a:xfrm>
          <a:prstGeom prst="rect">
            <a:avLst/>
          </a:prstGeom>
          <a:noFill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84300" y="3543300"/>
            <a:ext cx="1721183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64" y="3592081"/>
            <a:ext cx="2305235" cy="63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4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54864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112" charset="-128"/>
              </a:rPr>
              <a:t>Overall US Generic Strategy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895" y="1143000"/>
            <a:ext cx="8597705" cy="52578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b="1" dirty="0" smtClean="0">
                <a:ea typeface="ＭＳ Ｐゴシック" pitchFamily="-112" charset="-128"/>
              </a:rPr>
              <a:t>Maximize value of product portfolio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Leverage supply chain and relationships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Execute strategic pricing/volume matrix opportunities</a:t>
            </a:r>
          </a:p>
          <a:p>
            <a:pPr marL="342900" indent="-342900"/>
            <a:r>
              <a:rPr lang="en-US" sz="2400" b="1" dirty="0" smtClean="0">
                <a:ea typeface="ＭＳ Ｐゴシック" pitchFamily="-112" charset="-128"/>
              </a:rPr>
              <a:t>Grow Rx leadership position in market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Breadth of product portfolio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Pipeline (through R&amp;D , BD)</a:t>
            </a:r>
          </a:p>
          <a:p>
            <a:pPr marL="342900" indent="-342900"/>
            <a:r>
              <a:rPr lang="en-US" sz="2400" b="1" dirty="0" smtClean="0">
                <a:ea typeface="ＭＳ Ｐゴシック" pitchFamily="-112" charset="-128"/>
              </a:rPr>
              <a:t>First to market, last to exit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R&amp;D FTF opportunities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Global Supply Chain Initiative to reduce COG’s</a:t>
            </a:r>
          </a:p>
          <a:p>
            <a:r>
              <a:rPr lang="en-US" sz="2400" b="1" dirty="0" smtClean="0">
                <a:ea typeface="ＭＳ Ｐゴシック" pitchFamily="-112" charset="-128"/>
              </a:rPr>
              <a:t>#1 in Customer Satisfaction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Reputation of quality</a:t>
            </a:r>
          </a:p>
          <a:p>
            <a:pPr lvl="1" indent="-342900"/>
            <a:r>
              <a:rPr lang="en-US" sz="1800" u="sng" dirty="0" smtClean="0">
                <a:ea typeface="ＭＳ Ｐゴシック" pitchFamily="-112" charset="-128"/>
              </a:rPr>
              <a:t>Value added</a:t>
            </a:r>
            <a:r>
              <a:rPr lang="en-US" sz="1800" dirty="0" smtClean="0">
                <a:ea typeface="ＭＳ Ｐゴシック" pitchFamily="-112" charset="-128"/>
              </a:rPr>
              <a:t> &amp; </a:t>
            </a:r>
            <a:r>
              <a:rPr lang="en-US" sz="1800" u="sng" dirty="0" smtClean="0">
                <a:ea typeface="ＭＳ Ｐゴシック" pitchFamily="-112" charset="-128"/>
              </a:rPr>
              <a:t>cost saving</a:t>
            </a:r>
            <a:r>
              <a:rPr lang="en-US" sz="1800" dirty="0" smtClean="0">
                <a:ea typeface="ＭＳ Ｐゴシック" pitchFamily="-112" charset="-128"/>
              </a:rPr>
              <a:t> project implementation (</a:t>
            </a:r>
            <a:r>
              <a:rPr lang="en-US" sz="1800" dirty="0" err="1" smtClean="0">
                <a:ea typeface="ＭＳ Ｐゴシック" pitchFamily="-112" charset="-128"/>
              </a:rPr>
              <a:t>ie</a:t>
            </a:r>
            <a:r>
              <a:rPr lang="en-US" sz="1800" dirty="0" smtClean="0">
                <a:ea typeface="ＭＳ Ｐゴシック" pitchFamily="-112" charset="-128"/>
              </a:rPr>
              <a:t> using </a:t>
            </a:r>
            <a:r>
              <a:rPr lang="en-US" sz="1800" dirty="0" err="1" smtClean="0">
                <a:ea typeface="ＭＳ Ｐゴシック" pitchFamily="-112" charset="-128"/>
              </a:rPr>
              <a:t>Anda</a:t>
            </a:r>
            <a:r>
              <a:rPr lang="en-US" sz="1800" dirty="0" smtClean="0">
                <a:ea typeface="ＭＳ Ｐゴシック" pitchFamily="-112" charset="-128"/>
              </a:rPr>
              <a:t> as a 3PL)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Superior supply chain/Service levels</a:t>
            </a:r>
          </a:p>
          <a:p>
            <a:pPr lvl="1" indent="-342900"/>
            <a:r>
              <a:rPr lang="en-US" sz="1800" dirty="0" smtClean="0">
                <a:ea typeface="ＭＳ Ｐゴシック" pitchFamily="-112" charset="-128"/>
              </a:rPr>
              <a:t>Service through cross functional customer relationships</a:t>
            </a:r>
          </a:p>
          <a:p>
            <a:r>
              <a:rPr lang="en-US" sz="2400" b="1" dirty="0" smtClean="0">
                <a:ea typeface="ＭＳ Ｐゴシック" pitchFamily="-112" charset="-128"/>
              </a:rPr>
              <a:t>Expand offerings into </a:t>
            </a:r>
            <a:r>
              <a:rPr lang="en-US" sz="2400" b="1" u="sng" dirty="0" smtClean="0">
                <a:ea typeface="ＭＳ Ｐゴシック" pitchFamily="-112" charset="-128"/>
              </a:rPr>
              <a:t>injectables</a:t>
            </a:r>
            <a:r>
              <a:rPr lang="en-US" sz="2400" b="1" dirty="0" smtClean="0">
                <a:ea typeface="ＭＳ Ｐゴシック" pitchFamily="-112" charset="-128"/>
              </a:rPr>
              <a:t>, creams/ ointments, inhalations, &amp; liquids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90241" y="6492548"/>
            <a:ext cx="984913" cy="396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3EAD1-6925-4603-9045-18A6243798B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64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05131"/>
            <a:ext cx="5257800" cy="821982"/>
          </a:xfrm>
        </p:spPr>
        <p:txBody>
          <a:bodyPr>
            <a:noAutofit/>
          </a:bodyPr>
          <a:lstStyle/>
          <a:p>
            <a:r>
              <a:rPr lang="en-US" dirty="0" smtClean="0">
                <a:ea typeface="ＭＳ Ｐゴシック" pitchFamily="-112" charset="-128"/>
              </a:rPr>
              <a:t>US Pharma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2013 Top 15 Actavis Customers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89183"/>
              </p:ext>
            </p:extLst>
          </p:nvPr>
        </p:nvGraphicFramePr>
        <p:xfrm>
          <a:off x="341888" y="1315596"/>
          <a:ext cx="5047407" cy="474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86"/>
                <a:gridCol w="1153693"/>
                <a:gridCol w="1586328"/>
              </a:tblGrid>
              <a:tr h="34610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Customer</a:t>
                      </a:r>
                      <a:endParaRPr lang="en-US" sz="1700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 M</a:t>
                      </a:r>
                      <a:endParaRPr lang="en-US" sz="1700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Walgreen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$1,070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25.1%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CVS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592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13.9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/>
                        <a:t>Anda</a:t>
                      </a:r>
                      <a:endParaRPr lang="en-US" sz="1300" b="1" dirty="0" smtClean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364</a:t>
                      </a:r>
                      <a:endParaRPr lang="en-US" sz="13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3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  <a:endParaRPr lang="en-US" sz="1300" b="1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McKesson</a:t>
                      </a:r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</a:rPr>
                        <a:t>Walmart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 Stores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Gov’t</a:t>
                      </a:r>
                      <a:r>
                        <a:rPr lang="en-US" sz="1300" b="1" dirty="0" smtClean="0"/>
                        <a:t> (</a:t>
                      </a:r>
                      <a:r>
                        <a:rPr lang="en-US" sz="1300" b="1" dirty="0" err="1" smtClean="0"/>
                        <a:t>incl</a:t>
                      </a:r>
                      <a:r>
                        <a:rPr lang="en-US" sz="1300" b="1" baseline="0" dirty="0" smtClean="0"/>
                        <a:t> </a:t>
                      </a:r>
                      <a:r>
                        <a:rPr lang="en-US" sz="1300" b="1" baseline="0" dirty="0" err="1" smtClean="0"/>
                        <a:t>rpkgrs</a:t>
                      </a:r>
                      <a:r>
                        <a:rPr lang="en-US" sz="1300" b="1" baseline="0" dirty="0" smtClean="0"/>
                        <a:t>)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200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4.7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AmerisourceBergen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196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4.6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Econdisc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180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4.2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Rite Aid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135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3.2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Cardinal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120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2.8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Optisource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86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2.0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Kaiser Permanente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84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2.0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Morris &amp; Dickson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46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1.1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Omnicare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44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  <a:tr h="2930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HD</a:t>
                      </a:r>
                      <a:r>
                        <a:rPr lang="en-US" sz="1300" b="1" baseline="0" dirty="0" smtClean="0"/>
                        <a:t> Smith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42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1.0</a:t>
                      </a:r>
                      <a:endParaRPr lang="en-US" sz="1300" b="1" dirty="0"/>
                    </a:p>
                  </a:txBody>
                  <a:tcPr marL="86527" marR="86527" marT="43263" marB="43263"/>
                </a:tc>
              </a:tr>
            </a:tbl>
          </a:graphicData>
        </a:graphic>
      </p:graphicFrame>
      <p:pic>
        <p:nvPicPr>
          <p:cNvPr id="6" name="Picture 4" descr="walmart_logo.gif Walmart Logo image by eabisbe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8000"/>
          <a:stretch>
            <a:fillRect/>
          </a:stretch>
        </p:blipFill>
        <p:spPr bwMode="auto">
          <a:xfrm>
            <a:off x="5638800" y="3283746"/>
            <a:ext cx="1600200" cy="544068"/>
          </a:xfrm>
          <a:prstGeom prst="rect">
            <a:avLst/>
          </a:prstGeom>
          <a:noFill/>
        </p:spPr>
      </p:pic>
      <p:pic>
        <p:nvPicPr>
          <p:cNvPr id="7" name="Picture 6" descr="http://www.columbusparent.com/live/export-content/sites/columbusparent/images/2009/03/kroger_new_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045746"/>
            <a:ext cx="845921" cy="685800"/>
          </a:xfrm>
          <a:prstGeom prst="rect">
            <a:avLst/>
          </a:prstGeom>
          <a:noFill/>
        </p:spPr>
      </p:pic>
      <p:pic>
        <p:nvPicPr>
          <p:cNvPr id="8" name="Picture 7" descr="riteaid.jpg image by lucky22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045746"/>
            <a:ext cx="762000" cy="658369"/>
          </a:xfrm>
          <a:prstGeom prst="rect">
            <a:avLst/>
          </a:prstGeom>
          <a:noFill/>
        </p:spPr>
      </p:pic>
      <p:pic>
        <p:nvPicPr>
          <p:cNvPr id="9" name="Picture 12" descr="http://www.joe-skelly.com/images/mckesson-logo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835946"/>
            <a:ext cx="1752600" cy="624364"/>
          </a:xfrm>
          <a:prstGeom prst="rect">
            <a:avLst/>
          </a:prstGeom>
          <a:noFill/>
        </p:spPr>
      </p:pic>
      <p:pic>
        <p:nvPicPr>
          <p:cNvPr id="11" name="Picture 16" descr="http://ahrcanum.files.wordpress.com/2010/01/kaiser_permanent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883946"/>
            <a:ext cx="1447800" cy="723900"/>
          </a:xfrm>
          <a:prstGeom prst="rect">
            <a:avLst/>
          </a:prstGeom>
          <a:noFill/>
        </p:spPr>
      </p:pic>
      <p:pic>
        <p:nvPicPr>
          <p:cNvPr id="12" name="Picture 18" descr="http://www.seeklogo.com/images/C/cvs-logo-18C119A8F9-seeklogo.com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4" b="38710"/>
          <a:stretch>
            <a:fillRect/>
          </a:stretch>
        </p:blipFill>
        <p:spPr bwMode="auto">
          <a:xfrm>
            <a:off x="7239000" y="2563533"/>
            <a:ext cx="1905000" cy="491613"/>
          </a:xfrm>
          <a:prstGeom prst="rect">
            <a:avLst/>
          </a:prstGeom>
          <a:noFill/>
        </p:spPr>
      </p:pic>
      <p:pic>
        <p:nvPicPr>
          <p:cNvPr id="14" name="Picture 22" descr="http://www.listphile.com/Fortune_500_Logos/AmerisourceBergen/image/029_amerisourcebergen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597946"/>
            <a:ext cx="1524000" cy="422656"/>
          </a:xfrm>
          <a:prstGeom prst="rect">
            <a:avLst/>
          </a:prstGeom>
          <a:noFill/>
        </p:spPr>
      </p:pic>
      <p:pic>
        <p:nvPicPr>
          <p:cNvPr id="922626" name="Picture 2" descr="http://www.momsneedtoknow.com/wp-content/uploads/2009/03/walgreens_logo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912146"/>
            <a:ext cx="1524000" cy="551793"/>
          </a:xfrm>
          <a:prstGeom prst="rect">
            <a:avLst/>
          </a:prstGeom>
          <a:noFill/>
        </p:spPr>
      </p:pic>
      <p:pic>
        <p:nvPicPr>
          <p:cNvPr id="922628" name="Picture 4" descr="http://www.securingpharma.com/40/articles/275.php?cmd=ShowAsset&amp;assetID=920&amp;nosurround=true&amp;fakeExtension=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1" r="11111" b="23760"/>
          <a:stretch>
            <a:fillRect/>
          </a:stretch>
        </p:blipFill>
        <p:spPr bwMode="auto">
          <a:xfrm>
            <a:off x="5562600" y="4883945"/>
            <a:ext cx="1752600" cy="716973"/>
          </a:xfrm>
          <a:prstGeom prst="rect">
            <a:avLst/>
          </a:prstGeom>
          <a:noFill/>
        </p:spPr>
      </p:pic>
      <p:pic>
        <p:nvPicPr>
          <p:cNvPr id="15" name="Picture 14" descr="Anda Distribution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1400" y="3283745"/>
            <a:ext cx="1437436" cy="362009"/>
          </a:xfrm>
          <a:prstGeom prst="rect">
            <a:avLst/>
          </a:prstGeom>
        </p:spPr>
      </p:pic>
      <p:sp>
        <p:nvSpPr>
          <p:cNvPr id="1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0812" y="6400142"/>
            <a:ext cx="602561" cy="365125"/>
          </a:xfrm>
          <a:prstGeom prst="rect">
            <a:avLst/>
          </a:prstGeom>
        </p:spPr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38" y="961944"/>
            <a:ext cx="354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ＭＳ Ｐゴシック" pitchFamily="-112" charset="-128"/>
              </a:rPr>
              <a:t>~</a:t>
            </a:r>
            <a:r>
              <a:rPr lang="en-US" dirty="0" smtClean="0">
                <a:ea typeface="ＭＳ Ｐゴシック" pitchFamily="-112" charset="-128"/>
              </a:rPr>
              <a:t>91% </a:t>
            </a:r>
            <a:r>
              <a:rPr lang="en-US" dirty="0">
                <a:ea typeface="ＭＳ Ｐゴシック" pitchFamily="-112" charset="-128"/>
              </a:rPr>
              <a:t>of Total Generic </a:t>
            </a:r>
            <a:r>
              <a:rPr lang="en-US" dirty="0" smtClean="0">
                <a:ea typeface="ＭＳ Ｐゴシック" pitchFamily="-112" charset="-128"/>
              </a:rPr>
              <a:t>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1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62" y="252920"/>
            <a:ext cx="7869237" cy="991596"/>
          </a:xfrm>
        </p:spPr>
        <p:txBody>
          <a:bodyPr/>
          <a:lstStyle/>
          <a:p>
            <a:r>
              <a:rPr lang="en-US" dirty="0" smtClean="0"/>
              <a:t>Top 15 Watson Generic Products</a:t>
            </a:r>
            <a:br>
              <a:rPr lang="en-US" dirty="0" smtClean="0"/>
            </a:br>
            <a:r>
              <a:rPr lang="en-US" sz="2800" b="0" dirty="0" smtClean="0"/>
              <a:t>~51% of Total Generic Revenue*</a:t>
            </a:r>
            <a:endParaRPr lang="en-US" sz="2800" b="0" dirty="0"/>
          </a:p>
        </p:txBody>
      </p:sp>
      <p:sp>
        <p:nvSpPr>
          <p:cNvPr id="16" name="Rectangle 15"/>
          <p:cNvSpPr/>
          <p:nvPr/>
        </p:nvSpPr>
        <p:spPr>
          <a:xfrm>
            <a:off x="7162800" y="2438400"/>
            <a:ext cx="17526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90969" y="6224998"/>
            <a:ext cx="251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 smtClean="0">
                <a:solidFill>
                  <a:srgbClr val="000000"/>
                </a:solidFill>
              </a:rPr>
              <a:t>* YTD May, 2013 Annualized</a:t>
            </a:r>
          </a:p>
          <a:p>
            <a:pPr eaLnBrk="1" hangingPunct="1"/>
            <a:r>
              <a:rPr lang="en-US" sz="1100" dirty="0" smtClean="0">
                <a:solidFill>
                  <a:srgbClr val="000000"/>
                </a:solidFill>
              </a:rPr>
              <a:t>^ Development site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2590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Top 25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~ </a:t>
            </a:r>
            <a:r>
              <a:rPr lang="en-US" sz="2400" dirty="0" smtClean="0">
                <a:solidFill>
                  <a:srgbClr val="000000"/>
                </a:solidFill>
              </a:rPr>
              <a:t>61</a:t>
            </a:r>
            <a:r>
              <a:rPr lang="en-US" sz="2400" b="1" dirty="0" smtClean="0">
                <a:solidFill>
                  <a:srgbClr val="000000"/>
                </a:solidFill>
              </a:rPr>
              <a:t>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34766"/>
              </p:ext>
            </p:extLst>
          </p:nvPr>
        </p:nvGraphicFramePr>
        <p:xfrm>
          <a:off x="979428" y="1244515"/>
          <a:ext cx="6024483" cy="495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472"/>
                <a:gridCol w="1047737"/>
                <a:gridCol w="1165913"/>
                <a:gridCol w="1715361"/>
              </a:tblGrid>
              <a:tr h="5568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Product</a:t>
                      </a:r>
                      <a:endParaRPr lang="en-US" sz="1500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NS$</a:t>
                      </a:r>
                      <a:endParaRPr lang="en-US" sz="1500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% of Sales</a:t>
                      </a:r>
                      <a:endParaRPr lang="en-US" sz="1500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Development Site^</a:t>
                      </a:r>
                      <a:endParaRPr lang="en-US" sz="1500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Methylphenidate ER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791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21.5%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Florida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Metoprolol</a:t>
                      </a:r>
                      <a:r>
                        <a:rPr lang="en-US" sz="1300" b="1" baseline="0" dirty="0" smtClean="0"/>
                        <a:t> ER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167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4.5%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Florida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Mixed</a:t>
                      </a:r>
                      <a:r>
                        <a:rPr lang="en-US" sz="1300" b="1" baseline="0" dirty="0" smtClean="0"/>
                        <a:t> Amphetamines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132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3.6%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Elizabeth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Hydrocodone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129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3.5%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Corona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Enoxaparin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86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2.3%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TPM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Microgestin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69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1.9%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Corona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Fentanyl</a:t>
                      </a:r>
                      <a:r>
                        <a:rPr lang="en-US" sz="1300" b="1" baseline="0" dirty="0" smtClean="0"/>
                        <a:t> Patch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67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1.8%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Salt Lake City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Potassium Tabs ER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64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1.7%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Florida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Morphine</a:t>
                      </a:r>
                      <a:r>
                        <a:rPr lang="en-US" sz="1300" b="1" baseline="0" dirty="0" smtClean="0"/>
                        <a:t> Sulfate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58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1.6%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Elizabeth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Oxycodone/APAP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57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1.6%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Corona/Elizabeth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Metformin </a:t>
                      </a:r>
                      <a:r>
                        <a:rPr lang="en-US" sz="1300" b="1" dirty="0" err="1" smtClean="0"/>
                        <a:t>HCl</a:t>
                      </a:r>
                      <a:r>
                        <a:rPr lang="en-US" sz="1300" b="1" dirty="0" smtClean="0"/>
                        <a:t> XT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50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1.4%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Florida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Oxycodone </a:t>
                      </a:r>
                      <a:r>
                        <a:rPr lang="en-US" sz="1300" b="1" dirty="0" err="1" smtClean="0"/>
                        <a:t>HCl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50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1.4%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Elizabeth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Bupropion XL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49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1.3%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Florida/ASA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Next</a:t>
                      </a:r>
                      <a:r>
                        <a:rPr lang="en-US" sz="1300" b="1" baseline="0" dirty="0" smtClean="0"/>
                        <a:t> Choice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47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1.3%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Corona</a:t>
                      </a:r>
                      <a:endParaRPr lang="en-US" sz="1300" b="1" dirty="0"/>
                    </a:p>
                  </a:txBody>
                  <a:tcPr marL="87925" marR="87925" marT="43962" marB="43962"/>
                </a:tc>
              </a:tr>
              <a:tr h="29308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Gabapentin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1.1%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7925" marR="87925" marT="43962" marB="43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Elizabeth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7925" marR="87925" marT="43962" marB="4396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065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lgLdM8PU.3RpOJFl7K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N2qQxXkeffAoL7b6e7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JZ98ALIkeye2LzApBN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a0uWBP3kqucbiiLIBE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h3.9nGrUWETy3jmdc7h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ouowGyyEqCLzC75Z6d0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PgpDYf3UWjgypwHTRF8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eJS60iaUeAmLopiN7N7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jFfticFkurhZS1r_Xz.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J0PVyYpU2NvxHSOWbH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j80fboa0q2Mtn5ENJi1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j80fboa0q2Mtn5ENJi1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RC41geykShxbhGB8Jyw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afVJpz4UOPYYT.fdSI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LNbGIqOEiM_ai99EdJ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C4L2pswEiFy7aFdF21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PDLmQf_EWuL8zYPdXkC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t6Aj.18EuvFedgBGST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ktT_HuyEO.OYKv2oT2T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pRvLbLp06tckrNhlrg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FtjoX8gkuvWBiyi2dE7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lYYM3cfEmGPdVqKZhSI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jpBRLcEKCgudfMygsc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MH19EGVESzwIyHKtX5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X5u9yR.E.V1OeTln5uc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NCd1SgKU.ro9JSIgtmw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t5VpC.kWwEf8Qnq_Y2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eHfBf.REe90LHjpcBac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0u3gS14UuhPiN9pSsQ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NGS4umuUONgrSEraZDr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dizzzDbUCpcDomVZDde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6WGgRr3EKOpsIZGs4ym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nGfzoWEUOcqUyoMFDgz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nFm6_8M0.5Hdl7clabn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vCzCzc0k2eXOm53R.2U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AMgZCG.Uuxn90gMmLb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KzirT2pUWSeMxe000Q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P1bPhu_EWd1cbGFdANP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93vz4sD0W265uI5IO6v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KiLub4g0iTQV9GL9An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NcZtturECaUITRGn.7f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7OUUJG9UCmWj7jtYNAS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.lkzBpsUGgRSQuFidX3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bFMf4Ig0useruAcofj8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Tz7h_UQ0WGGeTisrTd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9UdD6JQk6O2UY.HNNAo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NFyd.k3UOlIQmTZb_g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rhT1adrk2o_YHi89Iz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Uk4dXaCkqYGbsGZcCw_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ZXVocPEmiQnrSi7rl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iW6YMNjkmRmKqNt457q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fGvyOmOEebyC7kskjQ2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ujCz4Ps0OKCfL9zL9m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3OgbUQBEm7anxK0vRXl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gFws_LD0anQa_QWEDEw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GLjp2_1Eej3pPoFmBxR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tYUWuMuEmqLm1KtUFKZ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2ddE23EmM2r9ZXGOJ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EfaAXdCUSewzJScCPO1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UJPZhsh0enkLRLHZXs1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PVTb2OlEyHrg0YWffS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paPzz0tk2tQdHR7Hhs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UoxW5UxUuXOuh.E_qe2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d9d1Q0L0SPLddsQjKvl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FzIizee0qAb6dCv7uGV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0rKlj7IUuN6E.w1pc5m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7Wjj0rrE6ZRQmdVmv1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.fewWp1kapvZzGV_Tca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zbo50uY06xyq2TCkI.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eoJqhV9kmJ0g79jxzcJ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t.BzEH.06iWeHttGukt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GtjCOtmE2JzV2SyAj0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39uhCOF0GWv8DEJDpF_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88B_hee0KXNVGjlQ8YX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pn89KxLEitBEF9FtmaX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YP28fEpkikPazXGfF5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R7MbsmHE6jdKqit3WRP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0OiLA1pkShUUqX85XlM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TjbWxKCkWxDj2Bs6SnR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jiqeJn5EKSCfjR8xxSD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6FSXjUikeS1AJpTP.Tc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hagG1of02IwwY3_2ixe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OuKnVZSE6yZ0KUauzC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2JuVH4MUqu2krxlFYF0w"/>
</p:tagLst>
</file>

<file path=ppt/theme/theme1.xml><?xml version="1.0" encoding="utf-8"?>
<a:theme xmlns:a="http://schemas.openxmlformats.org/drawingml/2006/main" name="Actavis_template">
  <a:themeElements>
    <a:clrScheme name="Actavis">
      <a:dk1>
        <a:srgbClr val="53565A"/>
      </a:dk1>
      <a:lt1>
        <a:srgbClr val="FFFFFF"/>
      </a:lt1>
      <a:dk2>
        <a:srgbClr val="6399AE"/>
      </a:dk2>
      <a:lt2>
        <a:srgbClr val="43B02A"/>
      </a:lt2>
      <a:accent1>
        <a:srgbClr val="00AEC7"/>
      </a:accent1>
      <a:accent2>
        <a:srgbClr val="6AD1E3"/>
      </a:accent2>
      <a:accent3>
        <a:srgbClr val="981D97"/>
      </a:accent3>
      <a:accent4>
        <a:srgbClr val="E40046"/>
      </a:accent4>
      <a:accent5>
        <a:srgbClr val="E35205"/>
      </a:accent5>
      <a:accent6>
        <a:srgbClr val="F2A900"/>
      </a:accent6>
      <a:hlink>
        <a:srgbClr val="4C8C2B"/>
      </a:hlink>
      <a:folHlink>
        <a:srgbClr val="003E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40000"/>
              <a:lumOff val="6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1094</Words>
  <Application>Microsoft Office PowerPoint</Application>
  <PresentationFormat>On-screen Show (4:3)</PresentationFormat>
  <Paragraphs>383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Actavis_template</vt:lpstr>
      <vt:lpstr>Photo Editor Photo</vt:lpstr>
      <vt:lpstr>think-cell Slide</vt:lpstr>
      <vt:lpstr>Chart</vt:lpstr>
      <vt:lpstr>PowerPoint Presentation</vt:lpstr>
      <vt:lpstr>US Generic Industry Update</vt:lpstr>
      <vt:lpstr>Manufacturer Consolidation Top 10~57% US$ Generic Share</vt:lpstr>
      <vt:lpstr>Top Pharmacy Customers in US by estimated Market Share</vt:lpstr>
      <vt:lpstr>Actavis Pharma US Update</vt:lpstr>
      <vt:lpstr>Actavis is the 3rd largest US Generics Company Total Rx Dispensed</vt:lpstr>
      <vt:lpstr>Overall US Generic Strategy</vt:lpstr>
      <vt:lpstr>US Pharma 2013 Top 15 Actavis Customers </vt:lpstr>
      <vt:lpstr>Top 15 Watson Generic Products ~51% of Total Generic Revenue*</vt:lpstr>
      <vt:lpstr>Actavis R&amp;D/BD Update</vt:lpstr>
      <vt:lpstr>We continue to diversify our pipeline into new dosage forms</vt:lpstr>
      <vt:lpstr>Portfolio – The good news!</vt:lpstr>
      <vt:lpstr>PowerPoint Presentation</vt:lpstr>
      <vt:lpstr>PowerPoint Presentation</vt:lpstr>
      <vt:lpstr>Actavis won the race on FTFs in 2013!</vt:lpstr>
      <vt:lpstr>Actavis Leads US First-to-files</vt:lpstr>
      <vt:lpstr>Actavis achieved 41% of all FTFs and 61% of the FTF $ Competing against 100+ Gx companies</vt:lpstr>
      <vt:lpstr>How do we win in this extremely competitive market?</vt:lpstr>
      <vt:lpstr>PowerPoint Presentation</vt:lpstr>
      <vt:lpstr>It Starts with Collaboration</vt:lpstr>
      <vt:lpstr>Our Strengths</vt:lpstr>
      <vt:lpstr>Where does Elizabeth fit in the Puzzle?</vt:lpstr>
      <vt:lpstr>Elizabeth Sales by Product</vt:lpstr>
      <vt:lpstr>Our success is due to your collaboration and support.  Thanks for all your hard work!!</vt:lpstr>
      <vt:lpstr>PowerPoint Presentation</vt:lpstr>
      <vt:lpstr>US Pharma 2014 Commercial Upside Opportunities</vt:lpstr>
      <vt:lpstr>US Pharma 2014 Commercial Downside Risks</vt:lpstr>
    </vt:vector>
  </TitlesOfParts>
  <Company>Watson Pharmaceuticals,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bvanstee</dc:creator>
  <cp:lastModifiedBy>Andrew S Boyer</cp:lastModifiedBy>
  <cp:revision>198</cp:revision>
  <dcterms:created xsi:type="dcterms:W3CDTF">2013-01-28T16:32:37Z</dcterms:created>
  <dcterms:modified xsi:type="dcterms:W3CDTF">2014-04-04T15:28:29Z</dcterms:modified>
</cp:coreProperties>
</file>