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529" r:id="rId2"/>
    <p:sldId id="626" r:id="rId3"/>
    <p:sldId id="612" r:id="rId4"/>
    <p:sldId id="616" r:id="rId5"/>
    <p:sldId id="607" r:id="rId6"/>
    <p:sldId id="608" r:id="rId7"/>
    <p:sldId id="614" r:id="rId8"/>
    <p:sldId id="621" r:id="rId9"/>
    <p:sldId id="622" r:id="rId10"/>
    <p:sldId id="623" r:id="rId11"/>
    <p:sldId id="624" r:id="rId12"/>
    <p:sldId id="618" r:id="rId13"/>
    <p:sldId id="619" r:id="rId14"/>
    <p:sldId id="620" r:id="rId15"/>
    <p:sldId id="589" r:id="rId16"/>
    <p:sldId id="628" r:id="rId17"/>
    <p:sldId id="627" r:id="rId18"/>
    <p:sldId id="559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66FF"/>
    <a:srgbClr val="000000"/>
    <a:srgbClr val="00AEC7"/>
    <a:srgbClr val="41748D"/>
    <a:srgbClr val="535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81544" autoAdjust="0"/>
  </p:normalViewPr>
  <p:slideViewPr>
    <p:cSldViewPr>
      <p:cViewPr varScale="1">
        <p:scale>
          <a:sx n="113" d="100"/>
          <a:sy n="113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16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069807450539255E-2"/>
          <c:y val="0.20389110932027321"/>
          <c:w val="0.74297238486214867"/>
          <c:h val="0.775297031533030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Market Share</c:v>
                </c:pt>
              </c:strCache>
            </c:strRef>
          </c:tx>
          <c:explosion val="22"/>
          <c:dPt>
            <c:idx val="0"/>
            <c:bubble3D val="0"/>
            <c:explosion val="16"/>
            <c:spPr>
              <a:solidFill>
                <a:srgbClr val="C00000"/>
              </a:solidFill>
            </c:spPr>
          </c:dPt>
          <c:dPt>
            <c:idx val="1"/>
            <c:bubble3D val="0"/>
            <c:explosion val="9"/>
            <c:spPr>
              <a:solidFill>
                <a:schemeClr val="bg2">
                  <a:lumMod val="75000"/>
                </a:schemeClr>
              </a:solidFill>
            </c:spPr>
          </c:dPt>
          <c:dPt>
            <c:idx val="2"/>
            <c:bubble3D val="0"/>
            <c:explosion val="18"/>
            <c:spPr>
              <a:solidFill>
                <a:srgbClr val="FFFF00"/>
              </a:solidFill>
            </c:spPr>
          </c:dPt>
          <c:dPt>
            <c:idx val="3"/>
            <c:bubble3D val="0"/>
            <c:explosion val="13"/>
            <c:spPr>
              <a:solidFill>
                <a:srgbClr val="0070C0"/>
              </a:solidFill>
            </c:spPr>
          </c:dPt>
          <c:dPt>
            <c:idx val="4"/>
            <c:bubble3D val="0"/>
            <c:explosion val="15"/>
          </c:dPt>
          <c:dPt>
            <c:idx val="5"/>
            <c:bubble3D val="0"/>
            <c:explosion val="16"/>
          </c:dPt>
          <c:dPt>
            <c:idx val="6"/>
            <c:bubble3D val="0"/>
            <c:explosion val="16"/>
          </c:dPt>
          <c:dPt>
            <c:idx val="7"/>
            <c:bubble3D val="0"/>
            <c:explosion val="17"/>
          </c:dPt>
          <c:dPt>
            <c:idx val="8"/>
            <c:bubble3D val="0"/>
            <c:explosion val="15"/>
          </c:dPt>
          <c:dPt>
            <c:idx val="9"/>
            <c:bubble3D val="0"/>
            <c:explosion val="14"/>
          </c:dPt>
          <c:dPt>
            <c:idx val="10"/>
            <c:bubble3D val="0"/>
            <c:explosion val="14"/>
          </c:dPt>
          <c:dPt>
            <c:idx val="11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14876011822051655"/>
                  <c:y val="9.67937304633435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Red Oak (CVS/Caremark/  Cardinal), 20.0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8941209554688018"/>
                  <c:y val="-0.1363923564237231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999580934736098E-3"/>
                  <c:y val="-0.2630704044169169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Econdisc, </a:t>
                    </a:r>
                    <a:r>
                      <a:rPr lang="en-US" dirty="0" smtClean="0"/>
                      <a:t>20.0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2607931361520985"/>
                  <c:y val="-0.154429969759916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McKesson/Rite </a:t>
                    </a:r>
                    <a:r>
                      <a:rPr lang="en-US" dirty="0"/>
                      <a:t>Aid</a:t>
                    </a:r>
                    <a:r>
                      <a:rPr lang="en-US" dirty="0" smtClean="0"/>
                      <a:t>, Omnicare 18.0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4070568384834248"/>
                  <c:y val="3.52979281137145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Walmart</a:t>
                    </a:r>
                    <a:r>
                      <a:rPr lang="en-US" dirty="0"/>
                      <a:t>, </a:t>
                    </a:r>
                    <a:r>
                      <a:rPr lang="en-US" dirty="0" smtClean="0"/>
                      <a:t>8.0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3737120183565736E-2"/>
                  <c:y val="-5.125130187514983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0340269966254217E-2"/>
                  <c:y val="-3.625768940263424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8227960475528797E-2"/>
                  <c:y val="-8.263876281475507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7.3787908864333132E-2"/>
                  <c:y val="-0.1233140288008992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10419385076865392"/>
                  <c:y val="-0.1665912206481860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7.9321334833145855E-3"/>
                  <c:y val="-0.1876425833571640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8.144070226515808E-2"/>
                  <c:y val="-0.1013912050399283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6.0464746921773928E-2"/>
                  <c:y val="-3.675968468318595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000000"/>
                    </a:solidFill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Sheet1!$A$2:$A$12</c:f>
              <c:strCache>
                <c:ptCount val="11"/>
                <c:pt idx="0">
                  <c:v>CVS/Caremark/Cardinal</c:v>
                </c:pt>
                <c:pt idx="1">
                  <c:v>Walgreen/ABC</c:v>
                </c:pt>
                <c:pt idx="2">
                  <c:v>Econdisc</c:v>
                </c:pt>
                <c:pt idx="3">
                  <c:v>McKesson/Rite Aid</c:v>
                </c:pt>
                <c:pt idx="4">
                  <c:v>Walmart</c:v>
                </c:pt>
                <c:pt idx="5">
                  <c:v>Anda</c:v>
                </c:pt>
                <c:pt idx="6">
                  <c:v>Target</c:v>
                </c:pt>
                <c:pt idx="7">
                  <c:v>Kaiser </c:v>
                </c:pt>
                <c:pt idx="8">
                  <c:v>Optisource</c:v>
                </c:pt>
                <c:pt idx="9">
                  <c:v>Morris &amp; Dickson</c:v>
                </c:pt>
                <c:pt idx="10">
                  <c:v>Other</c:v>
                </c:pt>
              </c:strCache>
            </c:strRef>
          </c:cat>
          <c:val>
            <c:numRef>
              <c:f>Sheet1!$B$2:$B$12</c:f>
              <c:numCache>
                <c:formatCode>0.0%</c:formatCode>
                <c:ptCount val="11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0.18</c:v>
                </c:pt>
                <c:pt idx="4">
                  <c:v>0.08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0.01</c:v>
                </c:pt>
                <c:pt idx="10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864DC6-1043-4E76-B081-515F44B64C3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F0AB0F-4F97-485C-93D4-43801A8A3B27}">
      <dgm:prSet phldrT="[Text]" custT="1"/>
      <dgm:spPr/>
      <dgm:t>
        <a:bodyPr/>
        <a:lstStyle/>
        <a:p>
          <a:r>
            <a:rPr lang="en-US" sz="1800" b="1" dirty="0" smtClean="0"/>
            <a:t>1</a:t>
          </a:r>
          <a:endParaRPr lang="en-US" sz="1800" b="1" dirty="0"/>
        </a:p>
      </dgm:t>
    </dgm:pt>
    <dgm:pt modelId="{E96D72FF-59F9-4472-A027-9022082DF3AE}" type="parTrans" cxnId="{FBE80E52-720B-4997-8637-8CAED63BE6EF}">
      <dgm:prSet/>
      <dgm:spPr/>
      <dgm:t>
        <a:bodyPr/>
        <a:lstStyle/>
        <a:p>
          <a:endParaRPr lang="en-US"/>
        </a:p>
      </dgm:t>
    </dgm:pt>
    <dgm:pt modelId="{D3CEB6D2-11E5-4B1B-9791-1E3DC74459FE}" type="sibTrans" cxnId="{FBE80E52-720B-4997-8637-8CAED63BE6EF}">
      <dgm:prSet/>
      <dgm:spPr/>
      <dgm:t>
        <a:bodyPr/>
        <a:lstStyle/>
        <a:p>
          <a:endParaRPr lang="en-US"/>
        </a:p>
      </dgm:t>
    </dgm:pt>
    <dgm:pt modelId="{85BE0FE5-9F49-422D-982E-334126A2E60E}">
      <dgm:prSet phldrT="[Text]" phldr="1"/>
      <dgm:spPr/>
      <dgm:t>
        <a:bodyPr/>
        <a:lstStyle/>
        <a:p>
          <a:endParaRPr lang="en-US" dirty="0"/>
        </a:p>
      </dgm:t>
    </dgm:pt>
    <dgm:pt modelId="{8D9CE7D5-3CB6-4378-8A63-434B28707DAC}" type="parTrans" cxnId="{D93FD883-306F-44EA-88FB-EB17DF0B8585}">
      <dgm:prSet/>
      <dgm:spPr/>
      <dgm:t>
        <a:bodyPr/>
        <a:lstStyle/>
        <a:p>
          <a:endParaRPr lang="en-US"/>
        </a:p>
      </dgm:t>
    </dgm:pt>
    <dgm:pt modelId="{E07214BB-B8B5-4169-BF42-2D2A28CC412D}" type="sibTrans" cxnId="{D93FD883-306F-44EA-88FB-EB17DF0B8585}">
      <dgm:prSet/>
      <dgm:spPr/>
      <dgm:t>
        <a:bodyPr/>
        <a:lstStyle/>
        <a:p>
          <a:endParaRPr lang="en-US"/>
        </a:p>
      </dgm:t>
    </dgm:pt>
    <dgm:pt modelId="{5C750A0A-E4F5-42B9-8D91-4455F5F74F97}">
      <dgm:prSet phldrT="[Text]" custT="1"/>
      <dgm:spPr/>
      <dgm:t>
        <a:bodyPr/>
        <a:lstStyle/>
        <a:p>
          <a:r>
            <a:rPr lang="en-US" sz="1800" b="1" dirty="0" smtClean="0"/>
            <a:t>2</a:t>
          </a:r>
          <a:endParaRPr lang="en-US" sz="1800" b="1" dirty="0"/>
        </a:p>
      </dgm:t>
    </dgm:pt>
    <dgm:pt modelId="{9F9E6A12-FF27-4FA7-94AC-1ABBEC83BCB7}" type="parTrans" cxnId="{72D662E1-0EE0-4C30-9E08-2B09C7DCE520}">
      <dgm:prSet/>
      <dgm:spPr/>
      <dgm:t>
        <a:bodyPr/>
        <a:lstStyle/>
        <a:p>
          <a:endParaRPr lang="en-US"/>
        </a:p>
      </dgm:t>
    </dgm:pt>
    <dgm:pt modelId="{1928C66B-8EAE-4340-BE1B-AEE7C2F54797}" type="sibTrans" cxnId="{72D662E1-0EE0-4C30-9E08-2B09C7DCE520}">
      <dgm:prSet/>
      <dgm:spPr/>
      <dgm:t>
        <a:bodyPr/>
        <a:lstStyle/>
        <a:p>
          <a:endParaRPr lang="en-US"/>
        </a:p>
      </dgm:t>
    </dgm:pt>
    <dgm:pt modelId="{0D7728D3-4785-4FCA-8399-354C63A4DCFA}">
      <dgm:prSet phldrT="[Text]" phldr="1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03DD6B07-DAFD-4912-8AF3-D438D9FD652E}" type="parTrans" cxnId="{69809797-9DCF-42A2-A897-9B327ED9C20A}">
      <dgm:prSet/>
      <dgm:spPr/>
      <dgm:t>
        <a:bodyPr/>
        <a:lstStyle/>
        <a:p>
          <a:endParaRPr lang="en-US"/>
        </a:p>
      </dgm:t>
    </dgm:pt>
    <dgm:pt modelId="{EA581359-29FD-4A9A-9DC1-9E2DCE493C11}" type="sibTrans" cxnId="{69809797-9DCF-42A2-A897-9B327ED9C20A}">
      <dgm:prSet/>
      <dgm:spPr/>
      <dgm:t>
        <a:bodyPr/>
        <a:lstStyle/>
        <a:p>
          <a:endParaRPr lang="en-US"/>
        </a:p>
      </dgm:t>
    </dgm:pt>
    <dgm:pt modelId="{4269A370-1EEE-4631-AAB5-FD03A6B2ABE5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3</a:t>
          </a:r>
          <a:endParaRPr lang="en-US" sz="1800" b="1" dirty="0"/>
        </a:p>
      </dgm:t>
    </dgm:pt>
    <dgm:pt modelId="{B7C0F185-3BCF-4D1D-BEC2-BE14DE449692}" type="parTrans" cxnId="{CCB3E748-0A55-49DF-8000-60EF071064A0}">
      <dgm:prSet/>
      <dgm:spPr/>
      <dgm:t>
        <a:bodyPr/>
        <a:lstStyle/>
        <a:p>
          <a:endParaRPr lang="en-US"/>
        </a:p>
      </dgm:t>
    </dgm:pt>
    <dgm:pt modelId="{AE2DDD37-4C87-4206-9303-392783E1D0DF}" type="sibTrans" cxnId="{CCB3E748-0A55-49DF-8000-60EF071064A0}">
      <dgm:prSet/>
      <dgm:spPr/>
      <dgm:t>
        <a:bodyPr/>
        <a:lstStyle/>
        <a:p>
          <a:endParaRPr lang="en-US"/>
        </a:p>
      </dgm:t>
    </dgm:pt>
    <dgm:pt modelId="{6773C743-7BE9-4D87-B2E5-2792A2BE989A}">
      <dgm:prSet phldrT="[Text]" custT="1"/>
      <dgm:spPr/>
      <dgm:t>
        <a:bodyPr/>
        <a:lstStyle/>
        <a:p>
          <a:r>
            <a:rPr lang="en-US" sz="1800" b="1" dirty="0" smtClean="0"/>
            <a:t>4</a:t>
          </a:r>
          <a:endParaRPr lang="en-US" sz="1800" b="1" dirty="0"/>
        </a:p>
      </dgm:t>
    </dgm:pt>
    <dgm:pt modelId="{B2C07208-8C5F-46A4-8554-0D6A8ED3AB3F}" type="parTrans" cxnId="{37B82914-838B-4AFD-98E5-F47499696565}">
      <dgm:prSet/>
      <dgm:spPr/>
      <dgm:t>
        <a:bodyPr/>
        <a:lstStyle/>
        <a:p>
          <a:endParaRPr lang="en-US"/>
        </a:p>
      </dgm:t>
    </dgm:pt>
    <dgm:pt modelId="{8F912B22-17DD-45F8-BDEC-210F2694D5A6}" type="sibTrans" cxnId="{37B82914-838B-4AFD-98E5-F47499696565}">
      <dgm:prSet/>
      <dgm:spPr/>
      <dgm:t>
        <a:bodyPr/>
        <a:lstStyle/>
        <a:p>
          <a:endParaRPr lang="en-US"/>
        </a:p>
      </dgm:t>
    </dgm:pt>
    <dgm:pt modelId="{58265C21-27B9-42D5-8E7F-718C50215119}">
      <dgm:prSet phldrT="[Text]" custT="1"/>
      <dgm:spPr/>
      <dgm:t>
        <a:bodyPr/>
        <a:lstStyle/>
        <a:p>
          <a:r>
            <a:rPr lang="en-US" sz="1800" b="1" dirty="0" smtClean="0"/>
            <a:t>5</a:t>
          </a:r>
          <a:endParaRPr lang="en-US" sz="1800" b="1" dirty="0"/>
        </a:p>
      </dgm:t>
    </dgm:pt>
    <dgm:pt modelId="{1C32375A-E881-4462-89E1-5F32B750ACC0}" type="parTrans" cxnId="{AE30736B-ED44-4ED8-B4C2-21227AA3C373}">
      <dgm:prSet/>
      <dgm:spPr/>
      <dgm:t>
        <a:bodyPr/>
        <a:lstStyle/>
        <a:p>
          <a:endParaRPr lang="en-US"/>
        </a:p>
      </dgm:t>
    </dgm:pt>
    <dgm:pt modelId="{B0CEA978-68B3-4DF8-96A8-24B0826456E1}" type="sibTrans" cxnId="{AE30736B-ED44-4ED8-B4C2-21227AA3C373}">
      <dgm:prSet/>
      <dgm:spPr/>
      <dgm:t>
        <a:bodyPr/>
        <a:lstStyle/>
        <a:p>
          <a:endParaRPr lang="en-US"/>
        </a:p>
      </dgm:t>
    </dgm:pt>
    <dgm:pt modelId="{FCC243CB-11CB-4195-A4C7-8F4D08A92FC8}" type="pres">
      <dgm:prSet presAssocID="{38864DC6-1043-4E76-B081-515F44B64C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B12010-F267-4B31-BE31-D379FDEBAD36}" type="pres">
      <dgm:prSet presAssocID="{08F0AB0F-4F97-485C-93D4-43801A8A3B27}" presName="composite" presStyleCnt="0"/>
      <dgm:spPr/>
    </dgm:pt>
    <dgm:pt modelId="{C3A32A10-6FA2-40CE-974D-99EE848AC1D6}" type="pres">
      <dgm:prSet presAssocID="{08F0AB0F-4F97-485C-93D4-43801A8A3B27}" presName="parentText" presStyleLbl="alignNode1" presStyleIdx="0" presStyleCnt="5" custLinFactNeighborX="0" custLinFactNeighborY="-32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B6DACD-2DF9-48B1-B897-324604177D01}" type="pres">
      <dgm:prSet presAssocID="{08F0AB0F-4F97-485C-93D4-43801A8A3B27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B4CA9-52D4-46B2-9A25-B9F7BD7C50AA}" type="pres">
      <dgm:prSet presAssocID="{D3CEB6D2-11E5-4B1B-9791-1E3DC74459FE}" presName="sp" presStyleCnt="0"/>
      <dgm:spPr/>
    </dgm:pt>
    <dgm:pt modelId="{328B10D4-A1B1-40E0-88E6-7BAC5C761880}" type="pres">
      <dgm:prSet presAssocID="{5C750A0A-E4F5-42B9-8D91-4455F5F74F97}" presName="composite" presStyleCnt="0"/>
      <dgm:spPr/>
    </dgm:pt>
    <dgm:pt modelId="{F922107C-D185-4CF2-9E81-8672A04F2D76}" type="pres">
      <dgm:prSet presAssocID="{5C750A0A-E4F5-42B9-8D91-4455F5F74F97}" presName="parentText" presStyleLbl="alignNode1" presStyleIdx="1" presStyleCnt="5" custLinFactNeighborX="0" custLinFactNeighborY="-32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6A050-0B5D-4130-BBE3-4CEA04022780}" type="pres">
      <dgm:prSet presAssocID="{5C750A0A-E4F5-42B9-8D91-4455F5F74F97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9B251-69DA-4C0E-9D28-CA95E8261BD8}" type="pres">
      <dgm:prSet presAssocID="{1928C66B-8EAE-4340-BE1B-AEE7C2F54797}" presName="sp" presStyleCnt="0"/>
      <dgm:spPr/>
    </dgm:pt>
    <dgm:pt modelId="{151A981B-0AF2-4F20-8AFF-263832C631A1}" type="pres">
      <dgm:prSet presAssocID="{4269A370-1EEE-4631-AAB5-FD03A6B2ABE5}" presName="composite" presStyleCnt="0"/>
      <dgm:spPr/>
    </dgm:pt>
    <dgm:pt modelId="{B4E79B37-C921-438A-A119-3330D3593831}" type="pres">
      <dgm:prSet presAssocID="{4269A370-1EEE-4631-AAB5-FD03A6B2ABE5}" presName="parentText" presStyleLbl="alignNode1" presStyleIdx="2" presStyleCnt="5" custLinFactNeighborX="0" custLinFactNeighborY="-32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809C3-AE6B-4FF1-B13C-A59876D74A8D}" type="pres">
      <dgm:prSet presAssocID="{4269A370-1EEE-4631-AAB5-FD03A6B2ABE5}" presName="descendantText" presStyleLbl="alignAcc1" presStyleIdx="2" presStyleCnt="5">
        <dgm:presLayoutVars>
          <dgm:bulletEnabled val="1"/>
        </dgm:presLayoutVars>
      </dgm:prSet>
      <dgm:spPr>
        <a:solidFill>
          <a:schemeClr val="tx1"/>
        </a:solidFill>
      </dgm:spPr>
    </dgm:pt>
    <dgm:pt modelId="{9F7CA9EF-D0D8-4B64-A04E-6F133B7C9F38}" type="pres">
      <dgm:prSet presAssocID="{AE2DDD37-4C87-4206-9303-392783E1D0DF}" presName="sp" presStyleCnt="0"/>
      <dgm:spPr/>
    </dgm:pt>
    <dgm:pt modelId="{2DED9A5D-6F60-4EDE-B983-78333E943578}" type="pres">
      <dgm:prSet presAssocID="{6773C743-7BE9-4D87-B2E5-2792A2BE989A}" presName="composite" presStyleCnt="0"/>
      <dgm:spPr/>
    </dgm:pt>
    <dgm:pt modelId="{AF175076-A84D-44F4-9955-593E2FD07378}" type="pres">
      <dgm:prSet presAssocID="{6773C743-7BE9-4D87-B2E5-2792A2BE989A}" presName="parentText" presStyleLbl="alignNode1" presStyleIdx="3" presStyleCnt="5" custLinFactNeighborX="0" custLinFactNeighborY="-32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F9AD9-31A9-4E8F-9DF3-35B154D980BF}" type="pres">
      <dgm:prSet presAssocID="{6773C743-7BE9-4D87-B2E5-2792A2BE989A}" presName="descendantText" presStyleLbl="alignAcc1" presStyleIdx="3" presStyleCnt="5">
        <dgm:presLayoutVars>
          <dgm:bulletEnabled val="1"/>
        </dgm:presLayoutVars>
      </dgm:prSet>
      <dgm:spPr/>
    </dgm:pt>
    <dgm:pt modelId="{84AAF839-AE7B-4ADD-B988-AEC24278607D}" type="pres">
      <dgm:prSet presAssocID="{8F912B22-17DD-45F8-BDEC-210F2694D5A6}" presName="sp" presStyleCnt="0"/>
      <dgm:spPr/>
    </dgm:pt>
    <dgm:pt modelId="{FD614C18-FCED-40E9-890A-B60A8E540F89}" type="pres">
      <dgm:prSet presAssocID="{58265C21-27B9-42D5-8E7F-718C50215119}" presName="composite" presStyleCnt="0"/>
      <dgm:spPr/>
    </dgm:pt>
    <dgm:pt modelId="{110ACDCC-C086-434C-B2D1-1FBC150E3AD8}" type="pres">
      <dgm:prSet presAssocID="{58265C21-27B9-42D5-8E7F-718C50215119}" presName="parentText" presStyleLbl="alignNode1" presStyleIdx="4" presStyleCnt="5" custLinFactNeighborX="0" custLinFactNeighborY="-32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40E4A-D04A-4305-86DE-CF21CB309A70}" type="pres">
      <dgm:prSet presAssocID="{58265C21-27B9-42D5-8E7F-718C50215119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A3E2B2C5-1CDE-4CD4-9C2A-68BC3B404AE7}" type="presOf" srcId="{38864DC6-1043-4E76-B081-515F44B64C3D}" destId="{FCC243CB-11CB-4195-A4C7-8F4D08A92FC8}" srcOrd="0" destOrd="0" presId="urn:microsoft.com/office/officeart/2005/8/layout/chevron2"/>
    <dgm:cxn modelId="{FBE80E52-720B-4997-8637-8CAED63BE6EF}" srcId="{38864DC6-1043-4E76-B081-515F44B64C3D}" destId="{08F0AB0F-4F97-485C-93D4-43801A8A3B27}" srcOrd="0" destOrd="0" parTransId="{E96D72FF-59F9-4472-A027-9022082DF3AE}" sibTransId="{D3CEB6D2-11E5-4B1B-9791-1E3DC74459FE}"/>
    <dgm:cxn modelId="{CF6F871E-47DA-48B5-9C8A-5855C597FD44}" type="presOf" srcId="{0D7728D3-4785-4FCA-8399-354C63A4DCFA}" destId="{4BA6A050-0B5D-4130-BBE3-4CEA04022780}" srcOrd="0" destOrd="0" presId="urn:microsoft.com/office/officeart/2005/8/layout/chevron2"/>
    <dgm:cxn modelId="{AE30736B-ED44-4ED8-B4C2-21227AA3C373}" srcId="{38864DC6-1043-4E76-B081-515F44B64C3D}" destId="{58265C21-27B9-42D5-8E7F-718C50215119}" srcOrd="4" destOrd="0" parTransId="{1C32375A-E881-4462-89E1-5F32B750ACC0}" sibTransId="{B0CEA978-68B3-4DF8-96A8-24B0826456E1}"/>
    <dgm:cxn modelId="{EA10FEE0-8726-444C-8AE4-A4F77870ACBB}" type="presOf" srcId="{85BE0FE5-9F49-422D-982E-334126A2E60E}" destId="{73B6DACD-2DF9-48B1-B897-324604177D01}" srcOrd="0" destOrd="0" presId="urn:microsoft.com/office/officeart/2005/8/layout/chevron2"/>
    <dgm:cxn modelId="{72D662E1-0EE0-4C30-9E08-2B09C7DCE520}" srcId="{38864DC6-1043-4E76-B081-515F44B64C3D}" destId="{5C750A0A-E4F5-42B9-8D91-4455F5F74F97}" srcOrd="1" destOrd="0" parTransId="{9F9E6A12-FF27-4FA7-94AC-1ABBEC83BCB7}" sibTransId="{1928C66B-8EAE-4340-BE1B-AEE7C2F54797}"/>
    <dgm:cxn modelId="{37B82914-838B-4AFD-98E5-F47499696565}" srcId="{38864DC6-1043-4E76-B081-515F44B64C3D}" destId="{6773C743-7BE9-4D87-B2E5-2792A2BE989A}" srcOrd="3" destOrd="0" parTransId="{B2C07208-8C5F-46A4-8554-0D6A8ED3AB3F}" sibTransId="{8F912B22-17DD-45F8-BDEC-210F2694D5A6}"/>
    <dgm:cxn modelId="{D93FD883-306F-44EA-88FB-EB17DF0B8585}" srcId="{08F0AB0F-4F97-485C-93D4-43801A8A3B27}" destId="{85BE0FE5-9F49-422D-982E-334126A2E60E}" srcOrd="0" destOrd="0" parTransId="{8D9CE7D5-3CB6-4378-8A63-434B28707DAC}" sibTransId="{E07214BB-B8B5-4169-BF42-2D2A28CC412D}"/>
    <dgm:cxn modelId="{BAE39379-5CB2-4310-9D9F-07D34D34E80A}" type="presOf" srcId="{5C750A0A-E4F5-42B9-8D91-4455F5F74F97}" destId="{F922107C-D185-4CF2-9E81-8672A04F2D76}" srcOrd="0" destOrd="0" presId="urn:microsoft.com/office/officeart/2005/8/layout/chevron2"/>
    <dgm:cxn modelId="{3F050E15-8BD7-42D7-AD0B-5794395E9345}" type="presOf" srcId="{58265C21-27B9-42D5-8E7F-718C50215119}" destId="{110ACDCC-C086-434C-B2D1-1FBC150E3AD8}" srcOrd="0" destOrd="0" presId="urn:microsoft.com/office/officeart/2005/8/layout/chevron2"/>
    <dgm:cxn modelId="{CC8A6EA4-BA4B-4CA7-A5CA-CFCA8C039182}" type="presOf" srcId="{08F0AB0F-4F97-485C-93D4-43801A8A3B27}" destId="{C3A32A10-6FA2-40CE-974D-99EE848AC1D6}" srcOrd="0" destOrd="0" presId="urn:microsoft.com/office/officeart/2005/8/layout/chevron2"/>
    <dgm:cxn modelId="{CCB3E748-0A55-49DF-8000-60EF071064A0}" srcId="{38864DC6-1043-4E76-B081-515F44B64C3D}" destId="{4269A370-1EEE-4631-AAB5-FD03A6B2ABE5}" srcOrd="2" destOrd="0" parTransId="{B7C0F185-3BCF-4D1D-BEC2-BE14DE449692}" sibTransId="{AE2DDD37-4C87-4206-9303-392783E1D0DF}"/>
    <dgm:cxn modelId="{30B78FB6-CACF-460A-8DC5-E3A9E4B89E7F}" type="presOf" srcId="{6773C743-7BE9-4D87-B2E5-2792A2BE989A}" destId="{AF175076-A84D-44F4-9955-593E2FD07378}" srcOrd="0" destOrd="0" presId="urn:microsoft.com/office/officeart/2005/8/layout/chevron2"/>
    <dgm:cxn modelId="{7441A780-3E07-4B83-A87E-BE7B0617438F}" type="presOf" srcId="{4269A370-1EEE-4631-AAB5-FD03A6B2ABE5}" destId="{B4E79B37-C921-438A-A119-3330D3593831}" srcOrd="0" destOrd="0" presId="urn:microsoft.com/office/officeart/2005/8/layout/chevron2"/>
    <dgm:cxn modelId="{69809797-9DCF-42A2-A897-9B327ED9C20A}" srcId="{5C750A0A-E4F5-42B9-8D91-4455F5F74F97}" destId="{0D7728D3-4785-4FCA-8399-354C63A4DCFA}" srcOrd="0" destOrd="0" parTransId="{03DD6B07-DAFD-4912-8AF3-D438D9FD652E}" sibTransId="{EA581359-29FD-4A9A-9DC1-9E2DCE493C11}"/>
    <dgm:cxn modelId="{CBE23B63-84A1-4BF0-9881-4BB8ECFB52E6}" type="presParOf" srcId="{FCC243CB-11CB-4195-A4C7-8F4D08A92FC8}" destId="{71B12010-F267-4B31-BE31-D379FDEBAD36}" srcOrd="0" destOrd="0" presId="urn:microsoft.com/office/officeart/2005/8/layout/chevron2"/>
    <dgm:cxn modelId="{6477323C-3AD2-4529-8F02-263DE1B5690B}" type="presParOf" srcId="{71B12010-F267-4B31-BE31-D379FDEBAD36}" destId="{C3A32A10-6FA2-40CE-974D-99EE848AC1D6}" srcOrd="0" destOrd="0" presId="urn:microsoft.com/office/officeart/2005/8/layout/chevron2"/>
    <dgm:cxn modelId="{62233446-77B0-4B8B-8FA2-0C51CFD1F8C7}" type="presParOf" srcId="{71B12010-F267-4B31-BE31-D379FDEBAD36}" destId="{73B6DACD-2DF9-48B1-B897-324604177D01}" srcOrd="1" destOrd="0" presId="urn:microsoft.com/office/officeart/2005/8/layout/chevron2"/>
    <dgm:cxn modelId="{0D442121-67FF-46BE-99BB-C8404497F43B}" type="presParOf" srcId="{FCC243CB-11CB-4195-A4C7-8F4D08A92FC8}" destId="{08BB4CA9-52D4-46B2-9A25-B9F7BD7C50AA}" srcOrd="1" destOrd="0" presId="urn:microsoft.com/office/officeart/2005/8/layout/chevron2"/>
    <dgm:cxn modelId="{E7EB9CA5-07B4-4A26-955E-426198F60544}" type="presParOf" srcId="{FCC243CB-11CB-4195-A4C7-8F4D08A92FC8}" destId="{328B10D4-A1B1-40E0-88E6-7BAC5C761880}" srcOrd="2" destOrd="0" presId="urn:microsoft.com/office/officeart/2005/8/layout/chevron2"/>
    <dgm:cxn modelId="{4DAF65C0-68B4-404B-A14E-073ED21466A7}" type="presParOf" srcId="{328B10D4-A1B1-40E0-88E6-7BAC5C761880}" destId="{F922107C-D185-4CF2-9E81-8672A04F2D76}" srcOrd="0" destOrd="0" presId="urn:microsoft.com/office/officeart/2005/8/layout/chevron2"/>
    <dgm:cxn modelId="{BF8361D7-3ACB-496D-904E-195DD6C43661}" type="presParOf" srcId="{328B10D4-A1B1-40E0-88E6-7BAC5C761880}" destId="{4BA6A050-0B5D-4130-BBE3-4CEA04022780}" srcOrd="1" destOrd="0" presId="urn:microsoft.com/office/officeart/2005/8/layout/chevron2"/>
    <dgm:cxn modelId="{3F055583-5FD9-4DFF-886B-E657BBFC9585}" type="presParOf" srcId="{FCC243CB-11CB-4195-A4C7-8F4D08A92FC8}" destId="{2F99B251-69DA-4C0E-9D28-CA95E8261BD8}" srcOrd="3" destOrd="0" presId="urn:microsoft.com/office/officeart/2005/8/layout/chevron2"/>
    <dgm:cxn modelId="{4B92E820-7851-4E3B-B5AD-F08EC146D56B}" type="presParOf" srcId="{FCC243CB-11CB-4195-A4C7-8F4D08A92FC8}" destId="{151A981B-0AF2-4F20-8AFF-263832C631A1}" srcOrd="4" destOrd="0" presId="urn:microsoft.com/office/officeart/2005/8/layout/chevron2"/>
    <dgm:cxn modelId="{EBC0A17C-812D-40A7-8520-074EDE0C65ED}" type="presParOf" srcId="{151A981B-0AF2-4F20-8AFF-263832C631A1}" destId="{B4E79B37-C921-438A-A119-3330D3593831}" srcOrd="0" destOrd="0" presId="urn:microsoft.com/office/officeart/2005/8/layout/chevron2"/>
    <dgm:cxn modelId="{1FE99031-E5F4-49A4-ADAD-5B12F694E4FD}" type="presParOf" srcId="{151A981B-0AF2-4F20-8AFF-263832C631A1}" destId="{8FF809C3-AE6B-4FF1-B13C-A59876D74A8D}" srcOrd="1" destOrd="0" presId="urn:microsoft.com/office/officeart/2005/8/layout/chevron2"/>
    <dgm:cxn modelId="{D3263F77-567A-4869-8EF7-C94E5795CF4E}" type="presParOf" srcId="{FCC243CB-11CB-4195-A4C7-8F4D08A92FC8}" destId="{9F7CA9EF-D0D8-4B64-A04E-6F133B7C9F38}" srcOrd="5" destOrd="0" presId="urn:microsoft.com/office/officeart/2005/8/layout/chevron2"/>
    <dgm:cxn modelId="{307D506E-A4E3-45C9-9935-5E6582CB32AE}" type="presParOf" srcId="{FCC243CB-11CB-4195-A4C7-8F4D08A92FC8}" destId="{2DED9A5D-6F60-4EDE-B983-78333E943578}" srcOrd="6" destOrd="0" presId="urn:microsoft.com/office/officeart/2005/8/layout/chevron2"/>
    <dgm:cxn modelId="{BC26499E-C2AF-4D65-8831-266441BF92CA}" type="presParOf" srcId="{2DED9A5D-6F60-4EDE-B983-78333E943578}" destId="{AF175076-A84D-44F4-9955-593E2FD07378}" srcOrd="0" destOrd="0" presId="urn:microsoft.com/office/officeart/2005/8/layout/chevron2"/>
    <dgm:cxn modelId="{D1EF4418-E3E1-4530-997F-6969B924FA85}" type="presParOf" srcId="{2DED9A5D-6F60-4EDE-B983-78333E943578}" destId="{56DF9AD9-31A9-4E8F-9DF3-35B154D980BF}" srcOrd="1" destOrd="0" presId="urn:microsoft.com/office/officeart/2005/8/layout/chevron2"/>
    <dgm:cxn modelId="{A93C779E-CAF1-468D-9FC6-13215597C7D9}" type="presParOf" srcId="{FCC243CB-11CB-4195-A4C7-8F4D08A92FC8}" destId="{84AAF839-AE7B-4ADD-B988-AEC24278607D}" srcOrd="7" destOrd="0" presId="urn:microsoft.com/office/officeart/2005/8/layout/chevron2"/>
    <dgm:cxn modelId="{A6A8729C-7F81-4751-916F-1449D8D168B1}" type="presParOf" srcId="{FCC243CB-11CB-4195-A4C7-8F4D08A92FC8}" destId="{FD614C18-FCED-40E9-890A-B60A8E540F89}" srcOrd="8" destOrd="0" presId="urn:microsoft.com/office/officeart/2005/8/layout/chevron2"/>
    <dgm:cxn modelId="{46D36353-9251-4030-B2E0-27695A0D0BF6}" type="presParOf" srcId="{FD614C18-FCED-40E9-890A-B60A8E540F89}" destId="{110ACDCC-C086-434C-B2D1-1FBC150E3AD8}" srcOrd="0" destOrd="0" presId="urn:microsoft.com/office/officeart/2005/8/layout/chevron2"/>
    <dgm:cxn modelId="{31BA6840-275A-49F3-ACFF-5998D8F4288D}" type="presParOf" srcId="{FD614C18-FCED-40E9-890A-B60A8E540F89}" destId="{82C40E4A-D04A-4305-86DE-CF21CB309A7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864DC6-1043-4E76-B081-515F44B64C3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F0AB0F-4F97-485C-93D4-43801A8A3B27}">
      <dgm:prSet phldrT="[Text]" custT="1"/>
      <dgm:spPr/>
      <dgm:t>
        <a:bodyPr/>
        <a:lstStyle/>
        <a:p>
          <a:r>
            <a:rPr lang="en-US" sz="1800" b="1" dirty="0" smtClean="0"/>
            <a:t>6</a:t>
          </a:r>
          <a:endParaRPr lang="en-US" sz="1800" b="1" dirty="0"/>
        </a:p>
      </dgm:t>
    </dgm:pt>
    <dgm:pt modelId="{E96D72FF-59F9-4472-A027-9022082DF3AE}" type="parTrans" cxnId="{FBE80E52-720B-4997-8637-8CAED63BE6EF}">
      <dgm:prSet/>
      <dgm:spPr/>
      <dgm:t>
        <a:bodyPr/>
        <a:lstStyle/>
        <a:p>
          <a:endParaRPr lang="en-US"/>
        </a:p>
      </dgm:t>
    </dgm:pt>
    <dgm:pt modelId="{D3CEB6D2-11E5-4B1B-9791-1E3DC74459FE}" type="sibTrans" cxnId="{FBE80E52-720B-4997-8637-8CAED63BE6EF}">
      <dgm:prSet/>
      <dgm:spPr/>
      <dgm:t>
        <a:bodyPr/>
        <a:lstStyle/>
        <a:p>
          <a:endParaRPr lang="en-US"/>
        </a:p>
      </dgm:t>
    </dgm:pt>
    <dgm:pt modelId="{85BE0FE5-9F49-422D-982E-334126A2E60E}">
      <dgm:prSet phldrT="[Text]" phldr="1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8D9CE7D5-3CB6-4378-8A63-434B28707DAC}" type="parTrans" cxnId="{D93FD883-306F-44EA-88FB-EB17DF0B8585}">
      <dgm:prSet/>
      <dgm:spPr/>
      <dgm:t>
        <a:bodyPr/>
        <a:lstStyle/>
        <a:p>
          <a:endParaRPr lang="en-US"/>
        </a:p>
      </dgm:t>
    </dgm:pt>
    <dgm:pt modelId="{E07214BB-B8B5-4169-BF42-2D2A28CC412D}" type="sibTrans" cxnId="{D93FD883-306F-44EA-88FB-EB17DF0B8585}">
      <dgm:prSet/>
      <dgm:spPr/>
      <dgm:t>
        <a:bodyPr/>
        <a:lstStyle/>
        <a:p>
          <a:endParaRPr lang="en-US"/>
        </a:p>
      </dgm:t>
    </dgm:pt>
    <dgm:pt modelId="{5C750A0A-E4F5-42B9-8D91-4455F5F74F97}">
      <dgm:prSet phldrT="[Text]" custT="1"/>
      <dgm:spPr/>
      <dgm:t>
        <a:bodyPr/>
        <a:lstStyle/>
        <a:p>
          <a:r>
            <a:rPr lang="en-US" sz="1800" b="1" dirty="0" smtClean="0"/>
            <a:t>7</a:t>
          </a:r>
          <a:endParaRPr lang="en-US" sz="1800" b="1" dirty="0"/>
        </a:p>
      </dgm:t>
    </dgm:pt>
    <dgm:pt modelId="{9F9E6A12-FF27-4FA7-94AC-1ABBEC83BCB7}" type="parTrans" cxnId="{72D662E1-0EE0-4C30-9E08-2B09C7DCE520}">
      <dgm:prSet/>
      <dgm:spPr/>
      <dgm:t>
        <a:bodyPr/>
        <a:lstStyle/>
        <a:p>
          <a:endParaRPr lang="en-US"/>
        </a:p>
      </dgm:t>
    </dgm:pt>
    <dgm:pt modelId="{1928C66B-8EAE-4340-BE1B-AEE7C2F54797}" type="sibTrans" cxnId="{72D662E1-0EE0-4C30-9E08-2B09C7DCE520}">
      <dgm:prSet/>
      <dgm:spPr/>
      <dgm:t>
        <a:bodyPr/>
        <a:lstStyle/>
        <a:p>
          <a:endParaRPr lang="en-US"/>
        </a:p>
      </dgm:t>
    </dgm:pt>
    <dgm:pt modelId="{0D7728D3-4785-4FCA-8399-354C63A4DCFA}">
      <dgm:prSet phldrT="[Text]" phldr="1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03DD6B07-DAFD-4912-8AF3-D438D9FD652E}" type="parTrans" cxnId="{69809797-9DCF-42A2-A897-9B327ED9C20A}">
      <dgm:prSet/>
      <dgm:spPr/>
      <dgm:t>
        <a:bodyPr/>
        <a:lstStyle/>
        <a:p>
          <a:endParaRPr lang="en-US"/>
        </a:p>
      </dgm:t>
    </dgm:pt>
    <dgm:pt modelId="{EA581359-29FD-4A9A-9DC1-9E2DCE493C11}" type="sibTrans" cxnId="{69809797-9DCF-42A2-A897-9B327ED9C20A}">
      <dgm:prSet/>
      <dgm:spPr/>
      <dgm:t>
        <a:bodyPr/>
        <a:lstStyle/>
        <a:p>
          <a:endParaRPr lang="en-US"/>
        </a:p>
      </dgm:t>
    </dgm:pt>
    <dgm:pt modelId="{BCB706F1-CF6F-4682-9857-C4C402EDB624}">
      <dgm:prSet phldrT="[Text]" phldr="1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16F2EEA6-ADB4-49D7-936F-9119806A7B86}" type="parTrans" cxnId="{71ACA1D4-A591-486E-91E0-93EFDDE2DA8A}">
      <dgm:prSet/>
      <dgm:spPr/>
      <dgm:t>
        <a:bodyPr/>
        <a:lstStyle/>
        <a:p>
          <a:endParaRPr lang="en-US"/>
        </a:p>
      </dgm:t>
    </dgm:pt>
    <dgm:pt modelId="{68B4AB47-8826-4A3F-B309-75221A76C653}" type="sibTrans" cxnId="{71ACA1D4-A591-486E-91E0-93EFDDE2DA8A}">
      <dgm:prSet/>
      <dgm:spPr/>
      <dgm:t>
        <a:bodyPr/>
        <a:lstStyle/>
        <a:p>
          <a:endParaRPr lang="en-US"/>
        </a:p>
      </dgm:t>
    </dgm:pt>
    <dgm:pt modelId="{4269A370-1EEE-4631-AAB5-FD03A6B2ABE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800" b="1" dirty="0" smtClean="0"/>
            <a:t>8</a:t>
          </a:r>
          <a:endParaRPr lang="en-US" sz="1800" b="1" dirty="0"/>
        </a:p>
      </dgm:t>
    </dgm:pt>
    <dgm:pt modelId="{B7C0F185-3BCF-4D1D-BEC2-BE14DE449692}" type="parTrans" cxnId="{CCB3E748-0A55-49DF-8000-60EF071064A0}">
      <dgm:prSet/>
      <dgm:spPr/>
      <dgm:t>
        <a:bodyPr/>
        <a:lstStyle/>
        <a:p>
          <a:endParaRPr lang="en-US"/>
        </a:p>
      </dgm:t>
    </dgm:pt>
    <dgm:pt modelId="{AE2DDD37-4C87-4206-9303-392783E1D0DF}" type="sibTrans" cxnId="{CCB3E748-0A55-49DF-8000-60EF071064A0}">
      <dgm:prSet/>
      <dgm:spPr/>
      <dgm:t>
        <a:bodyPr/>
        <a:lstStyle/>
        <a:p>
          <a:endParaRPr lang="en-US"/>
        </a:p>
      </dgm:t>
    </dgm:pt>
    <dgm:pt modelId="{6773C743-7BE9-4D87-B2E5-2792A2BE989A}">
      <dgm:prSet phldrT="[Text]" custT="1"/>
      <dgm:spPr/>
      <dgm:t>
        <a:bodyPr/>
        <a:lstStyle/>
        <a:p>
          <a:r>
            <a:rPr lang="en-US" sz="1800" b="1" dirty="0" smtClean="0"/>
            <a:t>9</a:t>
          </a:r>
          <a:endParaRPr lang="en-US" sz="1800" b="1" dirty="0"/>
        </a:p>
      </dgm:t>
    </dgm:pt>
    <dgm:pt modelId="{B2C07208-8C5F-46A4-8554-0D6A8ED3AB3F}" type="parTrans" cxnId="{37B82914-838B-4AFD-98E5-F47499696565}">
      <dgm:prSet/>
      <dgm:spPr/>
      <dgm:t>
        <a:bodyPr/>
        <a:lstStyle/>
        <a:p>
          <a:endParaRPr lang="en-US"/>
        </a:p>
      </dgm:t>
    </dgm:pt>
    <dgm:pt modelId="{8F912B22-17DD-45F8-BDEC-210F2694D5A6}" type="sibTrans" cxnId="{37B82914-838B-4AFD-98E5-F47499696565}">
      <dgm:prSet/>
      <dgm:spPr/>
      <dgm:t>
        <a:bodyPr/>
        <a:lstStyle/>
        <a:p>
          <a:endParaRPr lang="en-US"/>
        </a:p>
      </dgm:t>
    </dgm:pt>
    <dgm:pt modelId="{58265C21-27B9-42D5-8E7F-718C50215119}">
      <dgm:prSet phldrT="[Text]" custT="1"/>
      <dgm:spPr/>
      <dgm:t>
        <a:bodyPr/>
        <a:lstStyle/>
        <a:p>
          <a:r>
            <a:rPr lang="en-US" sz="1800" b="1" dirty="0" smtClean="0"/>
            <a:t>10</a:t>
          </a:r>
          <a:endParaRPr lang="en-US" sz="1800" b="1" dirty="0"/>
        </a:p>
      </dgm:t>
    </dgm:pt>
    <dgm:pt modelId="{1C32375A-E881-4462-89E1-5F32B750ACC0}" type="parTrans" cxnId="{AE30736B-ED44-4ED8-B4C2-21227AA3C373}">
      <dgm:prSet/>
      <dgm:spPr/>
      <dgm:t>
        <a:bodyPr/>
        <a:lstStyle/>
        <a:p>
          <a:endParaRPr lang="en-US"/>
        </a:p>
      </dgm:t>
    </dgm:pt>
    <dgm:pt modelId="{B0CEA978-68B3-4DF8-96A8-24B0826456E1}" type="sibTrans" cxnId="{AE30736B-ED44-4ED8-B4C2-21227AA3C373}">
      <dgm:prSet/>
      <dgm:spPr/>
      <dgm:t>
        <a:bodyPr/>
        <a:lstStyle/>
        <a:p>
          <a:endParaRPr lang="en-US"/>
        </a:p>
      </dgm:t>
    </dgm:pt>
    <dgm:pt modelId="{FCC243CB-11CB-4195-A4C7-8F4D08A92FC8}" type="pres">
      <dgm:prSet presAssocID="{38864DC6-1043-4E76-B081-515F44B64C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B12010-F267-4B31-BE31-D379FDEBAD36}" type="pres">
      <dgm:prSet presAssocID="{08F0AB0F-4F97-485C-93D4-43801A8A3B27}" presName="composite" presStyleCnt="0"/>
      <dgm:spPr/>
    </dgm:pt>
    <dgm:pt modelId="{C3A32A10-6FA2-40CE-974D-99EE848AC1D6}" type="pres">
      <dgm:prSet presAssocID="{08F0AB0F-4F97-485C-93D4-43801A8A3B27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B6DACD-2DF9-48B1-B897-324604177D01}" type="pres">
      <dgm:prSet presAssocID="{08F0AB0F-4F97-485C-93D4-43801A8A3B27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B4CA9-52D4-46B2-9A25-B9F7BD7C50AA}" type="pres">
      <dgm:prSet presAssocID="{D3CEB6D2-11E5-4B1B-9791-1E3DC74459FE}" presName="sp" presStyleCnt="0"/>
      <dgm:spPr/>
    </dgm:pt>
    <dgm:pt modelId="{328B10D4-A1B1-40E0-88E6-7BAC5C761880}" type="pres">
      <dgm:prSet presAssocID="{5C750A0A-E4F5-42B9-8D91-4455F5F74F97}" presName="composite" presStyleCnt="0"/>
      <dgm:spPr/>
    </dgm:pt>
    <dgm:pt modelId="{F922107C-D185-4CF2-9E81-8672A04F2D76}" type="pres">
      <dgm:prSet presAssocID="{5C750A0A-E4F5-42B9-8D91-4455F5F74F97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6A050-0B5D-4130-BBE3-4CEA04022780}" type="pres">
      <dgm:prSet presAssocID="{5C750A0A-E4F5-42B9-8D91-4455F5F74F97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9B251-69DA-4C0E-9D28-CA95E8261BD8}" type="pres">
      <dgm:prSet presAssocID="{1928C66B-8EAE-4340-BE1B-AEE7C2F54797}" presName="sp" presStyleCnt="0"/>
      <dgm:spPr/>
    </dgm:pt>
    <dgm:pt modelId="{151A981B-0AF2-4F20-8AFF-263832C631A1}" type="pres">
      <dgm:prSet presAssocID="{4269A370-1EEE-4631-AAB5-FD03A6B2ABE5}" presName="composite" presStyleCnt="0"/>
      <dgm:spPr/>
    </dgm:pt>
    <dgm:pt modelId="{B4E79B37-C921-438A-A119-3330D3593831}" type="pres">
      <dgm:prSet presAssocID="{4269A370-1EEE-4631-AAB5-FD03A6B2ABE5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809C3-AE6B-4FF1-B13C-A59876D74A8D}" type="pres">
      <dgm:prSet presAssocID="{4269A370-1EEE-4631-AAB5-FD03A6B2ABE5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CA9EF-D0D8-4B64-A04E-6F133B7C9F38}" type="pres">
      <dgm:prSet presAssocID="{AE2DDD37-4C87-4206-9303-392783E1D0DF}" presName="sp" presStyleCnt="0"/>
      <dgm:spPr/>
    </dgm:pt>
    <dgm:pt modelId="{2DED9A5D-6F60-4EDE-B983-78333E943578}" type="pres">
      <dgm:prSet presAssocID="{6773C743-7BE9-4D87-B2E5-2792A2BE989A}" presName="composite" presStyleCnt="0"/>
      <dgm:spPr/>
    </dgm:pt>
    <dgm:pt modelId="{AF175076-A84D-44F4-9955-593E2FD07378}" type="pres">
      <dgm:prSet presAssocID="{6773C743-7BE9-4D87-B2E5-2792A2BE989A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F9AD9-31A9-4E8F-9DF3-35B154D980BF}" type="pres">
      <dgm:prSet presAssocID="{6773C743-7BE9-4D87-B2E5-2792A2BE989A}" presName="descendantText" presStyleLbl="alignAcc1" presStyleIdx="3" presStyleCnt="5">
        <dgm:presLayoutVars>
          <dgm:bulletEnabled val="1"/>
        </dgm:presLayoutVars>
      </dgm:prSet>
      <dgm:spPr/>
    </dgm:pt>
    <dgm:pt modelId="{84AAF839-AE7B-4ADD-B988-AEC24278607D}" type="pres">
      <dgm:prSet presAssocID="{8F912B22-17DD-45F8-BDEC-210F2694D5A6}" presName="sp" presStyleCnt="0"/>
      <dgm:spPr/>
    </dgm:pt>
    <dgm:pt modelId="{FD614C18-FCED-40E9-890A-B60A8E540F89}" type="pres">
      <dgm:prSet presAssocID="{58265C21-27B9-42D5-8E7F-718C50215119}" presName="composite" presStyleCnt="0"/>
      <dgm:spPr/>
    </dgm:pt>
    <dgm:pt modelId="{110ACDCC-C086-434C-B2D1-1FBC150E3AD8}" type="pres">
      <dgm:prSet presAssocID="{58265C21-27B9-42D5-8E7F-718C50215119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40E4A-D04A-4305-86DE-CF21CB309A70}" type="pres">
      <dgm:prSet presAssocID="{58265C21-27B9-42D5-8E7F-718C50215119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BB3B5C-064F-4B70-B95B-34A3B9966544}" type="presOf" srcId="{38864DC6-1043-4E76-B081-515F44B64C3D}" destId="{FCC243CB-11CB-4195-A4C7-8F4D08A92FC8}" srcOrd="0" destOrd="0" presId="urn:microsoft.com/office/officeart/2005/8/layout/chevron2"/>
    <dgm:cxn modelId="{37B82914-838B-4AFD-98E5-F47499696565}" srcId="{38864DC6-1043-4E76-B081-515F44B64C3D}" destId="{6773C743-7BE9-4D87-B2E5-2792A2BE989A}" srcOrd="3" destOrd="0" parTransId="{B2C07208-8C5F-46A4-8554-0D6A8ED3AB3F}" sibTransId="{8F912B22-17DD-45F8-BDEC-210F2694D5A6}"/>
    <dgm:cxn modelId="{F5C3B918-AAF2-4C37-BBB3-E502F85B61D0}" type="presOf" srcId="{58265C21-27B9-42D5-8E7F-718C50215119}" destId="{110ACDCC-C086-434C-B2D1-1FBC150E3AD8}" srcOrd="0" destOrd="0" presId="urn:microsoft.com/office/officeart/2005/8/layout/chevron2"/>
    <dgm:cxn modelId="{04F3E7A0-7F44-4CC2-A452-63A9425EBEDA}" type="presOf" srcId="{5C750A0A-E4F5-42B9-8D91-4455F5F74F97}" destId="{F922107C-D185-4CF2-9E81-8672A04F2D76}" srcOrd="0" destOrd="0" presId="urn:microsoft.com/office/officeart/2005/8/layout/chevron2"/>
    <dgm:cxn modelId="{5D33A7C7-7B8B-4342-8C38-DC68BA4828D0}" type="presOf" srcId="{08F0AB0F-4F97-485C-93D4-43801A8A3B27}" destId="{C3A32A10-6FA2-40CE-974D-99EE848AC1D6}" srcOrd="0" destOrd="0" presId="urn:microsoft.com/office/officeart/2005/8/layout/chevron2"/>
    <dgm:cxn modelId="{71ACA1D4-A591-486E-91E0-93EFDDE2DA8A}" srcId="{5C750A0A-E4F5-42B9-8D91-4455F5F74F97}" destId="{BCB706F1-CF6F-4682-9857-C4C402EDB624}" srcOrd="1" destOrd="0" parTransId="{16F2EEA6-ADB4-49D7-936F-9119806A7B86}" sibTransId="{68B4AB47-8826-4A3F-B309-75221A76C653}"/>
    <dgm:cxn modelId="{D118357A-BE9D-4E3B-9E4E-70B43E4CC333}" type="presOf" srcId="{6773C743-7BE9-4D87-B2E5-2792A2BE989A}" destId="{AF175076-A84D-44F4-9955-593E2FD07378}" srcOrd="0" destOrd="0" presId="urn:microsoft.com/office/officeart/2005/8/layout/chevron2"/>
    <dgm:cxn modelId="{FBE80E52-720B-4997-8637-8CAED63BE6EF}" srcId="{38864DC6-1043-4E76-B081-515F44B64C3D}" destId="{08F0AB0F-4F97-485C-93D4-43801A8A3B27}" srcOrd="0" destOrd="0" parTransId="{E96D72FF-59F9-4472-A027-9022082DF3AE}" sibTransId="{D3CEB6D2-11E5-4B1B-9791-1E3DC74459FE}"/>
    <dgm:cxn modelId="{D93FD883-306F-44EA-88FB-EB17DF0B8585}" srcId="{08F0AB0F-4F97-485C-93D4-43801A8A3B27}" destId="{85BE0FE5-9F49-422D-982E-334126A2E60E}" srcOrd="0" destOrd="0" parTransId="{8D9CE7D5-3CB6-4378-8A63-434B28707DAC}" sibTransId="{E07214BB-B8B5-4169-BF42-2D2A28CC412D}"/>
    <dgm:cxn modelId="{616D6B76-2EB3-4791-A7E5-EB6FE72A0501}" type="presOf" srcId="{4269A370-1EEE-4631-AAB5-FD03A6B2ABE5}" destId="{B4E79B37-C921-438A-A119-3330D3593831}" srcOrd="0" destOrd="0" presId="urn:microsoft.com/office/officeart/2005/8/layout/chevron2"/>
    <dgm:cxn modelId="{AE30736B-ED44-4ED8-B4C2-21227AA3C373}" srcId="{38864DC6-1043-4E76-B081-515F44B64C3D}" destId="{58265C21-27B9-42D5-8E7F-718C50215119}" srcOrd="4" destOrd="0" parTransId="{1C32375A-E881-4462-89E1-5F32B750ACC0}" sibTransId="{B0CEA978-68B3-4DF8-96A8-24B0826456E1}"/>
    <dgm:cxn modelId="{69809797-9DCF-42A2-A897-9B327ED9C20A}" srcId="{5C750A0A-E4F5-42B9-8D91-4455F5F74F97}" destId="{0D7728D3-4785-4FCA-8399-354C63A4DCFA}" srcOrd="0" destOrd="0" parTransId="{03DD6B07-DAFD-4912-8AF3-D438D9FD652E}" sibTransId="{EA581359-29FD-4A9A-9DC1-9E2DCE493C11}"/>
    <dgm:cxn modelId="{D8D2F332-86BE-49D2-9ACF-1AC8913F6740}" type="presOf" srcId="{0D7728D3-4785-4FCA-8399-354C63A4DCFA}" destId="{4BA6A050-0B5D-4130-BBE3-4CEA04022780}" srcOrd="0" destOrd="0" presId="urn:microsoft.com/office/officeart/2005/8/layout/chevron2"/>
    <dgm:cxn modelId="{72D662E1-0EE0-4C30-9E08-2B09C7DCE520}" srcId="{38864DC6-1043-4E76-B081-515F44B64C3D}" destId="{5C750A0A-E4F5-42B9-8D91-4455F5F74F97}" srcOrd="1" destOrd="0" parTransId="{9F9E6A12-FF27-4FA7-94AC-1ABBEC83BCB7}" sibTransId="{1928C66B-8EAE-4340-BE1B-AEE7C2F54797}"/>
    <dgm:cxn modelId="{CCB3E748-0A55-49DF-8000-60EF071064A0}" srcId="{38864DC6-1043-4E76-B081-515F44B64C3D}" destId="{4269A370-1EEE-4631-AAB5-FD03A6B2ABE5}" srcOrd="2" destOrd="0" parTransId="{B7C0F185-3BCF-4D1D-BEC2-BE14DE449692}" sibTransId="{AE2DDD37-4C87-4206-9303-392783E1D0DF}"/>
    <dgm:cxn modelId="{4D5D60DB-D43E-428B-9266-2FFB854DBF1F}" type="presOf" srcId="{BCB706F1-CF6F-4682-9857-C4C402EDB624}" destId="{4BA6A050-0B5D-4130-BBE3-4CEA04022780}" srcOrd="0" destOrd="1" presId="urn:microsoft.com/office/officeart/2005/8/layout/chevron2"/>
    <dgm:cxn modelId="{A88DF31A-89CA-45F7-8D20-BF21A4607DD1}" type="presOf" srcId="{85BE0FE5-9F49-422D-982E-334126A2E60E}" destId="{73B6DACD-2DF9-48B1-B897-324604177D01}" srcOrd="0" destOrd="0" presId="urn:microsoft.com/office/officeart/2005/8/layout/chevron2"/>
    <dgm:cxn modelId="{13180B96-293A-4CC8-9D21-D71470A51C2E}" type="presParOf" srcId="{FCC243CB-11CB-4195-A4C7-8F4D08A92FC8}" destId="{71B12010-F267-4B31-BE31-D379FDEBAD36}" srcOrd="0" destOrd="0" presId="urn:microsoft.com/office/officeart/2005/8/layout/chevron2"/>
    <dgm:cxn modelId="{4757A042-8891-44E2-9A96-D84C77A21B37}" type="presParOf" srcId="{71B12010-F267-4B31-BE31-D379FDEBAD36}" destId="{C3A32A10-6FA2-40CE-974D-99EE848AC1D6}" srcOrd="0" destOrd="0" presId="urn:microsoft.com/office/officeart/2005/8/layout/chevron2"/>
    <dgm:cxn modelId="{DD74B4D8-9512-439C-B8AE-4193BC676E08}" type="presParOf" srcId="{71B12010-F267-4B31-BE31-D379FDEBAD36}" destId="{73B6DACD-2DF9-48B1-B897-324604177D01}" srcOrd="1" destOrd="0" presId="urn:microsoft.com/office/officeart/2005/8/layout/chevron2"/>
    <dgm:cxn modelId="{FCA01D41-7891-4816-9ABF-6D8D35955C78}" type="presParOf" srcId="{FCC243CB-11CB-4195-A4C7-8F4D08A92FC8}" destId="{08BB4CA9-52D4-46B2-9A25-B9F7BD7C50AA}" srcOrd="1" destOrd="0" presId="urn:microsoft.com/office/officeart/2005/8/layout/chevron2"/>
    <dgm:cxn modelId="{9938C33A-40F9-4531-84CD-28B243C5BFE1}" type="presParOf" srcId="{FCC243CB-11CB-4195-A4C7-8F4D08A92FC8}" destId="{328B10D4-A1B1-40E0-88E6-7BAC5C761880}" srcOrd="2" destOrd="0" presId="urn:microsoft.com/office/officeart/2005/8/layout/chevron2"/>
    <dgm:cxn modelId="{A5D801A4-9E24-4645-BFC2-A43E33A95A28}" type="presParOf" srcId="{328B10D4-A1B1-40E0-88E6-7BAC5C761880}" destId="{F922107C-D185-4CF2-9E81-8672A04F2D76}" srcOrd="0" destOrd="0" presId="urn:microsoft.com/office/officeart/2005/8/layout/chevron2"/>
    <dgm:cxn modelId="{19634085-CB00-41A3-95F0-CFBE4AAFC4B3}" type="presParOf" srcId="{328B10D4-A1B1-40E0-88E6-7BAC5C761880}" destId="{4BA6A050-0B5D-4130-BBE3-4CEA04022780}" srcOrd="1" destOrd="0" presId="urn:microsoft.com/office/officeart/2005/8/layout/chevron2"/>
    <dgm:cxn modelId="{3DA47C93-B553-4EF7-BD08-B252768AADD7}" type="presParOf" srcId="{FCC243CB-11CB-4195-A4C7-8F4D08A92FC8}" destId="{2F99B251-69DA-4C0E-9D28-CA95E8261BD8}" srcOrd="3" destOrd="0" presId="urn:microsoft.com/office/officeart/2005/8/layout/chevron2"/>
    <dgm:cxn modelId="{68024546-AB3D-4339-B641-0CEFA6F4F8AA}" type="presParOf" srcId="{FCC243CB-11CB-4195-A4C7-8F4D08A92FC8}" destId="{151A981B-0AF2-4F20-8AFF-263832C631A1}" srcOrd="4" destOrd="0" presId="urn:microsoft.com/office/officeart/2005/8/layout/chevron2"/>
    <dgm:cxn modelId="{6B40E93A-CB4F-44EE-AE13-B09848DBA07A}" type="presParOf" srcId="{151A981B-0AF2-4F20-8AFF-263832C631A1}" destId="{B4E79B37-C921-438A-A119-3330D3593831}" srcOrd="0" destOrd="0" presId="urn:microsoft.com/office/officeart/2005/8/layout/chevron2"/>
    <dgm:cxn modelId="{D7690BCE-8354-4204-A2E4-AA8FE078ADA6}" type="presParOf" srcId="{151A981B-0AF2-4F20-8AFF-263832C631A1}" destId="{8FF809C3-AE6B-4FF1-B13C-A59876D74A8D}" srcOrd="1" destOrd="0" presId="urn:microsoft.com/office/officeart/2005/8/layout/chevron2"/>
    <dgm:cxn modelId="{49EEC63E-775D-4CD1-9448-1215CD042316}" type="presParOf" srcId="{FCC243CB-11CB-4195-A4C7-8F4D08A92FC8}" destId="{9F7CA9EF-D0D8-4B64-A04E-6F133B7C9F38}" srcOrd="5" destOrd="0" presId="urn:microsoft.com/office/officeart/2005/8/layout/chevron2"/>
    <dgm:cxn modelId="{D578C67D-CF6E-48B9-B9AB-3CD4EB800447}" type="presParOf" srcId="{FCC243CB-11CB-4195-A4C7-8F4D08A92FC8}" destId="{2DED9A5D-6F60-4EDE-B983-78333E943578}" srcOrd="6" destOrd="0" presId="urn:microsoft.com/office/officeart/2005/8/layout/chevron2"/>
    <dgm:cxn modelId="{9D17D28A-ADAA-485D-A9CD-EE817A785C02}" type="presParOf" srcId="{2DED9A5D-6F60-4EDE-B983-78333E943578}" destId="{AF175076-A84D-44F4-9955-593E2FD07378}" srcOrd="0" destOrd="0" presId="urn:microsoft.com/office/officeart/2005/8/layout/chevron2"/>
    <dgm:cxn modelId="{EE986B8A-2FED-41CC-A510-0F64D38BAAA6}" type="presParOf" srcId="{2DED9A5D-6F60-4EDE-B983-78333E943578}" destId="{56DF9AD9-31A9-4E8F-9DF3-35B154D980BF}" srcOrd="1" destOrd="0" presId="urn:microsoft.com/office/officeart/2005/8/layout/chevron2"/>
    <dgm:cxn modelId="{5E67C8B1-5481-4CC0-8BAE-049B6BA79E56}" type="presParOf" srcId="{FCC243CB-11CB-4195-A4C7-8F4D08A92FC8}" destId="{84AAF839-AE7B-4ADD-B988-AEC24278607D}" srcOrd="7" destOrd="0" presId="urn:microsoft.com/office/officeart/2005/8/layout/chevron2"/>
    <dgm:cxn modelId="{149E6190-682D-4494-A7D7-954F21B55A8A}" type="presParOf" srcId="{FCC243CB-11CB-4195-A4C7-8F4D08A92FC8}" destId="{FD614C18-FCED-40E9-890A-B60A8E540F89}" srcOrd="8" destOrd="0" presId="urn:microsoft.com/office/officeart/2005/8/layout/chevron2"/>
    <dgm:cxn modelId="{CF2EFE68-E5A0-4C45-BEC7-D2DA3642586F}" type="presParOf" srcId="{FD614C18-FCED-40E9-890A-B60A8E540F89}" destId="{110ACDCC-C086-434C-B2D1-1FBC150E3AD8}" srcOrd="0" destOrd="0" presId="urn:microsoft.com/office/officeart/2005/8/layout/chevron2"/>
    <dgm:cxn modelId="{180333F5-90B6-40D1-9CE6-237F6B43DCCE}" type="presParOf" srcId="{FD614C18-FCED-40E9-890A-B60A8E540F89}" destId="{82C40E4A-D04A-4305-86DE-CF21CB309A7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32A10-6FA2-40CE-974D-99EE848AC1D6}">
      <dsp:nvSpPr>
        <dsp:cNvPr id="0" name=""/>
        <dsp:cNvSpPr/>
      </dsp:nvSpPr>
      <dsp:spPr>
        <a:xfrm rot="5400000">
          <a:off x="-168938" y="168938"/>
          <a:ext cx="1126256" cy="7883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1</a:t>
          </a:r>
          <a:endParaRPr lang="en-US" sz="1800" b="1" kern="1200" dirty="0"/>
        </a:p>
      </dsp:txBody>
      <dsp:txXfrm rot="-5400000">
        <a:off x="1" y="394190"/>
        <a:ext cx="788379" cy="337877"/>
      </dsp:txXfrm>
    </dsp:sp>
    <dsp:sp modelId="{73B6DACD-2DF9-48B1-B897-324604177D01}">
      <dsp:nvSpPr>
        <dsp:cNvPr id="0" name=""/>
        <dsp:cNvSpPr/>
      </dsp:nvSpPr>
      <dsp:spPr>
        <a:xfrm rot="5400000">
          <a:off x="1933156" y="-1143802"/>
          <a:ext cx="732066" cy="30216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28575" rIns="28575" bIns="28575" numCol="1" spcCol="1270" anchor="ctr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500" kern="1200" dirty="0"/>
        </a:p>
      </dsp:txBody>
      <dsp:txXfrm rot="-5400000">
        <a:off x="788380" y="36711"/>
        <a:ext cx="2985883" cy="660592"/>
      </dsp:txXfrm>
    </dsp:sp>
    <dsp:sp modelId="{F922107C-D185-4CF2-9E81-8672A04F2D76}">
      <dsp:nvSpPr>
        <dsp:cNvPr id="0" name=""/>
        <dsp:cNvSpPr/>
      </dsp:nvSpPr>
      <dsp:spPr>
        <a:xfrm rot="5400000">
          <a:off x="-168938" y="1160539"/>
          <a:ext cx="1126256" cy="7883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2</a:t>
          </a:r>
          <a:endParaRPr lang="en-US" sz="1800" b="1" kern="1200" dirty="0"/>
        </a:p>
      </dsp:txBody>
      <dsp:txXfrm rot="-5400000">
        <a:off x="1" y="1385791"/>
        <a:ext cx="788379" cy="337877"/>
      </dsp:txXfrm>
    </dsp:sp>
    <dsp:sp modelId="{4BA6A050-0B5D-4130-BBE3-4CEA04022780}">
      <dsp:nvSpPr>
        <dsp:cNvPr id="0" name=""/>
        <dsp:cNvSpPr/>
      </dsp:nvSpPr>
      <dsp:spPr>
        <a:xfrm rot="5400000">
          <a:off x="1933156" y="-149503"/>
          <a:ext cx="732066" cy="30216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28575" rIns="28575" bIns="28575" numCol="1" spcCol="1270" anchor="ctr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500" kern="1200" dirty="0">
            <a:solidFill>
              <a:schemeClr val="bg1"/>
            </a:solidFill>
          </a:endParaRPr>
        </a:p>
      </dsp:txBody>
      <dsp:txXfrm rot="-5400000">
        <a:off x="788380" y="1031010"/>
        <a:ext cx="2985883" cy="660592"/>
      </dsp:txXfrm>
    </dsp:sp>
    <dsp:sp modelId="{B4E79B37-C921-438A-A119-3330D3593831}">
      <dsp:nvSpPr>
        <dsp:cNvPr id="0" name=""/>
        <dsp:cNvSpPr/>
      </dsp:nvSpPr>
      <dsp:spPr>
        <a:xfrm rot="5400000">
          <a:off x="-168938" y="2154838"/>
          <a:ext cx="1126256" cy="788379"/>
        </a:xfrm>
        <a:prstGeom prst="chevron">
          <a:avLst/>
        </a:prstGeom>
        <a:solidFill>
          <a:schemeClr val="tx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3</a:t>
          </a:r>
          <a:endParaRPr lang="en-US" sz="1800" b="1" kern="1200" dirty="0"/>
        </a:p>
      </dsp:txBody>
      <dsp:txXfrm rot="-5400000">
        <a:off x="1" y="2380090"/>
        <a:ext cx="788379" cy="337877"/>
      </dsp:txXfrm>
    </dsp:sp>
    <dsp:sp modelId="{8FF809C3-AE6B-4FF1-B13C-A59876D74A8D}">
      <dsp:nvSpPr>
        <dsp:cNvPr id="0" name=""/>
        <dsp:cNvSpPr/>
      </dsp:nvSpPr>
      <dsp:spPr>
        <a:xfrm rot="5400000">
          <a:off x="1933156" y="844794"/>
          <a:ext cx="732066" cy="3021620"/>
        </a:xfrm>
        <a:prstGeom prst="round2SameRect">
          <a:avLst/>
        </a:prstGeom>
        <a:solidFill>
          <a:schemeClr val="tx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75076-A84D-44F4-9955-593E2FD07378}">
      <dsp:nvSpPr>
        <dsp:cNvPr id="0" name=""/>
        <dsp:cNvSpPr/>
      </dsp:nvSpPr>
      <dsp:spPr>
        <a:xfrm rot="5400000">
          <a:off x="-168938" y="3149137"/>
          <a:ext cx="1126256" cy="7883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4</a:t>
          </a:r>
          <a:endParaRPr lang="en-US" sz="1800" b="1" kern="1200" dirty="0"/>
        </a:p>
      </dsp:txBody>
      <dsp:txXfrm rot="-5400000">
        <a:off x="1" y="3374389"/>
        <a:ext cx="788379" cy="337877"/>
      </dsp:txXfrm>
    </dsp:sp>
    <dsp:sp modelId="{56DF9AD9-31A9-4E8F-9DF3-35B154D980BF}">
      <dsp:nvSpPr>
        <dsp:cNvPr id="0" name=""/>
        <dsp:cNvSpPr/>
      </dsp:nvSpPr>
      <dsp:spPr>
        <a:xfrm rot="5400000">
          <a:off x="1933156" y="1839093"/>
          <a:ext cx="732066" cy="30216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0ACDCC-C086-434C-B2D1-1FBC150E3AD8}">
      <dsp:nvSpPr>
        <dsp:cNvPr id="0" name=""/>
        <dsp:cNvSpPr/>
      </dsp:nvSpPr>
      <dsp:spPr>
        <a:xfrm rot="5400000">
          <a:off x="-168938" y="4143435"/>
          <a:ext cx="1126256" cy="7883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5</a:t>
          </a:r>
          <a:endParaRPr lang="en-US" sz="1800" b="1" kern="1200" dirty="0"/>
        </a:p>
      </dsp:txBody>
      <dsp:txXfrm rot="-5400000">
        <a:off x="1" y="4368687"/>
        <a:ext cx="788379" cy="337877"/>
      </dsp:txXfrm>
    </dsp:sp>
    <dsp:sp modelId="{82C40E4A-D04A-4305-86DE-CF21CB309A70}">
      <dsp:nvSpPr>
        <dsp:cNvPr id="0" name=""/>
        <dsp:cNvSpPr/>
      </dsp:nvSpPr>
      <dsp:spPr>
        <a:xfrm rot="5400000">
          <a:off x="1933156" y="2833392"/>
          <a:ext cx="732066" cy="30216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32A10-6FA2-40CE-974D-99EE848AC1D6}">
      <dsp:nvSpPr>
        <dsp:cNvPr id="0" name=""/>
        <dsp:cNvSpPr/>
      </dsp:nvSpPr>
      <dsp:spPr>
        <a:xfrm rot="5400000">
          <a:off x="-168388" y="169898"/>
          <a:ext cx="1122590" cy="7858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6</a:t>
          </a:r>
          <a:endParaRPr lang="en-US" sz="1800" b="1" kern="1200" dirty="0"/>
        </a:p>
      </dsp:txBody>
      <dsp:txXfrm rot="-5400000">
        <a:off x="1" y="394417"/>
        <a:ext cx="785813" cy="336777"/>
      </dsp:txXfrm>
    </dsp:sp>
    <dsp:sp modelId="{73B6DACD-2DF9-48B1-B897-324604177D01}">
      <dsp:nvSpPr>
        <dsp:cNvPr id="0" name=""/>
        <dsp:cNvSpPr/>
      </dsp:nvSpPr>
      <dsp:spPr>
        <a:xfrm rot="5400000">
          <a:off x="1991063" y="-1203740"/>
          <a:ext cx="729683" cy="31401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28575" rIns="28575" bIns="28575" numCol="1" spcCol="1270" anchor="ctr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500" kern="1200" dirty="0">
            <a:solidFill>
              <a:schemeClr val="bg1"/>
            </a:solidFill>
          </a:endParaRPr>
        </a:p>
      </dsp:txBody>
      <dsp:txXfrm rot="-5400000">
        <a:off x="785813" y="37130"/>
        <a:ext cx="3104564" cy="658443"/>
      </dsp:txXfrm>
    </dsp:sp>
    <dsp:sp modelId="{F922107C-D185-4CF2-9E81-8672A04F2D76}">
      <dsp:nvSpPr>
        <dsp:cNvPr id="0" name=""/>
        <dsp:cNvSpPr/>
      </dsp:nvSpPr>
      <dsp:spPr>
        <a:xfrm rot="5400000">
          <a:off x="-168388" y="1164845"/>
          <a:ext cx="1122590" cy="7858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7</a:t>
          </a:r>
          <a:endParaRPr lang="en-US" sz="1800" b="1" kern="1200" dirty="0"/>
        </a:p>
      </dsp:txBody>
      <dsp:txXfrm rot="-5400000">
        <a:off x="1" y="1389364"/>
        <a:ext cx="785813" cy="336777"/>
      </dsp:txXfrm>
    </dsp:sp>
    <dsp:sp modelId="{4BA6A050-0B5D-4130-BBE3-4CEA04022780}">
      <dsp:nvSpPr>
        <dsp:cNvPr id="0" name=""/>
        <dsp:cNvSpPr/>
      </dsp:nvSpPr>
      <dsp:spPr>
        <a:xfrm rot="5400000">
          <a:off x="1991063" y="-208793"/>
          <a:ext cx="729683" cy="31401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 dirty="0">
            <a:solidFill>
              <a:schemeClr val="bg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 dirty="0">
            <a:solidFill>
              <a:schemeClr val="bg1"/>
            </a:solidFill>
          </a:endParaRPr>
        </a:p>
      </dsp:txBody>
      <dsp:txXfrm rot="-5400000">
        <a:off x="785813" y="1032077"/>
        <a:ext cx="3104564" cy="658443"/>
      </dsp:txXfrm>
    </dsp:sp>
    <dsp:sp modelId="{B4E79B37-C921-438A-A119-3330D3593831}">
      <dsp:nvSpPr>
        <dsp:cNvPr id="0" name=""/>
        <dsp:cNvSpPr/>
      </dsp:nvSpPr>
      <dsp:spPr>
        <a:xfrm rot="5400000">
          <a:off x="-168388" y="2159793"/>
          <a:ext cx="1122590" cy="785813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8</a:t>
          </a:r>
          <a:endParaRPr lang="en-US" sz="1800" b="1" kern="1200" dirty="0"/>
        </a:p>
      </dsp:txBody>
      <dsp:txXfrm rot="-5400000">
        <a:off x="1" y="2384312"/>
        <a:ext cx="785813" cy="336777"/>
      </dsp:txXfrm>
    </dsp:sp>
    <dsp:sp modelId="{8FF809C3-AE6B-4FF1-B13C-A59876D74A8D}">
      <dsp:nvSpPr>
        <dsp:cNvPr id="0" name=""/>
        <dsp:cNvSpPr/>
      </dsp:nvSpPr>
      <dsp:spPr>
        <a:xfrm rot="5400000">
          <a:off x="1991063" y="786154"/>
          <a:ext cx="729683" cy="31401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75076-A84D-44F4-9955-593E2FD07378}">
      <dsp:nvSpPr>
        <dsp:cNvPr id="0" name=""/>
        <dsp:cNvSpPr/>
      </dsp:nvSpPr>
      <dsp:spPr>
        <a:xfrm rot="5400000">
          <a:off x="-168388" y="3154741"/>
          <a:ext cx="1122590" cy="7858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9</a:t>
          </a:r>
          <a:endParaRPr lang="en-US" sz="1800" b="1" kern="1200" dirty="0"/>
        </a:p>
      </dsp:txBody>
      <dsp:txXfrm rot="-5400000">
        <a:off x="1" y="3379260"/>
        <a:ext cx="785813" cy="336777"/>
      </dsp:txXfrm>
    </dsp:sp>
    <dsp:sp modelId="{56DF9AD9-31A9-4E8F-9DF3-35B154D980BF}">
      <dsp:nvSpPr>
        <dsp:cNvPr id="0" name=""/>
        <dsp:cNvSpPr/>
      </dsp:nvSpPr>
      <dsp:spPr>
        <a:xfrm rot="5400000">
          <a:off x="1991063" y="1781101"/>
          <a:ext cx="729683" cy="31401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0ACDCC-C086-434C-B2D1-1FBC150E3AD8}">
      <dsp:nvSpPr>
        <dsp:cNvPr id="0" name=""/>
        <dsp:cNvSpPr/>
      </dsp:nvSpPr>
      <dsp:spPr>
        <a:xfrm rot="5400000">
          <a:off x="-168388" y="4149688"/>
          <a:ext cx="1122590" cy="7858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10</a:t>
          </a:r>
          <a:endParaRPr lang="en-US" sz="1800" b="1" kern="1200" dirty="0"/>
        </a:p>
      </dsp:txBody>
      <dsp:txXfrm rot="-5400000">
        <a:off x="1" y="4374207"/>
        <a:ext cx="785813" cy="336777"/>
      </dsp:txXfrm>
    </dsp:sp>
    <dsp:sp modelId="{82C40E4A-D04A-4305-86DE-CF21CB309A70}">
      <dsp:nvSpPr>
        <dsp:cNvPr id="0" name=""/>
        <dsp:cNvSpPr/>
      </dsp:nvSpPr>
      <dsp:spPr>
        <a:xfrm rot="5400000">
          <a:off x="1991063" y="2776049"/>
          <a:ext cx="729683" cy="31401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32DCF8-E835-44AD-A13E-28D661F04E73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D8496B7-3C02-4B2B-BB61-A690C14B27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40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4AFDAE-816F-4F60-BFD0-8606BC0375FF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02ABC6-D630-4345-8B5F-2E09A4E5D0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53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 w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228599"/>
            <a:ext cx="8646785" cy="576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822960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5010912"/>
                  </a:lnTo>
                  <a:lnTo>
                    <a:pt x="7700999" y="5010912"/>
                  </a:lnTo>
                  <a:cubicBezTo>
                    <a:pt x="7992937" y="5010912"/>
                    <a:pt x="8229600" y="4774249"/>
                    <a:pt x="8229600" y="44823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0"/>
              <a:ext cx="8229600" cy="228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17564" y="5304982"/>
            <a:ext cx="6495760" cy="419142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 userDrawn="1">
            <p:ph sz="quarter" idx="10" hasCustomPrompt="1"/>
          </p:nvPr>
        </p:nvSpPr>
        <p:spPr>
          <a:xfrm>
            <a:off x="817562" y="5661563"/>
            <a:ext cx="2936067" cy="331560"/>
          </a:xfrm>
        </p:spPr>
        <p:txBody>
          <a:bodyPr anchor="t"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Presenter/Date</a:t>
            </a:r>
          </a:p>
        </p:txBody>
      </p:sp>
      <p:pic>
        <p:nvPicPr>
          <p:cNvPr id="12" name="Picture 11" descr="Actavis_tm_c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0194" y="5896022"/>
            <a:ext cx="1499616" cy="74328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7562" y="6400142"/>
            <a:ext cx="602561" cy="365125"/>
          </a:xfrm>
        </p:spPr>
        <p:txBody>
          <a:bodyPr/>
          <a:lstStyle/>
          <a:p>
            <a:fld id="{0BA888D0-236D-7F44-9EFD-0D4819FAD3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090573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 w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250950" y="-1250951"/>
            <a:ext cx="5727700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822960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5010912"/>
                  </a:lnTo>
                  <a:lnTo>
                    <a:pt x="7700999" y="5010912"/>
                  </a:lnTo>
                  <a:cubicBezTo>
                    <a:pt x="7992937" y="5010912"/>
                    <a:pt x="8229600" y="4774249"/>
                    <a:pt x="8229600" y="44823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0"/>
              <a:ext cx="8229600" cy="228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2" name="Picture 11" descr="Actavis_tm_c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0194" y="5896022"/>
            <a:ext cx="1499616" cy="74328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7562" y="6400142"/>
            <a:ext cx="602561" cy="365125"/>
          </a:xfrm>
        </p:spPr>
        <p:txBody>
          <a:bodyPr/>
          <a:lstStyle/>
          <a:p>
            <a:fld id="{0BA888D0-236D-7F44-9EFD-0D4819FAD3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7564" y="5304982"/>
            <a:ext cx="6495760" cy="419142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817562" y="5661563"/>
            <a:ext cx="2936067" cy="3315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dirty="0" smtClean="0"/>
              <a:t>Click to add Presenter/Date</a:t>
            </a:r>
          </a:p>
        </p:txBody>
      </p:sp>
    </p:spTree>
    <p:extLst>
      <p:ext uri="{BB962C8B-B14F-4D97-AF65-F5344CB8AC3E}">
        <p14:creationId xmlns:p14="http://schemas.microsoft.com/office/powerpoint/2010/main" val="233419368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28599"/>
            <a:ext cx="8646785" cy="576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822960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5010912"/>
                  </a:lnTo>
                  <a:lnTo>
                    <a:pt x="7700999" y="5010912"/>
                  </a:lnTo>
                  <a:cubicBezTo>
                    <a:pt x="7992937" y="5010912"/>
                    <a:pt x="8229600" y="4774249"/>
                    <a:pt x="8229600" y="44823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0"/>
              <a:ext cx="8229600" cy="228600"/>
            </a:xfrm>
            <a:prstGeom prst="rect">
              <a:avLst/>
            </a:prstGeom>
            <a:solidFill>
              <a:srgbClr val="4C8C2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817564" y="5304982"/>
            <a:ext cx="6495760" cy="419142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 userDrawn="1">
            <p:ph sz="quarter" idx="10"/>
          </p:nvPr>
        </p:nvSpPr>
        <p:spPr>
          <a:xfrm>
            <a:off x="817562" y="5661563"/>
            <a:ext cx="2936067" cy="331560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Actavis_tm_c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0194" y="5896022"/>
            <a:ext cx="1499616" cy="74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79952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avis_tm_c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552" y="2711196"/>
            <a:ext cx="2898648" cy="143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69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659" y="368215"/>
            <a:ext cx="7248665" cy="6768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0" y="6481864"/>
            <a:ext cx="602561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/>
            </a:lvl1pPr>
          </a:lstStyle>
          <a:p>
            <a:fld id="{0BA888D0-236D-7F44-9EFD-0D4819FAD384}" type="slidenum">
              <a:rPr lang="en-US" smtClean="0">
                <a:solidFill>
                  <a:srgbClr val="53565A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5132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 smtClean="0"/>
              <a:t>Click to add 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888D0-236D-7F44-9EFD-0D4819FAD384}" type="slidenum">
              <a:rPr lang="en-US" smtClean="0">
                <a:solidFill>
                  <a:srgbClr val="53565A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413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17562" y="1396906"/>
            <a:ext cx="3678237" cy="4699699"/>
          </a:xfrm>
        </p:spPr>
        <p:txBody>
          <a:bodyPr/>
          <a:lstStyle>
            <a:lvl1pPr>
              <a:defRPr sz="1600" baseline="0"/>
            </a:lvl1pPr>
            <a:lvl2pPr>
              <a:defRPr sz="1600"/>
            </a:lvl2pPr>
            <a:lvl3pPr>
              <a:lnSpc>
                <a:spcPct val="100000"/>
              </a:lnSpc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08562" y="1396906"/>
            <a:ext cx="3678237" cy="469969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888D0-236D-7F44-9EFD-0D4819FAD384}" type="slidenum">
              <a:rPr lang="en-US" smtClean="0">
                <a:solidFill>
                  <a:srgbClr val="53565A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5799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w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00"/>
          <a:stretch/>
        </p:blipFill>
        <p:spPr bwMode="auto">
          <a:xfrm>
            <a:off x="0" y="0"/>
            <a:ext cx="8229600" cy="573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822960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5010912"/>
                  </a:lnTo>
                  <a:lnTo>
                    <a:pt x="7700999" y="5010912"/>
                  </a:lnTo>
                  <a:cubicBezTo>
                    <a:pt x="7992937" y="5010912"/>
                    <a:pt x="8229600" y="4774249"/>
                    <a:pt x="8229600" y="44823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0"/>
              <a:ext cx="8229600" cy="228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2" name="Picture 11" descr="Actavis_tm_c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0194" y="5896022"/>
            <a:ext cx="1499616" cy="74328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7562" y="6400142"/>
            <a:ext cx="602561" cy="365125"/>
          </a:xfrm>
        </p:spPr>
        <p:txBody>
          <a:bodyPr/>
          <a:lstStyle/>
          <a:p>
            <a:fld id="{0BA888D0-236D-7F44-9EFD-0D4819FAD3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7564" y="5304982"/>
            <a:ext cx="6495760" cy="419142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817562" y="5661563"/>
            <a:ext cx="2936067" cy="3315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dirty="0" smtClean="0"/>
              <a:t>Click to add Presenter/Date</a:t>
            </a:r>
          </a:p>
        </p:txBody>
      </p:sp>
    </p:spTree>
    <p:extLst>
      <p:ext uri="{BB962C8B-B14F-4D97-AF65-F5344CB8AC3E}">
        <p14:creationId xmlns:p14="http://schemas.microsoft.com/office/powerpoint/2010/main" val="41341239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w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3-12-19 at 4.09.45 PM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60"/>
          <a:stretch/>
        </p:blipFill>
        <p:spPr>
          <a:xfrm>
            <a:off x="0" y="228600"/>
            <a:ext cx="9144000" cy="5427631"/>
          </a:xfrm>
          <a:prstGeom prst="rect">
            <a:avLst/>
          </a:prstGeom>
        </p:spPr>
      </p:pic>
      <p:grpSp>
        <p:nvGrpSpPr>
          <p:cNvPr id="2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822960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5010912"/>
                  </a:lnTo>
                  <a:lnTo>
                    <a:pt x="7700999" y="5010912"/>
                  </a:lnTo>
                  <a:cubicBezTo>
                    <a:pt x="7992937" y="5010912"/>
                    <a:pt x="8229600" y="4774249"/>
                    <a:pt x="8229600" y="44823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0"/>
              <a:ext cx="8229600" cy="228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2" name="Picture 11" descr="Actavis_tm_c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0194" y="5896022"/>
            <a:ext cx="1499616" cy="74328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7562" y="6400142"/>
            <a:ext cx="602561" cy="365125"/>
          </a:xfrm>
        </p:spPr>
        <p:txBody>
          <a:bodyPr/>
          <a:lstStyle/>
          <a:p>
            <a:fld id="{0BA888D0-236D-7F44-9EFD-0D4819FAD3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7564" y="5304982"/>
            <a:ext cx="6495760" cy="419142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817562" y="5661563"/>
            <a:ext cx="2936067" cy="3315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dirty="0" smtClean="0"/>
              <a:t>Click to add Presenter/Date</a:t>
            </a:r>
          </a:p>
        </p:txBody>
      </p:sp>
    </p:spTree>
    <p:extLst>
      <p:ext uri="{BB962C8B-B14F-4D97-AF65-F5344CB8AC3E}">
        <p14:creationId xmlns:p14="http://schemas.microsoft.com/office/powerpoint/2010/main" val="2003375026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w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10738" r="-1"/>
          <a:stretch/>
        </p:blipFill>
        <p:spPr bwMode="auto">
          <a:xfrm>
            <a:off x="1" y="0"/>
            <a:ext cx="8267700" cy="506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822960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5010912"/>
                  </a:lnTo>
                  <a:lnTo>
                    <a:pt x="7700999" y="5010912"/>
                  </a:lnTo>
                  <a:cubicBezTo>
                    <a:pt x="7992937" y="5010912"/>
                    <a:pt x="8229600" y="4774249"/>
                    <a:pt x="8229600" y="44823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0"/>
              <a:ext cx="8229600" cy="228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2" name="Picture 11" descr="Actavis_tm_c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0194" y="5896022"/>
            <a:ext cx="1499616" cy="74328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7562" y="6400142"/>
            <a:ext cx="602561" cy="365125"/>
          </a:xfrm>
        </p:spPr>
        <p:txBody>
          <a:bodyPr/>
          <a:lstStyle/>
          <a:p>
            <a:fld id="{0BA888D0-236D-7F44-9EFD-0D4819FAD3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7564" y="5304982"/>
            <a:ext cx="6495760" cy="419142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817562" y="5661563"/>
            <a:ext cx="2936067" cy="3315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dirty="0" smtClean="0"/>
              <a:t>Click to add Presenter/Date</a:t>
            </a:r>
          </a:p>
        </p:txBody>
      </p:sp>
    </p:spTree>
    <p:extLst>
      <p:ext uri="{BB962C8B-B14F-4D97-AF65-F5344CB8AC3E}">
        <p14:creationId xmlns:p14="http://schemas.microsoft.com/office/powerpoint/2010/main" val="7747015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 w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3-12-19 at 2.57.24 PM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727"/>
          <a:stretch/>
        </p:blipFill>
        <p:spPr>
          <a:xfrm>
            <a:off x="0" y="76200"/>
            <a:ext cx="8609810" cy="6109230"/>
          </a:xfrm>
          <a:prstGeom prst="rect">
            <a:avLst/>
          </a:prstGeom>
        </p:spPr>
      </p:pic>
      <p:grpSp>
        <p:nvGrpSpPr>
          <p:cNvPr id="2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822960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5010912"/>
                  </a:lnTo>
                  <a:lnTo>
                    <a:pt x="7700999" y="5010912"/>
                  </a:lnTo>
                  <a:cubicBezTo>
                    <a:pt x="7992937" y="5010912"/>
                    <a:pt x="8229600" y="4774249"/>
                    <a:pt x="8229600" y="44823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0"/>
              <a:ext cx="8229600" cy="228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2" name="Picture 11" descr="Actavis_tm_c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0194" y="5896022"/>
            <a:ext cx="1499616" cy="74328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7562" y="6400142"/>
            <a:ext cx="602561" cy="365125"/>
          </a:xfrm>
        </p:spPr>
        <p:txBody>
          <a:bodyPr/>
          <a:lstStyle/>
          <a:p>
            <a:fld id="{0BA888D0-236D-7F44-9EFD-0D4819FAD3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7564" y="5304982"/>
            <a:ext cx="6495760" cy="419142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817562" y="5661563"/>
            <a:ext cx="2936067" cy="3315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dirty="0" smtClean="0"/>
              <a:t>Click to add Presenter/Date</a:t>
            </a:r>
          </a:p>
        </p:txBody>
      </p:sp>
    </p:spTree>
    <p:extLst>
      <p:ext uri="{BB962C8B-B14F-4D97-AF65-F5344CB8AC3E}">
        <p14:creationId xmlns:p14="http://schemas.microsoft.com/office/powerpoint/2010/main" val="2921249677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 w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3-12-19 at 12.54.04 PM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21"/>
          <a:stretch/>
        </p:blipFill>
        <p:spPr>
          <a:xfrm>
            <a:off x="0" y="0"/>
            <a:ext cx="9144000" cy="5429572"/>
          </a:xfrm>
          <a:prstGeom prst="rect">
            <a:avLst/>
          </a:prstGeom>
        </p:spPr>
      </p:pic>
      <p:grpSp>
        <p:nvGrpSpPr>
          <p:cNvPr id="2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822960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5010912"/>
                  </a:lnTo>
                  <a:lnTo>
                    <a:pt x="7700999" y="5010912"/>
                  </a:lnTo>
                  <a:cubicBezTo>
                    <a:pt x="7992937" y="5010912"/>
                    <a:pt x="8229600" y="4774249"/>
                    <a:pt x="8229600" y="44823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0"/>
              <a:ext cx="8229600" cy="228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2" name="Picture 11" descr="Actavis_tm_c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0194" y="5896022"/>
            <a:ext cx="1499616" cy="74328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7562" y="6400142"/>
            <a:ext cx="602561" cy="365125"/>
          </a:xfrm>
        </p:spPr>
        <p:txBody>
          <a:bodyPr/>
          <a:lstStyle/>
          <a:p>
            <a:fld id="{0BA888D0-236D-7F44-9EFD-0D4819FAD3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7564" y="5304982"/>
            <a:ext cx="6495760" cy="419142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817562" y="5661563"/>
            <a:ext cx="2936067" cy="3315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dirty="0" smtClean="0"/>
              <a:t>Click to add Presenter/Date</a:t>
            </a:r>
          </a:p>
        </p:txBody>
      </p:sp>
    </p:spTree>
    <p:extLst>
      <p:ext uri="{BB962C8B-B14F-4D97-AF65-F5344CB8AC3E}">
        <p14:creationId xmlns:p14="http://schemas.microsoft.com/office/powerpoint/2010/main" val="982880114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 w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arne-Northern Ireland-WC13-028-R&amp;D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525"/>
            <a:ext cx="9144000" cy="6172200"/>
          </a:xfrm>
          <a:prstGeom prst="rect">
            <a:avLst/>
          </a:prstGeom>
        </p:spPr>
      </p:pic>
      <p:grpSp>
        <p:nvGrpSpPr>
          <p:cNvPr id="2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822960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5010912"/>
                  </a:lnTo>
                  <a:lnTo>
                    <a:pt x="7700999" y="5010912"/>
                  </a:lnTo>
                  <a:cubicBezTo>
                    <a:pt x="7992937" y="5010912"/>
                    <a:pt x="8229600" y="4774249"/>
                    <a:pt x="8229600" y="44823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0"/>
              <a:ext cx="8229600" cy="228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2" name="Picture 11" descr="Actavis_tm_c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0194" y="5896022"/>
            <a:ext cx="1499616" cy="74328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7562" y="6400142"/>
            <a:ext cx="602561" cy="365125"/>
          </a:xfrm>
        </p:spPr>
        <p:txBody>
          <a:bodyPr/>
          <a:lstStyle/>
          <a:p>
            <a:fld id="{0BA888D0-236D-7F44-9EFD-0D4819FAD3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7564" y="5304982"/>
            <a:ext cx="6495760" cy="419142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817562" y="5661563"/>
            <a:ext cx="2936067" cy="3315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dirty="0" smtClean="0"/>
              <a:t>Click to add Presenter/Date</a:t>
            </a:r>
          </a:p>
        </p:txBody>
      </p:sp>
    </p:spTree>
    <p:extLst>
      <p:ext uri="{BB962C8B-B14F-4D97-AF65-F5344CB8AC3E}">
        <p14:creationId xmlns:p14="http://schemas.microsoft.com/office/powerpoint/2010/main" val="362439800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562" y="781984"/>
            <a:ext cx="7869237" cy="531749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562" y="1395059"/>
            <a:ext cx="7869237" cy="469982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 smtClean="0"/>
              <a:t>Click to add 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562" y="6400142"/>
            <a:ext cx="602561" cy="36512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>
              <a:lnSpc>
                <a:spcPct val="100000"/>
              </a:lnSpc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BA888D0-236D-7F44-9EFD-0D4819FAD384}" type="slidenum">
              <a:rPr lang="en-US" smtClean="0">
                <a:solidFill>
                  <a:srgbClr val="53565A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53565A">
                  <a:tint val="75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lnSpc>
                <a:spcPct val="100000"/>
              </a:lnSpc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Actavis_tm_c.jp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1066" y="6242198"/>
            <a:ext cx="813816" cy="40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3" r:id="rId2"/>
    <p:sldLayoutId id="2147483666" r:id="rId3"/>
    <p:sldLayoutId id="2147483672" r:id="rId4"/>
    <p:sldLayoutId id="2147483673" r:id="rId5"/>
    <p:sldLayoutId id="2147483674" r:id="rId6"/>
    <p:sldLayoutId id="2147483679" r:id="rId7"/>
    <p:sldLayoutId id="2147483680" r:id="rId8"/>
    <p:sldLayoutId id="2147483681" r:id="rId9"/>
    <p:sldLayoutId id="2147483682" r:id="rId10"/>
    <p:sldLayoutId id="2147483700" r:id="rId11"/>
    <p:sldLayoutId id="2147483706" r:id="rId12"/>
    <p:sldLayoutId id="2147483707" r:id="rId13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buFont typeface="Arial"/>
        <a:buNone/>
        <a:defRPr sz="16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231775" indent="-231775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457200" indent="-225425" algn="l" defTabSz="457200" rtl="0" eaLnBrk="1" latinLnBrk="0" hangingPunct="1">
        <a:lnSpc>
          <a:spcPct val="100000"/>
        </a:lnSpc>
        <a:spcBef>
          <a:spcPts val="0"/>
        </a:spcBef>
        <a:buFont typeface="Lucida Grande"/>
        <a:buChar char="-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687388" indent="-230188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912813" indent="-225425" algn="l" defTabSz="457200" rtl="0" eaLnBrk="1" latinLnBrk="0" hangingPunct="1">
        <a:lnSpc>
          <a:spcPct val="100000"/>
        </a:lnSpc>
        <a:spcBef>
          <a:spcPts val="0"/>
        </a:spcBef>
        <a:buFont typeface="Lucida Grande"/>
        <a:buChar char="-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26" Type="http://schemas.openxmlformats.org/officeDocument/2006/relationships/tags" Target="../tags/tag25.xml"/><Relationship Id="rId3" Type="http://schemas.openxmlformats.org/officeDocument/2006/relationships/tags" Target="../tags/tag2.xml"/><Relationship Id="rId21" Type="http://schemas.openxmlformats.org/officeDocument/2006/relationships/tags" Target="../tags/tag20.xml"/><Relationship Id="rId34" Type="http://schemas.openxmlformats.org/officeDocument/2006/relationships/image" Target="../media/image45.emf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5" Type="http://schemas.openxmlformats.org/officeDocument/2006/relationships/tags" Target="../tags/tag24.xml"/><Relationship Id="rId33" Type="http://schemas.openxmlformats.org/officeDocument/2006/relationships/oleObject" Target="../embeddings/oleObject2.bin"/><Relationship Id="rId38" Type="http://schemas.openxmlformats.org/officeDocument/2006/relationships/image" Target="../media/image47.emf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tags" Target="../tags/tag19.xml"/><Relationship Id="rId29" Type="http://schemas.openxmlformats.org/officeDocument/2006/relationships/tags" Target="../tags/tag28.xml"/><Relationship Id="rId1" Type="http://schemas.openxmlformats.org/officeDocument/2006/relationships/vmlDrawing" Target="../drawings/vmlDrawing2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24" Type="http://schemas.openxmlformats.org/officeDocument/2006/relationships/tags" Target="../tags/tag23.xml"/><Relationship Id="rId32" Type="http://schemas.openxmlformats.org/officeDocument/2006/relationships/slideLayout" Target="../slideLayouts/slideLayout2.xml"/><Relationship Id="rId37" Type="http://schemas.openxmlformats.org/officeDocument/2006/relationships/oleObject" Target="../embeddings/oleObject4.bin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23" Type="http://schemas.openxmlformats.org/officeDocument/2006/relationships/tags" Target="../tags/tag22.xml"/><Relationship Id="rId28" Type="http://schemas.openxmlformats.org/officeDocument/2006/relationships/tags" Target="../tags/tag27.xml"/><Relationship Id="rId36" Type="http://schemas.openxmlformats.org/officeDocument/2006/relationships/image" Target="../media/image46.emf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31" Type="http://schemas.openxmlformats.org/officeDocument/2006/relationships/tags" Target="../tags/tag30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tags" Target="../tags/tag21.xml"/><Relationship Id="rId27" Type="http://schemas.openxmlformats.org/officeDocument/2006/relationships/tags" Target="../tags/tag26.xml"/><Relationship Id="rId30" Type="http://schemas.openxmlformats.org/officeDocument/2006/relationships/tags" Target="../tags/tag29.xml"/><Relationship Id="rId35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42.xml"/><Relationship Id="rId18" Type="http://schemas.openxmlformats.org/officeDocument/2006/relationships/tags" Target="../tags/tag47.xml"/><Relationship Id="rId26" Type="http://schemas.openxmlformats.org/officeDocument/2006/relationships/tags" Target="../tags/tag55.xml"/><Relationship Id="rId39" Type="http://schemas.openxmlformats.org/officeDocument/2006/relationships/tags" Target="../tags/tag68.xml"/><Relationship Id="rId3" Type="http://schemas.openxmlformats.org/officeDocument/2006/relationships/tags" Target="../tags/tag32.xml"/><Relationship Id="rId21" Type="http://schemas.openxmlformats.org/officeDocument/2006/relationships/tags" Target="../tags/tag50.xml"/><Relationship Id="rId34" Type="http://schemas.openxmlformats.org/officeDocument/2006/relationships/tags" Target="../tags/tag63.xml"/><Relationship Id="rId42" Type="http://schemas.openxmlformats.org/officeDocument/2006/relationships/tags" Target="../tags/tag71.xml"/><Relationship Id="rId47" Type="http://schemas.openxmlformats.org/officeDocument/2006/relationships/tags" Target="../tags/tag76.xml"/><Relationship Id="rId50" Type="http://schemas.openxmlformats.org/officeDocument/2006/relationships/oleObject" Target="../embeddings/oleObject5.bin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5" Type="http://schemas.openxmlformats.org/officeDocument/2006/relationships/tags" Target="../tags/tag54.xml"/><Relationship Id="rId33" Type="http://schemas.openxmlformats.org/officeDocument/2006/relationships/tags" Target="../tags/tag62.xml"/><Relationship Id="rId38" Type="http://schemas.openxmlformats.org/officeDocument/2006/relationships/tags" Target="../tags/tag67.xml"/><Relationship Id="rId46" Type="http://schemas.openxmlformats.org/officeDocument/2006/relationships/tags" Target="../tags/tag75.xml"/><Relationship Id="rId2" Type="http://schemas.openxmlformats.org/officeDocument/2006/relationships/tags" Target="../tags/tag31.xml"/><Relationship Id="rId16" Type="http://schemas.openxmlformats.org/officeDocument/2006/relationships/tags" Target="../tags/tag45.xml"/><Relationship Id="rId20" Type="http://schemas.openxmlformats.org/officeDocument/2006/relationships/tags" Target="../tags/tag49.xml"/><Relationship Id="rId29" Type="http://schemas.openxmlformats.org/officeDocument/2006/relationships/tags" Target="../tags/tag58.xml"/><Relationship Id="rId41" Type="http://schemas.openxmlformats.org/officeDocument/2006/relationships/tags" Target="../tags/tag70.xml"/><Relationship Id="rId1" Type="http://schemas.openxmlformats.org/officeDocument/2006/relationships/vmlDrawing" Target="../drawings/vmlDrawing3.v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24" Type="http://schemas.openxmlformats.org/officeDocument/2006/relationships/tags" Target="../tags/tag53.xml"/><Relationship Id="rId32" Type="http://schemas.openxmlformats.org/officeDocument/2006/relationships/tags" Target="../tags/tag61.xml"/><Relationship Id="rId37" Type="http://schemas.openxmlformats.org/officeDocument/2006/relationships/tags" Target="../tags/tag66.xml"/><Relationship Id="rId40" Type="http://schemas.openxmlformats.org/officeDocument/2006/relationships/tags" Target="../tags/tag69.xml"/><Relationship Id="rId45" Type="http://schemas.openxmlformats.org/officeDocument/2006/relationships/tags" Target="../tags/tag74.xml"/><Relationship Id="rId53" Type="http://schemas.openxmlformats.org/officeDocument/2006/relationships/image" Target="../media/image49.emf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23" Type="http://schemas.openxmlformats.org/officeDocument/2006/relationships/tags" Target="../tags/tag52.xml"/><Relationship Id="rId28" Type="http://schemas.openxmlformats.org/officeDocument/2006/relationships/tags" Target="../tags/tag57.xml"/><Relationship Id="rId36" Type="http://schemas.openxmlformats.org/officeDocument/2006/relationships/tags" Target="../tags/tag65.xml"/><Relationship Id="rId49" Type="http://schemas.openxmlformats.org/officeDocument/2006/relationships/slideLayout" Target="../slideLayouts/slideLayout13.xml"/><Relationship Id="rId10" Type="http://schemas.openxmlformats.org/officeDocument/2006/relationships/tags" Target="../tags/tag39.xml"/><Relationship Id="rId19" Type="http://schemas.openxmlformats.org/officeDocument/2006/relationships/tags" Target="../tags/tag48.xml"/><Relationship Id="rId31" Type="http://schemas.openxmlformats.org/officeDocument/2006/relationships/tags" Target="../tags/tag60.xml"/><Relationship Id="rId44" Type="http://schemas.openxmlformats.org/officeDocument/2006/relationships/tags" Target="../tags/tag73.xml"/><Relationship Id="rId52" Type="http://schemas.openxmlformats.org/officeDocument/2006/relationships/oleObject" Target="../embeddings/oleObject6.bin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Relationship Id="rId22" Type="http://schemas.openxmlformats.org/officeDocument/2006/relationships/tags" Target="../tags/tag51.xml"/><Relationship Id="rId27" Type="http://schemas.openxmlformats.org/officeDocument/2006/relationships/tags" Target="../tags/tag56.xml"/><Relationship Id="rId30" Type="http://schemas.openxmlformats.org/officeDocument/2006/relationships/tags" Target="../tags/tag59.xml"/><Relationship Id="rId35" Type="http://schemas.openxmlformats.org/officeDocument/2006/relationships/tags" Target="../tags/tag64.xml"/><Relationship Id="rId43" Type="http://schemas.openxmlformats.org/officeDocument/2006/relationships/tags" Target="../tags/tag72.xml"/><Relationship Id="rId48" Type="http://schemas.openxmlformats.org/officeDocument/2006/relationships/tags" Target="../tags/tag77.xml"/><Relationship Id="rId8" Type="http://schemas.openxmlformats.org/officeDocument/2006/relationships/tags" Target="../tags/tag37.xml"/><Relationship Id="rId51" Type="http://schemas.openxmlformats.org/officeDocument/2006/relationships/image" Target="../media/image4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tags" Target="../tags/tag89.xml"/><Relationship Id="rId18" Type="http://schemas.openxmlformats.org/officeDocument/2006/relationships/tags" Target="../tags/tag94.xml"/><Relationship Id="rId26" Type="http://schemas.openxmlformats.org/officeDocument/2006/relationships/tags" Target="../tags/tag102.xml"/><Relationship Id="rId3" Type="http://schemas.openxmlformats.org/officeDocument/2006/relationships/tags" Target="../tags/tag79.xml"/><Relationship Id="rId21" Type="http://schemas.openxmlformats.org/officeDocument/2006/relationships/tags" Target="../tags/tag97.xml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17" Type="http://schemas.openxmlformats.org/officeDocument/2006/relationships/tags" Target="../tags/tag93.xml"/><Relationship Id="rId25" Type="http://schemas.openxmlformats.org/officeDocument/2006/relationships/tags" Target="../tags/tag101.xml"/><Relationship Id="rId33" Type="http://schemas.openxmlformats.org/officeDocument/2006/relationships/image" Target="../media/image50.emf"/><Relationship Id="rId2" Type="http://schemas.openxmlformats.org/officeDocument/2006/relationships/tags" Target="../tags/tag78.xml"/><Relationship Id="rId16" Type="http://schemas.openxmlformats.org/officeDocument/2006/relationships/tags" Target="../tags/tag92.xml"/><Relationship Id="rId20" Type="http://schemas.openxmlformats.org/officeDocument/2006/relationships/tags" Target="../tags/tag96.xml"/><Relationship Id="rId29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24" Type="http://schemas.openxmlformats.org/officeDocument/2006/relationships/tags" Target="../tags/tag100.xml"/><Relationship Id="rId32" Type="http://schemas.openxmlformats.org/officeDocument/2006/relationships/oleObject" Target="../embeddings/oleObject8.bin"/><Relationship Id="rId5" Type="http://schemas.openxmlformats.org/officeDocument/2006/relationships/tags" Target="../tags/tag81.xml"/><Relationship Id="rId15" Type="http://schemas.openxmlformats.org/officeDocument/2006/relationships/tags" Target="../tags/tag91.xml"/><Relationship Id="rId23" Type="http://schemas.openxmlformats.org/officeDocument/2006/relationships/tags" Target="../tags/tag99.xml"/><Relationship Id="rId28" Type="http://schemas.openxmlformats.org/officeDocument/2006/relationships/tags" Target="../tags/tag104.xml"/><Relationship Id="rId10" Type="http://schemas.openxmlformats.org/officeDocument/2006/relationships/tags" Target="../tags/tag86.xml"/><Relationship Id="rId19" Type="http://schemas.openxmlformats.org/officeDocument/2006/relationships/tags" Target="../tags/tag95.xml"/><Relationship Id="rId31" Type="http://schemas.openxmlformats.org/officeDocument/2006/relationships/image" Target="../media/image48.emf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tags" Target="../tags/tag90.xml"/><Relationship Id="rId22" Type="http://schemas.openxmlformats.org/officeDocument/2006/relationships/tags" Target="../tags/tag98.xml"/><Relationship Id="rId27" Type="http://schemas.openxmlformats.org/officeDocument/2006/relationships/tags" Target="../tags/tag103.xml"/><Relationship Id="rId30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gif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png"/><Relationship Id="rId2" Type="http://schemas.openxmlformats.org/officeDocument/2006/relationships/chart" Target="../charts/chart1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gif"/><Relationship Id="rId5" Type="http://schemas.openxmlformats.org/officeDocument/2006/relationships/image" Target="../media/image19.jpeg"/><Relationship Id="rId15" Type="http://schemas.openxmlformats.org/officeDocument/2006/relationships/image" Target="../media/image29.png"/><Relationship Id="rId10" Type="http://schemas.openxmlformats.org/officeDocument/2006/relationships/image" Target="../media/image24.jpeg"/><Relationship Id="rId19" Type="http://schemas.openxmlformats.org/officeDocument/2006/relationships/image" Target="../media/image33.png"/><Relationship Id="rId4" Type="http://schemas.openxmlformats.org/officeDocument/2006/relationships/image" Target="../media/image18.jpeg"/><Relationship Id="rId9" Type="http://schemas.openxmlformats.org/officeDocument/2006/relationships/image" Target="../media/image23.gif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oleObject" Target="../embeddings/oleObject1.bin"/><Relationship Id="rId18" Type="http://schemas.openxmlformats.org/officeDocument/2006/relationships/image" Target="../media/image37.gif"/><Relationship Id="rId3" Type="http://schemas.openxmlformats.org/officeDocument/2006/relationships/diagramData" Target="../diagrams/data1.xml"/><Relationship Id="rId21" Type="http://schemas.openxmlformats.org/officeDocument/2006/relationships/image" Target="../media/image39.jpeg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image" Target="../media/image36.jpeg"/><Relationship Id="rId25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gif"/><Relationship Id="rId20" Type="http://schemas.openxmlformats.org/officeDocument/2006/relationships/image" Target="../media/image38.png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image" Target="../media/image42.jpeg"/><Relationship Id="rId5" Type="http://schemas.openxmlformats.org/officeDocument/2006/relationships/diagramQuickStyle" Target="../diagrams/quickStyle1.xml"/><Relationship Id="rId15" Type="http://schemas.openxmlformats.org/officeDocument/2006/relationships/hyperlink" Target="http://www.mylan.com/" TargetMode="External"/><Relationship Id="rId23" Type="http://schemas.openxmlformats.org/officeDocument/2006/relationships/image" Target="../media/image41.gif"/><Relationship Id="rId10" Type="http://schemas.openxmlformats.org/officeDocument/2006/relationships/diagramQuickStyle" Target="../diagrams/quickStyle2.xml"/><Relationship Id="rId19" Type="http://schemas.openxmlformats.org/officeDocument/2006/relationships/hyperlink" Target="http://www.lupinpharmaceuticals.com/index.htm" TargetMode="Externa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34.png"/><Relationship Id="rId22" Type="http://schemas.openxmlformats.org/officeDocument/2006/relationships/image" Target="../media/image40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17563" y="5233480"/>
            <a:ext cx="8484091" cy="5684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dirty="0" smtClean="0">
                <a:solidFill>
                  <a:srgbClr val="53565A"/>
                </a:solidFill>
                <a:latin typeface="Calibri" pitchFamily="34" charset="0"/>
                <a:cs typeface="Calibri" pitchFamily="34" charset="0"/>
              </a:rPr>
              <a:t>Operations Planning Summit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2498" y="5714136"/>
            <a:ext cx="5963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8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June, 2 2015</a:t>
            </a:r>
          </a:p>
        </p:txBody>
      </p:sp>
    </p:spTree>
    <p:extLst>
      <p:ext uri="{BB962C8B-B14F-4D97-AF65-F5344CB8AC3E}">
        <p14:creationId xmlns:p14="http://schemas.microsoft.com/office/powerpoint/2010/main" val="41411971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30251"/>
            <a:ext cx="6954837" cy="531749"/>
          </a:xfrm>
        </p:spPr>
        <p:txBody>
          <a:bodyPr/>
          <a:lstStyle/>
          <a:p>
            <a:r>
              <a:rPr lang="en-US" dirty="0" smtClean="0"/>
              <a:t>Top 15 Products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5056369"/>
              </p:ext>
            </p:extLst>
          </p:nvPr>
        </p:nvGraphicFramePr>
        <p:xfrm>
          <a:off x="1371600" y="862983"/>
          <a:ext cx="5638800" cy="5614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3626"/>
                <a:gridCol w="1455174"/>
              </a:tblGrid>
              <a:tr h="635369"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/>
                        <a:t>Products</a:t>
                      </a:r>
                      <a:endParaRPr lang="en-US" sz="1700" dirty="0"/>
                    </a:p>
                  </a:txBody>
                  <a:tcPr marL="89910" marR="89910" marT="44955" marB="449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Actual 2014</a:t>
                      </a:r>
                    </a:p>
                    <a:p>
                      <a:pPr algn="ctr"/>
                      <a:r>
                        <a:rPr lang="en-US" sz="1700" dirty="0" smtClean="0"/>
                        <a:t>Net Sales</a:t>
                      </a:r>
                      <a:endParaRPr lang="en-US" sz="1700" dirty="0"/>
                    </a:p>
                  </a:txBody>
                  <a:tcPr marL="89910" marR="89910" marT="44955" marB="44955" anchor="ctr"/>
                </a:tc>
              </a:tr>
              <a:tr h="33191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Lidocaine Patch</a:t>
                      </a:r>
                      <a:endParaRPr lang="en-US" sz="1400" b="1" dirty="0"/>
                    </a:p>
                  </a:txBody>
                  <a:tcPr marL="89910" marR="89910" marT="44955" marB="4495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$556.8</a:t>
                      </a:r>
                      <a:endParaRPr lang="en-US" sz="1400" b="1" dirty="0"/>
                    </a:p>
                  </a:txBody>
                  <a:tcPr marL="89910" marR="350652" marT="44955" marB="44955" anchor="ctr"/>
                </a:tc>
              </a:tr>
              <a:tr h="33191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Methylphenidate AG</a:t>
                      </a:r>
                      <a:endParaRPr lang="en-US" sz="1400" b="1" dirty="0"/>
                    </a:p>
                  </a:txBody>
                  <a:tcPr marL="89910" marR="89910" marT="44955" marB="4495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392.9</a:t>
                      </a:r>
                      <a:endParaRPr lang="en-US" sz="1400" b="1" dirty="0"/>
                    </a:p>
                  </a:txBody>
                  <a:tcPr marL="89910" marR="350652" marT="44955" marB="44955" anchor="ctr"/>
                </a:tc>
              </a:tr>
              <a:tr h="331910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Metoprolol</a:t>
                      </a:r>
                      <a:r>
                        <a:rPr lang="en-US" sz="1400" b="1" dirty="0" smtClean="0"/>
                        <a:t> ER </a:t>
                      </a:r>
                      <a:r>
                        <a:rPr lang="en-US" sz="1400" b="1" dirty="0" err="1" smtClean="0"/>
                        <a:t>Andrx</a:t>
                      </a:r>
                      <a:endParaRPr lang="en-US" sz="1400" b="1" dirty="0"/>
                    </a:p>
                  </a:txBody>
                  <a:tcPr marL="89910" marR="89910" marT="44955" marB="4495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174.0</a:t>
                      </a:r>
                      <a:endParaRPr lang="en-US" sz="1400" b="1" dirty="0"/>
                    </a:p>
                  </a:txBody>
                  <a:tcPr marL="89910" marR="350652" marT="44955" marB="44955" anchor="ctr"/>
                </a:tc>
              </a:tr>
              <a:tr h="33191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Mixed Amphetamine</a:t>
                      </a:r>
                      <a:endParaRPr lang="en-US" sz="1400" b="1" dirty="0"/>
                    </a:p>
                  </a:txBody>
                  <a:tcPr marL="89910" marR="89910" marT="44955" marB="4495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145.6</a:t>
                      </a:r>
                      <a:endParaRPr lang="en-US" sz="1400" b="1" dirty="0"/>
                    </a:p>
                  </a:txBody>
                  <a:tcPr marL="89910" marR="350652" marT="44955" marB="44955" anchor="ctr"/>
                </a:tc>
              </a:tr>
              <a:tr h="33191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Duloxetine Hydrochloride</a:t>
                      </a:r>
                      <a:endParaRPr lang="en-US" sz="1400" b="1" dirty="0"/>
                    </a:p>
                  </a:txBody>
                  <a:tcPr marL="89910" marR="89910" marT="44955" marB="4495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138.0</a:t>
                      </a:r>
                      <a:endParaRPr lang="en-US" sz="1400" b="1" dirty="0"/>
                    </a:p>
                  </a:txBody>
                  <a:tcPr marL="89910" marR="350652" marT="44955" marB="44955" anchor="ctr"/>
                </a:tc>
              </a:tr>
              <a:tr h="33191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OTC (</a:t>
                      </a:r>
                      <a:r>
                        <a:rPr lang="en-US" sz="1400" b="1" dirty="0" err="1" smtClean="0"/>
                        <a:t>incl</a:t>
                      </a:r>
                      <a:r>
                        <a:rPr lang="en-US" sz="1400" b="1" dirty="0" smtClean="0"/>
                        <a:t> Nicotine &amp; Next Choice)</a:t>
                      </a:r>
                      <a:endParaRPr lang="en-US" sz="1400" b="1" dirty="0"/>
                    </a:p>
                  </a:txBody>
                  <a:tcPr marL="89910" marR="89910" marT="44955" marB="4495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94.8</a:t>
                      </a:r>
                      <a:endParaRPr lang="en-US" sz="1400" b="1" dirty="0"/>
                    </a:p>
                  </a:txBody>
                  <a:tcPr marL="89910" marR="350652" marT="44955" marB="44955" anchor="ctr"/>
                </a:tc>
              </a:tr>
              <a:tr h="33191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Oxycodone/APAP</a:t>
                      </a:r>
                      <a:endParaRPr lang="en-US" sz="1400" b="1" dirty="0"/>
                    </a:p>
                  </a:txBody>
                  <a:tcPr marL="89910" marR="89910" marT="44955" marB="4495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93.4</a:t>
                      </a:r>
                      <a:endParaRPr lang="en-US" sz="1400" b="1" dirty="0"/>
                    </a:p>
                  </a:txBody>
                  <a:tcPr marL="89910" marR="350652" marT="44955" marB="44955" anchor="ctr"/>
                </a:tc>
              </a:tr>
              <a:tr h="33191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Methylphenidate IR</a:t>
                      </a:r>
                    </a:p>
                  </a:txBody>
                  <a:tcPr marL="89910" marR="89910" marT="44955" marB="4495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84.0</a:t>
                      </a:r>
                      <a:endParaRPr lang="en-US" sz="1400" b="1" dirty="0"/>
                    </a:p>
                  </a:txBody>
                  <a:tcPr marL="89910" marR="350652" marT="44955" marB="44955" anchor="ctr"/>
                </a:tc>
              </a:tr>
              <a:tr h="33191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Doxycycline </a:t>
                      </a:r>
                      <a:r>
                        <a:rPr lang="en-US" sz="1400" b="1" dirty="0" err="1" smtClean="0"/>
                        <a:t>Hyclate</a:t>
                      </a:r>
                      <a:endParaRPr lang="en-US" sz="1400" b="1" dirty="0"/>
                    </a:p>
                  </a:txBody>
                  <a:tcPr marL="89910" marR="89910" marT="44955" marB="4495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73.2</a:t>
                      </a:r>
                      <a:endParaRPr lang="en-US" sz="1400" b="1" dirty="0"/>
                    </a:p>
                  </a:txBody>
                  <a:tcPr marL="89910" marR="350652" marT="44955" marB="44955" anchor="ctr"/>
                </a:tc>
              </a:tr>
              <a:tr h="33191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Buprenorphine/Naloxone</a:t>
                      </a:r>
                      <a:endParaRPr lang="en-US" sz="1400" b="1" dirty="0"/>
                    </a:p>
                  </a:txBody>
                  <a:tcPr marL="89910" marR="89910" marT="44955" marB="4495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72.9</a:t>
                      </a:r>
                      <a:endParaRPr lang="en-US" sz="1400" b="1" dirty="0"/>
                    </a:p>
                  </a:txBody>
                  <a:tcPr marL="89910" marR="350652" marT="44955" marB="44955" anchor="ctr"/>
                </a:tc>
              </a:tr>
              <a:tr h="33191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Metformin HCL XT</a:t>
                      </a:r>
                      <a:r>
                        <a:rPr lang="en-US" sz="1400" b="1" baseline="0" dirty="0" smtClean="0"/>
                        <a:t> AG</a:t>
                      </a:r>
                      <a:endParaRPr lang="en-US" sz="1400" b="1" dirty="0"/>
                    </a:p>
                  </a:txBody>
                  <a:tcPr marL="89910" marR="89910" marT="44955" marB="4495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67.8</a:t>
                      </a:r>
                      <a:endParaRPr lang="en-US" sz="1400" b="1" dirty="0"/>
                    </a:p>
                  </a:txBody>
                  <a:tcPr marL="89910" marR="350652" marT="44955" marB="44955" anchor="ctr"/>
                </a:tc>
              </a:tr>
              <a:tr h="33191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Hydrocodone/APAP</a:t>
                      </a:r>
                    </a:p>
                  </a:txBody>
                  <a:tcPr marL="89910" marR="89910" marT="44955" marB="4495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63.6</a:t>
                      </a:r>
                      <a:endParaRPr lang="en-US" sz="1400" b="1" dirty="0"/>
                    </a:p>
                  </a:txBody>
                  <a:tcPr marL="89910" marR="350652" marT="44955" marB="44955" anchor="ctr"/>
                </a:tc>
              </a:tr>
              <a:tr h="33191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Potassium</a:t>
                      </a:r>
                      <a:r>
                        <a:rPr lang="en-US" sz="1400" b="1" baseline="0" dirty="0" smtClean="0"/>
                        <a:t> CHL </a:t>
                      </a:r>
                      <a:r>
                        <a:rPr lang="en-US" sz="1400" b="1" baseline="0" dirty="0" err="1" smtClean="0"/>
                        <a:t>Andrx</a:t>
                      </a:r>
                      <a:endParaRPr lang="en-US" sz="1400" b="1" dirty="0"/>
                    </a:p>
                  </a:txBody>
                  <a:tcPr marL="89910" marR="89910" marT="44955" marB="4495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62.6</a:t>
                      </a:r>
                      <a:endParaRPr lang="en-US" sz="1400" b="1" dirty="0"/>
                    </a:p>
                  </a:txBody>
                  <a:tcPr marL="89910" marR="350652" marT="44955" marB="44955" anchor="ctr"/>
                </a:tc>
              </a:tr>
              <a:tr h="33191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Enoxaparin</a:t>
                      </a:r>
                      <a:endParaRPr lang="en-US" sz="1400" b="1" dirty="0"/>
                    </a:p>
                  </a:txBody>
                  <a:tcPr marL="89910" marR="89910" marT="44955" marB="4495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62.2</a:t>
                      </a:r>
                      <a:endParaRPr lang="en-US" sz="1400" b="1" dirty="0"/>
                    </a:p>
                  </a:txBody>
                  <a:tcPr marL="89910" marR="350652" marT="44955" marB="44955" anchor="ctr"/>
                </a:tc>
              </a:tr>
              <a:tr h="33191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Propranolol ER</a:t>
                      </a:r>
                      <a:endParaRPr lang="en-US" sz="1400" b="1" dirty="0"/>
                    </a:p>
                  </a:txBody>
                  <a:tcPr marL="89910" marR="89910" marT="44955" marB="4495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59.7</a:t>
                      </a:r>
                      <a:endParaRPr lang="en-US" sz="1400" b="1" dirty="0"/>
                    </a:p>
                  </a:txBody>
                  <a:tcPr marL="89910" marR="350652" marT="44955" marB="44955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888D0-236D-7F44-9EFD-0D4819FAD384}" type="slidenum">
              <a:rPr lang="en-US" smtClean="0">
                <a:solidFill>
                  <a:srgbClr val="53565A">
                    <a:tint val="75000"/>
                  </a:srgbClr>
                </a:solidFill>
              </a:rPr>
              <a:pPr/>
              <a:t>10</a:t>
            </a:fld>
            <a:endParaRPr lang="en-US" dirty="0">
              <a:solidFill>
                <a:srgbClr val="53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3300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563" y="304800"/>
            <a:ext cx="7869237" cy="531749"/>
          </a:xfrm>
        </p:spPr>
        <p:txBody>
          <a:bodyPr>
            <a:normAutofit/>
          </a:bodyPr>
          <a:lstStyle/>
          <a:p>
            <a:r>
              <a:rPr lang="en-US" dirty="0" smtClean="0"/>
              <a:t>Methylphenidate ER Weekly </a:t>
            </a:r>
            <a:r>
              <a:rPr lang="en-US" dirty="0" err="1" smtClean="0"/>
              <a:t>TRx</a:t>
            </a:r>
            <a:r>
              <a:rPr lang="en-US" dirty="0" smtClean="0"/>
              <a:t> (Last 4 Weeks) 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257776" cy="5271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6459379"/>
            <a:ext cx="533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IMS RAPID </a:t>
            </a:r>
            <a:r>
              <a:rPr lang="en-US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Weekly </a:t>
            </a:r>
            <a:r>
              <a:rPr lang="en-US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Audit </a:t>
            </a:r>
            <a:r>
              <a:rPr lang="en-US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May 15,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196299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653325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4" name="think-cell Slide" r:id="rId33" imgW="360" imgH="360" progId="TCLayout.ActiveDocument.1">
                  <p:embed/>
                </p:oleObj>
              </mc:Choice>
              <mc:Fallback>
                <p:oleObj name="think-cell Slide" r:id="rId33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209800" y="1447800"/>
            <a:ext cx="501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53565A"/>
                </a:solidFill>
                <a:latin typeface="Arial Black"/>
                <a:cs typeface="Arial Black"/>
              </a:rPr>
              <a:t>US Products &amp; Development </a:t>
            </a:r>
            <a:r>
              <a:rPr lang="en-US" dirty="0">
                <a:solidFill>
                  <a:srgbClr val="53565A"/>
                </a:solidFill>
                <a:latin typeface="Arial Black"/>
                <a:cs typeface="Arial Black"/>
              </a:rPr>
              <a:t>P</a:t>
            </a:r>
            <a:r>
              <a:rPr lang="en-US" dirty="0" smtClean="0">
                <a:solidFill>
                  <a:srgbClr val="53565A"/>
                </a:solidFill>
                <a:latin typeface="Arial Black"/>
                <a:cs typeface="Arial Black"/>
              </a:rPr>
              <a:t>rojects*</a:t>
            </a:r>
            <a:endParaRPr lang="en-US" dirty="0">
              <a:solidFill>
                <a:srgbClr val="53565A"/>
              </a:solidFill>
              <a:latin typeface="Arial Black"/>
              <a:cs typeface="Arial Blac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6400800" cy="53174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Development Portfolio Well Diversified </a:t>
            </a:r>
            <a:br>
              <a:rPr lang="en-US" sz="2800" dirty="0" smtClean="0"/>
            </a:br>
            <a:r>
              <a:rPr lang="en-US" sz="2800" dirty="0" smtClean="0"/>
              <a:t>Across Dosage Forms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6223295"/>
            <a:ext cx="24944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000000"/>
                </a:solidFill>
              </a:rPr>
              <a:t>*Based </a:t>
            </a:r>
            <a:r>
              <a:rPr lang="en-US" sz="900" dirty="0">
                <a:solidFill>
                  <a:srgbClr val="000000"/>
                </a:solidFill>
              </a:rPr>
              <a:t>on # of products in each dosage </a:t>
            </a:r>
            <a:r>
              <a:rPr lang="en-US" sz="900" dirty="0" smtClean="0">
                <a:solidFill>
                  <a:srgbClr val="000000"/>
                </a:solidFill>
              </a:rPr>
              <a:t>form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38325" y="1903413"/>
            <a:ext cx="2103120" cy="27432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Filed at FDA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11700" y="1903413"/>
            <a:ext cx="2103120" cy="27432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 Development</a:t>
            </a: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474202730"/>
              </p:ext>
            </p:extLst>
          </p:nvPr>
        </p:nvGraphicFramePr>
        <p:xfrm>
          <a:off x="1714500" y="2286000"/>
          <a:ext cx="2552700" cy="2533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5" name="Chart" r:id="rId35" imgW="2552764" imgH="2533560" progId="MSGraph.Chart.8">
                  <p:embed followColorScheme="full"/>
                </p:oleObj>
              </mc:Choice>
              <mc:Fallback>
                <p:oleObj name="Chart" r:id="rId35" imgW="2552764" imgH="253356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2286000"/>
                        <a:ext cx="2552700" cy="25337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 Placeholder 25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3352800" y="3124200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0" indent="0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chemeClr val="accent4"/>
              </a:buClr>
              <a:buSzPct val="120000"/>
              <a:buFontTx/>
              <a:buNone/>
              <a:defRPr sz="1600" b="1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•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–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–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–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5pPr>
            <a:lvl6pPr marL="2514117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28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40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53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8C19A83-01BD-46F6-A6CE-10094454EB04}" type="datetime'3''''''''''''6''''''''''''''''''''''''''''''''''%'''''''">
              <a:rPr lang="en-US">
                <a:solidFill>
                  <a:srgbClr val="000000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36%</a:t>
            </a:fld>
            <a:endParaRPr lang="en-US" sz="1400" dirty="0">
              <a:solidFill>
                <a:srgbClr val="000000"/>
              </a:solidFill>
              <a:latin typeface="Calibri"/>
              <a:sym typeface="Calibri"/>
            </a:endParaRPr>
          </a:p>
        </p:txBody>
      </p:sp>
      <p:sp>
        <p:nvSpPr>
          <p:cNvPr id="65" name="Text Placeholder 27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2155825" y="3749675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0" indent="0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chemeClr val="accent4"/>
              </a:buClr>
              <a:buSzPct val="120000"/>
              <a:buFontTx/>
              <a:buNone/>
              <a:defRPr sz="1600" b="1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•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–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–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–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5pPr>
            <a:lvl6pPr marL="2514117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28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40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53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AE00953-8E40-4ADD-8CB1-D4B87BA6FB08}" type="datetime'''''''''''''''''''''''1''''''''''''''''5''''''''''''''''%'''''">
              <a:rPr lang="en-US">
                <a:solidFill>
                  <a:srgbClr val="000000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15%</a:t>
            </a:fld>
            <a:endParaRPr lang="en-US" sz="1400" dirty="0">
              <a:solidFill>
                <a:srgbClr val="000000"/>
              </a:solidFill>
              <a:latin typeface="Calibri"/>
              <a:sym typeface="Calibri"/>
            </a:endParaRPr>
          </a:p>
        </p:txBody>
      </p:sp>
      <p:sp>
        <p:nvSpPr>
          <p:cNvPr id="64" name="Text Placeholder 26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2895600" y="4114800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0" indent="0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chemeClr val="accent4"/>
              </a:buClr>
              <a:buSzPct val="120000"/>
              <a:buFontTx/>
              <a:buNone/>
              <a:defRPr sz="1600" b="1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•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–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–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–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5pPr>
            <a:lvl6pPr marL="2514117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28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40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53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340FE9D-70B2-4CCD-88B6-54FF1B4985C4}" type="datetime'''2''''''''''''''''''''''''6''''''%'">
              <a:rPr lang="en-US">
                <a:solidFill>
                  <a:srgbClr val="000000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26%</a:t>
            </a:fld>
            <a:endParaRPr lang="en-US" sz="1400" dirty="0">
              <a:solidFill>
                <a:srgbClr val="000000"/>
              </a:solidFill>
              <a:latin typeface="Calibri"/>
              <a:sym typeface="Calibri"/>
            </a:endParaRPr>
          </a:p>
        </p:txBody>
      </p:sp>
      <p:sp>
        <p:nvSpPr>
          <p:cNvPr id="66" name="Text Placeholder 28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1889125" y="3187700"/>
            <a:ext cx="2682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0" indent="0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chemeClr val="accent4"/>
              </a:buClr>
              <a:buSzPct val="120000"/>
              <a:buFontTx/>
              <a:buNone/>
              <a:defRPr sz="1600" b="1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•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–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–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–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5pPr>
            <a:lvl6pPr marL="2514117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28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40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53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8E3A654-FEAC-44AC-A696-583AE9178B46}" type="datetime'''''''''''''8''%'''''''''''''''''''''''''''">
              <a:rPr lang="en-US" sz="1400" b="0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8%</a:t>
            </a:fld>
            <a:endParaRPr lang="en-US" sz="1400" b="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8" name="Rectangle 7"/>
          <p:cNvSpPr/>
          <p:nvPr>
            <p:custDataLst>
              <p:tags r:id="rId9"/>
            </p:custDataLst>
          </p:nvPr>
        </p:nvSpPr>
        <p:spPr bwMode="auto">
          <a:xfrm>
            <a:off x="2544763" y="5043488"/>
            <a:ext cx="250825" cy="187325"/>
          </a:xfrm>
          <a:prstGeom prst="rect">
            <a:avLst/>
          </a:prstGeom>
          <a:solidFill>
            <a:srgbClr val="308B30"/>
          </a:solidFill>
          <a:ln w="9525">
            <a:solidFill>
              <a:schemeClr val="tx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1200" dirty="0" smtClean="0">
              <a:solidFill>
                <a:schemeClr val="bg2"/>
              </a:solidFill>
            </a:endParaRPr>
          </a:p>
        </p:txBody>
      </p:sp>
      <p:sp>
        <p:nvSpPr>
          <p:cNvPr id="51" name="Rectangle 50"/>
          <p:cNvSpPr/>
          <p:nvPr>
            <p:custDataLst>
              <p:tags r:id="rId10"/>
            </p:custDataLst>
          </p:nvPr>
        </p:nvSpPr>
        <p:spPr bwMode="auto">
          <a:xfrm>
            <a:off x="5246688" y="5043488"/>
            <a:ext cx="250825" cy="187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1200" dirty="0" smtClean="0">
              <a:solidFill>
                <a:schemeClr val="bg2"/>
              </a:solidFill>
            </a:endParaRPr>
          </a:p>
        </p:txBody>
      </p:sp>
      <p:sp>
        <p:nvSpPr>
          <p:cNvPr id="11" name="Rectangle 10"/>
          <p:cNvSpPr/>
          <p:nvPr>
            <p:custDataLst>
              <p:tags r:id="rId11"/>
            </p:custDataLst>
          </p:nvPr>
        </p:nvSpPr>
        <p:spPr bwMode="auto">
          <a:xfrm>
            <a:off x="2544763" y="5570538"/>
            <a:ext cx="250825" cy="187325"/>
          </a:xfrm>
          <a:prstGeom prst="rect">
            <a:avLst/>
          </a:prstGeom>
          <a:solidFill>
            <a:srgbClr val="ED9908"/>
          </a:solidFill>
          <a:ln w="9525">
            <a:solidFill>
              <a:schemeClr val="tx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1200" dirty="0" smtClean="0">
              <a:solidFill>
                <a:schemeClr val="bg2"/>
              </a:solidFill>
            </a:endParaRPr>
          </a:p>
        </p:txBody>
      </p:sp>
      <p:sp>
        <p:nvSpPr>
          <p:cNvPr id="37" name="Rectangle 36"/>
          <p:cNvSpPr/>
          <p:nvPr>
            <p:custDataLst>
              <p:tags r:id="rId12"/>
            </p:custDataLst>
          </p:nvPr>
        </p:nvSpPr>
        <p:spPr bwMode="auto">
          <a:xfrm>
            <a:off x="3930650" y="5043488"/>
            <a:ext cx="250825" cy="187325"/>
          </a:xfrm>
          <a:prstGeom prst="rect">
            <a:avLst/>
          </a:prstGeom>
          <a:solidFill>
            <a:srgbClr val="801D7D"/>
          </a:solidFill>
          <a:ln w="9525">
            <a:solidFill>
              <a:schemeClr val="tx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1200" dirty="0" smtClean="0">
              <a:solidFill>
                <a:schemeClr val="bg2"/>
              </a:solidFill>
            </a:endParaRPr>
          </a:p>
        </p:txBody>
      </p:sp>
      <p:sp>
        <p:nvSpPr>
          <p:cNvPr id="10" name="Rectangle 9"/>
          <p:cNvSpPr/>
          <p:nvPr>
            <p:custDataLst>
              <p:tags r:id="rId13"/>
            </p:custDataLst>
          </p:nvPr>
        </p:nvSpPr>
        <p:spPr bwMode="auto">
          <a:xfrm>
            <a:off x="2544763" y="5307013"/>
            <a:ext cx="250825" cy="187325"/>
          </a:xfrm>
          <a:prstGeom prst="rect">
            <a:avLst/>
          </a:prstGeom>
          <a:solidFill>
            <a:srgbClr val="2763AE"/>
          </a:solidFill>
          <a:ln w="9525">
            <a:solidFill>
              <a:schemeClr val="tx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1200" dirty="0" smtClean="0">
              <a:solidFill>
                <a:schemeClr val="bg2"/>
              </a:solidFill>
            </a:endParaRPr>
          </a:p>
        </p:txBody>
      </p:sp>
      <p:sp>
        <p:nvSpPr>
          <p:cNvPr id="53" name="Rectangle 52"/>
          <p:cNvSpPr/>
          <p:nvPr>
            <p:custDataLst>
              <p:tags r:id="rId14"/>
            </p:custDataLst>
          </p:nvPr>
        </p:nvSpPr>
        <p:spPr bwMode="auto">
          <a:xfrm>
            <a:off x="5246688" y="5570538"/>
            <a:ext cx="250825" cy="1873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1200" dirty="0" smtClean="0">
              <a:solidFill>
                <a:schemeClr val="bg2"/>
              </a:solidFill>
            </a:endParaRPr>
          </a:p>
        </p:txBody>
      </p:sp>
      <p:sp>
        <p:nvSpPr>
          <p:cNvPr id="52" name="Rectangle 51"/>
          <p:cNvSpPr/>
          <p:nvPr>
            <p:custDataLst>
              <p:tags r:id="rId15"/>
            </p:custDataLst>
          </p:nvPr>
        </p:nvSpPr>
        <p:spPr bwMode="auto">
          <a:xfrm>
            <a:off x="5246688" y="5307013"/>
            <a:ext cx="250825" cy="187325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1200" dirty="0" smtClean="0">
              <a:solidFill>
                <a:schemeClr val="bg2"/>
              </a:solidFill>
            </a:endParaRPr>
          </a:p>
        </p:txBody>
      </p:sp>
      <p:sp>
        <p:nvSpPr>
          <p:cNvPr id="50" name="Rectangle 49"/>
          <p:cNvSpPr/>
          <p:nvPr>
            <p:custDataLst>
              <p:tags r:id="rId16"/>
            </p:custDataLst>
          </p:nvPr>
        </p:nvSpPr>
        <p:spPr bwMode="auto">
          <a:xfrm>
            <a:off x="3930650" y="5570538"/>
            <a:ext cx="250825" cy="187325"/>
          </a:xfrm>
          <a:prstGeom prst="rect">
            <a:avLst/>
          </a:prstGeom>
          <a:solidFill>
            <a:srgbClr val="C41300"/>
          </a:solidFill>
          <a:ln w="9525">
            <a:solidFill>
              <a:schemeClr val="tx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1200" dirty="0" smtClean="0">
              <a:solidFill>
                <a:schemeClr val="bg2"/>
              </a:solidFill>
            </a:endParaRPr>
          </a:p>
        </p:txBody>
      </p:sp>
      <p:sp>
        <p:nvSpPr>
          <p:cNvPr id="38" name="Rectangle 37"/>
          <p:cNvSpPr/>
          <p:nvPr>
            <p:custDataLst>
              <p:tags r:id="rId17"/>
            </p:custDataLst>
          </p:nvPr>
        </p:nvSpPr>
        <p:spPr bwMode="auto">
          <a:xfrm>
            <a:off x="3930650" y="5307013"/>
            <a:ext cx="250825" cy="187325"/>
          </a:xfrm>
          <a:prstGeom prst="rect">
            <a:avLst/>
          </a:prstGeom>
          <a:solidFill>
            <a:srgbClr val="85DD71"/>
          </a:solidFill>
          <a:ln w="9525">
            <a:solidFill>
              <a:schemeClr val="tx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1200" dirty="0" smtClean="0">
              <a:solidFill>
                <a:schemeClr val="bg2"/>
              </a:solidFill>
            </a:endParaRPr>
          </a:p>
        </p:txBody>
      </p:sp>
      <p:sp>
        <p:nvSpPr>
          <p:cNvPr id="49" name="Text Placeholder 20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4232275" y="5302250"/>
            <a:ext cx="91281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chemeClr val="accent4"/>
              </a:buClr>
              <a:buSzPct val="120000"/>
              <a:buFontTx/>
              <a:buNone/>
              <a:defRPr sz="1600" b="1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•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–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–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–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5pPr>
            <a:lvl6pPr marL="2514117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28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40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53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DF6256CE-FE6A-4642-B90B-0B69EE01A830}" type="datetime'O''p''''''h''''''t''''h''''''''o''/''''''''''''''O''t''i''c'">
              <a:rPr lang="en-US" sz="1400" b="0">
                <a:latin typeface="Calibri"/>
                <a:sym typeface="Calibri"/>
              </a:rPr>
              <a:pPr>
                <a:spcBef>
                  <a:spcPct val="0"/>
                </a:spcBef>
                <a:spcAft>
                  <a:spcPct val="0"/>
                </a:spcAft>
              </a:pPr>
              <a:t>Ophtho/Otic</a:t>
            </a:fld>
            <a:endParaRPr lang="en-US" sz="1400" b="0" dirty="0">
              <a:latin typeface="Calibri"/>
              <a:sym typeface="Calibri"/>
            </a:endParaRPr>
          </a:p>
        </p:txBody>
      </p:sp>
      <p:sp>
        <p:nvSpPr>
          <p:cNvPr id="41" name="Text Placeholder 12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2846388" y="5038725"/>
            <a:ext cx="87471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chemeClr val="accent4"/>
              </a:buClr>
              <a:buSzPct val="120000"/>
              <a:buFontTx/>
              <a:buNone/>
              <a:defRPr sz="1600" b="1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•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–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–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–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5pPr>
            <a:lvl6pPr marL="2514117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28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40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53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E5BB72FE-C640-4B92-92DE-AD8AB1C7B9C0}" type="datetime'I''R ''Or''''''a''l'' S''ol''''''''''''''''''''i''''''''''d'''">
              <a:rPr lang="en-US" sz="1400" b="0">
                <a:latin typeface="Calibri"/>
                <a:sym typeface="Calibri"/>
              </a:rPr>
              <a:pPr>
                <a:spcBef>
                  <a:spcPct val="0"/>
                </a:spcBef>
                <a:spcAft>
                  <a:spcPct val="0"/>
                </a:spcAft>
              </a:pPr>
              <a:t>IR Oral Solid</a:t>
            </a:fld>
            <a:endParaRPr lang="en-US" sz="1400" b="0" dirty="0">
              <a:latin typeface="Calibri"/>
              <a:sym typeface="Calibri"/>
            </a:endParaRPr>
          </a:p>
        </p:txBody>
      </p:sp>
      <p:sp>
        <p:nvSpPr>
          <p:cNvPr id="42" name="Text Placeholder 13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5548313" y="5038725"/>
            <a:ext cx="73183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chemeClr val="accent4"/>
              </a:buClr>
              <a:buSzPct val="120000"/>
              <a:buFontTx/>
              <a:buNone/>
              <a:defRPr sz="1600" b="1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•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–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–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–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5pPr>
            <a:lvl6pPr marL="2514117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28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40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53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179F78A2-7F85-46AC-AD8C-DCE52748E1A6}" type="datetime'In''''ha''''''''''l''''''''''''''a''ti''''o''n'''''''''''''">
              <a:rPr lang="en-US" sz="1400" b="0">
                <a:latin typeface="Calibri"/>
                <a:sym typeface="Calibri"/>
              </a:rPr>
              <a:pPr>
                <a:spcBef>
                  <a:spcPct val="0"/>
                </a:spcBef>
                <a:spcAft>
                  <a:spcPct val="0"/>
                </a:spcAft>
              </a:pPr>
              <a:t>Inhalation</a:t>
            </a:fld>
            <a:endParaRPr lang="en-US" sz="1400" b="0" dirty="0">
              <a:latin typeface="Calibri"/>
              <a:sym typeface="Calibri"/>
            </a:endParaRPr>
          </a:p>
        </p:txBody>
      </p:sp>
      <p:sp>
        <p:nvSpPr>
          <p:cNvPr id="43" name="Text Placeholder 14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4232275" y="5565775"/>
            <a:ext cx="7810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chemeClr val="accent4"/>
              </a:buClr>
              <a:buSzPct val="120000"/>
              <a:buFontTx/>
              <a:buNone/>
              <a:defRPr sz="1600" b="1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•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–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–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–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5pPr>
            <a:lvl6pPr marL="2514117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28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40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53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B7030078-7BF8-4A1F-B5FB-43A2C19E06A5}" type="datetime'''Ora''''''''l ''''''L''i''q''u''''''''i''''''''''d'''''">
              <a:rPr lang="en-US" sz="1400" b="0">
                <a:latin typeface="Calibri"/>
                <a:sym typeface="Calibri"/>
              </a:rPr>
              <a:pPr>
                <a:spcBef>
                  <a:spcPct val="0"/>
                </a:spcBef>
                <a:spcAft>
                  <a:spcPct val="0"/>
                </a:spcAft>
              </a:pPr>
              <a:t>Oral Liquid</a:t>
            </a:fld>
            <a:endParaRPr lang="en-US" sz="1400" b="0" dirty="0">
              <a:latin typeface="Calibri"/>
              <a:sym typeface="Calibri"/>
            </a:endParaRPr>
          </a:p>
        </p:txBody>
      </p:sp>
      <p:sp>
        <p:nvSpPr>
          <p:cNvPr id="44" name="Text Placeholder 15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5548313" y="5565775"/>
            <a:ext cx="4222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chemeClr val="accent4"/>
              </a:buClr>
              <a:buSzPct val="120000"/>
              <a:buFontTx/>
              <a:buNone/>
              <a:defRPr sz="1600" b="1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•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–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–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–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5pPr>
            <a:lvl6pPr marL="2514117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28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40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53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FF5E7A18-1660-422D-843F-6DCE84EAD950}" type="datetime'''''''''''''''''''O''th''e''''''''''''''''r'''''''''">
              <a:rPr lang="en-US" sz="1400" b="0">
                <a:latin typeface="Calibri"/>
                <a:sym typeface="Calibri"/>
              </a:rPr>
              <a:pPr>
                <a:spcBef>
                  <a:spcPct val="0"/>
                </a:spcBef>
                <a:spcAft>
                  <a:spcPct val="0"/>
                </a:spcAft>
              </a:pPr>
              <a:t>Other</a:t>
            </a:fld>
            <a:endParaRPr lang="en-US" sz="1400" b="0" dirty="0">
              <a:latin typeface="Calibri"/>
              <a:sym typeface="Calibri"/>
            </a:endParaRPr>
          </a:p>
        </p:txBody>
      </p:sp>
      <p:sp>
        <p:nvSpPr>
          <p:cNvPr id="46" name="Text Placeholder 17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4232275" y="5038725"/>
            <a:ext cx="7127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chemeClr val="accent4"/>
              </a:buClr>
              <a:buSzPct val="120000"/>
              <a:buFontTx/>
              <a:buNone/>
              <a:defRPr sz="1600" b="1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•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–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–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–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5pPr>
            <a:lvl6pPr marL="2514117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28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40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53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C4B21287-4F2A-498E-BD66-383209C1A4E1}" type="datetime'''In''''je''''c''''t''''a''''''''''''''bl''''''e'''''''">
              <a:rPr lang="en-US" sz="1400" b="0">
                <a:latin typeface="Calibri"/>
                <a:sym typeface="Calibri"/>
              </a:rPr>
              <a:pPr>
                <a:spcBef>
                  <a:spcPct val="0"/>
                </a:spcBef>
                <a:spcAft>
                  <a:spcPct val="0"/>
                </a:spcAft>
              </a:pPr>
              <a:t>Injectable</a:t>
            </a:fld>
            <a:endParaRPr lang="en-US" sz="1400" b="0" dirty="0">
              <a:latin typeface="Calibri"/>
              <a:sym typeface="Calibri"/>
            </a:endParaRPr>
          </a:p>
        </p:txBody>
      </p:sp>
      <p:sp>
        <p:nvSpPr>
          <p:cNvPr id="45" name="Text Placeholder 16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5548313" y="5302250"/>
            <a:ext cx="7540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chemeClr val="accent4"/>
              </a:buClr>
              <a:buSzPct val="120000"/>
              <a:buFontTx/>
              <a:buNone/>
              <a:defRPr sz="1600" b="1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•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–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–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–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5pPr>
            <a:lvl6pPr marL="2514117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28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40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53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5819DF65-123B-4DB4-A598-4E79C12A534A}" type="datetime'''''''''''''''H''''''o''''''''''rm''''''o''ne''''s'''''''''''">
              <a:rPr lang="en-US" sz="1400" b="0">
                <a:latin typeface="Calibri"/>
                <a:sym typeface="Calibri"/>
              </a:rPr>
              <a:pPr>
                <a:spcBef>
                  <a:spcPct val="0"/>
                </a:spcBef>
                <a:spcAft>
                  <a:spcPct val="0"/>
                </a:spcAft>
              </a:pPr>
              <a:t>Hormones</a:t>
            </a:fld>
            <a:endParaRPr lang="en-US" sz="1400" b="0" dirty="0">
              <a:latin typeface="Calibri"/>
              <a:sym typeface="Calibri"/>
            </a:endParaRPr>
          </a:p>
        </p:txBody>
      </p:sp>
      <p:sp>
        <p:nvSpPr>
          <p:cNvPr id="48" name="Text Placeholder 19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2846388" y="5302250"/>
            <a:ext cx="9826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chemeClr val="accent4"/>
              </a:buClr>
              <a:buSzPct val="120000"/>
              <a:buFontTx/>
              <a:buNone/>
              <a:defRPr sz="1600" b="1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•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–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–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–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5pPr>
            <a:lvl6pPr marL="2514117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28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40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53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5F326122-3A93-417F-9E99-67E4F389F9C3}" type="datetime'''''''''''''''M''R O''''''''''r''''''al'' ''''''Soli''d'">
              <a:rPr lang="en-US" sz="1400" b="0">
                <a:latin typeface="Calibri"/>
                <a:sym typeface="Calibri"/>
              </a:rPr>
              <a:pPr>
                <a:spcBef>
                  <a:spcPct val="0"/>
                </a:spcBef>
                <a:spcAft>
                  <a:spcPct val="0"/>
                </a:spcAft>
              </a:pPr>
              <a:t>MR Oral Solid</a:t>
            </a:fld>
            <a:endParaRPr lang="en-US" sz="1400" b="0" dirty="0">
              <a:latin typeface="Calibri"/>
              <a:sym typeface="Calibri"/>
            </a:endParaRPr>
          </a:p>
        </p:txBody>
      </p:sp>
      <p:sp>
        <p:nvSpPr>
          <p:cNvPr id="47" name="Text Placeholder 18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2846388" y="5565775"/>
            <a:ext cx="9667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chemeClr val="accent4"/>
              </a:buClr>
              <a:buSzPct val="120000"/>
              <a:buFontTx/>
              <a:buNone/>
              <a:defRPr sz="1600" b="1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•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–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–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–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5pPr>
            <a:lvl6pPr marL="2514117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28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40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53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B66420A0-8D3A-412C-BE68-172B97CE1CED}" type="datetime'''''T''''o''p''''ic''''''a''l/''P''''''''a''t''''''''ch'">
              <a:rPr lang="en-US" sz="1400" b="0">
                <a:latin typeface="Calibri"/>
                <a:sym typeface="Calibri"/>
              </a:rPr>
              <a:pPr>
                <a:spcBef>
                  <a:spcPct val="0"/>
                </a:spcBef>
                <a:spcAft>
                  <a:spcPct val="0"/>
                </a:spcAft>
              </a:pPr>
              <a:t>Topical/Patch</a:t>
            </a:fld>
            <a:endParaRPr lang="en-US" sz="1400" b="0" dirty="0">
              <a:latin typeface="Calibri"/>
              <a:sym typeface="Calibri"/>
            </a:endParaRPr>
          </a:p>
        </p:txBody>
      </p:sp>
      <p:graphicFrame>
        <p:nvGraphicFramePr>
          <p:cNvPr id="72" name="Object 7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37908072"/>
              </p:ext>
            </p:extLst>
          </p:nvPr>
        </p:nvGraphicFramePr>
        <p:xfrm>
          <a:off x="4610100" y="2286000"/>
          <a:ext cx="2524057" cy="2533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6" name="Chart" r:id="rId37" imgW="2524160" imgH="2533560" progId="MSGraph.Chart.8">
                  <p:embed followColorScheme="full"/>
                </p:oleObj>
              </mc:Choice>
              <mc:Fallback>
                <p:oleObj name="Chart" r:id="rId37" imgW="2524160" imgH="253356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0100" y="2286000"/>
                        <a:ext cx="2524057" cy="25337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 Placeholder 25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6172200" y="2971800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0" indent="0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chemeClr val="accent4"/>
              </a:buClr>
              <a:buSzPct val="120000"/>
              <a:buFontTx/>
              <a:buNone/>
              <a:defRPr sz="1600" b="1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•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–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–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–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5pPr>
            <a:lvl6pPr marL="2514117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28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40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53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F92D7D3-477D-41B0-AC05-8607C20BF938}" type="datetime'''''''''''''''''2''''''''''''''''''''''''''''''''''''''6''''%'">
              <a:rPr lang="en-US">
                <a:solidFill>
                  <a:srgbClr val="000000"/>
                </a:solidFill>
                <a:latin typeface="Calibri"/>
                <a:sym typeface="Calibri"/>
              </a:rPr>
              <a:pPr/>
              <a:t>26%</a:t>
            </a:fld>
            <a:endParaRPr lang="en-US" sz="1400" dirty="0">
              <a:solidFill>
                <a:srgbClr val="000000"/>
              </a:solidFill>
              <a:latin typeface="Calibri"/>
              <a:sym typeface="Calibri"/>
            </a:endParaRPr>
          </a:p>
        </p:txBody>
      </p:sp>
      <p:sp>
        <p:nvSpPr>
          <p:cNvPr id="74" name="Text Placeholder 27"/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5813425" y="4191000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0" indent="0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chemeClr val="accent4"/>
              </a:buClr>
              <a:buSzPct val="120000"/>
              <a:buFontTx/>
              <a:buNone/>
              <a:defRPr sz="1600" b="1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•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–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–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–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5pPr>
            <a:lvl6pPr marL="2514117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28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40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53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C81E012-E240-4C89-8BD3-C23D8C686687}" type="datetime'''''''''''1''''''''''''''7''''''%'''">
              <a:rPr lang="en-US">
                <a:solidFill>
                  <a:srgbClr val="000000"/>
                </a:solidFill>
                <a:latin typeface="Calibri"/>
                <a:sym typeface="Calibri"/>
              </a:rPr>
              <a:pPr/>
              <a:t>17%</a:t>
            </a:fld>
            <a:endParaRPr lang="en-US" sz="1400" dirty="0">
              <a:solidFill>
                <a:srgbClr val="000000"/>
              </a:solidFill>
              <a:latin typeface="Calibri"/>
              <a:sym typeface="Calibri"/>
            </a:endParaRPr>
          </a:p>
        </p:txBody>
      </p:sp>
      <p:sp>
        <p:nvSpPr>
          <p:cNvPr id="75" name="Text Placeholder 26"/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6400800" y="3749675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0" indent="0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chemeClr val="accent4"/>
              </a:buClr>
              <a:buSzPct val="120000"/>
              <a:buFontTx/>
              <a:buNone/>
              <a:defRPr sz="1600" b="1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•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–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–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–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5pPr>
            <a:lvl6pPr marL="2514117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28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40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53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04BAFB9-FE49-428A-8669-F56CA92B1524}" type="datetime'''''''''''''''''''''''''''''''''''1''''''''''7%'''''">
              <a:rPr lang="en-US">
                <a:solidFill>
                  <a:srgbClr val="000000"/>
                </a:solidFill>
                <a:latin typeface="Calibri"/>
                <a:sym typeface="Calibri"/>
              </a:rPr>
              <a:pPr/>
              <a:t>17%</a:t>
            </a:fld>
            <a:endParaRPr lang="en-US" sz="1400" dirty="0">
              <a:solidFill>
                <a:srgbClr val="000000"/>
              </a:solidFill>
              <a:latin typeface="Calibri"/>
              <a:sym typeface="Calibri"/>
            </a:endParaRPr>
          </a:p>
        </p:txBody>
      </p:sp>
      <p:sp>
        <p:nvSpPr>
          <p:cNvPr id="76" name="Text Placeholder 28"/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4856163" y="3935413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0" indent="0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chemeClr val="accent4"/>
              </a:buClr>
              <a:buSzPct val="120000"/>
              <a:buFontTx/>
              <a:buNone/>
              <a:defRPr sz="1600" b="1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•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–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–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-223838" algn="l" defTabSz="914224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ED9908"/>
              </a:buClr>
              <a:buSzPct val="100000"/>
              <a:buFont typeface="Arial" pitchFamily="34" charset="0"/>
              <a:buChar char="–"/>
              <a:defRPr sz="16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5pPr>
            <a:lvl6pPr marL="2514117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28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40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53" indent="-228556" algn="l" defTabSz="914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3F2A84C-7209-4B1D-9CF0-64EFAB994E49}" type="datetime'''2''''''''''''''''''4''''''%'''''''''''''''''''">
              <a:rPr lang="en-US" sz="1400" b="0">
                <a:solidFill>
                  <a:schemeClr val="tx1"/>
                </a:solidFill>
                <a:latin typeface="Calibri"/>
                <a:sym typeface="Calibri"/>
              </a:rPr>
              <a:pPr/>
              <a:t>24%</a:t>
            </a:fld>
            <a:endParaRPr lang="en-US" sz="1400" b="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87935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29341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2" name="think-cell Slide" r:id="rId50" imgW="360" imgH="360" progId="TCLayout.ActiveDocument.1">
                  <p:embed/>
                </p:oleObj>
              </mc:Choice>
              <mc:Fallback>
                <p:oleObj name="think-cell Slide" r:id="rId50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000">
              <a:latin typeface="Arial"/>
              <a:sym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888D0-236D-7F44-9EFD-0D4819FAD384}" type="slidenum">
              <a:rPr lang="en-US" smtClean="0">
                <a:solidFill>
                  <a:srgbClr val="53565A">
                    <a:tint val="75000"/>
                  </a:srgbClr>
                </a:solidFill>
              </a:rPr>
              <a:pPr/>
              <a:t>13</a:t>
            </a:fld>
            <a:endParaRPr lang="en-US" dirty="0">
              <a:solidFill>
                <a:srgbClr val="53565A">
                  <a:tint val="75000"/>
                </a:srgbClr>
              </a:solidFill>
            </a:endParaRPr>
          </a:p>
        </p:txBody>
      </p:sp>
      <p:graphicFrame>
        <p:nvGraphicFramePr>
          <p:cNvPr id="4" name="Object 3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659832634"/>
              </p:ext>
            </p:extLst>
          </p:nvPr>
        </p:nvGraphicFramePr>
        <p:xfrm>
          <a:off x="342900" y="1142999"/>
          <a:ext cx="8389566" cy="3650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3" name="Chart" r:id="rId52" imgW="8391470" imgH="3648024" progId="MSGraph.Chart.8">
                  <p:embed followColorScheme="full"/>
                </p:oleObj>
              </mc:Choice>
              <mc:Fallback>
                <p:oleObj name="Chart" r:id="rId52" imgW="8391470" imgH="364802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342900" y="1142999"/>
                        <a:ext cx="8389566" cy="3650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 Placeholder 10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5246688" y="3902075"/>
            <a:ext cx="1492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7D80310-C29B-4F4D-99CD-7661351D3780}" type="datetime'''''''''''''8'''''">
              <a:rPr lang="en-US" sz="1400"/>
              <a:pPr/>
              <a:t>8</a:t>
            </a:fld>
            <a:endParaRPr lang="en-US" sz="1400" dirty="0">
              <a:latin typeface="Arial"/>
              <a:sym typeface="Arial"/>
            </a:endParaRPr>
          </a:p>
        </p:txBody>
      </p:sp>
      <p:sp>
        <p:nvSpPr>
          <p:cNvPr id="48" name="Text Placeholder 6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8196263" y="4818063"/>
            <a:ext cx="3778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844997C8-4D9D-4630-B4B0-AF4EFB5D6EAA}" type="datetime'''''**''''''''U''n''''''''''''''''''''-''&#10;kn''o''w''n'">
              <a:rPr lang="en-US" sz="1000"/>
              <a:pPr/>
              <a:t>**Un-
known</a:t>
            </a:fld>
            <a:endParaRPr lang="en-US" sz="1000" dirty="0">
              <a:latin typeface="Arial"/>
              <a:sym typeface="Arial"/>
            </a:endParaRPr>
          </a:p>
        </p:txBody>
      </p:sp>
      <p:sp>
        <p:nvSpPr>
          <p:cNvPr id="51" name="Text Placeholder 8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8261350" y="2809875"/>
            <a:ext cx="2476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E4E1BA73-E5F7-4B48-9494-348807B7C216}" type="datetime'''''''''''''''2''''''''''''''''''''''''''''''4'''''''''''">
              <a:rPr lang="en-US" sz="1400"/>
              <a:pPr/>
              <a:t>24</a:t>
            </a:fld>
            <a:endParaRPr lang="en-US" sz="1400" dirty="0">
              <a:latin typeface="Arial"/>
              <a:sym typeface="Arial"/>
            </a:endParaRPr>
          </a:p>
        </p:txBody>
      </p:sp>
      <p:sp>
        <p:nvSpPr>
          <p:cNvPr id="64" name="Text Placeholder 16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7653338" y="4818063"/>
            <a:ext cx="4413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473F4B8-CE72-400C-8294-85C1C7828E77}" type="datetime'''''*''O''''''''t''h''''''''''er''''''''s ''''''(31)'''''">
              <a:rPr lang="en-US" sz="1000"/>
              <a:pPr/>
              <a:t>*Others (31)</a:t>
            </a:fld>
            <a:endParaRPr lang="en-US" sz="1000" dirty="0">
              <a:latin typeface="Arial"/>
              <a:sym typeface="Arial"/>
            </a:endParaRPr>
          </a:p>
        </p:txBody>
      </p:sp>
      <p:sp>
        <p:nvSpPr>
          <p:cNvPr id="66" name="Text Placeholder 18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7726363" y="4051300"/>
            <a:ext cx="2952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/>
              <a:t>≤ </a:t>
            </a:r>
            <a:fld id="{1F2E0CF7-C04E-4487-A47E-9E0A5CD062CE}" type="datetime'''''''''''''''''''''''''''''6'''''''''''''''''''''">
              <a:rPr lang="en-US" sz="1400" smtClean="0">
                <a:latin typeface="Arial"/>
                <a:sym typeface="Arial"/>
              </a:rPr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400" dirty="0">
              <a:latin typeface="Arial"/>
              <a:sym typeface="Arial"/>
            </a:endParaRPr>
          </a:p>
        </p:txBody>
      </p:sp>
      <p:sp>
        <p:nvSpPr>
          <p:cNvPr id="77" name="Text Placeholder 2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7140575" y="4818063"/>
            <a:ext cx="4476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F66160A7-9EC7-4AB0-A31F-335C19CA33DB}" type="datetime'''''''Ro''''''''''''x''''''''''''''a''ne'''''">
              <a:rPr lang="en-US" sz="1000"/>
              <a:pPr/>
              <a:t>Roxane</a:t>
            </a:fld>
            <a:endParaRPr lang="en-US" sz="1000" dirty="0">
              <a:latin typeface="Arial"/>
              <a:sym typeface="Arial"/>
            </a:endParaRPr>
          </a:p>
        </p:txBody>
      </p:sp>
      <p:sp>
        <p:nvSpPr>
          <p:cNvPr id="102" name="Text Placeholder 43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7289800" y="3935413"/>
            <a:ext cx="1492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F508D6C-C9CA-4893-93D3-4F3FDE9ECA16}" type="datetime'''''''''''7'''''''''''''''''''''''''''">
              <a:rPr lang="en-US" sz="1400"/>
              <a:pPr/>
              <a:t>7</a:t>
            </a:fld>
            <a:endParaRPr lang="en-US" sz="1400" dirty="0">
              <a:latin typeface="Arial"/>
              <a:sym typeface="Arial"/>
            </a:endParaRPr>
          </a:p>
        </p:txBody>
      </p:sp>
      <p:sp>
        <p:nvSpPr>
          <p:cNvPr id="58" name="Text Placeholder 13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7289800" y="4148138"/>
            <a:ext cx="149225" cy="212725"/>
          </a:xfrm>
          <a:prstGeom prst="rect">
            <a:avLst/>
          </a:prstGeom>
          <a:solidFill>
            <a:schemeClr val="hlink"/>
          </a:solidFill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1956B85C-A241-4FF8-B98A-82BCD763B1A5}" type="datetime'''''''''''''''''''''''''''''''''''''''''''''''1'''''''''">
              <a:rPr lang="en-US" sz="1400">
                <a:solidFill>
                  <a:schemeClr val="bg1"/>
                </a:solidFill>
                <a:latin typeface="Arial"/>
                <a:sym typeface="Arial"/>
              </a:rPr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400" dirty="0">
              <a:solidFill>
                <a:schemeClr val="bg1"/>
              </a:solidFill>
              <a:latin typeface="Arial"/>
              <a:sym typeface="Arial"/>
            </a:endParaRPr>
          </a:p>
        </p:txBody>
      </p:sp>
      <p:sp>
        <p:nvSpPr>
          <p:cNvPr id="107" name="Text Placeholder 21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6629400" y="4818063"/>
            <a:ext cx="44926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C285616-4A9D-4F2F-B685-4D89694A1F0B}" type="datetime'F''r''''''''e''''''se''n''''''''''-''''&#10;''''''''iu''''''s'''''">
              <a:rPr lang="en-US" sz="1000"/>
              <a:pPr/>
              <a:t>Fresen-
ius</a:t>
            </a:fld>
            <a:endParaRPr lang="en-US" sz="1000" dirty="0">
              <a:latin typeface="Arial"/>
              <a:sym typeface="Arial"/>
            </a:endParaRPr>
          </a:p>
        </p:txBody>
      </p:sp>
      <p:sp>
        <p:nvSpPr>
          <p:cNvPr id="111" name="Text Placeholder 22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6778625" y="3935413"/>
            <a:ext cx="1492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0C930F28-6561-4DF3-BADF-4223F707BC95}" type="datetime'''''''''''''''''''''''7'''''''''''''''''''''''''''''''''''">
              <a:rPr lang="en-US" sz="1400"/>
              <a:pPr/>
              <a:t>7</a:t>
            </a:fld>
            <a:endParaRPr lang="en-US" sz="1400" dirty="0">
              <a:latin typeface="Arial"/>
              <a:sym typeface="Arial"/>
            </a:endParaRPr>
          </a:p>
        </p:txBody>
      </p:sp>
      <p:sp>
        <p:nvSpPr>
          <p:cNvPr id="57" name="Text Placeholder 12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6778625" y="4183063"/>
            <a:ext cx="149225" cy="212725"/>
          </a:xfrm>
          <a:prstGeom prst="rect">
            <a:avLst/>
          </a:prstGeom>
          <a:solidFill>
            <a:schemeClr val="hlink"/>
          </a:solidFill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773E1ED4-621B-4093-8FEE-CDFA13820C8B}" type="datetime'''''2'''''''''''''''''''''''''''''''''''''''''''''''''''''">
              <a:rPr lang="en-US" sz="1400">
                <a:solidFill>
                  <a:schemeClr val="bg1"/>
                </a:solidFill>
                <a:latin typeface="Arial"/>
                <a:sym typeface="Arial"/>
              </a:rPr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400" dirty="0">
              <a:solidFill>
                <a:schemeClr val="bg1"/>
              </a:solidFill>
              <a:latin typeface="Arial"/>
              <a:sym typeface="Arial"/>
            </a:endParaRPr>
          </a:p>
        </p:txBody>
      </p:sp>
      <p:sp>
        <p:nvSpPr>
          <p:cNvPr id="103" name="Text Placeholder 19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6138863" y="4818063"/>
            <a:ext cx="406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B925572-89DD-4B89-81E4-D5DA8FD5EDE8}" type="datetime'''''''''''''''''''''A''c''''c''''''''''''o''''''r''''d'''">
              <a:rPr lang="en-US" sz="1000"/>
              <a:pPr/>
              <a:t>Accord</a:t>
            </a:fld>
            <a:endParaRPr lang="en-US" sz="1000" dirty="0">
              <a:latin typeface="Arial"/>
              <a:sym typeface="Arial"/>
            </a:endParaRPr>
          </a:p>
        </p:txBody>
      </p:sp>
      <p:sp>
        <p:nvSpPr>
          <p:cNvPr id="104" name="Text Placeholder 20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6267450" y="3935413"/>
            <a:ext cx="1492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A7797A59-8EB8-47E6-B691-6FC52652CB38}" type="datetime'''''''''''''''''''7'''''''''''''''''''''''''''''''''''''">
              <a:rPr lang="en-US" sz="1400"/>
              <a:pPr/>
              <a:t>7</a:t>
            </a:fld>
            <a:endParaRPr lang="en-US" sz="1400" dirty="0">
              <a:latin typeface="Arial"/>
              <a:sym typeface="Arial"/>
            </a:endParaRPr>
          </a:p>
        </p:txBody>
      </p:sp>
      <p:sp>
        <p:nvSpPr>
          <p:cNvPr id="45" name="Text Placeholder 19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5715000" y="4818063"/>
            <a:ext cx="23653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1021F65-8871-4E11-9391-9B93A3E551D4}" type="datetime'''''''S''''''''''''''''u''''n'''''''''''''''''">
              <a:rPr lang="en-US" sz="1000"/>
              <a:pPr/>
              <a:t>Sun</a:t>
            </a:fld>
            <a:endParaRPr lang="en-US" sz="1000" dirty="0">
              <a:latin typeface="Arial"/>
              <a:sym typeface="Arial"/>
            </a:endParaRPr>
          </a:p>
        </p:txBody>
      </p:sp>
      <p:sp>
        <p:nvSpPr>
          <p:cNvPr id="46" name="Text Placeholder 20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5757863" y="3902075"/>
            <a:ext cx="1492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C04FA592-E0E5-4818-9A6D-82BE384BC26E}" type="datetime'''''''''''''''8'''''''''''''''''''''''''''''">
              <a:rPr lang="en-US" sz="1400"/>
              <a:pPr/>
              <a:t>8</a:t>
            </a:fld>
            <a:endParaRPr lang="en-US" sz="1400" dirty="0">
              <a:latin typeface="Arial"/>
              <a:sym typeface="Arial"/>
            </a:endParaRPr>
          </a:p>
        </p:txBody>
      </p:sp>
      <p:sp>
        <p:nvSpPr>
          <p:cNvPr id="100" name="Text Placeholder 17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4576763" y="4818063"/>
            <a:ext cx="4699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583E8122-E64E-447E-8BDB-F63384D61B86}" type="datetime'D''''''''''''''r''.'''''''' ''''''''''R''e''d''d''''y''''’''s'">
              <a:rPr lang="en-US" sz="1000"/>
              <a:pPr/>
              <a:t>Dr. Reddy’s</a:t>
            </a:fld>
            <a:endParaRPr lang="en-US" sz="1000" dirty="0">
              <a:latin typeface="Arial"/>
              <a:sym typeface="Arial"/>
            </a:endParaRPr>
          </a:p>
        </p:txBody>
      </p:sp>
      <p:sp>
        <p:nvSpPr>
          <p:cNvPr id="101" name="Text Placeholder 18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4737100" y="3902075"/>
            <a:ext cx="1492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C844FB67-82C8-414C-B125-A018476433FD}" type="datetime'''''''''''''''''''''''''''''''''''''''''''8'''''''''''''''">
              <a:rPr lang="en-US" sz="1400"/>
              <a:pPr/>
              <a:t>8</a:t>
            </a:fld>
            <a:endParaRPr lang="en-US" sz="1400" dirty="0">
              <a:latin typeface="Arial"/>
              <a:sym typeface="Arial"/>
            </a:endParaRPr>
          </a:p>
        </p:txBody>
      </p:sp>
      <p:sp>
        <p:nvSpPr>
          <p:cNvPr id="67" name="Text Placeholder 9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5216525" y="4818063"/>
            <a:ext cx="2095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314F5BD7-9034-4FBE-BD1F-AAFD12697DE1}" type="datetime'''''''''''P''''''''''ar'''''''''">
              <a:rPr lang="en-US" sz="1000"/>
              <a:pPr/>
              <a:t>Par</a:t>
            </a:fld>
            <a:endParaRPr lang="en-US" sz="1000" dirty="0">
              <a:latin typeface="Arial"/>
              <a:sym typeface="Arial"/>
            </a:endParaRPr>
          </a:p>
        </p:txBody>
      </p:sp>
      <p:sp>
        <p:nvSpPr>
          <p:cNvPr id="43" name="Text Placeholder 17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4140200" y="4818063"/>
            <a:ext cx="3206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5BF491A1-CE4D-4A2C-B8C1-D3EB8918410F}" type="datetime'''''Lu''''''''''''pin'''''''''''''''''''''">
              <a:rPr lang="en-US" sz="1000"/>
              <a:pPr/>
              <a:t>Lupin</a:t>
            </a:fld>
            <a:endParaRPr lang="en-US" sz="1000" dirty="0">
              <a:latin typeface="Arial"/>
              <a:sym typeface="Arial"/>
            </a:endParaRPr>
          </a:p>
        </p:txBody>
      </p:sp>
      <p:sp>
        <p:nvSpPr>
          <p:cNvPr id="44" name="Text Placeholder 18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4225925" y="3844925"/>
            <a:ext cx="1492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46A03567-52C2-47CB-BBED-DE750D65139B}" type="datetime'''''''''''''''''''''''''''''''''9'''''''''''''''''''''''">
              <a:rPr lang="en-US" sz="1400"/>
              <a:pPr/>
              <a:t>9</a:t>
            </a:fld>
            <a:endParaRPr lang="en-US" sz="1400" dirty="0">
              <a:latin typeface="Arial"/>
              <a:sym typeface="Arial"/>
            </a:endParaRPr>
          </a:p>
        </p:txBody>
      </p:sp>
      <p:sp>
        <p:nvSpPr>
          <p:cNvPr id="41" name="Text Placeholder 15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3594100" y="4818063"/>
            <a:ext cx="39211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7EB7FF5-7D0A-4C4B-B49A-53C18F045558}" type="datetime'''H''e''''''''''''''''''''''''t''''''er''''''''''''''''o'''">
              <a:rPr lang="en-US" sz="1000"/>
              <a:pPr/>
              <a:t>Hetero</a:t>
            </a:fld>
            <a:endParaRPr lang="en-US" sz="1000" dirty="0">
              <a:latin typeface="Arial"/>
              <a:sym typeface="Arial"/>
            </a:endParaRPr>
          </a:p>
        </p:txBody>
      </p:sp>
      <p:sp>
        <p:nvSpPr>
          <p:cNvPr id="42" name="Text Placeholder 16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3714750" y="3844925"/>
            <a:ext cx="1492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08EF3E12-6CDF-4385-92B7-B1DBBE48B7A4}" type="datetime'''''''''''''''''''''''''''''''''''''''''''''''9'''">
              <a:rPr lang="en-US" sz="1400"/>
              <a:pPr/>
              <a:t>9</a:t>
            </a:fld>
            <a:endParaRPr lang="en-US" sz="1400" dirty="0">
              <a:latin typeface="Arial"/>
              <a:sym typeface="Arial"/>
            </a:endParaRPr>
          </a:p>
        </p:txBody>
      </p:sp>
      <p:sp>
        <p:nvSpPr>
          <p:cNvPr id="93" name="Text Placeholder 12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3133725" y="4818063"/>
            <a:ext cx="2936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F732E6C4-7454-44B6-A407-26BD0C82D2AE}" type="datetime'''''''''''''''''''Te''''''''''v''''''''''''a'''">
              <a:rPr lang="en-US" sz="1000"/>
              <a:pPr/>
              <a:t>Teva</a:t>
            </a:fld>
            <a:endParaRPr lang="en-US" sz="1000" dirty="0">
              <a:latin typeface="Arial"/>
              <a:sym typeface="Arial"/>
            </a:endParaRPr>
          </a:p>
        </p:txBody>
      </p:sp>
      <p:sp>
        <p:nvSpPr>
          <p:cNvPr id="94" name="Text Placeholder 13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3155950" y="3763963"/>
            <a:ext cx="2476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34FFD6B-E8D9-41BA-9DC6-D6C20FF5555D}" type="datetime'''''''''''''''''''''''''''''''1''''''0'''''''''''''''''''''''">
              <a:rPr lang="en-US" sz="1400"/>
              <a:pPr/>
              <a:t>10</a:t>
            </a:fld>
            <a:endParaRPr lang="en-US" sz="1400" dirty="0">
              <a:latin typeface="Arial"/>
              <a:sym typeface="Arial"/>
            </a:endParaRPr>
          </a:p>
        </p:txBody>
      </p:sp>
      <p:sp>
        <p:nvSpPr>
          <p:cNvPr id="55" name="Text Placeholder 10"/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3205163" y="3976688"/>
            <a:ext cx="149225" cy="212725"/>
          </a:xfrm>
          <a:prstGeom prst="rect">
            <a:avLst/>
          </a:prstGeom>
          <a:solidFill>
            <a:schemeClr val="hlink"/>
          </a:solidFill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44476141-78DC-493C-8E47-0402684CF587}" type="datetime'''''''''''''''''''''2'''''''''''''''''''''''''''''''''''''''">
              <a:rPr lang="en-US" sz="1400">
                <a:solidFill>
                  <a:schemeClr val="bg1"/>
                </a:solidFill>
                <a:latin typeface="Arial"/>
                <a:sym typeface="Arial"/>
              </a:rPr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400" dirty="0">
              <a:solidFill>
                <a:schemeClr val="bg1"/>
              </a:solidFill>
              <a:latin typeface="Arial"/>
              <a:sym typeface="Arial"/>
            </a:endParaRPr>
          </a:p>
        </p:txBody>
      </p:sp>
      <p:sp>
        <p:nvSpPr>
          <p:cNvPr id="53" name="Text Placeholder 25"/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2547938" y="4818063"/>
            <a:ext cx="4413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E3960D1C-9F78-4415-8426-2B844273F192}" type="datetime'''''A''''''''''''''''m''n''''''''''''''''''e''''a''''l'''''">
              <a:rPr lang="en-US" sz="1000"/>
              <a:pPr/>
              <a:t>Amneal</a:t>
            </a:fld>
            <a:endParaRPr lang="en-US" sz="1000" dirty="0">
              <a:latin typeface="Arial"/>
              <a:sym typeface="Arial"/>
            </a:endParaRPr>
          </a:p>
        </p:txBody>
      </p:sp>
      <p:sp>
        <p:nvSpPr>
          <p:cNvPr id="54" name="Text Placeholder 26"/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2651125" y="3695700"/>
            <a:ext cx="2349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D83D53BF-7FF6-44B3-A1F9-43D2763B77D8}" type="datetime'''1''''''''''''''''''1'''''''''''''''''''''''''''''''''">
              <a:rPr lang="en-US" sz="1400"/>
              <a:pPr/>
              <a:t>11</a:t>
            </a:fld>
            <a:endParaRPr lang="en-US" sz="1400" dirty="0">
              <a:latin typeface="Arial"/>
              <a:sym typeface="Arial"/>
            </a:endParaRPr>
          </a:p>
        </p:txBody>
      </p:sp>
      <p:sp>
        <p:nvSpPr>
          <p:cNvPr id="89" name="Text Placeholder 11"/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2693988" y="3908425"/>
            <a:ext cx="149225" cy="212725"/>
          </a:xfrm>
          <a:prstGeom prst="rect">
            <a:avLst/>
          </a:prstGeom>
          <a:solidFill>
            <a:schemeClr val="hlink"/>
          </a:solidFill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EE42E433-F31A-4DE1-801F-E31D948A2D94}" type="datetime'''''''''2'''''''''''''''''''''''''''''''">
              <a:rPr lang="en-US" sz="1400">
                <a:solidFill>
                  <a:schemeClr val="bg1"/>
                </a:solidFill>
              </a:rPr>
              <a:pPr/>
              <a:t>2</a:t>
            </a:fld>
            <a:endParaRPr lang="en-US" sz="1400" dirty="0">
              <a:solidFill>
                <a:schemeClr val="bg1"/>
              </a:solidFill>
              <a:latin typeface="Arial"/>
              <a:sym typeface="Arial"/>
            </a:endParaRPr>
          </a:p>
        </p:txBody>
      </p:sp>
      <p:sp>
        <p:nvSpPr>
          <p:cNvPr id="83" name="Text Placeholder 8"/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2057400" y="4818063"/>
            <a:ext cx="40481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C8614ED-2237-4DCD-86C5-435DE30455B2}" type="datetime'''''''''''''''Apo''''''''''''''''''t''e''''''x'''">
              <a:rPr lang="en-US" sz="1000"/>
              <a:pPr/>
              <a:t>Apotex</a:t>
            </a:fld>
            <a:endParaRPr lang="en-US" sz="1000" dirty="0">
              <a:latin typeface="Arial"/>
              <a:sym typeface="Arial"/>
            </a:endParaRPr>
          </a:p>
        </p:txBody>
      </p:sp>
      <p:sp>
        <p:nvSpPr>
          <p:cNvPr id="84" name="Text Placeholder 9"/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2135188" y="3486150"/>
            <a:ext cx="2476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2B66C3E-405B-4CFA-B5AF-B7565C11129C}" type="datetime'''''''''''1''''''''''4'''''''">
              <a:rPr lang="en-US" sz="1400"/>
              <a:pPr/>
              <a:t>14</a:t>
            </a:fld>
            <a:endParaRPr lang="en-US" sz="1400" dirty="0">
              <a:latin typeface="Arial"/>
              <a:sym typeface="Arial"/>
            </a:endParaRPr>
          </a:p>
        </p:txBody>
      </p:sp>
      <p:sp>
        <p:nvSpPr>
          <p:cNvPr id="47" name="Text Placeholder 2"/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2184400" y="3698875"/>
            <a:ext cx="149225" cy="212725"/>
          </a:xfrm>
          <a:prstGeom prst="rect">
            <a:avLst/>
          </a:prstGeom>
          <a:solidFill>
            <a:schemeClr val="hlink"/>
          </a:solidFill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10FA7AC5-A4D7-45CB-8D31-B17F5EA1410D}" type="datetime'''2'''''''''''''''''''''''">
              <a:rPr lang="en-US" sz="1400">
                <a:solidFill>
                  <a:schemeClr val="bg1"/>
                </a:solidFill>
              </a:rPr>
              <a:pPr/>
              <a:t>2</a:t>
            </a:fld>
            <a:endParaRPr lang="en-US" sz="1400" dirty="0">
              <a:solidFill>
                <a:schemeClr val="bg1"/>
              </a:solidFill>
              <a:latin typeface="Arial"/>
              <a:sym typeface="Arial"/>
            </a:endParaRPr>
          </a:p>
        </p:txBody>
      </p:sp>
      <p:sp>
        <p:nvSpPr>
          <p:cNvPr id="73" name="Text Placeholder 5"/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1573213" y="4818063"/>
            <a:ext cx="35083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E6F32AE4-838B-42B6-9E72-75EC31F2E73B}" type="datetime'M''''''y''''''''''''''''''''l''''''''''''''''''''''''a''n'">
              <a:rPr lang="en-US" sz="1000"/>
              <a:pPr/>
              <a:t>Mylan</a:t>
            </a:fld>
            <a:endParaRPr lang="en-US" sz="1000" dirty="0">
              <a:latin typeface="Arial"/>
              <a:sym typeface="Arial"/>
            </a:endParaRPr>
          </a:p>
        </p:txBody>
      </p:sp>
      <p:sp>
        <p:nvSpPr>
          <p:cNvPr id="79" name="Text Placeholder 6"/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1624013" y="3289300"/>
            <a:ext cx="2476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5B4E3696-7A2A-4E57-9374-F8C0DC376928}" type="datetime'''''''''''1''''''''''''''''''''''7'''''''''''''''''''">
              <a:rPr lang="en-US" sz="1400"/>
              <a:pPr/>
              <a:t>17</a:t>
            </a:fld>
            <a:endParaRPr lang="en-US" sz="1400" dirty="0">
              <a:latin typeface="Arial"/>
              <a:sym typeface="Arial"/>
            </a:endParaRPr>
          </a:p>
        </p:txBody>
      </p:sp>
      <p:sp>
        <p:nvSpPr>
          <p:cNvPr id="60" name="Text Placeholder 2"/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1017588" y="4818063"/>
            <a:ext cx="43973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F47709E4-B210-4626-9D72-81EE17DD6D9C}" type="datetime'''S''''''''''''''an''''''''''d''o''''''''''''''''''''''''z'''">
              <a:rPr lang="en-US" sz="1000"/>
              <a:pPr/>
              <a:t>Sandoz</a:t>
            </a:fld>
            <a:endParaRPr lang="en-US" sz="1000" dirty="0">
              <a:latin typeface="Arial"/>
              <a:sym typeface="Arial"/>
            </a:endParaRPr>
          </a:p>
        </p:txBody>
      </p:sp>
      <p:sp>
        <p:nvSpPr>
          <p:cNvPr id="69" name="Text Placeholder 4"/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1112838" y="3221038"/>
            <a:ext cx="2476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198862C6-0A44-43BF-B7FD-C3CA5518C465}" type="datetime'''1''''''''8'''''''''''''''''''''''''''''''''''''''''''">
              <a:rPr lang="en-US" sz="1400"/>
              <a:pPr/>
              <a:t>18</a:t>
            </a:fld>
            <a:endParaRPr lang="en-US" sz="1400" dirty="0">
              <a:latin typeface="Arial"/>
              <a:sym typeface="Arial"/>
            </a:endParaRPr>
          </a:p>
        </p:txBody>
      </p:sp>
      <p:sp>
        <p:nvSpPr>
          <p:cNvPr id="5" name="Rectangle 4"/>
          <p:cNvSpPr/>
          <p:nvPr>
            <p:custDataLst>
              <p:tags r:id="rId40"/>
            </p:custDataLst>
          </p:nvPr>
        </p:nvSpPr>
        <p:spPr bwMode="auto">
          <a:xfrm>
            <a:off x="517525" y="4818063"/>
            <a:ext cx="4206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6DFBC4C-BABC-4FFE-A449-797D02DEB5B4}" type="datetime'''''''''Ac''''''''''''''''tav''i''''''''''''''''''''s'''">
              <a:rPr lang="en-US" sz="1000">
                <a:solidFill>
                  <a:schemeClr val="tx1"/>
                </a:solidFill>
              </a:rPr>
              <a:pPr/>
              <a:t>Actavis</a:t>
            </a:fld>
            <a:endParaRPr lang="en-US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61" name="Text Placeholder 5"/>
          <p:cNvSpPr>
            <a:spLocks noGrp="1"/>
          </p:cNvSpPr>
          <p:nvPr>
            <p:custDataLst>
              <p:tags r:id="rId41"/>
            </p:custDataLst>
          </p:nvPr>
        </p:nvSpPr>
        <p:spPr bwMode="gray">
          <a:xfrm>
            <a:off x="603250" y="1019175"/>
            <a:ext cx="2476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DCC1355C-FCD5-4F03-B50E-5FE57E0E9C48}" type="datetime'''''5''''''''''''''''''''''''''''0'''''">
              <a:rPr lang="en-US" sz="1400"/>
              <a:pPr/>
              <a:t>50</a:t>
            </a:fld>
            <a:endParaRPr lang="en-US" sz="1400" dirty="0">
              <a:sym typeface="+mn-lt"/>
            </a:endParaRPr>
          </a:p>
        </p:txBody>
      </p:sp>
      <p:sp>
        <p:nvSpPr>
          <p:cNvPr id="56" name="Text Placeholder 11"/>
          <p:cNvSpPr>
            <a:spLocks noGrp="1"/>
          </p:cNvSpPr>
          <p:nvPr>
            <p:custDataLst>
              <p:tags r:id="rId42"/>
            </p:custDataLst>
          </p:nvPr>
        </p:nvSpPr>
        <p:spPr bwMode="gray">
          <a:xfrm>
            <a:off x="4737100" y="4114800"/>
            <a:ext cx="149225" cy="212725"/>
          </a:xfrm>
          <a:prstGeom prst="rect">
            <a:avLst/>
          </a:prstGeom>
          <a:solidFill>
            <a:schemeClr val="hlink"/>
          </a:solidFill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4848744D-4BE1-4091-AFFB-EE2DEC620AAD}" type="datetime'''''''''''''''''2'''''''''''''''''''">
              <a:rPr lang="en-US" sz="1400">
                <a:solidFill>
                  <a:schemeClr val="bg1"/>
                </a:solidFill>
                <a:latin typeface="Arial"/>
                <a:sym typeface="Arial"/>
              </a:rPr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400" dirty="0">
              <a:solidFill>
                <a:schemeClr val="bg1"/>
              </a:solidFill>
              <a:latin typeface="Arial"/>
              <a:sym typeface="Arial"/>
            </a:endParaRPr>
          </a:p>
        </p:txBody>
      </p:sp>
      <p:sp>
        <p:nvSpPr>
          <p:cNvPr id="2" name="Rectangle 1"/>
          <p:cNvSpPr/>
          <p:nvPr>
            <p:custDataLst>
              <p:tags r:id="rId43"/>
            </p:custDataLst>
          </p:nvPr>
        </p:nvSpPr>
        <p:spPr bwMode="auto">
          <a:xfrm>
            <a:off x="5080000" y="2411413"/>
            <a:ext cx="250825" cy="187325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>
            <p:custDataLst>
              <p:tags r:id="rId44"/>
            </p:custDataLst>
          </p:nvPr>
        </p:nvSpPr>
        <p:spPr bwMode="auto">
          <a:xfrm>
            <a:off x="5080000" y="2147888"/>
            <a:ext cx="250825" cy="18732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>
            <p:custDataLst>
              <p:tags r:id="rId45"/>
            </p:custDataLst>
          </p:nvPr>
        </p:nvSpPr>
        <p:spPr bwMode="auto">
          <a:xfrm>
            <a:off x="5080000" y="1884363"/>
            <a:ext cx="250825" cy="1873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 Placeholder 43"/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5381625" y="2143125"/>
            <a:ext cx="9445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682FDCA-4938-4ECD-82C7-43115780C192}" type="datetime'Shar''''e''''d ''F''''''''''''''''T''''''''F'">
              <a:rPr lang="en-US" sz="1400">
                <a:sym typeface="+mn-lt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Shared FTF</a:t>
            </a:fld>
            <a:endParaRPr lang="en-US" sz="1400" dirty="0">
              <a:sym typeface="+mn-lt"/>
            </a:endParaRPr>
          </a:p>
        </p:txBody>
      </p:sp>
      <p:sp>
        <p:nvSpPr>
          <p:cNvPr id="65" name="Text Placeholder 17"/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5381625" y="2406650"/>
            <a:ext cx="18970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D81D9BBA-21B5-4CB1-903A-35055E130B93}" type="datetime'''''E''xcl''''u''''s''ive ''''+ S''''''h''a''''''''red FT''F'">
              <a:rPr lang="en-US" sz="1400">
                <a:latin typeface="Arial"/>
                <a:sym typeface="Arial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Exclusive + Shared FTF</a:t>
            </a:fld>
            <a:endParaRPr lang="en-US" sz="1400" dirty="0">
              <a:latin typeface="Arial"/>
              <a:sym typeface="Arial"/>
            </a:endParaRPr>
          </a:p>
        </p:txBody>
      </p:sp>
      <p:sp>
        <p:nvSpPr>
          <p:cNvPr id="105" name="Text Placeholder 42"/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5381625" y="1879600"/>
            <a:ext cx="11239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00D82272-B705-41C9-8F64-8BCC3BF8EE7A}" type="datetime'''''''''''''''''''E''x''''''''c''''''''lu''siv''''e ''''FT''F'">
              <a:rPr lang="en-US" sz="1400">
                <a:sym typeface="+mn-lt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Exclusive FTF</a:t>
            </a:fld>
            <a:endParaRPr lang="en-US" sz="1400" dirty="0">
              <a:sym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7279" y="6558730"/>
            <a:ext cx="556721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/>
              <a:t>Source: FDA Paragraph IV Certifications  Website,  IPD Analytics and internal analysis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682870" y="1049179"/>
            <a:ext cx="1597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As of April 23, 2015</a:t>
            </a: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295275" y="410509"/>
            <a:ext cx="8562975" cy="589616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# FTFs by Company – 2013-2015 </a:t>
            </a:r>
            <a:r>
              <a:rPr lang="en-US" b="1" dirty="0"/>
              <a:t>YTD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9425" y="5338971"/>
            <a:ext cx="81803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*Others: </a:t>
            </a:r>
            <a:r>
              <a:rPr lang="en-US" sz="900" b="1" dirty="0" err="1">
                <a:solidFill>
                  <a:srgbClr val="53565A"/>
                </a:solidFill>
              </a:rPr>
              <a:t>Akorn</a:t>
            </a:r>
            <a:r>
              <a:rPr lang="en-US" sz="900" b="1" dirty="0">
                <a:solidFill>
                  <a:srgbClr val="53565A"/>
                </a:solidFill>
              </a:rPr>
              <a:t>, Alembic, </a:t>
            </a:r>
            <a:r>
              <a:rPr lang="en-US" sz="900" b="1" dirty="0" err="1">
                <a:solidFill>
                  <a:srgbClr val="53565A"/>
                </a:solidFill>
              </a:rPr>
              <a:t>Alkem</a:t>
            </a:r>
            <a:r>
              <a:rPr lang="en-US" sz="900" b="1" dirty="0">
                <a:solidFill>
                  <a:srgbClr val="53565A"/>
                </a:solidFill>
              </a:rPr>
              <a:t>, </a:t>
            </a:r>
            <a:r>
              <a:rPr lang="en-US" sz="900" b="1" dirty="0" err="1">
                <a:solidFill>
                  <a:srgbClr val="53565A"/>
                </a:solidFill>
              </a:rPr>
              <a:t>Alvogen</a:t>
            </a:r>
            <a:r>
              <a:rPr lang="en-US" sz="900" b="1" dirty="0">
                <a:solidFill>
                  <a:srgbClr val="53565A"/>
                </a:solidFill>
              </a:rPr>
              <a:t>, </a:t>
            </a:r>
            <a:r>
              <a:rPr lang="en-US" sz="900" b="1" dirty="0" err="1">
                <a:solidFill>
                  <a:srgbClr val="53565A"/>
                </a:solidFill>
              </a:rPr>
              <a:t>Amerigen</a:t>
            </a:r>
            <a:r>
              <a:rPr lang="en-US" sz="900" b="1" dirty="0">
                <a:solidFill>
                  <a:srgbClr val="53565A"/>
                </a:solidFill>
              </a:rPr>
              <a:t>, Arbor, </a:t>
            </a:r>
            <a:r>
              <a:rPr lang="en-US" sz="900" b="1" dirty="0" err="1">
                <a:solidFill>
                  <a:srgbClr val="53565A"/>
                </a:solidFill>
              </a:rPr>
              <a:t>Aurobindo</a:t>
            </a:r>
            <a:r>
              <a:rPr lang="en-US" sz="900" b="1" dirty="0">
                <a:solidFill>
                  <a:srgbClr val="53565A"/>
                </a:solidFill>
              </a:rPr>
              <a:t>, BPI, Breckenridge, </a:t>
            </a:r>
            <a:r>
              <a:rPr lang="en-US" sz="900" b="1" dirty="0" err="1">
                <a:solidFill>
                  <a:srgbClr val="53565A"/>
                </a:solidFill>
              </a:rPr>
              <a:t>Emcure</a:t>
            </a:r>
            <a:r>
              <a:rPr lang="en-US" sz="900" b="1" dirty="0">
                <a:solidFill>
                  <a:srgbClr val="53565A"/>
                </a:solidFill>
              </a:rPr>
              <a:t>, Ezra, First Time US Generics, </a:t>
            </a:r>
            <a:r>
              <a:rPr lang="en-US" sz="900" b="1" dirty="0" err="1">
                <a:solidFill>
                  <a:srgbClr val="53565A"/>
                </a:solidFill>
              </a:rPr>
              <a:t>Glenmark</a:t>
            </a:r>
            <a:r>
              <a:rPr lang="en-US" sz="900" b="1" dirty="0">
                <a:solidFill>
                  <a:srgbClr val="53565A"/>
                </a:solidFill>
              </a:rPr>
              <a:t>, HEC, </a:t>
            </a:r>
            <a:r>
              <a:rPr lang="en-US" sz="900" b="1" dirty="0" err="1">
                <a:solidFill>
                  <a:srgbClr val="53565A"/>
                </a:solidFill>
              </a:rPr>
              <a:t>Hikma</a:t>
            </a:r>
            <a:r>
              <a:rPr lang="en-US" sz="900" b="1" dirty="0">
                <a:solidFill>
                  <a:srgbClr val="53565A"/>
                </a:solidFill>
              </a:rPr>
              <a:t>, </a:t>
            </a:r>
            <a:r>
              <a:rPr lang="en-US" sz="900" b="1" dirty="0" err="1">
                <a:solidFill>
                  <a:srgbClr val="53565A"/>
                </a:solidFill>
              </a:rPr>
              <a:t>Hospira</a:t>
            </a:r>
            <a:r>
              <a:rPr lang="en-US" sz="900" b="1" dirty="0">
                <a:solidFill>
                  <a:srgbClr val="53565A"/>
                </a:solidFill>
              </a:rPr>
              <a:t>, </a:t>
            </a:r>
            <a:r>
              <a:rPr lang="en-US" sz="900" b="1" dirty="0" err="1">
                <a:solidFill>
                  <a:srgbClr val="53565A"/>
                </a:solidFill>
              </a:rPr>
              <a:t>Huahai</a:t>
            </a:r>
            <a:r>
              <a:rPr lang="en-US" sz="900" b="1" dirty="0">
                <a:solidFill>
                  <a:srgbClr val="53565A"/>
                </a:solidFill>
              </a:rPr>
              <a:t>, Impax, </a:t>
            </a:r>
            <a:r>
              <a:rPr lang="en-US" sz="900" b="1" dirty="0" err="1">
                <a:solidFill>
                  <a:srgbClr val="53565A"/>
                </a:solidFill>
              </a:rPr>
              <a:t>InnoPharma</a:t>
            </a:r>
            <a:r>
              <a:rPr lang="en-US" sz="900" b="1" dirty="0">
                <a:solidFill>
                  <a:srgbClr val="53565A"/>
                </a:solidFill>
              </a:rPr>
              <a:t>, </a:t>
            </a:r>
            <a:r>
              <a:rPr lang="en-US" sz="900" b="1" dirty="0" err="1" smtClean="0">
                <a:solidFill>
                  <a:srgbClr val="53565A"/>
                </a:solidFill>
              </a:rPr>
              <a:t>InvaGen</a:t>
            </a:r>
            <a:r>
              <a:rPr lang="en-US" sz="900" b="1" dirty="0" smtClean="0">
                <a:solidFill>
                  <a:srgbClr val="53565A"/>
                </a:solidFill>
              </a:rPr>
              <a:t>, </a:t>
            </a:r>
            <a:r>
              <a:rPr lang="en-US" sz="900" b="1" dirty="0" err="1" smtClean="0">
                <a:solidFill>
                  <a:srgbClr val="53565A"/>
                </a:solidFill>
              </a:rPr>
              <a:t>Lannett</a:t>
            </a:r>
            <a:r>
              <a:rPr lang="en-US" sz="900" b="1" dirty="0">
                <a:solidFill>
                  <a:srgbClr val="53565A"/>
                </a:solidFill>
              </a:rPr>
              <a:t>, </a:t>
            </a:r>
            <a:r>
              <a:rPr lang="en-US" sz="900" b="1" dirty="0" err="1">
                <a:solidFill>
                  <a:srgbClr val="53565A"/>
                </a:solidFill>
              </a:rPr>
              <a:t>Mayne</a:t>
            </a:r>
            <a:r>
              <a:rPr lang="en-US" sz="900" b="1" dirty="0">
                <a:solidFill>
                  <a:srgbClr val="53565A"/>
                </a:solidFill>
              </a:rPr>
              <a:t>, Micro Labs, Panacea, Perrigo, Praxair, </a:t>
            </a:r>
            <a:r>
              <a:rPr lang="en-US" sz="900" b="1" dirty="0" err="1">
                <a:solidFill>
                  <a:srgbClr val="53565A"/>
                </a:solidFill>
              </a:rPr>
              <a:t>Sawai</a:t>
            </a:r>
            <a:r>
              <a:rPr lang="en-US" sz="900" b="1" dirty="0">
                <a:solidFill>
                  <a:srgbClr val="53565A"/>
                </a:solidFill>
              </a:rPr>
              <a:t>, </a:t>
            </a:r>
            <a:r>
              <a:rPr lang="en-US" sz="900" b="1" dirty="0" err="1">
                <a:solidFill>
                  <a:srgbClr val="53565A"/>
                </a:solidFill>
              </a:rPr>
              <a:t>SigmaPharm</a:t>
            </a:r>
            <a:r>
              <a:rPr lang="en-US" sz="900" b="1" dirty="0">
                <a:solidFill>
                  <a:srgbClr val="53565A"/>
                </a:solidFill>
              </a:rPr>
              <a:t>, </a:t>
            </a:r>
            <a:r>
              <a:rPr lang="en-US" sz="900" b="1" dirty="0" err="1">
                <a:solidFill>
                  <a:srgbClr val="53565A"/>
                </a:solidFill>
              </a:rPr>
              <a:t>Unimark</a:t>
            </a:r>
            <a:r>
              <a:rPr lang="en-US" sz="900" b="1" dirty="0">
                <a:solidFill>
                  <a:srgbClr val="53565A"/>
                </a:solidFill>
              </a:rPr>
              <a:t>, </a:t>
            </a:r>
            <a:r>
              <a:rPr lang="en-US" sz="900" b="1" dirty="0" err="1">
                <a:solidFill>
                  <a:srgbClr val="53565A"/>
                </a:solidFill>
              </a:rPr>
              <a:t>Wockhardt</a:t>
            </a:r>
            <a:r>
              <a:rPr lang="en-US" sz="900" b="1" dirty="0">
                <a:solidFill>
                  <a:srgbClr val="53565A"/>
                </a:solidFill>
              </a:rPr>
              <a:t>, </a:t>
            </a:r>
            <a:r>
              <a:rPr lang="en-US" sz="900" b="1" dirty="0" err="1">
                <a:solidFill>
                  <a:srgbClr val="53565A"/>
                </a:solidFill>
              </a:rPr>
              <a:t>Zydus</a:t>
            </a:r>
            <a:endParaRPr lang="en-US" sz="900" b="1" dirty="0">
              <a:solidFill>
                <a:srgbClr val="53565A"/>
              </a:solidFill>
            </a:endParaRPr>
          </a:p>
          <a:p>
            <a:endParaRPr lang="en-US" sz="900" b="1" dirty="0"/>
          </a:p>
          <a:p>
            <a:r>
              <a:rPr lang="en-US" sz="900" b="1" dirty="0"/>
              <a:t>**Unknown: Generic filer not yet identified (not sued)</a:t>
            </a:r>
          </a:p>
          <a:p>
            <a:endParaRPr lang="en-US" sz="900" b="1" dirty="0"/>
          </a:p>
          <a:p>
            <a:r>
              <a:rPr lang="en-US" sz="900" b="1" dirty="0"/>
              <a:t>Note: </a:t>
            </a:r>
            <a:r>
              <a:rPr lang="en-US" sz="900" b="1" dirty="0">
                <a:solidFill>
                  <a:srgbClr val="53565A"/>
                </a:solidFill>
              </a:rPr>
              <a:t>Total is greater than </a:t>
            </a:r>
            <a:r>
              <a:rPr lang="en-US" sz="900" b="1" dirty="0" smtClean="0">
                <a:solidFill>
                  <a:srgbClr val="53565A"/>
                </a:solidFill>
              </a:rPr>
              <a:t>137 </a:t>
            </a:r>
            <a:r>
              <a:rPr lang="en-US" sz="900" b="1" dirty="0">
                <a:solidFill>
                  <a:srgbClr val="53565A"/>
                </a:solidFill>
              </a:rPr>
              <a:t>(44 FTFs posted in 2013, 75 in 2014, &amp; </a:t>
            </a:r>
            <a:r>
              <a:rPr lang="en-US" sz="900" b="1" dirty="0" smtClean="0">
                <a:solidFill>
                  <a:srgbClr val="53565A"/>
                </a:solidFill>
              </a:rPr>
              <a:t>18 </a:t>
            </a:r>
            <a:r>
              <a:rPr lang="en-US" sz="900" b="1" dirty="0">
                <a:solidFill>
                  <a:srgbClr val="53565A"/>
                </a:solidFill>
              </a:rPr>
              <a:t>in 2015 YTD) due to shared FTFs</a:t>
            </a:r>
          </a:p>
        </p:txBody>
      </p:sp>
      <p:sp>
        <p:nvSpPr>
          <p:cNvPr id="9" name="Explosion 1 8"/>
          <p:cNvSpPr/>
          <p:nvPr/>
        </p:nvSpPr>
        <p:spPr>
          <a:xfrm>
            <a:off x="990600" y="1219200"/>
            <a:ext cx="4024182" cy="2104558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714501" y="1828800"/>
            <a:ext cx="2552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More FTF exclusives than </a:t>
            </a:r>
            <a:r>
              <a:rPr lang="en-US" sz="1600" b="1" dirty="0" err="1" smtClean="0"/>
              <a:t>Teva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Mylan</a:t>
            </a:r>
            <a:r>
              <a:rPr lang="en-US" sz="1600" b="1" dirty="0" smtClean="0"/>
              <a:t> &amp; Sandoz Combined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8219663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34551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6" name="think-cell Slide" r:id="rId30" imgW="360" imgH="360" progId="TCLayout.ActiveDocument.1">
                  <p:embed/>
                </p:oleObj>
              </mc:Choice>
              <mc:Fallback>
                <p:oleObj name="think-cell Slide" r:id="rId30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Arial"/>
              <a:sym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888D0-236D-7F44-9EFD-0D4819FAD384}" type="slidenum">
              <a:rPr lang="en-US" smtClean="0">
                <a:solidFill>
                  <a:srgbClr val="53565A">
                    <a:tint val="75000"/>
                  </a:srgbClr>
                </a:solidFill>
              </a:rPr>
              <a:pPr/>
              <a:t>14</a:t>
            </a:fld>
            <a:endParaRPr lang="en-US" dirty="0">
              <a:solidFill>
                <a:srgbClr val="53565A">
                  <a:tint val="75000"/>
                </a:srgbClr>
              </a:solidFill>
            </a:endParaRPr>
          </a:p>
        </p:txBody>
      </p:sp>
      <p:graphicFrame>
        <p:nvGraphicFramePr>
          <p:cNvPr id="4" name="Object 3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601984618"/>
              </p:ext>
            </p:extLst>
          </p:nvPr>
        </p:nvGraphicFramePr>
        <p:xfrm>
          <a:off x="342899" y="1142999"/>
          <a:ext cx="8442960" cy="3650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7" name="Chart" r:id="rId32" imgW="8439234" imgH="3648024" progId="MSGraph.Chart.8">
                  <p:embed followColorScheme="full"/>
                </p:oleObj>
              </mc:Choice>
              <mc:Fallback>
                <p:oleObj name="Chart" r:id="rId32" imgW="8439234" imgH="364802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342899" y="1142999"/>
                        <a:ext cx="8442960" cy="3650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 Placeholder 16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7377113" y="3967163"/>
            <a:ext cx="1492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A0EC2552-5D86-4B1B-A53F-18CC88017D6B}" type="datetime'''''''''''''''''''''''''''''''''''''''''''''''''''1'''''''">
              <a:rPr lang="en-US" sz="1400"/>
              <a:pPr/>
              <a:t>1</a:t>
            </a:fld>
            <a:endParaRPr lang="en-US" sz="1400" dirty="0">
              <a:latin typeface="Arial"/>
              <a:sym typeface="Arial"/>
            </a:endParaRPr>
          </a:p>
        </p:txBody>
      </p:sp>
      <p:sp>
        <p:nvSpPr>
          <p:cNvPr id="93" name="Text Placeholder 12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6426200" y="4818063"/>
            <a:ext cx="41433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F2B9E1BC-E02D-4066-9882-859A435C90D0}" type="datetime'''''''''''''''''''Pr''a''''''''''''''x''a''''i''r'">
              <a:rPr lang="en-US" sz="1000"/>
              <a:pPr/>
              <a:t>Praxair</a:t>
            </a:fld>
            <a:endParaRPr lang="en-US" sz="1000" dirty="0">
              <a:latin typeface="Arial"/>
              <a:sym typeface="Arial"/>
            </a:endParaRPr>
          </a:p>
        </p:txBody>
      </p:sp>
      <p:sp>
        <p:nvSpPr>
          <p:cNvPr id="94" name="Text Placeholder 13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6557963" y="3967163"/>
            <a:ext cx="1492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15AE9A3-72BF-497D-9A8A-E4FEEEA8BCBE}" type="datetime'''''''''''''''''''''''''1'''''''''''''''''''''''''''''''''">
              <a:rPr lang="en-US" sz="1400"/>
              <a:pPr/>
              <a:t>1</a:t>
            </a:fld>
            <a:endParaRPr lang="en-US" sz="1400" dirty="0">
              <a:latin typeface="Arial"/>
              <a:sym typeface="Arial"/>
            </a:endParaRPr>
          </a:p>
        </p:txBody>
      </p:sp>
      <p:sp>
        <p:nvSpPr>
          <p:cNvPr id="53" name="Text Placeholder 25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4830763" y="4818063"/>
            <a:ext cx="3206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1908B647-27CC-4C6B-B271-867D346E7C5F}" type="datetime'L''''''''''''''''''''''''''''up''i''''''''''''''n'''">
              <a:rPr lang="en-US" sz="1000"/>
              <a:pPr/>
              <a:t>Lupin</a:t>
            </a:fld>
            <a:endParaRPr lang="en-US" sz="1000" dirty="0">
              <a:latin typeface="Arial"/>
              <a:sym typeface="Arial"/>
            </a:endParaRPr>
          </a:p>
        </p:txBody>
      </p:sp>
      <p:sp>
        <p:nvSpPr>
          <p:cNvPr id="43" name="Text Placeholder 17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8085138" y="4818063"/>
            <a:ext cx="3778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ABC2EB5B-26C4-4BE3-AFCD-C248D1B7260A}" type="datetime'*''''*U''''''''''''n''''''''''''-&#10;''kn''''''''''o''''wn'''">
              <a:rPr lang="en-US" sz="1000"/>
              <a:pPr/>
              <a:t>**Un-
known</a:t>
            </a:fld>
            <a:endParaRPr lang="en-US" sz="1000" dirty="0">
              <a:latin typeface="Arial"/>
              <a:sym typeface="Arial"/>
            </a:endParaRPr>
          </a:p>
        </p:txBody>
      </p:sp>
      <p:sp>
        <p:nvSpPr>
          <p:cNvPr id="44" name="Text Placeholder 18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8199438" y="1019175"/>
            <a:ext cx="1492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A29061E0-74F5-44F7-BBC6-D27B2601589F}" type="datetime'''''''''''''''''''''''''''''''7'''''''''''''''''''''">
              <a:rPr lang="en-US" sz="1400"/>
              <a:pPr/>
              <a:t>7</a:t>
            </a:fld>
            <a:endParaRPr lang="en-US" sz="1400" dirty="0">
              <a:latin typeface="Arial"/>
              <a:sym typeface="Arial"/>
            </a:endParaRPr>
          </a:p>
        </p:txBody>
      </p:sp>
      <p:sp>
        <p:nvSpPr>
          <p:cNvPr id="41" name="Text Placeholder 15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7305675" y="4818063"/>
            <a:ext cx="2936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597AAFDB-8559-446D-BF2A-36F67B5A1C53}" type="datetime'''''''''T''''''''''''''e''''''''''''''v''''''a'''">
              <a:rPr lang="en-US" sz="1000"/>
              <a:pPr/>
              <a:t>Teva</a:t>
            </a:fld>
            <a:endParaRPr lang="en-US" sz="1000" dirty="0">
              <a:latin typeface="Arial"/>
              <a:sym typeface="Arial"/>
            </a:endParaRPr>
          </a:p>
        </p:txBody>
      </p:sp>
      <p:sp>
        <p:nvSpPr>
          <p:cNvPr id="54" name="Text Placeholder 26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4916488" y="3967163"/>
            <a:ext cx="1492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FEB079DA-2706-4623-83A7-7AAABC6BDC5A}" type="datetime'''1'''''''''''''''''''''''">
              <a:rPr lang="en-US" sz="1400"/>
              <a:pPr/>
              <a:t>1</a:t>
            </a:fld>
            <a:endParaRPr lang="en-US" sz="1400" dirty="0">
              <a:latin typeface="Arial"/>
              <a:sym typeface="Arial"/>
            </a:endParaRPr>
          </a:p>
        </p:txBody>
      </p:sp>
      <p:sp>
        <p:nvSpPr>
          <p:cNvPr id="83" name="Text Placeholder 8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3143250" y="4818063"/>
            <a:ext cx="40481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84CF9EEB-7E0C-4C20-B19D-511FED345EF6}" type="datetime'''A''''''p''''''o''''''''''''''''te''''''''''''x'">
              <a:rPr lang="en-US" sz="1000"/>
              <a:pPr/>
              <a:t>Apotex</a:t>
            </a:fld>
            <a:endParaRPr lang="en-US" sz="1000" dirty="0">
              <a:latin typeface="Arial"/>
              <a:sym typeface="Arial"/>
            </a:endParaRPr>
          </a:p>
        </p:txBody>
      </p:sp>
      <p:sp>
        <p:nvSpPr>
          <p:cNvPr id="84" name="Text Placeholder 9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3270250" y="3967163"/>
            <a:ext cx="1492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A2AB5D45-393E-49BB-8703-C19FB5954C53}" type="datetime'''''''''''''1'''''''''''''''''''''''''''''">
              <a:rPr lang="en-US" sz="1400"/>
              <a:pPr/>
              <a:t>1</a:t>
            </a:fld>
            <a:endParaRPr lang="en-US" sz="1400" dirty="0">
              <a:latin typeface="Arial"/>
              <a:sym typeface="Arial"/>
            </a:endParaRPr>
          </a:p>
        </p:txBody>
      </p:sp>
      <p:sp>
        <p:nvSpPr>
          <p:cNvPr id="73" name="Text Placeholder 5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2292350" y="4818063"/>
            <a:ext cx="4635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697A3485-AB0F-4815-A7A1-7F2E33740C24}" type="datetime'''''''''''''''''''A''''''le''''''''''m''''b''''i''''c'''''''">
              <a:rPr lang="en-US" sz="1000"/>
              <a:pPr/>
              <a:t>Alembic</a:t>
            </a:fld>
            <a:endParaRPr lang="en-US" sz="1000" dirty="0">
              <a:latin typeface="Arial"/>
              <a:sym typeface="Arial"/>
            </a:endParaRPr>
          </a:p>
        </p:txBody>
      </p:sp>
      <p:sp>
        <p:nvSpPr>
          <p:cNvPr id="33" name="Text Placeholder 6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5738813" y="3967163"/>
            <a:ext cx="1492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02B394A5-AB2E-43E4-9B5B-744B38C9E832}" type="datetime'''''''''''''''''''''''''''''''''''''''''''''''''1'''''''''''''">
              <a:rPr lang="en-US" sz="1400">
                <a:latin typeface="Arial"/>
                <a:sym typeface="Arial"/>
              </a:rPr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400" dirty="0">
              <a:latin typeface="Arial"/>
              <a:sym typeface="Arial"/>
            </a:endParaRPr>
          </a:p>
        </p:txBody>
      </p:sp>
      <p:sp>
        <p:nvSpPr>
          <p:cNvPr id="79" name="Text Placeholder 6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2449513" y="3967163"/>
            <a:ext cx="1492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007D7ECA-9759-4CBF-A0C6-1DB8A857BAC5}" type="datetime'''''1'''''''''''''''''''''''''''''''''''''''''">
              <a:rPr lang="en-US" sz="1400"/>
              <a:pPr/>
              <a:t>1</a:t>
            </a:fld>
            <a:endParaRPr lang="en-US" sz="1400" dirty="0">
              <a:latin typeface="Arial"/>
              <a:sym typeface="Arial"/>
            </a:endParaRPr>
          </a:p>
        </p:txBody>
      </p:sp>
      <p:sp>
        <p:nvSpPr>
          <p:cNvPr id="60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1503363" y="4818063"/>
            <a:ext cx="406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3FC1BF07-AAEC-41C5-A162-9DC961884426}" type="datetime'''''''''A''''c''''''''''''c''''''''''''o''r''''d'''''">
              <a:rPr lang="en-US" sz="1000"/>
              <a:pPr/>
              <a:t>Accord</a:t>
            </a:fld>
            <a:endParaRPr lang="en-US" sz="1000" dirty="0">
              <a:latin typeface="Arial"/>
              <a:sym typeface="Arial"/>
            </a:endParaRPr>
          </a:p>
        </p:txBody>
      </p:sp>
      <p:sp>
        <p:nvSpPr>
          <p:cNvPr id="69" name="Text Placeholder 4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1631950" y="3967163"/>
            <a:ext cx="1492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4A17CDE3-95F6-49A7-8490-D75DE0796A2E}" type="datetime'''''''''''''''''1'''''''''''''''">
              <a:rPr lang="en-US" sz="1400"/>
              <a:pPr/>
              <a:t>1</a:t>
            </a:fld>
            <a:endParaRPr lang="en-US" sz="1400" dirty="0">
              <a:latin typeface="Arial"/>
              <a:sym typeface="Arial"/>
            </a:endParaRPr>
          </a:p>
        </p:txBody>
      </p:sp>
      <p:sp>
        <p:nvSpPr>
          <p:cNvPr id="5" name="Rectangle 4"/>
          <p:cNvSpPr/>
          <p:nvPr>
            <p:custDataLst>
              <p:tags r:id="rId20"/>
            </p:custDataLst>
          </p:nvPr>
        </p:nvSpPr>
        <p:spPr bwMode="auto">
          <a:xfrm>
            <a:off x="673100" y="4818063"/>
            <a:ext cx="4206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6DFBC4C-BABC-4FFE-A449-797D02DEB5B4}" type="datetime'''''''''Ac''''''''''''''''tav''i''''''''''''''''''''s'''">
              <a:rPr lang="en-US" sz="1000">
                <a:solidFill>
                  <a:schemeClr val="tx1"/>
                </a:solidFill>
              </a:rPr>
              <a:pPr/>
              <a:t>Actavis</a:t>
            </a:fld>
            <a:endParaRPr lang="en-US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61" name="Text Placeholder 5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808038" y="1019175"/>
            <a:ext cx="1492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33F66A4F-3519-4AFC-AC3A-78ECD36618FB}" type="datetime'''''''''''''''''''''''''''''''''''''''''''7'''''''''''''''''">
              <a:rPr lang="en-US" sz="1400"/>
              <a:pPr/>
              <a:t>7</a:t>
            </a:fld>
            <a:endParaRPr lang="en-US" sz="1400" dirty="0">
              <a:sym typeface="+mn-lt"/>
            </a:endParaRPr>
          </a:p>
        </p:txBody>
      </p:sp>
      <p:sp>
        <p:nvSpPr>
          <p:cNvPr id="30" name="Text Placeholder 2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3922713" y="4818063"/>
            <a:ext cx="4889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CDD5FD9-7D5E-416B-8BCE-6B045E6895AC}" type="datetime'I''''''''''n''v''''a''''''''G''''''''''''en'''''''''''">
              <a:rPr lang="en-US" sz="1000"/>
              <a:pPr/>
              <a:t>InvaGen</a:t>
            </a:fld>
            <a:endParaRPr lang="en-US" sz="1000" dirty="0">
              <a:latin typeface="Arial"/>
              <a:sym typeface="Arial"/>
            </a:endParaRPr>
          </a:p>
        </p:txBody>
      </p:sp>
      <p:sp>
        <p:nvSpPr>
          <p:cNvPr id="32" name="Text Placeholder 5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5708650" y="4818063"/>
            <a:ext cx="2095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E0AF8740-F75A-4657-A186-D4413EF0025E}" type="datetime'''''''''''''''''''''''''''''''''''''P''''''''''a''''''''r'''">
              <a:rPr lang="en-US" sz="1000"/>
              <a:pPr/>
              <a:t>Par</a:t>
            </a:fld>
            <a:endParaRPr lang="en-US" sz="1000" dirty="0">
              <a:latin typeface="Arial"/>
              <a:sym typeface="Arial"/>
            </a:endParaRPr>
          </a:p>
        </p:txBody>
      </p:sp>
      <p:sp>
        <p:nvSpPr>
          <p:cNvPr id="31" name="Text Placeholder 4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4092575" y="3967163"/>
            <a:ext cx="1492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89321EAC-DBD4-4631-81E2-6579C2F66FD1}" type="datetime'''''''''''''''''''''''''''''''''''''''''1'''''''''''''''''''''">
              <a:rPr lang="en-US" sz="1400">
                <a:latin typeface="Arial"/>
                <a:sym typeface="Arial"/>
              </a:rPr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400" dirty="0">
              <a:latin typeface="Arial"/>
              <a:sym typeface="Arial"/>
            </a:endParaRPr>
          </a:p>
        </p:txBody>
      </p:sp>
      <p:sp>
        <p:nvSpPr>
          <p:cNvPr id="108" name="Rectangle 107"/>
          <p:cNvSpPr/>
          <p:nvPr>
            <p:custDataLst>
              <p:tags r:id="rId25"/>
            </p:custDataLst>
          </p:nvPr>
        </p:nvSpPr>
        <p:spPr bwMode="auto">
          <a:xfrm>
            <a:off x="5080000" y="1884363"/>
            <a:ext cx="250825" cy="1873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>
            <p:custDataLst>
              <p:tags r:id="rId26"/>
            </p:custDataLst>
          </p:nvPr>
        </p:nvSpPr>
        <p:spPr bwMode="auto">
          <a:xfrm>
            <a:off x="5080000" y="2147888"/>
            <a:ext cx="250825" cy="18732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 Placeholder 43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5381625" y="2143125"/>
            <a:ext cx="9445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682FDCA-4938-4ECD-82C7-43115780C192}" type="datetime'Shar''''e''''d ''F''''''''''''''''T''''''''F'">
              <a:rPr lang="en-US" sz="1400">
                <a:sym typeface="+mn-lt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Shared FTF</a:t>
            </a:fld>
            <a:endParaRPr lang="en-US" sz="1400" dirty="0">
              <a:sym typeface="+mn-lt"/>
            </a:endParaRPr>
          </a:p>
        </p:txBody>
      </p:sp>
      <p:sp>
        <p:nvSpPr>
          <p:cNvPr id="105" name="Text Placeholder 42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5381625" y="1879600"/>
            <a:ext cx="11239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00D82272-B705-41C9-8F64-8BCC3BF8EE7A}" type="datetime'''''''''''''''''''E''x''''''''c''''''''lu''siv''''e ''''FT''F'">
              <a:rPr lang="en-US" sz="1400">
                <a:sym typeface="+mn-lt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Exclusive FTF</a:t>
            </a:fld>
            <a:endParaRPr lang="en-US" sz="1400" dirty="0">
              <a:sym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7279" y="6558730"/>
            <a:ext cx="556721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/>
              <a:t>Source: FDA Paragraph IV Certifications  Website,  IPD Analytics and internal analysis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682870" y="1049179"/>
            <a:ext cx="1597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As of April 23, 2015</a:t>
            </a: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361950" y="410509"/>
            <a:ext cx="8562975" cy="589616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# FTFs by Company – 2015 YTD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81013" y="5486400"/>
            <a:ext cx="81803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**</a:t>
            </a:r>
            <a:r>
              <a:rPr lang="en-US" sz="1050" b="1" dirty="0"/>
              <a:t>Unknown: Generic filer not yet identified (not sued</a:t>
            </a:r>
            <a:r>
              <a:rPr lang="en-US" sz="1050" b="1" dirty="0" smtClean="0"/>
              <a:t>)</a:t>
            </a:r>
            <a:endParaRPr lang="en-US" sz="1050" b="1" dirty="0"/>
          </a:p>
          <a:p>
            <a:r>
              <a:rPr lang="en-US" sz="1050" b="1" dirty="0"/>
              <a:t>Note: Total is greater than </a:t>
            </a:r>
            <a:r>
              <a:rPr lang="en-US" sz="1050" b="1" dirty="0" smtClean="0"/>
              <a:t>18 (# FTFs </a:t>
            </a:r>
            <a:r>
              <a:rPr lang="en-US" sz="1050" b="1" dirty="0"/>
              <a:t>posted YTD </a:t>
            </a:r>
            <a:r>
              <a:rPr lang="en-US" sz="1050" b="1" dirty="0" smtClean="0"/>
              <a:t>2015) </a:t>
            </a:r>
            <a:r>
              <a:rPr lang="en-US" sz="1050" b="1" dirty="0"/>
              <a:t>due to shared FTFs</a:t>
            </a:r>
          </a:p>
        </p:txBody>
      </p:sp>
    </p:spTree>
    <p:extLst>
      <p:ext uri="{BB962C8B-B14F-4D97-AF65-F5344CB8AC3E}">
        <p14:creationId xmlns:p14="http://schemas.microsoft.com/office/powerpoint/2010/main" val="8198885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50812" y="6400142"/>
            <a:ext cx="602561" cy="365125"/>
          </a:xfrm>
          <a:prstGeom prst="rect">
            <a:avLst/>
          </a:prstGeom>
        </p:spPr>
        <p:txBody>
          <a:bodyPr/>
          <a:lstStyle/>
          <a:p>
            <a:fld id="{0BA888D0-236D-7F44-9EFD-0D4819FAD384}" type="slidenum">
              <a:rPr lang="en-US" smtClean="0">
                <a:solidFill>
                  <a:srgbClr val="53565A">
                    <a:tint val="75000"/>
                  </a:srgbClr>
                </a:solidFill>
              </a:rPr>
              <a:pPr/>
              <a:t>15</a:t>
            </a:fld>
            <a:endParaRPr lang="en-US" dirty="0">
              <a:solidFill>
                <a:srgbClr val="53565A">
                  <a:tint val="75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869237" cy="531749"/>
          </a:xfrm>
        </p:spPr>
        <p:txBody>
          <a:bodyPr/>
          <a:lstStyle/>
          <a:p>
            <a:r>
              <a:rPr lang="en-US" dirty="0" smtClean="0"/>
              <a:t>US Recap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066800"/>
            <a:ext cx="8915400" cy="55626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b="1" dirty="0"/>
              <a:t>B</a:t>
            </a:r>
            <a:r>
              <a:rPr lang="en-US" sz="1800" b="1" dirty="0" smtClean="0"/>
              <a:t>est </a:t>
            </a:r>
            <a:r>
              <a:rPr lang="en-US" sz="1800" b="1" dirty="0"/>
              <a:t>positioned </a:t>
            </a:r>
            <a:r>
              <a:rPr lang="en-US" sz="1800" b="1" dirty="0" smtClean="0"/>
              <a:t>generic </a:t>
            </a:r>
            <a:r>
              <a:rPr lang="en-US" sz="1800" b="1" dirty="0"/>
              <a:t>company to navigate the rapidly changing market </a:t>
            </a:r>
            <a:r>
              <a:rPr lang="en-US" sz="1800" b="1" dirty="0" smtClean="0"/>
              <a:t>place</a:t>
            </a:r>
            <a:endParaRPr lang="en-US" sz="1800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Diversified </a:t>
            </a:r>
            <a:r>
              <a:rPr lang="en-US" dirty="0"/>
              <a:t>product </a:t>
            </a:r>
            <a:r>
              <a:rPr lang="en-US" dirty="0" smtClean="0"/>
              <a:t>line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#1 </a:t>
            </a:r>
            <a:r>
              <a:rPr lang="en-US" dirty="0" smtClean="0"/>
              <a:t>pipeline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Best in class </a:t>
            </a:r>
            <a:r>
              <a:rPr lang="en-US" dirty="0"/>
              <a:t>supply </a:t>
            </a:r>
            <a:r>
              <a:rPr lang="en-US" dirty="0" smtClean="0"/>
              <a:t>chain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Service driven streamlined organization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Best understanding &amp; market intelligence in the </a:t>
            </a:r>
            <a:r>
              <a:rPr lang="en-US" dirty="0" smtClean="0"/>
              <a:t>industry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Long </a:t>
            </a:r>
            <a:r>
              <a:rPr lang="en-US" dirty="0"/>
              <a:t>standing </a:t>
            </a:r>
            <a:r>
              <a:rPr lang="en-US" dirty="0" smtClean="0"/>
              <a:t>relationships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sz="1800" b="1" dirty="0" smtClean="0"/>
              <a:t>Challenges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Competitors </a:t>
            </a:r>
            <a:r>
              <a:rPr lang="en-US" dirty="0" err="1" smtClean="0"/>
              <a:t>gConcerta</a:t>
            </a:r>
            <a:r>
              <a:rPr lang="en-US" dirty="0" smtClean="0"/>
              <a:t> studies and outcomes create significant upside or downside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FDA new product approval timing and mix unknown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Ability and timing to leverage price increase opportunities significantly reduced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FTS (failure to supply) penalties dramatically increasing while customer O/H inventories decreasing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046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Remain The Best?</a:t>
            </a:r>
            <a:br>
              <a:rPr lang="en-US" dirty="0" smtClean="0"/>
            </a:br>
            <a:r>
              <a:rPr lang="en-US" dirty="0" smtClean="0"/>
              <a:t>Where Does Supply Chain Fit 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562" y="1395059"/>
            <a:ext cx="8021638" cy="46998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Customers are making decisions based upon a small set of criteria: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Price &gt;&gt; need competitive COG’s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Service Levels &gt;&gt; Can never be out of stock as it leads to lost revenue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Future Innovation &gt;&gt; Pipeline creates future value (volume rebates)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Ease of doing business &gt;&gt; capable of making decisions and resolving issues quickly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Relationships &gt;&gt; Integrity, communication, transparency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algn="ctr">
              <a:spcBef>
                <a:spcPts val="600"/>
              </a:spcBef>
            </a:pPr>
            <a:r>
              <a:rPr lang="en-US" sz="1800" b="1" u="sng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Supply Chain impacts </a:t>
            </a:r>
            <a:r>
              <a:rPr lang="en-US" sz="1800" b="1" u="sng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all </a:t>
            </a:r>
            <a:r>
              <a:rPr lang="en-US" sz="1800" b="1" u="sng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5 of the key criteria items</a:t>
            </a:r>
            <a:endParaRPr lang="en-US" sz="1800" b="1" u="sng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888D0-236D-7F44-9EFD-0D4819FAD384}" type="slidenum">
              <a:rPr lang="en-US" smtClean="0">
                <a:solidFill>
                  <a:srgbClr val="53565A">
                    <a:tint val="75000"/>
                  </a:srgbClr>
                </a:solidFill>
              </a:rPr>
              <a:pPr/>
              <a:t>16</a:t>
            </a:fld>
            <a:endParaRPr lang="en-US" dirty="0">
              <a:solidFill>
                <a:srgbClr val="53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101462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562" y="2209800"/>
            <a:ext cx="7869237" cy="1905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Our success is due to our collaboration, communication and your overall support.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Thanks for all your hard </a:t>
            </a:r>
            <a:r>
              <a:rPr lang="en-US" sz="2800" dirty="0" smtClean="0"/>
              <a:t>work!!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888D0-236D-7F44-9EFD-0D4819FAD384}" type="slidenum">
              <a:rPr lang="en-US" smtClean="0">
                <a:solidFill>
                  <a:srgbClr val="53565A">
                    <a:tint val="75000"/>
                  </a:srgbClr>
                </a:solidFill>
              </a:rPr>
              <a:pPr/>
              <a:t>17</a:t>
            </a:fld>
            <a:endParaRPr lang="en-US" dirty="0">
              <a:solidFill>
                <a:srgbClr val="53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07913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323579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3" name="think-cell Slide" r:id="rId5" imgW="429" imgH="429" progId="TCLayout.ActiveDocument.1">
                  <p:embed/>
                </p:oleObj>
              </mc:Choice>
              <mc:Fallback>
                <p:oleObj name="think-cell Slide" r:id="rId5" imgW="429" imgH="42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20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with a 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Thanks for the Collaboration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Thanks for the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Thanks for being Proactive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Thanks for finding a better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Thanks for recognizing that we are in this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Thanks for the tireless hours spent to support the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888D0-236D-7F44-9EFD-0D4819FAD384}" type="slidenum">
              <a:rPr lang="en-US" smtClean="0">
                <a:solidFill>
                  <a:srgbClr val="53565A">
                    <a:tint val="75000"/>
                  </a:srgbClr>
                </a:solidFill>
              </a:rPr>
              <a:pPr/>
              <a:t>2</a:t>
            </a:fld>
            <a:endParaRPr lang="en-US" dirty="0">
              <a:solidFill>
                <a:srgbClr val="53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000696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90918"/>
            <a:ext cx="7869237" cy="523482"/>
          </a:xfrm>
        </p:spPr>
        <p:txBody>
          <a:bodyPr/>
          <a:lstStyle/>
          <a:p>
            <a:r>
              <a:rPr lang="en-US" dirty="0" smtClean="0"/>
              <a:t>Industry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153400" cy="54102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Global Purchasing Consolidation </a:t>
            </a:r>
            <a:r>
              <a:rPr lang="en-US" sz="2400" dirty="0" smtClean="0"/>
              <a:t>(</a:t>
            </a:r>
            <a:r>
              <a:rPr lang="en-US" sz="2000" dirty="0" smtClean="0"/>
              <a:t>Top 4 ~80% of US Market)</a:t>
            </a:r>
          </a:p>
          <a:p>
            <a:pPr marL="274320" lvl="4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 smtClean="0"/>
              <a:t>Mckesson</a:t>
            </a:r>
            <a:r>
              <a:rPr lang="en-US" dirty="0"/>
              <a:t> </a:t>
            </a:r>
            <a:r>
              <a:rPr lang="en-US" dirty="0" smtClean="0"/>
              <a:t>&amp; Cardinal aggressively bidding traditionally direct customers </a:t>
            </a:r>
          </a:p>
          <a:p>
            <a:pPr marL="274320" lvl="4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Mid size customers </a:t>
            </a:r>
            <a:r>
              <a:rPr lang="en-US" dirty="0"/>
              <a:t>analyzing potential change to </a:t>
            </a:r>
            <a:r>
              <a:rPr lang="en-US" dirty="0" smtClean="0"/>
              <a:t>how and where they procure product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Generic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TRx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penetration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&gt; 86%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growing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PBM’s changing philosophies</a:t>
            </a:r>
          </a:p>
          <a:p>
            <a:pPr marL="274320" lvl="3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Higher priced generics being blocked or disadvantaged with higher tiered copays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Supply Chain Disruptions continue with less frequency</a:t>
            </a:r>
            <a:endParaRPr lang="en-US" sz="2400" dirty="0"/>
          </a:p>
          <a:p>
            <a:pPr marL="274320" lvl="4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FDA increased scrutiny of both API and FD facilities</a:t>
            </a:r>
          </a:p>
          <a:p>
            <a:pPr marL="0" lvl="1" indent="0">
              <a:spcBef>
                <a:spcPts val="600"/>
              </a:spcBef>
              <a:buNone/>
            </a:pPr>
            <a:r>
              <a:rPr lang="en-US" sz="2400" dirty="0" smtClean="0"/>
              <a:t>Pricing Environment</a:t>
            </a:r>
            <a:endParaRPr lang="en-US" sz="2400" dirty="0"/>
          </a:p>
          <a:p>
            <a:pPr marL="274320" lvl="1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Proactive &amp; aggressive bid cycle for all major customers</a:t>
            </a:r>
          </a:p>
          <a:p>
            <a:pPr marL="274320" lvl="1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Marketplace dynamics dictating price erosion and appreciation</a:t>
            </a:r>
          </a:p>
          <a:p>
            <a:pPr marL="274320" lvl="1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T’s &amp; C’s of large GPO’s delaying or discouraging some price increases</a:t>
            </a:r>
          </a:p>
          <a:p>
            <a:pPr indent="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Government Impact</a:t>
            </a:r>
          </a:p>
          <a:p>
            <a:pPr marL="274320" lvl="3" indent="-182880">
              <a:spcBef>
                <a:spcPts val="600"/>
              </a:spcBef>
            </a:pPr>
            <a:r>
              <a:rPr lang="en-US" dirty="0" smtClean="0"/>
              <a:t>Delayed new product approvals double edged sword</a:t>
            </a:r>
          </a:p>
        </p:txBody>
      </p:sp>
    </p:spTree>
    <p:extLst>
      <p:ext uri="{BB962C8B-B14F-4D97-AF65-F5344CB8AC3E}">
        <p14:creationId xmlns:p14="http://schemas.microsoft.com/office/powerpoint/2010/main" val="408977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Products Facing LOE in the Next 4 Years </a:t>
            </a:r>
            <a:br>
              <a:rPr lang="en-US" dirty="0" smtClean="0"/>
            </a:br>
            <a:r>
              <a:rPr lang="en-US" dirty="0" smtClean="0"/>
              <a:t>Valued at $78.4 Billion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888D0-236D-7F44-9EFD-0D4819FAD384}" type="slidenum">
              <a:rPr lang="en-US" smtClean="0">
                <a:solidFill>
                  <a:srgbClr val="53565A">
                    <a:tint val="75000"/>
                  </a:srgbClr>
                </a:solidFill>
              </a:rPr>
              <a:pPr/>
              <a:t>4</a:t>
            </a:fld>
            <a:endParaRPr lang="en-US" dirty="0">
              <a:solidFill>
                <a:srgbClr val="53565A">
                  <a:tint val="75000"/>
                </a:srgbClr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29" y="1371600"/>
            <a:ext cx="8428879" cy="476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1002268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Nexium, </a:t>
            </a:r>
            <a:r>
              <a:rPr lang="en-US" dirty="0" err="1" smtClean="0"/>
              <a:t>Abilify</a:t>
            </a:r>
            <a:r>
              <a:rPr lang="en-US" dirty="0" smtClean="0"/>
              <a:t> and Namenda face generic competition in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9351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869237" cy="5317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 Generic Sales were $65 Billion &amp; </a:t>
            </a:r>
            <a:r>
              <a:rPr lang="en-US" dirty="0" err="1" smtClean="0"/>
              <a:t>YoY</a:t>
            </a:r>
            <a:r>
              <a:rPr lang="en-US" dirty="0" smtClean="0"/>
              <a:t> Growth of 14.2%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888D0-236D-7F44-9EFD-0D4819FAD384}" type="slidenum">
              <a:rPr lang="en-US" smtClean="0">
                <a:solidFill>
                  <a:srgbClr val="53565A">
                    <a:tint val="75000"/>
                  </a:srgbClr>
                </a:solidFill>
              </a:rPr>
              <a:pPr/>
              <a:t>5</a:t>
            </a:fld>
            <a:endParaRPr lang="en-US" dirty="0">
              <a:solidFill>
                <a:srgbClr val="53565A">
                  <a:tint val="75000"/>
                </a:srgbClr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2" y="1143000"/>
            <a:ext cx="6624638" cy="499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4727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562" y="533400"/>
            <a:ext cx="7869237" cy="531749"/>
          </a:xfrm>
        </p:spPr>
        <p:txBody>
          <a:bodyPr/>
          <a:lstStyle/>
          <a:p>
            <a:r>
              <a:rPr lang="en-US" dirty="0" smtClean="0"/>
              <a:t>US Generic </a:t>
            </a:r>
            <a:r>
              <a:rPr lang="en-US" dirty="0" err="1" smtClean="0"/>
              <a:t>TRx’s</a:t>
            </a:r>
            <a:r>
              <a:rPr lang="en-US" dirty="0" smtClean="0"/>
              <a:t> were 3.5 Billion &amp; </a:t>
            </a:r>
            <a:r>
              <a:rPr lang="en-US" dirty="0" err="1" smtClean="0"/>
              <a:t>YoY</a:t>
            </a:r>
            <a:r>
              <a:rPr lang="en-US" dirty="0" smtClean="0"/>
              <a:t> Growth of 4.2%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888D0-236D-7F44-9EFD-0D4819FAD384}" type="slidenum">
              <a:rPr lang="en-US" smtClean="0">
                <a:solidFill>
                  <a:srgbClr val="53565A">
                    <a:tint val="75000"/>
                  </a:srgbClr>
                </a:solidFill>
              </a:rPr>
              <a:pPr/>
              <a:t>6</a:t>
            </a:fld>
            <a:endParaRPr lang="en-US" dirty="0">
              <a:solidFill>
                <a:srgbClr val="53565A">
                  <a:tint val="75000"/>
                </a:srgbClr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2" y="1500388"/>
            <a:ext cx="6910388" cy="467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9773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67801" cy="59514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43B02A"/>
                </a:solidFill>
              </a:rPr>
              <a:t>US Purchasing Power</a:t>
            </a:r>
            <a:r>
              <a:rPr lang="en-US" b="1" dirty="0">
                <a:solidFill>
                  <a:srgbClr val="43B02A"/>
                </a:solidFill>
              </a:rPr>
              <a:t> </a:t>
            </a:r>
            <a:r>
              <a:rPr lang="en-US" sz="2400" b="1" dirty="0" smtClean="0">
                <a:solidFill>
                  <a:srgbClr val="43B02A"/>
                </a:solidFill>
              </a:rPr>
              <a:t>Excluding Government</a:t>
            </a:r>
            <a:endParaRPr lang="en-US" sz="2400" b="1" dirty="0">
              <a:solidFill>
                <a:srgbClr val="43B02A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631851437"/>
              </p:ext>
            </p:extLst>
          </p:nvPr>
        </p:nvGraphicFramePr>
        <p:xfrm>
          <a:off x="-5714" y="1050448"/>
          <a:ext cx="9067800" cy="5458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4" descr="walmart_logo.gif Walmart Logo image by eabisbe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67" b="28000"/>
          <a:stretch>
            <a:fillRect/>
          </a:stretch>
        </p:blipFill>
        <p:spPr bwMode="auto">
          <a:xfrm>
            <a:off x="6938682" y="4495800"/>
            <a:ext cx="1367118" cy="464820"/>
          </a:xfrm>
          <a:prstGeom prst="rect">
            <a:avLst/>
          </a:prstGeom>
          <a:noFill/>
        </p:spPr>
      </p:pic>
      <p:pic>
        <p:nvPicPr>
          <p:cNvPr id="8" name="Picture 7" descr="http://www.columbusparent.com/live/export-content/sites/columbusparent/images/2009/03/kroger_new_logo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3255358"/>
            <a:ext cx="684140" cy="554642"/>
          </a:xfrm>
          <a:prstGeom prst="rect">
            <a:avLst/>
          </a:prstGeom>
          <a:noFill/>
        </p:spPr>
      </p:pic>
      <p:pic>
        <p:nvPicPr>
          <p:cNvPr id="9" name="Picture 8" descr="riteaid.jpg image by lucky228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2590800"/>
            <a:ext cx="592049" cy="511531"/>
          </a:xfrm>
          <a:prstGeom prst="rect">
            <a:avLst/>
          </a:prstGeom>
          <a:noFill/>
        </p:spPr>
      </p:pic>
      <p:pic>
        <p:nvPicPr>
          <p:cNvPr id="10" name="Picture 16" descr="http://ahrcanum.files.wordpress.com/2010/01/kaiser_permanente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083" y="5548384"/>
            <a:ext cx="1095232" cy="547616"/>
          </a:xfrm>
          <a:prstGeom prst="rect">
            <a:avLst/>
          </a:prstGeom>
          <a:noFill/>
        </p:spPr>
      </p:pic>
      <p:pic>
        <p:nvPicPr>
          <p:cNvPr id="11" name="Picture 22" descr="http://www.listphile.com/Fortune_500_Logos/AmerisourceBergen/image/029_amerisourcebergen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8467" y="2133600"/>
            <a:ext cx="1504719" cy="417309"/>
          </a:xfrm>
          <a:prstGeom prst="rect">
            <a:avLst/>
          </a:prstGeom>
          <a:noFill/>
        </p:spPr>
      </p:pic>
      <p:pic>
        <p:nvPicPr>
          <p:cNvPr id="12" name="Picture 2" descr="http://www.momsneedtoknow.com/wp-content/uploads/2009/03/walgreens_logo3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6149" y="1615317"/>
            <a:ext cx="1431451" cy="518283"/>
          </a:xfrm>
          <a:prstGeom prst="rect">
            <a:avLst/>
          </a:prstGeom>
          <a:noFill/>
        </p:spPr>
      </p:pic>
      <p:pic>
        <p:nvPicPr>
          <p:cNvPr id="13" name="Picture 4" descr="http://www.securingpharma.com/40/articles/275.php?cmd=ShowAsset&amp;assetID=920&amp;nosurround=true&amp;fakeExtension=.jp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20" t="22765" r="-506" b="22765"/>
          <a:stretch/>
        </p:blipFill>
        <p:spPr bwMode="auto">
          <a:xfrm>
            <a:off x="7631810" y="1544547"/>
            <a:ext cx="1435989" cy="512853"/>
          </a:xfrm>
          <a:prstGeom prst="rect">
            <a:avLst/>
          </a:prstGeom>
          <a:noFill/>
        </p:spPr>
      </p:pic>
      <p:pic>
        <p:nvPicPr>
          <p:cNvPr id="14" name="Picture 13" descr="Anda Distribution_logo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39000" y="4068208"/>
            <a:ext cx="1092708" cy="275192"/>
          </a:xfrm>
          <a:prstGeom prst="rect">
            <a:avLst/>
          </a:prstGeom>
        </p:spPr>
      </p:pic>
      <p:pic>
        <p:nvPicPr>
          <p:cNvPr id="15" name="Picture 18" descr="http://www.seeklogo.com/images/C/cvs-logo-18C119A8F9-seeklogo.com.gif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484" b="38710"/>
          <a:stretch>
            <a:fillRect/>
          </a:stretch>
        </p:blipFill>
        <p:spPr bwMode="auto">
          <a:xfrm>
            <a:off x="7635799" y="1150374"/>
            <a:ext cx="1447800" cy="373626"/>
          </a:xfrm>
          <a:prstGeom prst="rect">
            <a:avLst/>
          </a:prstGeom>
          <a:noFill/>
        </p:spPr>
      </p:pic>
      <p:sp>
        <p:nvSpPr>
          <p:cNvPr id="3" name="AutoShape 2" descr="data:image/jpeg;base64,/9j/4AAQSkZJRgABAQAAAQABAAD/2wCEAAkGBxAHEhITExQWFREXGBUYGBcVGRcXExgYGBUXFhcVFxcYHyggGBolHBYXITEhJykrLi4uHB8zODMsOigtLisBCgoKDg0OGxAQGywkHyQsLSwsLCwsLCwsLywsNzQsLDQsLCwsLCwsLCwsLCwsLDQsLCwsLCwsNCwsLCwsLCwsLP/AABEIAHQBsgMBEQACEQEDEQH/xAAcAAEAAwADAQEAAAAAAAAAAAAABQYHAQIEAwj/xABFEAABAgMEBAkICAUFAQAAAAABAAIDBBEFBiExBxJBURMiMjRhcXKBsjNCUnORobHBFSNTYoKSs8IUFmOT0YOi0uHwQ//EABkBAQADAQEAAAAAAAAAAAAAAAADBAUCAf/EAC0RAQACAQMDAwMEAwADAAAAAAABAgMEETESMjMhQXEiUWETFJGhgbHwQlLh/9oADAMBAAIRAxEAPwDcUBAQEBAQEBAQEBAQEBAQEBAQEBAQEBAQEBAQEBAQEBAQEBAQEBAQEBAQEBAQEBAQEBAQEBAQEBAQEBAQEBAQEBAQEBAQEBAQEBAQEBAQEBAQEBAQEBAQEBAQEBAQEBAQEBAQEBAQEBAQEBAQEBAQEBB4LXteBYzNeM/VGwZucdzRtXF8laRvZxfJWkbyoNq6RY8YkQGNht9J/Gf105I6sVRvrLT2xspX1dp7Y2QMW9M/FNTMP/DRo/2gKGc+SfdFOfJPu+kte+flzhHc7oeGuHvFfekajJHuRnyR7rRYukUPIbMsDf6kOpb+JhqR1gnqVnHrPa8LFNX7Whe5eOyZaHscHMcKgg1BHQVdiYmN4XImJjeH0Xr0QEBAQEBAQEBAQEBBn9q6QIsjGiwhBYQx7mglxqdUkVyVG+rmtpjZSvqpraY2fOT0iRpiJDYYDAHPa2us7DWcBXLpXldZMzEbPK6uZmI2aIr68ICAgICAgICDOI2keNDc4cAzAkcp2w03KhOsmJ4UZ1cxPD12JfyLaUeFCMFjQ91CQ4kjAnKnQuseqm1ors6x6qbWiNl8V1cEBBRNId5Isk5svBcWOLdZ7xyqEkBrTsyJJ6lS1Waaz01U9Tmmv01Z9BnYsB2u2I9r/SDiHe2uKoxa0TvEqUWmJ3iWs3Ht51uQDwnlYZ1XEYa1RVrqbK494K09PlnJX15hpYMs3r68rGrCcQEBAQEBAQEBAQEBAQEBBGXhtllhwXRXYnJrdrnHIfMncCo8uSMdd5R5MkUrvLGbTtGLakR0WK7WefYBsa0bAFkXvN53ll3vNp3l5Vy5BjhtQK1R4I9T107yPsGJjV0Bx47N332/eHv9lJ8Oacc/hNhzTjn8NigRmzDWvaQWuAIIyIIqCFqxMTG8NOJ3jeHdevRAQEBAQEBAQEBAQYdeXncz66J4ysbL5LfLIy98/Lz2V5eB62H42rmndHzDyndHzDeVttgQEBAQEBAQEGAzXLf2neIrDtzLGtzKTufz2W7fyKlweSHeHyQ2ta7WEBBmWk6y3wozZgCsN7WtJ9FwqBXdUUp1FZ2spMW6vZn6ukxbq9lJVNVano0st8jAfEeC0xS0tBz1Gg0JHTU91FpaSk1rvPu0NLSa13n3XBW1oQEBAQEBAQEBAQEBAQEBBkukS1DPzRhg8SDxQNmsaF5+A/CsvVX6r7fZm6m/Vfb7Ksqyuu9zLmC0WiPMV4M4sYKguHpOIxDdwGeeWdzT6aLR1W4W8Gn6o6rcNFlZOFJjVhsaxu5rQB7loRWKxtEL0ViPSIee07GlrUFIsNrumlHjqcMQub4637oc3x1tzDK73XZdd94IJdAfyXHMHPUd09O3uWZnwzjn8M7NhnHP4V9QIWl6L7UMeHEl3HGHxmdhxxHc7xLR0d94ms+y/pL7xNfsvCuLYg4c4NzIHWg68K30h7QvN4ebw7Ah2S9euUBB1c8NzIHWg44VvpD2hebw83h2BqvXrlAQYdeXncz66J4ysbL5LfLIy98/Lz2V5eB62H42rmndHzDyndHzDeTgttsIqavHJSpIdMQwRmA4OI6w2pCinNjjmYRzlpHMukG9EjGwExD/ABO1fFRIz45/8oeRmxz7paG8RACCCDkRiPapUrsgICAgIMBmuW/tO8RWHbmWNbmUnc/nst2/kVLg8kO8Pkhta12sICD5xgx4LX6pBGIdShHSDmvJ293k7e6Lg2BZ8B2u2DBDsxgCB0gHAdyjjDjid4iEcYscTvtCXBqpUrlAQcVCBrBBygIOKhA1gg5QEBAQEBAQEGBz0UzESI85ue93tcT81iWne0yxrTvMy72XK/x0aFC2Pexp6i4A+5KV6rRD2leq0Q3djBDAAFAAAAMgBkFtth2QEERe2SE/KR2kYhhe3ocwaw+FO9RZq9WOYRZq9VJhiax2Us2jqOYU8wem2I0/l1/2KzpZ2yQn007ZGurUaYgo2lcVgwPWHwFUtb2x8qes7Y+Waag3BZ20KGzYdHopIQOuL+q9a2l8Uf5/21NN44WNWE4gzHSswGPBP9M+M/5WdrY+qGfrI+qFJ1BuCpbQqbNxuzhJynqIP6bVs4PHX4hr4vHX4hJqVIIMOvLzuZ9dE8ZWNl8lvlkZe+fl4pSN/DvY+ldVzXUyrquBpXZkuInaYlzE7TEpK27yTVtE8I+jPs2YM7x53fVSZM178y7yZrX5RCiRiD22Zaseyna0GI5m8DknracCu6ZLU7ZdUvanbLTLp3yZbNIcQCHH2Ach/Zrkfu/HZo4NRF/SeV/DqIv6TytSsrIgICDAZrlv7TvEVh25ljW5lJ3P57Ldv5FS4PJDvD5IbWtdrCAgzLSs0GPA9WfEs7Wx9UKGs7oUjUG4KltCns2i5IpIy3Z/cVsafxw1cHjhOKZMIMv0kXfEpE/iWNGpEPHwyib/AMXxB3rN1eGIt1xHLP1WLaeqPdSuDG4exU+mPsqbQ1rR9bv0nB4J5+uhADHNzMmu6SMj3b1q6XL112nmGlpsvVXaeYSl6bXFiy74nn8lg3vOXcMT1BSZsnRSZSZcnRXdiThrkk4k4knMk5krGmInlkp65ViC2JloLQYcPjvwwoDxW959wKn0+GL349ITYMfXf8Q2Za7VEBAQEBAQEH5+iZnrPxWHPLFl6bImhJR4MQ5MiMceoOBPuquqW6bRLqlum0S3drg4AjEFbTYcoCCKvTOCRlJh59BzR2nDVb7yFFmt00mUeW3TSZYisdkrLo7gmLPQz6DYjj+Us/eFY0sb5YT6aN8kNeWq0xBRtK3kYHrD4CqWt7Y+VTWdsfLNVnqDYdH3MIHXE/VetXS+KP8ALT03jhYlYTiDM9Kvl4Hq3eJZ+t7oUNZ3QpCpKjcruDVlJUboMH9Nq2cPpjr8Q18XZHxCRUjsQYdeXncz66J4ysbL5LfLIy98/KNUbhy1peQACScABiSdwG1BZZC4s9OAOLWQwftXEO/K0EjqNFYrpck/j5T102Sfw7Ttw56VBIDInRDcdb2ODa91V7bS5I/L22lyR+VZiMMIlrgQ4GhBFCDuIOSrzGyvMbOGuLSCCQQQQRgQRiCDsK8Gw3Kt76cgcby0OjX9Pov76HvBWtp8v6lfXmGngy9dfXmFhU6cQEGAzXLf2neIrDtzLGtzKTufz2W7fyKlweSHeHyQ2ta7WEBBmelXy8D1Z8Sz9b3QoavuhSFSVG0XK5jL9n9xWvp/HDVweOE2pkog81pSLLShPhPFWPFDvG4jpBoR1Lm9YtWay5tWLRtLELUkH2XFfCfymGldhGYcOgihWNek0tNZZN6zWdpfSw7UfY8dkZuOqeMPSaeU3/20Be47zS0Wh7jvNLdUJi/lvttqK1sM1gsaKHe5wBce7BvcVNqcvXbaOISajL129OFYOCrIGw3Fsf6Jlm6wpFicd+8VHFb3D3krV02Pop68y09Pj6KevMrErCcQEBAQEBAQfn6Jmes/FYc8sWXVeC/XKvkyWY2XmTRrcGRDkBsY/dTYd2eVVe0+piI6b/yuYNRER02aFBitjgOa4Oaci0gg9RCvRMTwuxO/D4T9oQbObrxXtY37xz6AMyegLy161je0vLWisbzLK75XnNvODWVbLsNQDm52Wu7dhkOvfhmZ8/6k7Rwzs+b9Sdo4VpV0DSNF1lmEyJMOHL4jOy08Y97sPwrQ0dNomy9pKbRNl7V1cEFG0reRgesPgKpa3tj5VNZ2x8s1WeoNh0fcwgf6n6r1q6XxR/lp6bxwsSsJxBmelXy8D1bvEs/W90KGs7oUhUlRud3+ay3qYX6bVs4uyvxDXx9kfEJBSOxBh15edzPronjKxsvkt8sjL3z8o1RuGo6Prutk4TZiI2saIKtr5jDlTpIxruNN9dLS4YrXqnmWhpsURHVPMrkra0IKpfu7jbThOjMb9fDFcM3tGJad5pl7Nqq6nDF69UcwrajFFo3jmGTrMZyyaP58yU5DFeLEBhnvxb36wA7yrGmt05I/KfTW6ckflr61WmICDAZrlv7TvEVh25ljW5lJ3P57Ldv5FS4PJDvD5IbWtdrCAgzPSr5eB6s+JZ+t7oUNX3QpCpKjaLlcxl+z+4rX0/jhq4PHCbUyUQEFN0jWF/HQv4hg+shDjUzdDzP5cT1ayqarF1R1RzH+lXU4uqOqOYZcs1niCwXIsf6XmW6wrCh0e/caHit7z7gVPp8fXf8AEJsGPrv+IbGtZqCAgICAgICAg/P0TM9Z+Kw55Ysuq8BB3hRnQeS5za+iSPgvYmY4ImY4cPcYhqSSd5NT7SvJ9R1QTV17vRLfiUFRCaeO/YB6I3uPuz65sOKclvx7pcWKck/hsktAbKsaxgDWNAAAyAAoAtaIiI2hqRERG0PqvXogo2lbyMD1h8BVLW9sfKprO2Plmqz1BsWj/mED/U/VetbTeKP8/wC2npvHCwqdOIMz0q+Xgerd4ln63uhQ1ndCkKkqNzu6daUlT/RhfptWzi8dfiGvi7I+ISCkdiDD7zCk3M+tieIlY2byW+WRl75+UZSvQN/zUbh+gWNDAAMABQdQW62nZAQEGBTrBCiRGjIPeB1BxAWJb0mWNb0mX3sRxZMy5GfCwv1Gr3H3x8w9x98fMN2W02BAQYDNct/ad4isO3Msa3MpO5/PZbt/IqXB5Id4fJDa1rtYQEGZ6VfLwPVnxLP1vdChq+6FIVJUbRcrmMv2f3Fa+n8cNXB44TamSiAg4Iqgw+8ctCk5mMyEaw2uIHRvaOhpqO5Y2Wta3mK8MjLEReYjhGqNw1fRrAhQ5TWYavc53Cbw4YBvUG0PfXatPSREY94/y0dLEdHotitLIgICAgICAgIPz9EzPWfisOeWLL33dkW2nMwoLyQ15cCW5jiOIIr0gLvFWLXisu8VYteIlO2po/m5Ukwi2MzZQhj+8Ow9h7lNfSXjt9U19LeOPVBxbAnIRoZeL3McR7QKKGcV49pQzivHtL6S12Z6ZNGy8T8Q1B7X0XsYMk8Q9jDkn2WixdHTiQ6ZeAPs4ZqT0Ofs7varOPRzzeVimk/91/k5SHIsDIbQxgyAwH/Z6VerWKxtC7WsVjaH2Xr0QEFL0pwS+WhO9GKK9RY4fGiqayPoifyq6uPoifyzBZrPaxo2m2x5MMHKhueCO04vB6uN7itTSW3x7fZo6W29NvstasrIgyzSfNNjTTGDOHDAd0FxLqezVPes3WW3vt9mdq7b32+ynk0VRVbtYsAy0vAYc2wobT3MA+S2scdNIj8NikbViPw9q7diDINIMmZSdiHzYga8ezVPvafasrVV2yT+WZqa7ZJ/KtkVVdXbVdO122xLQ3147QGxBtDwMT1HPvWxhyddIlrYcnXWJTKlSiCMvHazbGgPinOlGD0nnkj5noBUeXJFKzKPLeKV3YgTXPNYzJTFz5Qzk5Lt2B4eepnG+IA71Ngr1ZIS4K75IbUtdqiAgwGa5b+07xFYduZY1uZSdz+ey3b+RUuDyQ7w+SG1rXawgIMz0q+XgerPiWfre6FDV90KQqSo2i5XMZfs/uK19P44auDxwm1MlEBBD3stgWLLPiDyh4sPtnI92J7lFmydFN0WbJ0V3YqTXpPTmsdlOEFkuNbv0NHo40gxKNduafNf3Voeg9CsafL0W9eJT6fJ0W9eJa+tVpiAgICAgICAg/P0TM9Z+Kw55Yspq5PPpbtO/TcpdP5apcHkhs612qICAgICAgII68Nm/S8vFg7XDik7HDFp9oCjy066TVxkp11mGHxGGES1wIcCQQcwQaEHpqsZkcJG79txbCi8JDxBwcw8lw3Hcdx2e0KTFlnHO8O8eScc7w0iSv7IzDavc6G7a1zXH2FgIK0K6rHPPov11OOefR4ba0hQILSJcGJE2OcC2GOmhoXdVB1rjJq6xH0+suL6qsR9PqzaYjumXOe8lz3Ekk5klZ8zMzvKhMzM7ylLqWSbYmYbKVYDrv3ajTUg9ZoO9SYcfXeISYadd4hta2GsICCraQLDNqwNdgrFhVcAM3NPLaN5wBHVTaq2pxddd45hX1OPrrvHMMlWWzUhYtsRrFicJCNDk5pxY4bnD55hSY8lqTvDumS1J3hoEhpFlooHCsfDdtoNdvcRj7lerrKT3ei7XV1nn0czukSVhA8G2JEdsw1G95OPuS2spHHqW1dI49VBt23I9uP14pwHJYMGNHQNp3k/9Kjky2yTvKlkyWvO8oxRuGlaM7FMsx0y8UdEGqyuYZWpd+IgdwG9aGkxbR1z7r+lx7R1T7ryrq2ICDAZrlv7TvEVh25ljW5lJ3P57Ldv5FS4PJDvD5IbWtdrCAgzPSr5eB6s+JZ+t7oUNX3QpCpKjaLlcxl+z+4rX0/jhq4PHCbUyUQEGS6QbY+kpng2n6uDVo3F/nn3Bvcd6y9Vk6r7RxDN1OTqttHEKsqyust4LqRLIl4EbEkikUeg5xq3ux1T0gb1Yy4JpSLfynyYJpWLfyrSroGsaPrd+k4PBPNYsIAY5uZk13SRke7etPS5equ08w0dNl6q7TzC1q0siCPNtyodq8MytdXlDV1q01dbLWrhStVx+pT7uP1KfdILt2ICAgIPz9EzPWfisOeWLKauTz6W7Tv03KXT+WqXB5IbOtdqiAgICAgICAgpF+LoG0CZiAPrfPZ6dPOb97o29edPUafq+qvKpqMHV9VeWavaWEgggjAgihB3EHIrOUHVAQeyy7MjWs8Q4TS5230Wje47Au6UtedquqUtedoa9diwIdgQtUcaI6he/wBI7ANzRsHXvWphxRjrt7tPFijHGyZUyUQEBBnt87luc50eWbWuL4QzrtcwfFvs3KjqNN69VP4Us+n/APKv8M/IpUHAjAjaDuKoKThAQMkFyuhct8+WxZhpbBGIYcHROsea33n3q3g0029bcLWHTzb1tw1BrQwAAUAwAGQ6FpNBygICDAZrlv7TvEVh25ljW5lJ3P57Ldv5FS4PJDvD5IbWtdrCAgzPSr5eB6s+JZ+t7oUNX3QpCpKjaLlcxl+z+4rX0/jhq4PHCbUyUQQt77Y+hZZ7wfrHcSH2jt7hU9yhz5Oim/uizZOim7Fs1kMpaNH9jfScwHuH1UGjjuL/ADG+7W7hvVnTY+u+88QsabH1W3niGqzkqydY+G8VY4FpHQfmtO1YtG0tG0RaNpYjbllvseM+C7HVyPpNPJd/7bVY2Sk0t0yyclJpbpksO032PGZGb5pxHpNPKb7PeAmO80tFoMd5pbqht0nMsnGMiMNWOAcD0FbNbRaN4a0TExvDwXoeYcrFIJA4ocRgRDL2iI4EZUYXGqjzT9E/96e/9OMvZP8A3yhGw3cMYYAbLcOIYOu8wwwQYbuA4CnB6rgXAOrmd9KxbT1be2+39cbcIdvq29t9v/m3Caus8vlmYktDogYTiTDEV4hGu3iBuO1S4Z3p/wBx7f0lw9n8/wAe39JZSpRAQEFbNxrPP/zd/cif5Vf9ri+39yg/bY/s+8hdGSs+I2LDhkPaag67zmCMiaZEr2unx1neIe1wUrO8QnVOmEBAQEBAQEBAQRdr3elbYxiwwXemOK/8wxPUVHfDS/dCO+Kl+YVyNo3l3HixooG46p+QVedFX2mUE6SvtMvRJ6PJOAavdEidBcGt/wBoB966ro6RzvLqukpHPqtElJQpBoZCY1jNzQAOs7z0qxWsVjaIWK1isbQ+66eiAgICAgiLYu1KWxjEhjX9NvFf3kZ99VFfDS/MIr4aX5hWZjRoxx+rmHNH32B3vBaq06KPaUE6OPaXWBo0aOXMEj7rA0+0uKRovvZ5Gjj3lYrIulJ2UQ5sPWeMnxOM4HeBkD0gKxTT0p6xCemClOITqmTCAgICCuvuTZ7ySYRqSSePE2/iUH7bH9kH7fH9n2kroyUi9sRkMh7TUHXeaHqJova6fHWd4h7XBSs7xCcUyYQEEXa13pW2HNdGZrOaKDjObhWvmkKO+Kl53tCO+Kt/WzwfyPZ/2R/PE/5KP9ri+zj9tj+yckZNkhDbDhijGigFSaDPM4qatYrG0Jq1isbQ+66eiCLtmwJe2ywxg52rXVAc5oFaVNAc8Ao8mKuTuR3xVv3I3+Q7P+zd/cf/AJUf7XF9v7lH+2x/ZM2TZUGx2cHBbqtqScSSSdpJxOQUtMdaRtVLSlaRtV7V27RVs3elrbLTGZUtqAQ5zTQ7DqnEYfHeosmGmTuhHfFW/cjv5Ds/7N39x/8AlcftcX2/uUf7bH9k1ZNmQrIh8HCBDKkgFxdSuJoTkK406SpaUikbVTUpFI2h63NDgQcQdhyXbpF/QECmp9ZwX2XCP4Kno6teT93k9Cj/AEq7be323R/pV229vslGNDAAAABgAMAANgUiRygICAgICAgICAgICAgICAgICAgICAgICAgICAgICAgICAgICAgICAgICAgICAgICAgICAgICAgICAgICAgICAgICAgICAgICAgICAgICAgICAgICAgICAgICAgICAgICAgICAgICAgICAgICAgICAg//9k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data:image/jpeg;base64,/9j/4AAQSkZJRgABAQAAAQABAAD/2wCEAAkGBxAHEhITExQWFREXGBUYGBcVGRcXExgYGBUXFhcVFxcYHyggGBolHBYXITEhJykrLi4uHB8zODMsOigtLisBCgoKDg0OGxAQGywkHyQsLSwsLCwsLCwsLywsNzQsLDQsLCwsLCwsLCwsLCwsLDQsLCwsLCwsNCwsLCwsLCwsLP/AABEIAHQBsgMBEQACEQEDEQH/xAAcAAEAAwADAQEAAAAAAAAAAAAABQYHAQIEAwj/xABFEAABAgMEBAkICAUFAQAAAAABAAIDBBEFBiExBxJBURMiMjRhcXKBsjNCUnORobHBFSNTYoKSs8IUFmOT0YOi0uHwQ//EABkBAQADAQEAAAAAAAAAAAAAAAADBAUCAf/EAC0RAQACAQMDAwMEAwADAAAAAAABAgMEETESMjMhQXEiUWETFJGhgbHwQlLh/9oADAMBAAIRAxEAPwDcUBAQEBAQEBAQEBAQEBAQEBAQEBAQEBAQEBAQEBAQEBAQEBAQEBAQEBAQEBAQEBAQEBAQEBAQEBAQEBAQEBAQEBAQEBAQEBAQEBAQEBAQEBAQEBAQEBAQEBAQEBAQEBAQEBAQEBAQEBAQEBAQEBAQEBB4LXteBYzNeM/VGwZucdzRtXF8laRvZxfJWkbyoNq6RY8YkQGNht9J/Gf105I6sVRvrLT2xspX1dp7Y2QMW9M/FNTMP/DRo/2gKGc+SfdFOfJPu+kte+flzhHc7oeGuHvFfekajJHuRnyR7rRYukUPIbMsDf6kOpb+JhqR1gnqVnHrPa8LFNX7Whe5eOyZaHscHMcKgg1BHQVdiYmN4XImJjeH0Xr0QEBAQEBAQEBAQEBBn9q6QIsjGiwhBYQx7mglxqdUkVyVG+rmtpjZSvqpraY2fOT0iRpiJDYYDAHPa2us7DWcBXLpXldZMzEbPK6uZmI2aIr68ICAgICAgICDOI2keNDc4cAzAkcp2w03KhOsmJ4UZ1cxPD12JfyLaUeFCMFjQ91CQ4kjAnKnQuseqm1ors6x6qbWiNl8V1cEBBRNId5Isk5svBcWOLdZ7xyqEkBrTsyJJ6lS1Waaz01U9Tmmv01Z9BnYsB2u2I9r/SDiHe2uKoxa0TvEqUWmJ3iWs3Ht51uQDwnlYZ1XEYa1RVrqbK494K09PlnJX15hpYMs3r68rGrCcQEBAQEBAQEBAQEBAQEBBGXhtllhwXRXYnJrdrnHIfMncCo8uSMdd5R5MkUrvLGbTtGLakR0WK7WefYBsa0bAFkXvN53ll3vNp3l5Vy5BjhtQK1R4I9T107yPsGJjV0Bx47N332/eHv9lJ8Oacc/hNhzTjn8NigRmzDWvaQWuAIIyIIqCFqxMTG8NOJ3jeHdevRAQEBAQEBAQEBAQYdeXncz66J4ysbL5LfLIy98/Lz2V5eB62H42rmndHzDyndHzDeVttgQEBAQEBAQEGAzXLf2neIrDtzLGtzKTufz2W7fyKlweSHeHyQ2ta7WEBBmWk6y3wozZgCsN7WtJ9FwqBXdUUp1FZ2spMW6vZn6ukxbq9lJVNVano0st8jAfEeC0xS0tBz1Gg0JHTU91FpaSk1rvPu0NLSa13n3XBW1oQEBAQEBAQEBAQEBAQEBBkukS1DPzRhg8SDxQNmsaF5+A/CsvVX6r7fZm6m/Vfb7Ksqyuu9zLmC0WiPMV4M4sYKguHpOIxDdwGeeWdzT6aLR1W4W8Gn6o6rcNFlZOFJjVhsaxu5rQB7loRWKxtEL0ViPSIee07GlrUFIsNrumlHjqcMQub4637oc3x1tzDK73XZdd94IJdAfyXHMHPUd09O3uWZnwzjn8M7NhnHP4V9QIWl6L7UMeHEl3HGHxmdhxxHc7xLR0d94ms+y/pL7xNfsvCuLYg4c4NzIHWg68K30h7QvN4ebw7Ah2S9euUBB1c8NzIHWg44VvpD2hebw83h2BqvXrlAQYdeXncz66J4ysbL5LfLIy98/Lz2V5eB62H42rmndHzDyndHzDeTgttsIqavHJSpIdMQwRmA4OI6w2pCinNjjmYRzlpHMukG9EjGwExD/ABO1fFRIz45/8oeRmxz7paG8RACCCDkRiPapUrsgICAgIMBmuW/tO8RWHbmWNbmUnc/nst2/kVLg8kO8Pkhta12sICD5xgx4LX6pBGIdShHSDmvJ293k7e6Lg2BZ8B2u2DBDsxgCB0gHAdyjjDjid4iEcYscTvtCXBqpUrlAQcVCBrBBygIOKhA1gg5QEBAQEBAQEGBz0UzESI85ue93tcT81iWne0yxrTvMy72XK/x0aFC2Pexp6i4A+5KV6rRD2leq0Q3djBDAAFAAAAMgBkFtth2QEERe2SE/KR2kYhhe3ocwaw+FO9RZq9WOYRZq9VJhiax2Us2jqOYU8wem2I0/l1/2KzpZ2yQn007ZGurUaYgo2lcVgwPWHwFUtb2x8qes7Y+Waag3BZ20KGzYdHopIQOuL+q9a2l8Uf5/21NN44WNWE4gzHSswGPBP9M+M/5WdrY+qGfrI+qFJ1BuCpbQqbNxuzhJynqIP6bVs4PHX4hr4vHX4hJqVIIMOvLzuZ9dE8ZWNl8lvlkZe+fl4pSN/DvY+ldVzXUyrquBpXZkuInaYlzE7TEpK27yTVtE8I+jPs2YM7x53fVSZM178y7yZrX5RCiRiD22Zaseyna0GI5m8DknracCu6ZLU7ZdUvanbLTLp3yZbNIcQCHH2Ach/Zrkfu/HZo4NRF/SeV/DqIv6TytSsrIgICDAZrlv7TvEVh25ljW5lJ3P57Ldv5FS4PJDvD5IbWtdrCAgzLSs0GPA9WfEs7Wx9UKGs7oUjUG4KltCns2i5IpIy3Z/cVsafxw1cHjhOKZMIMv0kXfEpE/iWNGpEPHwyib/AMXxB3rN1eGIt1xHLP1WLaeqPdSuDG4exU+mPsqbQ1rR9bv0nB4J5+uhADHNzMmu6SMj3b1q6XL112nmGlpsvVXaeYSl6bXFiy74nn8lg3vOXcMT1BSZsnRSZSZcnRXdiThrkk4k4knMk5krGmInlkp65ViC2JloLQYcPjvwwoDxW959wKn0+GL349ITYMfXf8Q2Za7VEBAQEBAQEH5+iZnrPxWHPLFl6bImhJR4MQ5MiMceoOBPuquqW6bRLqlum0S3drg4AjEFbTYcoCCKvTOCRlJh59BzR2nDVb7yFFmt00mUeW3TSZYisdkrLo7gmLPQz6DYjj+Us/eFY0sb5YT6aN8kNeWq0xBRtK3kYHrD4CqWt7Y+VTWdsfLNVnqDYdH3MIHXE/VetXS+KP8ALT03jhYlYTiDM9Kvl4Hq3eJZ+t7oUNZ3QpCpKjcruDVlJUboMH9Nq2cPpjr8Q18XZHxCRUjsQYdeXncz66J4ysbL5LfLIy98/KNUbhy1peQACScABiSdwG1BZZC4s9OAOLWQwftXEO/K0EjqNFYrpck/j5T102Sfw7Ttw56VBIDInRDcdb2ODa91V7bS5I/L22lyR+VZiMMIlrgQ4GhBFCDuIOSrzGyvMbOGuLSCCQQQQRgQRiCDsK8Gw3Kt76cgcby0OjX9Pov76HvBWtp8v6lfXmGngy9dfXmFhU6cQEGAzXLf2neIrDtzLGtzKTufz2W7fyKlweSHeHyQ2ta7WEBBmelXy8D1Z8Sz9b3QoavuhSFSVG0XK5jL9n9xWvp/HDVweOE2pkog81pSLLShPhPFWPFDvG4jpBoR1Lm9YtWay5tWLRtLELUkH2XFfCfymGldhGYcOgihWNek0tNZZN6zWdpfSw7UfY8dkZuOqeMPSaeU3/20Be47zS0Wh7jvNLdUJi/lvttqK1sM1gsaKHe5wBce7BvcVNqcvXbaOISajL129OFYOCrIGw3Fsf6Jlm6wpFicd+8VHFb3D3krV02Pop68y09Pj6KevMrErCcQEBAQEBAQfn6Jmes/FYc8sWXVeC/XKvkyWY2XmTRrcGRDkBsY/dTYd2eVVe0+piI6b/yuYNRER02aFBitjgOa4Oaci0gg9RCvRMTwuxO/D4T9oQbObrxXtY37xz6AMyegLy161je0vLWisbzLK75XnNvODWVbLsNQDm52Wu7dhkOvfhmZ8/6k7Rwzs+b9Sdo4VpV0DSNF1lmEyJMOHL4jOy08Y97sPwrQ0dNomy9pKbRNl7V1cEFG0reRgesPgKpa3tj5VNZ2x8s1WeoNh0fcwgf6n6r1q6XxR/lp6bxwsSsJxBmelXy8D1bvEs/W90KGs7oUhUlRud3+ay3qYX6bVs4uyvxDXx9kfEJBSOxBh15edzPronjKxsvkt8sjL3z8o1RuGo6Prutk4TZiI2saIKtr5jDlTpIxruNN9dLS4YrXqnmWhpsURHVPMrkra0IKpfu7jbThOjMb9fDFcM3tGJad5pl7Nqq6nDF69UcwrajFFo3jmGTrMZyyaP58yU5DFeLEBhnvxb36wA7yrGmt05I/KfTW6ckflr61WmICDAZrlv7TvEVh25ljW5lJ3P57Ldv5FS4PJDvD5IbWtdrCAgzPSr5eB6s+JZ+t7oUNX3QpCpKjaLlcxl+z+4rX0/jhq4PHCbUyUQEFN0jWF/HQv4hg+shDjUzdDzP5cT1ayqarF1R1RzH+lXU4uqOqOYZcs1niCwXIsf6XmW6wrCh0e/caHit7z7gVPp8fXf8AEJsGPrv+IbGtZqCAgICAgICAg/P0TM9Z+Kw55Ysuq8BB3hRnQeS5za+iSPgvYmY4ImY4cPcYhqSSd5NT7SvJ9R1QTV17vRLfiUFRCaeO/YB6I3uPuz65sOKclvx7pcWKck/hsktAbKsaxgDWNAAAyAAoAtaIiI2hqRERG0PqvXogo2lbyMD1h8BVLW9sfKprO2Plmqz1BsWj/mED/U/VetbTeKP8/wC2npvHCwqdOIMz0q+Xgerd4ln63uhQ1ndCkKkqNzu6daUlT/RhfptWzi8dfiGvi7I+ISCkdiDD7zCk3M+tieIlY2byW+WRl75+UZSvQN/zUbh+gWNDAAMABQdQW62nZAQEGBTrBCiRGjIPeB1BxAWJb0mWNb0mX3sRxZMy5GfCwv1Gr3H3x8w9x98fMN2W02BAQYDNct/ad4isO3Msa3MpO5/PZbt/IqXB5Id4fJDa1rtYQEGZ6VfLwPVnxLP1vdChq+6FIVJUbRcrmMv2f3Fa+n8cNXB44TamSiAg4Iqgw+8ctCk5mMyEaw2uIHRvaOhpqO5Y2Wta3mK8MjLEReYjhGqNw1fRrAhQ5TWYavc53Cbw4YBvUG0PfXatPSREY94/y0dLEdHotitLIgICAgICAgIPz9EzPWfisOeWLL33dkW2nMwoLyQ15cCW5jiOIIr0gLvFWLXisu8VYteIlO2po/m5Ukwi2MzZQhj+8Ow9h7lNfSXjt9U19LeOPVBxbAnIRoZeL3McR7QKKGcV49pQzivHtL6S12Z6ZNGy8T8Q1B7X0XsYMk8Q9jDkn2WixdHTiQ6ZeAPs4ZqT0Ofs7varOPRzzeVimk/91/k5SHIsDIbQxgyAwH/Z6VerWKxtC7WsVjaH2Xr0QEFL0pwS+WhO9GKK9RY4fGiqayPoifyq6uPoifyzBZrPaxo2m2x5MMHKhueCO04vB6uN7itTSW3x7fZo6W29NvstasrIgyzSfNNjTTGDOHDAd0FxLqezVPes3WW3vt9mdq7b32+ynk0VRVbtYsAy0vAYc2wobT3MA+S2scdNIj8NikbViPw9q7diDINIMmZSdiHzYga8ezVPvafasrVV2yT+WZqa7ZJ/KtkVVdXbVdO122xLQ3147QGxBtDwMT1HPvWxhyddIlrYcnXWJTKlSiCMvHazbGgPinOlGD0nnkj5noBUeXJFKzKPLeKV3YgTXPNYzJTFz5Qzk5Lt2B4eepnG+IA71Ngr1ZIS4K75IbUtdqiAgwGa5b+07xFYduZY1uZSdz+ey3b+RUuDyQ7w+SG1rXawgIMz0q+XgerPiWfre6FDV90KQqSo2i5XMZfs/uK19P44auDxwm1MlEBBD3stgWLLPiDyh4sPtnI92J7lFmydFN0WbJ0V3YqTXpPTmsdlOEFkuNbv0NHo40gxKNduafNf3Voeg9CsafL0W9eJT6fJ0W9eJa+tVpiAgICAgICAg/P0TM9Z+Kw55Yspq5PPpbtO/TcpdP5apcHkhs612qICAgICAgII68Nm/S8vFg7XDik7HDFp9oCjy066TVxkp11mGHxGGES1wIcCQQcwQaEHpqsZkcJG79txbCi8JDxBwcw8lw3Hcdx2e0KTFlnHO8O8eScc7w0iSv7IzDavc6G7a1zXH2FgIK0K6rHPPov11OOefR4ba0hQILSJcGJE2OcC2GOmhoXdVB1rjJq6xH0+suL6qsR9PqzaYjumXOe8lz3Ekk5klZ8zMzvKhMzM7ylLqWSbYmYbKVYDrv3ajTUg9ZoO9SYcfXeISYadd4hta2GsICCraQLDNqwNdgrFhVcAM3NPLaN5wBHVTaq2pxddd45hX1OPrrvHMMlWWzUhYtsRrFicJCNDk5pxY4bnD55hSY8lqTvDumS1J3hoEhpFlooHCsfDdtoNdvcRj7lerrKT3ei7XV1nn0czukSVhA8G2JEdsw1G95OPuS2spHHqW1dI49VBt23I9uP14pwHJYMGNHQNp3k/9Kjky2yTvKlkyWvO8oxRuGlaM7FMsx0y8UdEGqyuYZWpd+IgdwG9aGkxbR1z7r+lx7R1T7ryrq2ICDAZrlv7TvEVh25ljW5lJ3P57Ldv5FS4PJDvD5IbWtdrCAgzPSr5eB6s+JZ+t7oUNX3QpCpKjaLlcxl+z+4rX0/jhq4PHCbUyUQEGS6QbY+kpng2n6uDVo3F/nn3Bvcd6y9Vk6r7RxDN1OTqttHEKsqyust4LqRLIl4EbEkikUeg5xq3ux1T0gb1Yy4JpSLfynyYJpWLfyrSroGsaPrd+k4PBPNYsIAY5uZk13SRke7etPS5equ08w0dNl6q7TzC1q0siCPNtyodq8MytdXlDV1q01dbLWrhStVx+pT7uP1KfdILt2ICAgIPz9EzPWfisOeWLKauTz6W7Tv03KXT+WqXB5IbOtdqiAgICAgICAgpF+LoG0CZiAPrfPZ6dPOb97o29edPUafq+qvKpqMHV9VeWavaWEgggjAgihB3EHIrOUHVAQeyy7MjWs8Q4TS5230Wje47Au6UtedquqUtedoa9diwIdgQtUcaI6he/wBI7ANzRsHXvWphxRjrt7tPFijHGyZUyUQEBBnt87luc50eWbWuL4QzrtcwfFvs3KjqNN69VP4Us+n/APKv8M/IpUHAjAjaDuKoKThAQMkFyuhct8+WxZhpbBGIYcHROsea33n3q3g0029bcLWHTzb1tw1BrQwAAUAwAGQ6FpNBygICDAZrlv7TvEVh25ljW5lJ3P57Ldv5FS4PJDvD5IbWtdrCAgzPSr5eB6s+JZ+t7oUNX3QpCpKjaLlcxl+z+4rX0/jhq4PHCbUyUQQt77Y+hZZ7wfrHcSH2jt7hU9yhz5Oim/uizZOim7Fs1kMpaNH9jfScwHuH1UGjjuL/ADG+7W7hvVnTY+u+88QsabH1W3niGqzkqydY+G8VY4FpHQfmtO1YtG0tG0RaNpYjbllvseM+C7HVyPpNPJd/7bVY2Sk0t0yyclJpbpksO032PGZGb5pxHpNPKb7PeAmO80tFoMd5pbqht0nMsnGMiMNWOAcD0FbNbRaN4a0TExvDwXoeYcrFIJA4ocRgRDL2iI4EZUYXGqjzT9E/96e/9OMvZP8A3yhGw3cMYYAbLcOIYOu8wwwQYbuA4CnB6rgXAOrmd9KxbT1be2+39cbcIdvq29t9v/m3Caus8vlmYktDogYTiTDEV4hGu3iBuO1S4Z3p/wBx7f0lw9n8/wAe39JZSpRAQEFbNxrPP/zd/cif5Vf9ri+39yg/bY/s+8hdGSs+I2LDhkPaag67zmCMiaZEr2unx1neIe1wUrO8QnVOmEBAQEBAQEBAQRdr3elbYxiwwXemOK/8wxPUVHfDS/dCO+Kl+YVyNo3l3HixooG46p+QVedFX2mUE6SvtMvRJ6PJOAavdEidBcGt/wBoB966ro6RzvLqukpHPqtElJQpBoZCY1jNzQAOs7z0qxWsVjaIWK1isbQ+66eiAgICAgiLYu1KWxjEhjX9NvFf3kZ99VFfDS/MIr4aX5hWZjRoxx+rmHNH32B3vBaq06KPaUE6OPaXWBo0aOXMEj7rA0+0uKRovvZ5Gjj3lYrIulJ2UQ5sPWeMnxOM4HeBkD0gKxTT0p6xCemClOITqmTCAgICCuvuTZ7ySYRqSSePE2/iUH7bH9kH7fH9n2kroyUi9sRkMh7TUHXeaHqJova6fHWd4h7XBSs7xCcUyYQEEXa13pW2HNdGZrOaKDjObhWvmkKO+Kl53tCO+Kt/WzwfyPZ/2R/PE/5KP9ri+zj9tj+yckZNkhDbDhijGigFSaDPM4qatYrG0Jq1isbQ+66eiCLtmwJe2ywxg52rXVAc5oFaVNAc8Ao8mKuTuR3xVv3I3+Q7P+zd/cf/AJUf7XF9v7lH+2x/ZM2TZUGx2cHBbqtqScSSSdpJxOQUtMdaRtVLSlaRtV7V27RVs3elrbLTGZUtqAQ5zTQ7DqnEYfHeosmGmTuhHfFW/cjv5Ds/7N39x/8AlcftcX2/uUf7bH9k1ZNmQrIh8HCBDKkgFxdSuJoTkK406SpaUikbVTUpFI2h63NDgQcQdhyXbpF/QECmp9ZwX2XCP4Kno6teT93k9Cj/AEq7be323R/pV229vslGNDAAAABgAMAANgUiRygICAgICAgICAgICAgICAgICAgICAgICAgICAgICAgICAgICAgICAgICAgICAgICAgICAgICAgICAgICAgICAgICAgICAgICAgICAgICAgICAgICAgICAgICAgICAgICAgICAgICAgICAgICAgICAg//9k="/>
          <p:cNvSpPr>
            <a:spLocks noChangeAspect="1" noChangeArrowheads="1"/>
          </p:cNvSpPr>
          <p:nvPr/>
        </p:nvSpPr>
        <p:spPr bwMode="auto">
          <a:xfrm>
            <a:off x="1524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AutoShape 10" descr="http://t1.gstatic.com/images?q=tbn:ANd9GcRz6WK7Qudu3aXt3Qn_7L5syJUb168bKinD64QBz8UmRCw7hQrlxuaI3BLNJA"/>
          <p:cNvSpPr>
            <a:spLocks noChangeAspect="1" noChangeArrowheads="1"/>
          </p:cNvSpPr>
          <p:nvPr/>
        </p:nvSpPr>
        <p:spPr bwMode="auto">
          <a:xfrm>
            <a:off x="460375" y="-220663"/>
            <a:ext cx="4133850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8917" name="Picture 5" descr="Image result for targe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748354"/>
            <a:ext cx="823645" cy="8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7" descr="Image result for mckesson"/>
          <p:cNvSpPr>
            <a:spLocks noChangeAspect="1" noChangeArrowheads="1"/>
          </p:cNvSpPr>
          <p:nvPr/>
        </p:nvSpPr>
        <p:spPr bwMode="auto">
          <a:xfrm>
            <a:off x="1063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9" descr="Image result for mckesson"/>
          <p:cNvSpPr>
            <a:spLocks noChangeAspect="1" noChangeArrowheads="1"/>
          </p:cNvSpPr>
          <p:nvPr/>
        </p:nvSpPr>
        <p:spPr bwMode="auto">
          <a:xfrm>
            <a:off x="25876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1" descr="Image result for mckesson logo"/>
          <p:cNvSpPr>
            <a:spLocks noChangeAspect="1" noChangeArrowheads="1"/>
          </p:cNvSpPr>
          <p:nvPr/>
        </p:nvSpPr>
        <p:spPr bwMode="auto">
          <a:xfrm>
            <a:off x="411163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24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115" y="2283668"/>
            <a:ext cx="1446885" cy="2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14" descr="Image result for econdisc logo"/>
          <p:cNvSpPr>
            <a:spLocks noChangeAspect="1" noChangeArrowheads="1"/>
          </p:cNvSpPr>
          <p:nvPr/>
        </p:nvSpPr>
        <p:spPr bwMode="auto">
          <a:xfrm>
            <a:off x="563563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27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758594"/>
            <a:ext cx="1340553" cy="36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utoShape 17" descr="Image result for Optisource logo"/>
          <p:cNvSpPr>
            <a:spLocks noChangeAspect="1" noChangeArrowheads="1"/>
          </p:cNvSpPr>
          <p:nvPr/>
        </p:nvSpPr>
        <p:spPr bwMode="auto">
          <a:xfrm>
            <a:off x="715963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30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7" y="5105400"/>
            <a:ext cx="1579983" cy="44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3" name="Picture 2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148" y="5680987"/>
            <a:ext cx="1660051" cy="41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374" y="637172"/>
            <a:ext cx="966026" cy="51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304" y="1144321"/>
            <a:ext cx="1525496" cy="37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785" y="3312343"/>
            <a:ext cx="1283015" cy="41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43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11138"/>
            <a:ext cx="8893946" cy="1143000"/>
          </a:xfrm>
        </p:spPr>
        <p:txBody>
          <a:bodyPr/>
          <a:lstStyle/>
          <a:p>
            <a:r>
              <a:rPr lang="en-US" sz="3100" dirty="0"/>
              <a:t>Actavis is the 3</a:t>
            </a:r>
            <a:r>
              <a:rPr lang="en-US" sz="3100" baseline="30000" dirty="0"/>
              <a:t>rd</a:t>
            </a:r>
            <a:r>
              <a:rPr lang="en-US" sz="3100" dirty="0"/>
              <a:t> largest US Generics Company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i="1" dirty="0"/>
              <a:t>Total Rx </a:t>
            </a:r>
            <a:r>
              <a:rPr lang="en-US" sz="2400" i="1" dirty="0" smtClean="0"/>
              <a:t>Dispensed (MM’s)</a:t>
            </a:r>
            <a:endParaRPr lang="en-US" sz="24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04800" y="1536700"/>
          <a:ext cx="3810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4684602" y="1536700"/>
          <a:ext cx="3925998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21603" name="Object 3"/>
          <p:cNvGraphicFramePr>
            <a:graphicFrameLocks noChangeAspect="1"/>
          </p:cNvGraphicFramePr>
          <p:nvPr/>
        </p:nvGraphicFramePr>
        <p:xfrm>
          <a:off x="1131404" y="1574800"/>
          <a:ext cx="232410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8" name="Photo Editor Photo" r:id="rId13" imgW="3895238" imgH="1619476" progId="">
                  <p:embed/>
                </p:oleObj>
              </mc:Choice>
              <mc:Fallback>
                <p:oleObj name="Photo Editor Photo" r:id="rId13" imgW="3895238" imgH="1619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404" y="1574800"/>
                        <a:ext cx="2324100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7" descr="Mylan Inc.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1915"/>
          <a:stretch>
            <a:fillRect/>
          </a:stretch>
        </p:blipFill>
        <p:spPr bwMode="auto">
          <a:xfrm>
            <a:off x="1295400" y="2603500"/>
            <a:ext cx="1752599" cy="514524"/>
          </a:xfrm>
          <a:prstGeom prst="rect">
            <a:avLst/>
          </a:prstGeom>
          <a:noFill/>
        </p:spPr>
      </p:pic>
      <p:pic>
        <p:nvPicPr>
          <p:cNvPr id="11" name="Picture 25" descr="Sandoz"/>
          <p:cNvPicPr>
            <a:picLocks noChangeAspect="1" noChangeArrowheads="1"/>
          </p:cNvPicPr>
          <p:nvPr/>
        </p:nvPicPr>
        <p:blipFill>
          <a:blip r:embed="rId1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4660900"/>
            <a:ext cx="1875692" cy="381000"/>
          </a:xfrm>
          <a:prstGeom prst="rect">
            <a:avLst/>
          </a:prstGeom>
          <a:noFill/>
        </p:spPr>
      </p:pic>
      <p:pic>
        <p:nvPicPr>
          <p:cNvPr id="12" name="Picture 5" descr="http://www.apax.com/images/logos/Qualitest.GIF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0" t="30769" b="30940"/>
          <a:stretch>
            <a:fillRect/>
          </a:stretch>
        </p:blipFill>
        <p:spPr bwMode="auto">
          <a:xfrm>
            <a:off x="1371600" y="5575300"/>
            <a:ext cx="1922689" cy="609600"/>
          </a:xfrm>
          <a:prstGeom prst="rect">
            <a:avLst/>
          </a:prstGeom>
          <a:noFill/>
        </p:spPr>
      </p:pic>
      <p:pic>
        <p:nvPicPr>
          <p:cNvPr id="13" name="Picture 37" descr="Lupin Pharmaceuticals, Inc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522801" y="1536700"/>
            <a:ext cx="2935399" cy="685800"/>
          </a:xfrm>
          <a:prstGeom prst="rect">
            <a:avLst/>
          </a:prstGeom>
          <a:ln/>
        </p:spPr>
      </p:pic>
      <p:pic>
        <p:nvPicPr>
          <p:cNvPr id="15" name="Picture 4" descr="http://www.amneal.com/images/Amneal_logo.jpg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0E2BD"/>
              </a:clrFrom>
              <a:clrTo>
                <a:srgbClr val="F0E2B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5997" y="2603500"/>
            <a:ext cx="1961964" cy="609600"/>
          </a:xfrm>
          <a:prstGeom prst="rect">
            <a:avLst/>
          </a:prstGeom>
          <a:noFill/>
        </p:spPr>
      </p:pic>
      <p:sp>
        <p:nvSpPr>
          <p:cNvPr id="20" name="Rectangle 7"/>
          <p:cNvSpPr>
            <a:spLocks noChangeArrowheads="1"/>
          </p:cNvSpPr>
          <p:nvPr/>
        </p:nvSpPr>
        <p:spPr bwMode="gray">
          <a:xfrm>
            <a:off x="3505200" y="1765300"/>
            <a:ext cx="5145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 smtClean="0">
                <a:ea typeface="ＭＳ Ｐゴシック"/>
                <a:cs typeface="Times New Roman" pitchFamily="18" charset="0"/>
              </a:rPr>
              <a:t>501</a:t>
            </a:r>
            <a:endParaRPr lang="en-US" sz="2400" b="1" dirty="0">
              <a:ea typeface="ＭＳ Ｐゴシック"/>
              <a:cs typeface="Times New Roman" pitchFamily="18" charset="0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gray">
          <a:xfrm>
            <a:off x="3505200" y="2755900"/>
            <a:ext cx="5145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 smtClean="0">
                <a:ea typeface="ＭＳ Ｐゴシック"/>
                <a:cs typeface="Times New Roman" pitchFamily="18" charset="0"/>
              </a:rPr>
              <a:t>330</a:t>
            </a:r>
            <a:endParaRPr lang="en-US" sz="2400" b="1" dirty="0">
              <a:ea typeface="ＭＳ Ｐゴシック"/>
              <a:cs typeface="Times New Roman" pitchFamily="18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gray">
          <a:xfrm>
            <a:off x="3505200" y="3746500"/>
            <a:ext cx="5145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 smtClean="0">
                <a:solidFill>
                  <a:schemeClr val="bg1"/>
                </a:solidFill>
                <a:ea typeface="ＭＳ Ｐゴシック"/>
                <a:cs typeface="Times New Roman" pitchFamily="18" charset="0"/>
              </a:rPr>
              <a:t>306</a:t>
            </a:r>
            <a:endParaRPr lang="en-US" sz="2400" b="1" dirty="0">
              <a:solidFill>
                <a:schemeClr val="bg1"/>
              </a:solidFill>
              <a:ea typeface="ＭＳ Ｐゴシック"/>
              <a:cs typeface="Times New Roman" pitchFamily="18" charset="0"/>
            </a:endParaRP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gray">
          <a:xfrm>
            <a:off x="3505200" y="4737100"/>
            <a:ext cx="5145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 smtClean="0">
                <a:ea typeface="ＭＳ Ｐゴシック"/>
                <a:cs typeface="Times New Roman" pitchFamily="18" charset="0"/>
              </a:rPr>
              <a:t>277</a:t>
            </a:r>
            <a:endParaRPr lang="en-US" sz="2400" b="1" dirty="0">
              <a:ea typeface="ＭＳ Ｐゴシック"/>
              <a:cs typeface="Times New Roman" pitchFamily="18" charset="0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gray">
          <a:xfrm>
            <a:off x="3363074" y="5727700"/>
            <a:ext cx="644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 smtClean="0">
                <a:ea typeface="ＭＳ Ｐゴシック"/>
                <a:cs typeface="Times New Roman" pitchFamily="18" charset="0"/>
              </a:rPr>
              <a:t>251</a:t>
            </a:r>
            <a:endParaRPr lang="en-US" sz="2400" b="1" dirty="0">
              <a:ea typeface="ＭＳ Ｐゴシック"/>
              <a:cs typeface="Times New Roman" pitchFamily="18" charset="0"/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gray">
          <a:xfrm>
            <a:off x="7848600" y="1765300"/>
            <a:ext cx="663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 smtClean="0">
                <a:ea typeface="ＭＳ Ｐゴシック"/>
                <a:cs typeface="Times New Roman" pitchFamily="18" charset="0"/>
              </a:rPr>
              <a:t>189</a:t>
            </a:r>
            <a:endParaRPr lang="en-US" sz="2400" b="1" baseline="30000" dirty="0">
              <a:ea typeface="ＭＳ Ｐゴシック"/>
              <a:cs typeface="Times New Roman" pitchFamily="18" charset="0"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gray">
          <a:xfrm>
            <a:off x="7924800" y="2755900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 smtClean="0">
                <a:ea typeface="ＭＳ Ｐゴシック"/>
                <a:cs typeface="Times New Roman" pitchFamily="18" charset="0"/>
              </a:rPr>
              <a:t>150</a:t>
            </a:r>
            <a:endParaRPr lang="en-US" sz="2400" b="1" dirty="0">
              <a:ea typeface="ＭＳ Ｐゴシック"/>
              <a:cs typeface="Times New Roman" pitchFamily="18" charset="0"/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gray">
          <a:xfrm>
            <a:off x="7848600" y="3746500"/>
            <a:ext cx="631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 smtClean="0">
                <a:ea typeface="ＭＳ Ｐゴシック"/>
                <a:cs typeface="Times New Roman" pitchFamily="18" charset="0"/>
              </a:rPr>
              <a:t>117</a:t>
            </a:r>
            <a:endParaRPr lang="en-US" sz="2400" b="1" dirty="0">
              <a:ea typeface="ＭＳ Ｐゴシック"/>
              <a:cs typeface="Times New Roman" pitchFamily="18" charset="0"/>
            </a:endParaRP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gray">
          <a:xfrm>
            <a:off x="7924800" y="4660900"/>
            <a:ext cx="5911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 smtClean="0">
                <a:ea typeface="ＭＳ Ｐゴシック"/>
                <a:cs typeface="Times New Roman" pitchFamily="18" charset="0"/>
              </a:rPr>
              <a:t>106</a:t>
            </a:r>
            <a:endParaRPr lang="en-US" sz="2400" b="1" dirty="0">
              <a:ea typeface="ＭＳ Ｐゴシック"/>
              <a:cs typeface="Times New Roman" pitchFamily="18" charset="0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gray">
          <a:xfrm>
            <a:off x="8000520" y="5739368"/>
            <a:ext cx="5154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 smtClean="0">
                <a:ea typeface="ＭＳ Ｐゴシック"/>
                <a:cs typeface="Times New Roman" pitchFamily="18" charset="0"/>
              </a:rPr>
              <a:t>101</a:t>
            </a:r>
            <a:endParaRPr lang="en-US" sz="2400" b="1" dirty="0">
              <a:ea typeface="ＭＳ Ｐゴシック"/>
              <a:cs typeface="Times New Roman" pitchFamily="18" charset="0"/>
            </a:endParaRP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2076924" y="6433261"/>
            <a:ext cx="2249014" cy="2606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buClr>
                <a:srgbClr val="FF9933"/>
              </a:buClr>
              <a:buSzPct val="120000"/>
              <a:buFont typeface="Symbol" pitchFamily="18" charset="2"/>
              <a:buNone/>
            </a:pPr>
            <a:r>
              <a:rPr lang="en-US" sz="1000" dirty="0">
                <a:solidFill>
                  <a:schemeClr val="bg1"/>
                </a:solidFill>
                <a:ea typeface="ＭＳ Ｐゴシック"/>
                <a:cs typeface="ＭＳ Ｐゴシック"/>
              </a:rPr>
              <a:t>Source: IMS Health, </a:t>
            </a:r>
            <a:r>
              <a:rPr lang="en-US" sz="1000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MAT Dec. 2014</a:t>
            </a:r>
            <a:endParaRPr lang="en-US" sz="1000" dirty="0">
              <a:solidFill>
                <a:schemeClr val="bg1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31" name="Picture 23" descr="http://2.bp.blogspot.com/_AcBUSVxs82w/S-Q6S_wYwNI/AAAAAAAAcj0/3KJ-B1YD0EU/s400/Dr_Reddy's_Logo.gif"/>
          <p:cNvPicPr>
            <a:picLocks noChangeAspect="1" noChangeArrowheads="1"/>
          </p:cNvPicPr>
          <p:nvPr/>
        </p:nvPicPr>
        <p:blipFill>
          <a:blip r:embed="rId22" cstate="print"/>
          <a:srcRect t="39634" b="39024"/>
          <a:stretch>
            <a:fillRect/>
          </a:stretch>
        </p:blipFill>
        <p:spPr bwMode="auto">
          <a:xfrm>
            <a:off x="5469409" y="5613316"/>
            <a:ext cx="2531110" cy="621436"/>
          </a:xfrm>
          <a:prstGeom prst="rect">
            <a:avLst/>
          </a:prstGeom>
          <a:noFill/>
        </p:spPr>
      </p:pic>
      <p:sp>
        <p:nvSpPr>
          <p:cNvPr id="109572" name="AutoShape 4" descr="data:image/jpeg;base64,/9j/4AAQSkZJRgABAQAAAQABAAD/2wCEAAkGBhQGBQkIBwgWCQkKGBYODQwMDRoTFBAWHxwsIB8nKiYrIDoqIyUmJSkqKzssNCguNDI4LCY5NTouNTQ3ODQBCQoKDQsNGQ4OGTUkHiQ1NTU1NTU1NTU2NSw1NTU1NTU1LC81NS80NTU0NCw1Kik1NC01LDUvNDQ0LDQsNS4pNf/AABEIACwAVwMBIgACEQEDEQH/xAAaAAEAAwEBAQAAAAAAAAAAAAAABQYHBAgD/8QAMxAAAQIFAwIFAQYHAAAAAAAAAQIDAAQFBhEHEiExQRMUIlFhgRUWUpGhsSRTcZOys8H/xAAZAQEAAwEBAAAAAAAAAAAAAAAAAgMEAQX/xAAlEQACAgIBAwMFAAAAAAAAAAAAAQIDESEEEjGBQaGxBRMyUXH/2gAMAwEAAhEDEQA/ANxhFZvy3Jm5aVLy9Fq6qS80vxFuIUob07SMcEdzGQXxS52xWGTOXu7MzL59Es2+6Fbe6j6uB+8WwrU/XYPQsIy3T+tLs+zPtW+Km4hupuAyvmS46pKdvGeu3d1xGiprLKqJ9rCZBkCjzHj9tmM5/KIyg4sHbCIejXdK1+mPz9OnQ7KS52uvKSpCUnGe4HaIqa1Dk5mWmpeXnil0oWG1lCkpKscYOIqnJQ1LRdVRbd+EW/BbYRmunNxeUolZn63PrVLSvhqU48tTmwYOfcxdqHc8vcdNcn6VNeYlmiULWEKTggZPUexhXL7kOtInyuO+Na6m84JSEQNGvmSr8tNv06opcZkgFTC1JUhLYOeSSB7RGL1dpaFlJrSTjuGnCP8AGLOiX6MxcYRF2/csvdEkuao015lhtRbUoJUnCsZ7j5hHGsdwct53e1ZlBcn5w73D6WGAfU8vsB8e57CMu09tB3UC43LuuoeLK7tzLSh6XlDoAP5aP1P1i6akaaqvybkXmqmJISiVp2qZ37txB/EMdIrbWic4w0lpm9HGm0DCUIQ4lKR8DxOI0QcVDvhsF9v+3PvRZM/T0py9t8Rj4cTyn8+n1jE0X0W9E3reK8TnjeXCO/gH1n9cp+ojUbZop0xkZ+eua5lTsq8W0pW+F4aOSPxHrmMzt6iM3hrW6aSkuUdp0zqyU4G0c9PZS+nxEq8JPO0tguk/QvuxpVQ6VMLMu2+6hVQcQMkFQKjx3wcD6COiap0ibCkmnKu4mRDyi2+GPUpfORjEaBWKQ3XaW7IzqNzTntwUnsR8iKWjSpRbTKv1xblPbUXEMBoDCj3zn/keXdGcpuWM5Pb4fJpVMYTm4uLzr19nv+6KlThjS+8Qk5TtRg+4zE1ogcaaVPno67/rTFioWnaadQ6rTKhNebYqQCF7EbCkYI9zzzFVpmis1TFzMpLXYqXpczw62w2UrdGO/OB7ZEauMlGjolpmP6jbC7kynW8p4+EVHTmhuXJYt302nn+JeEuptJVgLKSVYz84jppMjO0GjJlpnTZqe8DcVzMwzuWoZzzyc4+IutvaSPW9btZkJS4PDmKl4XhzLLJQpnYcnovJyOOojjVpBPuoKHb9eUhXCkkOEEf3I1uyLb3ryYCwaTXKxcVvTBp9KRSXGF4fYlwAgkjhQ47j9oRJ2JYzVi0hyUlnlTLr6vEeeWANxxgYHYCEZptOTx2BZYQhEAcVYozNfpypKqS4mZZRCi2vpkHIj5UW3Je3WFtUiRRKJXyvw04Kv6nqYkoR3LxgCEIRwCEIQAhCEAIQhAH/2Q=="/>
          <p:cNvSpPr>
            <a:spLocks noChangeAspect="1" noChangeArrowheads="1"/>
          </p:cNvSpPr>
          <p:nvPr/>
        </p:nvSpPr>
        <p:spPr bwMode="auto">
          <a:xfrm>
            <a:off x="0" y="-2079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9576" name="Picture 8" descr="http://www.zydusnycomed.com/images/zydus_main.gif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786755" y="3710769"/>
            <a:ext cx="1981200" cy="457200"/>
          </a:xfrm>
          <a:prstGeom prst="rect">
            <a:avLst/>
          </a:prstGeom>
          <a:noFill/>
        </p:spPr>
      </p:pic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1384300" y="3543300"/>
            <a:ext cx="1721183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347" y="4568559"/>
            <a:ext cx="2305235" cy="63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653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0251"/>
            <a:ext cx="7869237" cy="531749"/>
          </a:xfrm>
        </p:spPr>
        <p:txBody>
          <a:bodyPr/>
          <a:lstStyle/>
          <a:p>
            <a:r>
              <a:rPr lang="en-US" dirty="0" smtClean="0"/>
              <a:t>Top 20 Customers </a:t>
            </a:r>
            <a:r>
              <a:rPr lang="en-US" sz="1600" dirty="0" smtClean="0"/>
              <a:t>(Does not include full </a:t>
            </a:r>
            <a:r>
              <a:rPr lang="en-US" sz="1600" dirty="0" err="1" smtClean="0"/>
              <a:t>Anda</a:t>
            </a:r>
            <a:r>
              <a:rPr lang="en-US" sz="1600" dirty="0" smtClean="0"/>
              <a:t> sales)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5203831"/>
              </p:ext>
            </p:extLst>
          </p:nvPr>
        </p:nvGraphicFramePr>
        <p:xfrm>
          <a:off x="457200" y="914400"/>
          <a:ext cx="7391400" cy="5619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2"/>
                <a:gridCol w="1219199"/>
                <a:gridCol w="1371600"/>
                <a:gridCol w="1295399"/>
              </a:tblGrid>
              <a:tr h="48647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Company</a:t>
                      </a:r>
                      <a:endParaRPr lang="en-US" sz="1400" dirty="0"/>
                    </a:p>
                  </a:txBody>
                  <a:tcPr marL="72223" marR="72223" marT="36111" marB="361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OTC</a:t>
                      </a:r>
                      <a:endParaRPr lang="en-US" sz="1400" dirty="0"/>
                    </a:p>
                  </a:txBody>
                  <a:tcPr marL="72223" marR="72223" marT="36111" marB="361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Rx</a:t>
                      </a:r>
                      <a:endParaRPr lang="en-US" sz="1400" dirty="0"/>
                    </a:p>
                  </a:txBody>
                  <a:tcPr marL="72223" marR="72223" marT="36111" marB="361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2014 </a:t>
                      </a:r>
                    </a:p>
                    <a:p>
                      <a:pPr algn="ctr"/>
                      <a:r>
                        <a:rPr lang="en-US" sz="1400" dirty="0" smtClean="0"/>
                        <a:t>Generic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Total</a:t>
                      </a:r>
                      <a:endParaRPr lang="en-US" sz="1400" dirty="0"/>
                    </a:p>
                  </a:txBody>
                  <a:tcPr marL="72223" marR="72223" marT="36111" marB="36111" anchor="ctr"/>
                </a:tc>
              </a:tr>
              <a:tr h="248729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WBA (Walgreens/ABC)</a:t>
                      </a:r>
                      <a:endParaRPr lang="en-US" sz="1200" b="1" dirty="0"/>
                    </a:p>
                  </a:txBody>
                  <a:tcPr marL="72223" marR="72223" marT="36111" marB="361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22.2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1,698.8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1,721.0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</a:tr>
              <a:tr h="248729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McKesson (</a:t>
                      </a:r>
                      <a:r>
                        <a:rPr lang="en-US" sz="1200" b="1" dirty="0" err="1" smtClean="0"/>
                        <a:t>incl</a:t>
                      </a:r>
                      <a:r>
                        <a:rPr lang="en-US" sz="1200" b="1" dirty="0" smtClean="0"/>
                        <a:t> </a:t>
                      </a:r>
                      <a:r>
                        <a:rPr lang="en-US" sz="1200" b="1" dirty="0" err="1" smtClean="0"/>
                        <a:t>RiteAid</a:t>
                      </a:r>
                      <a:r>
                        <a:rPr lang="en-US" sz="1200" b="1" dirty="0" smtClean="0"/>
                        <a:t> &amp; Omnicare)</a:t>
                      </a:r>
                      <a:endParaRPr lang="en-US" sz="1200" b="1" dirty="0"/>
                    </a:p>
                  </a:txBody>
                  <a:tcPr marL="72223" marR="72223" marT="36111" marB="361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1.8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621.5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623.3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</a:tr>
              <a:tr h="248729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Red Oak (</a:t>
                      </a:r>
                      <a:r>
                        <a:rPr lang="en-US" sz="1200" b="1" dirty="0" err="1" smtClean="0"/>
                        <a:t>incl</a:t>
                      </a:r>
                      <a:r>
                        <a:rPr lang="en-US" sz="1200" b="1" dirty="0" smtClean="0"/>
                        <a:t> CVS/Caremark &amp; Cardinal)</a:t>
                      </a:r>
                      <a:endParaRPr lang="en-US" sz="1200" b="1" dirty="0"/>
                    </a:p>
                  </a:txBody>
                  <a:tcPr marL="72223" marR="72223" marT="36111" marB="361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18.1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530.1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548.2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</a:tr>
              <a:tr h="248729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Wal-Mart</a:t>
                      </a:r>
                      <a:endParaRPr lang="en-US" sz="1200" b="1" dirty="0"/>
                    </a:p>
                  </a:txBody>
                  <a:tcPr marL="72223" marR="72223" marT="36111" marB="361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14.3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295.0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309.3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</a:tr>
              <a:tr h="248729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Econdisc</a:t>
                      </a:r>
                      <a:r>
                        <a:rPr lang="en-US" sz="1200" b="1" dirty="0" smtClean="0"/>
                        <a:t> (</a:t>
                      </a:r>
                      <a:r>
                        <a:rPr lang="en-US" sz="1200" b="1" dirty="0" err="1" smtClean="0"/>
                        <a:t>incl</a:t>
                      </a:r>
                      <a:r>
                        <a:rPr lang="en-US" sz="1200" b="1" dirty="0" smtClean="0"/>
                        <a:t> ESI,</a:t>
                      </a:r>
                      <a:r>
                        <a:rPr lang="en-US" sz="1200" b="1" baseline="0" dirty="0" smtClean="0"/>
                        <a:t> Kroger &amp; </a:t>
                      </a:r>
                      <a:r>
                        <a:rPr lang="en-US" sz="1200" b="1" baseline="0" dirty="0" err="1" smtClean="0"/>
                        <a:t>SuperValu</a:t>
                      </a:r>
                      <a:r>
                        <a:rPr lang="en-US" sz="1200" b="1" baseline="0" dirty="0" smtClean="0"/>
                        <a:t>)</a:t>
                      </a:r>
                      <a:endParaRPr lang="en-US" sz="1200" b="1" dirty="0"/>
                    </a:p>
                  </a:txBody>
                  <a:tcPr marL="72223" marR="72223" marT="36111" marB="361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0.4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198.9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199.3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</a:tr>
              <a:tr h="274072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Government (</a:t>
                      </a:r>
                      <a:r>
                        <a:rPr lang="en-US" sz="1200" b="1" dirty="0" err="1" smtClean="0"/>
                        <a:t>incl</a:t>
                      </a:r>
                      <a:r>
                        <a:rPr lang="en-US" sz="1200" b="1" dirty="0" smtClean="0"/>
                        <a:t> PL Distributors &amp; </a:t>
                      </a:r>
                      <a:r>
                        <a:rPr lang="en-US" sz="1200" b="1" dirty="0" err="1" smtClean="0"/>
                        <a:t>Apexus</a:t>
                      </a:r>
                      <a:r>
                        <a:rPr lang="en-US" sz="1200" b="1" dirty="0" smtClean="0"/>
                        <a:t>)</a:t>
                      </a:r>
                      <a:endParaRPr lang="en-US" sz="1200" b="1" dirty="0"/>
                    </a:p>
                  </a:txBody>
                  <a:tcPr marL="72223" marR="72223" marT="36111" marB="361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0.5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176.9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177.4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</a:tr>
              <a:tr h="248729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Anda</a:t>
                      </a:r>
                      <a:endParaRPr lang="en-US" sz="1200" b="1" dirty="0"/>
                    </a:p>
                  </a:txBody>
                  <a:tcPr marL="72223" marR="72223" marT="36111" marB="361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1.6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100.4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102.0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</a:tr>
              <a:tr h="248729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Optisource</a:t>
                      </a:r>
                      <a:endParaRPr lang="en-US" sz="1200" b="1" dirty="0" smtClean="0"/>
                    </a:p>
                  </a:txBody>
                  <a:tcPr marL="72223" marR="72223" marT="36111" marB="361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0.3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95.7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96.0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</a:tr>
              <a:tr h="248729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MHA</a:t>
                      </a:r>
                      <a:endParaRPr lang="en-US" sz="1200" b="1" dirty="0"/>
                    </a:p>
                  </a:txBody>
                  <a:tcPr marL="72223" marR="72223" marT="36111" marB="361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1.1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55.5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56.6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</a:tr>
              <a:tr h="248729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Morris &amp; Dickson</a:t>
                      </a:r>
                      <a:endParaRPr lang="en-US" sz="1200" b="1" dirty="0"/>
                    </a:p>
                  </a:txBody>
                  <a:tcPr marL="72223" marR="72223" marT="36111" marB="361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0.3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55.5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55.8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</a:tr>
              <a:tr h="248729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Kaiser</a:t>
                      </a:r>
                      <a:endParaRPr lang="en-US" sz="1200" b="1" dirty="0"/>
                    </a:p>
                  </a:txBody>
                  <a:tcPr marL="72223" marR="72223" marT="36111" marB="361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0.0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44.4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44.4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</a:tr>
              <a:tr h="248729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HD Smith</a:t>
                      </a:r>
                    </a:p>
                  </a:txBody>
                  <a:tcPr marL="72223" marR="72223" marT="36111" marB="361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0.6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40.3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40.9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</a:tr>
              <a:tr h="248729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Humana</a:t>
                      </a:r>
                      <a:endParaRPr lang="en-US" sz="1200" b="1" dirty="0"/>
                    </a:p>
                  </a:txBody>
                  <a:tcPr marL="72223" marR="72223" marT="36111" marB="361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0.0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37.8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37.8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</a:tr>
              <a:tr h="248729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Publix</a:t>
                      </a:r>
                      <a:endParaRPr lang="en-US" sz="1200" b="1" dirty="0"/>
                    </a:p>
                  </a:txBody>
                  <a:tcPr marL="72223" marR="72223" marT="36111" marB="361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0.3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32.5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32.8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</a:tr>
              <a:tr h="248729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PVA</a:t>
                      </a:r>
                      <a:r>
                        <a:rPr lang="en-US" sz="1200" b="1" baseline="0" dirty="0" smtClean="0"/>
                        <a:t> (Premier Value Alliance)</a:t>
                      </a:r>
                      <a:endParaRPr lang="en-US" sz="1200" b="1" dirty="0"/>
                    </a:p>
                  </a:txBody>
                  <a:tcPr marL="72223" marR="72223" marT="36111" marB="361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1.1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31.8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32.9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</a:tr>
              <a:tr h="248729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HEB</a:t>
                      </a:r>
                      <a:endParaRPr lang="en-US" sz="1200" b="1" dirty="0"/>
                    </a:p>
                  </a:txBody>
                  <a:tcPr marL="72223" marR="72223" marT="36111" marB="361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0.9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27.3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28.2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</a:tr>
              <a:tr h="248729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Target</a:t>
                      </a:r>
                      <a:endParaRPr lang="en-US" sz="1200" b="1" dirty="0"/>
                    </a:p>
                  </a:txBody>
                  <a:tcPr marL="72223" marR="72223" marT="36111" marB="361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0.0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27.1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27.1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</a:tr>
              <a:tr h="248729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American Sales Co</a:t>
                      </a:r>
                      <a:endParaRPr lang="en-US" sz="1200" b="1" dirty="0"/>
                    </a:p>
                  </a:txBody>
                  <a:tcPr marL="72223" marR="72223" marT="36111" marB="361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0.0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26.6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26.6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</a:tr>
              <a:tr h="248729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Meijer Drug</a:t>
                      </a:r>
                      <a:endParaRPr lang="en-US" sz="1200" b="1" dirty="0"/>
                    </a:p>
                  </a:txBody>
                  <a:tcPr marL="72223" marR="72223" marT="36111" marB="361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0.1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21.6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21.7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</a:tr>
              <a:tr h="248729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Cigna Healthcare</a:t>
                      </a:r>
                      <a:endParaRPr lang="en-US" sz="1200" b="1" dirty="0"/>
                    </a:p>
                  </a:txBody>
                  <a:tcPr marL="72223" marR="72223" marT="36111" marB="361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0.0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20.8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20.8</a:t>
                      </a:r>
                      <a:endParaRPr lang="en-US" sz="1200" b="1" dirty="0"/>
                    </a:p>
                  </a:txBody>
                  <a:tcPr marL="72223" marR="281667" marT="36111" marB="36111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888D0-236D-7F44-9EFD-0D4819FAD384}" type="slidenum">
              <a:rPr lang="en-US" smtClean="0">
                <a:solidFill>
                  <a:srgbClr val="53565A">
                    <a:tint val="75000"/>
                  </a:srgbClr>
                </a:solidFill>
              </a:rPr>
              <a:pPr/>
              <a:t>9</a:t>
            </a:fld>
            <a:endParaRPr lang="en-US" dirty="0">
              <a:solidFill>
                <a:srgbClr val="53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1049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75trNyVYE6CqHwS4jA0u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rubldxc0C_eoJuuMXKI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YX.UnRs0CVdpYq04Ahs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QHWyDhB0GAJqRLzhXeL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3usVsr0qEqFMo0ITz5kZ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KP9ma23UKqgUG5Z3zil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459oJAsXUeQNMlH.uZ43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5IAs4XHUKpIkkrc4ABg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eCSsIQVEWNBX2gF_r4x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JU_Gs9202lolNwS7fIi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SI09aXjkWuQcvt2JOBl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Iye26173keO4SSLGzErQ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sWtBSPxr0m1fWyieJH83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Xlo4eyEkqrB8WzTZy9a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.T6DwWjNkS3qsaPDb.3N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BNbNe14GES4jjfCOjrhx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lTTOxu6nkioWez0b2U5_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nO._Qe0k24sMRxhkfvU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IaxCwuXUCLY_.RCcMtT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7nF_En0insDBPhDQlt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OIvALjOQkO5KG8jJ_VZG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Y6RxmQHA0uoGWhiwDLdR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lrOhKXG0Snu4ckBvxld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TMVarMMtEmqxkQtt1F4g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AzVg4imkS_ciR9xVCvG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xhUqNRak.XxJz.U2mvh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uJ0OcApKkWIcY8ayxFD1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_jMhvau06NVv9dkSAwo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vg4su2Lk.GTSsqSR162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RC41geykShxbhGB8Jyw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7afVJpz4UOPYYT.fdSIt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tu03oRJO0yjUVtG.ddQP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iP1Eh8eUCAMFMGEVWa3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Haz8tqdEGzyLF_vc333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ExXB78g0ezu68VQ7HhR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FFAo7ri0GAsqJFKa0yC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nz5gLq55EmMEMRAt4qLy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gqtTvmMEm5IxbAxJ.yp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YWqmStBV0O9yVgYEsKfb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PGsd7xPA0.A.TyHa88Wf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G5aKVxOmU.0ICeZn_18r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1N63UFvUOKqqDq7WWz4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3pj8X5dLU2ec8b1dQ_iD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LSH31TrUiJAg2Umh2tG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9KUuWCoEKMtUOlHkvNS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5sfFFM10C3qY7_j3BNV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Lkt7c.NkeBHxl4tGoFI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WE_7ZMbk6wYFx8jQT7a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c59_ZV0U2ZYg4s_a.vw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GGGeZCGtEGDY36zcCSq6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XNV8bq1EWCg_Ew2O4ww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RJZxNeQ0Ocm9h_A8kOH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t_iZsAp50Sh9MVnhwIsU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1cjnZmG0W7RMb5LMJLm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nQ23rSUkyuLoe_.dSaB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sti430.kOf4ItGVAFAw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TexuHnUEyDUHdw7gFh3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apQKFPE0yy6UGxQefO5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2FGwHmUUaIpHhzxPjVF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xpCshpDJky7aliCALvjI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Nf_CwpAe0ehqinKOUbIU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iB115tOUGY_00dNJZr2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lxurxTuAUyd.s1RVrTwL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xkdq5pzMUmOXi9dx7SYm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Ti3BNmXUuApOQJh3zMM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h2b367b0OoF2DWRMe.7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ji1in3W0q20AxX37pq6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vrFp.QklU.cor3q86Pru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hwJHzMSBEqFqmoCMDKME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2t6Aj.18EuvFedgBGSTW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Q5K6DDjk.mHqMTur_FV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wRE3cZ4gEaQ0opwb0bd7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L3liuKHP0Wox143iZFH9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75tUbtakEKh4YdM4HIHb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QHWyDhB0GAJqRLzhXeL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YX.UnRs0CVdpYq04Ahs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3usVsr0qEqFMo0ITz5kZ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UudnoxoOEujGQC3ACSON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KP9ma23UKqgUG5Z3zil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RC41geykShxbhGB8Jyw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nefDc7506rBrC1IV1Hx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7afVJpz4UOPYYT.fdSIt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nQ23rSUkyuLoe_.dSaB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sti430.kOf4ItGVAFAw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TexuHnUEyDUHdw7gFh3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2FGwHmUUaIpHhzxPjVF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RJZxNeQ0Ocm9h_A8kOH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t_iZsAp50Sh9MVnhwIsU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1cjnZmG0W7RMb5LMJLm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Nf_CwpAe0ehqinKOUbIU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lxurxTuAUyd.s1RVrTwL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5.0g7pNDEu6Zm5jMO5li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xkdq5pzMUmOXi9dx7SYm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h2b367b0OoF2DWRMe.7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8pkHAKxQU6oCBzfpa_h4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ji1in3W0q20AxX37pq6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vrFp.QklU.cor3q86Pru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hwJHzMSBEqFqmoCMDKME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2t6Aj.18EuvFedgBGSTW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wRE3cZ4gEaQ0opwb0bd7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bfCK5oSTE.W5cybfYodC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lqsK.S3UKaEipZvlxblA"/>
</p:tagLst>
</file>

<file path=ppt/theme/theme1.xml><?xml version="1.0" encoding="utf-8"?>
<a:theme xmlns:a="http://schemas.openxmlformats.org/drawingml/2006/main" name="Actavis_template">
  <a:themeElements>
    <a:clrScheme name="Actavis">
      <a:dk1>
        <a:srgbClr val="53565A"/>
      </a:dk1>
      <a:lt1>
        <a:srgbClr val="FFFFFF"/>
      </a:lt1>
      <a:dk2>
        <a:srgbClr val="6399AE"/>
      </a:dk2>
      <a:lt2>
        <a:srgbClr val="43B02A"/>
      </a:lt2>
      <a:accent1>
        <a:srgbClr val="00AEC7"/>
      </a:accent1>
      <a:accent2>
        <a:srgbClr val="6AD1E3"/>
      </a:accent2>
      <a:accent3>
        <a:srgbClr val="981D97"/>
      </a:accent3>
      <a:accent4>
        <a:srgbClr val="E40046"/>
      </a:accent4>
      <a:accent5>
        <a:srgbClr val="E35205"/>
      </a:accent5>
      <a:accent6>
        <a:srgbClr val="F2A900"/>
      </a:accent6>
      <a:hlink>
        <a:srgbClr val="4C8C2B"/>
      </a:hlink>
      <a:folHlink>
        <a:srgbClr val="003E5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>
              <a:lumMod val="40000"/>
              <a:lumOff val="6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4807</TotalTime>
  <Words>995</Words>
  <Application>Microsoft Office PowerPoint</Application>
  <PresentationFormat>On-screen Show (4:3)</PresentationFormat>
  <Paragraphs>318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Actavis_template</vt:lpstr>
      <vt:lpstr>Photo Editor Photo</vt:lpstr>
      <vt:lpstr>think-cell Slide</vt:lpstr>
      <vt:lpstr>Chart</vt:lpstr>
      <vt:lpstr>PowerPoint Presentation</vt:lpstr>
      <vt:lpstr>Start with a Thanks!</vt:lpstr>
      <vt:lpstr>Industry Update</vt:lpstr>
      <vt:lpstr>Products Facing LOE in the Next 4 Years  Valued at $78.4 Billion</vt:lpstr>
      <vt:lpstr>US Generic Sales were $65 Billion &amp; YoY Growth of 14.2%</vt:lpstr>
      <vt:lpstr>US Generic TRx’s were 3.5 Billion &amp; YoY Growth of 4.2%</vt:lpstr>
      <vt:lpstr>US Purchasing Power Excluding Government</vt:lpstr>
      <vt:lpstr>Actavis is the 3rd largest US Generics Company Total Rx Dispensed (MM’s)</vt:lpstr>
      <vt:lpstr>Top 20 Customers (Does not include full Anda sales)</vt:lpstr>
      <vt:lpstr>Top 15 Products</vt:lpstr>
      <vt:lpstr>Methylphenidate ER Weekly TRx (Last 4 Weeks) </vt:lpstr>
      <vt:lpstr>Development Portfolio Well Diversified  Across Dosage Forms</vt:lpstr>
      <vt:lpstr>PowerPoint Presentation</vt:lpstr>
      <vt:lpstr>PowerPoint Presentation</vt:lpstr>
      <vt:lpstr>US Recap</vt:lpstr>
      <vt:lpstr>How Do We Remain The Best? Where Does Supply Chain Fit In?</vt:lpstr>
      <vt:lpstr>Our success is due to our collaboration, communication and your overall support.  Thanks for all your hard work!!</vt:lpstr>
      <vt:lpstr>PowerPoint Presentation</vt:lpstr>
    </vt:vector>
  </TitlesOfParts>
  <Company>Watson Pharmaceuticals,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bvanstee</dc:creator>
  <cp:lastModifiedBy>Andrew S Boyer</cp:lastModifiedBy>
  <cp:revision>334</cp:revision>
  <cp:lastPrinted>2015-03-24T20:14:50Z</cp:lastPrinted>
  <dcterms:created xsi:type="dcterms:W3CDTF">2013-01-28T16:32:37Z</dcterms:created>
  <dcterms:modified xsi:type="dcterms:W3CDTF">2015-06-02T13:13:55Z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ReviewCycleID">
    <vt:i4>734825918</vt:i4>
  </property>
  <property fmtid="{D5CDD505-2E9C-101B-9397-08002B2CF9AE}" pid="3" name="_NewReviewCycle">
    <vt:lpwstr/>
  </property>
</Properties>
</file>