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731" r:id="rId2"/>
    <p:sldMasterId id="2147483778" r:id="rId3"/>
  </p:sldMasterIdLst>
  <p:notesMasterIdLst>
    <p:notesMasterId r:id="rId17"/>
  </p:notesMasterIdLst>
  <p:handoutMasterIdLst>
    <p:handoutMasterId r:id="rId18"/>
  </p:handoutMasterIdLst>
  <p:sldIdLst>
    <p:sldId id="285" r:id="rId4"/>
    <p:sldId id="380" r:id="rId5"/>
    <p:sldId id="296" r:id="rId6"/>
    <p:sldId id="369" r:id="rId7"/>
    <p:sldId id="371" r:id="rId8"/>
    <p:sldId id="385" r:id="rId9"/>
    <p:sldId id="381" r:id="rId10"/>
    <p:sldId id="382" r:id="rId11"/>
    <p:sldId id="383" r:id="rId12"/>
    <p:sldId id="384" r:id="rId13"/>
    <p:sldId id="379" r:id="rId14"/>
    <p:sldId id="337" r:id="rId15"/>
    <p:sldId id="367" r:id="rId16"/>
  </p:sldIdLst>
  <p:sldSz cx="9144000" cy="5143500" type="screen16x9"/>
  <p:notesSz cx="9236075" cy="6950075"/>
  <p:defaultTextStyle>
    <a:defPPr>
      <a:defRPr lang="en-US"/>
    </a:defPPr>
    <a:lvl1pPr marL="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E"/>
    <a:srgbClr val="22BBD6"/>
    <a:srgbClr val="7CE1DF"/>
    <a:srgbClr val="BFBFBF"/>
    <a:srgbClr val="730B1B"/>
    <a:srgbClr val="009685"/>
    <a:srgbClr val="006B82"/>
    <a:srgbClr val="008877"/>
    <a:srgbClr val="207E7D"/>
    <a:srgbClr val="009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7"/>
    <p:restoredTop sz="94781"/>
  </p:normalViewPr>
  <p:slideViewPr>
    <p:cSldViewPr snapToGrid="0" snapToObjects="1">
      <p:cViewPr varScale="1">
        <p:scale>
          <a:sx n="143" d="100"/>
          <a:sy n="143" d="100"/>
        </p:scale>
        <p:origin x="55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9" d="100"/>
          <a:sy n="159" d="100"/>
        </p:scale>
        <p:origin x="253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C765C42-0D7F-AF4B-BD63-128F2510EB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5407FDF-BF3E-4148-BC6D-BBA8569D4812}" type="datetimeFigureOut">
              <a:rPr lang="en-US" smtClean="0"/>
              <a:t>7/27/2020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4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9594491-ECD5-D34E-BF26-D5525CA54EF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CF1AB50-F0B4-2540-9096-D6F2A329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7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1AB50-F0B4-2540-9096-D6F2A329C3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4200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7727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543300"/>
            <a:ext cx="6858000" cy="657225"/>
          </a:xfrm>
        </p:spPr>
        <p:txBody>
          <a:bodyPr>
            <a:normAutofit/>
          </a:bodyPr>
          <a:lstStyle>
            <a:lvl1pPr algn="ctr">
              <a:defRPr sz="1100" baseline="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Month, DD, YYYY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2" y="64776"/>
            <a:ext cx="829883" cy="82988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28650" y="4648694"/>
            <a:ext cx="210492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b="0" i="0" dirty="0">
                <a:solidFill>
                  <a:schemeClr val="accent6"/>
                </a:solidFill>
                <a:latin typeface="+mn-lt"/>
              </a:rPr>
              <a:t>Member of Walgreens Boots Alliance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409950" y="4333468"/>
            <a:ext cx="2324100" cy="587913"/>
          </a:xfrm>
        </p:spPr>
        <p:txBody>
          <a:bodyPr lIns="91440" tIns="91440" rIns="0">
            <a:normAutofit/>
          </a:bodyPr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Cobranded logo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97426"/>
            <a:ext cx="2117935" cy="123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4732904"/>
            <a:ext cx="2078831" cy="258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548313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548313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option A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9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Headline option B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83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5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9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26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726" y="4767263"/>
            <a:ext cx="497623" cy="273844"/>
          </a:xfrm>
          <a:prstGeom prst="rect">
            <a:avLst/>
          </a:prstGeom>
        </p:spPr>
        <p:txBody>
          <a:bodyPr/>
          <a:lstStyle/>
          <a:p>
            <a:fld id="{5CB62C8C-E006-784E-B340-DAF433F070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628650" y="2250945"/>
            <a:ext cx="2540678" cy="2098675"/>
          </a:xfrm>
        </p:spPr>
        <p:txBody>
          <a:bodyPr lIns="91440">
            <a:normAutofit/>
          </a:bodyPr>
          <a:lstStyle>
            <a:lvl1pPr marL="137160" indent="-137160">
              <a:buFont typeface="Arial" charset="0"/>
              <a:buChar char="•"/>
              <a:defRPr sz="1400" baseline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628650" y="999204"/>
            <a:ext cx="2540000" cy="1143921"/>
          </a:xfrm>
          <a:solidFill>
            <a:schemeClr val="accent1"/>
          </a:solidFill>
        </p:spPr>
        <p:txBody>
          <a:bodyPr lIns="0" tIns="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 hasCustomPrompt="1"/>
          </p:nvPr>
        </p:nvSpPr>
        <p:spPr>
          <a:xfrm>
            <a:off x="3301661" y="999204"/>
            <a:ext cx="2540000" cy="1143921"/>
          </a:xfrm>
          <a:solidFill>
            <a:schemeClr val="accent1"/>
          </a:solidFill>
        </p:spPr>
        <p:txBody>
          <a:bodyPr lIns="0" tIns="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5974672" y="999204"/>
            <a:ext cx="2540000" cy="1143921"/>
          </a:xfrm>
          <a:solidFill>
            <a:schemeClr val="accent1"/>
          </a:solidFill>
        </p:spPr>
        <p:txBody>
          <a:bodyPr lIns="0" tIns="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21" hasCustomPrompt="1"/>
          </p:nvPr>
        </p:nvSpPr>
        <p:spPr>
          <a:xfrm>
            <a:off x="3301661" y="2250945"/>
            <a:ext cx="2540678" cy="2098675"/>
          </a:xfrm>
        </p:spPr>
        <p:txBody>
          <a:bodyPr lIns="91440">
            <a:normAutofit/>
          </a:bodyPr>
          <a:lstStyle>
            <a:lvl1pPr marL="137160" indent="-137160">
              <a:buFont typeface="Arial" charset="0"/>
              <a:buChar char="•"/>
              <a:defRPr sz="1400" baseline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22" hasCustomPrompt="1"/>
          </p:nvPr>
        </p:nvSpPr>
        <p:spPr>
          <a:xfrm>
            <a:off x="5973994" y="2250945"/>
            <a:ext cx="2540678" cy="2098675"/>
          </a:xfrm>
        </p:spPr>
        <p:txBody>
          <a:bodyPr lIns="91440">
            <a:normAutofit/>
          </a:bodyPr>
          <a:lstStyle>
            <a:lvl1pPr marL="137160" indent="-137160">
              <a:buFont typeface="Arial" charset="0"/>
              <a:buChar char="•"/>
              <a:defRPr sz="1400" baseline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a Placeholder 12"/>
          <p:cNvSpPr>
            <a:spLocks noGrp="1" noChangeAspect="1"/>
          </p:cNvSpPr>
          <p:nvPr>
            <p:ph type="media" sz="quarter" idx="10" hasCustomPrompt="1"/>
          </p:nvPr>
        </p:nvSpPr>
        <p:spPr>
          <a:xfrm>
            <a:off x="1105220" y="469987"/>
            <a:ext cx="6933559" cy="3900128"/>
          </a:xfrm>
          <a:prstGeom prst="rect">
            <a:avLst/>
          </a:prstGeom>
          <a:solidFill>
            <a:schemeClr val="accent6"/>
          </a:solidFill>
        </p:spPr>
        <p:txBody>
          <a:bodyPr lIns="91440" tIns="91440" rIns="0" bIns="0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video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726" y="4767263"/>
            <a:ext cx="497623" cy="273844"/>
          </a:xfrm>
          <a:prstGeom prst="rect">
            <a:avLst/>
          </a:prstGeom>
        </p:spPr>
        <p:txBody>
          <a:bodyPr/>
          <a:lstStyle/>
          <a:p>
            <a:fld id="{5CB62C8C-E006-784E-B340-DAF433F070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166946"/>
            <a:ext cx="9144000" cy="19765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  <a:ln>
            <a:noFill/>
          </a:ln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 baseline="0">
                <a:solidFill>
                  <a:schemeClr val="accent3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157663" y="0"/>
            <a:ext cx="4986337" cy="5143500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/>
              <a:t>add title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534239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09631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/>
              <a:t>add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548313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548313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/>
              <a:t>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option A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9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Headline option B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5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9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26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166946"/>
            <a:ext cx="9144000" cy="1976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  <a:ln>
            <a:noFill/>
          </a:ln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2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628650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6" hasCustomPrompt="1"/>
          </p:nvPr>
        </p:nvSpPr>
        <p:spPr>
          <a:xfrm>
            <a:off x="3301661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7" hasCustomPrompt="1"/>
          </p:nvPr>
        </p:nvSpPr>
        <p:spPr>
          <a:xfrm>
            <a:off x="5974672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628650" y="999204"/>
            <a:ext cx="2540000" cy="1143921"/>
          </a:xfrm>
          <a:solidFill>
            <a:schemeClr val="accent3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 hasCustomPrompt="1"/>
          </p:nvPr>
        </p:nvSpPr>
        <p:spPr>
          <a:xfrm>
            <a:off x="3301661" y="999204"/>
            <a:ext cx="2540000" cy="1143921"/>
          </a:xfrm>
          <a:solidFill>
            <a:schemeClr val="accent3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5974672" y="999204"/>
            <a:ext cx="2540000" cy="1143921"/>
          </a:xfrm>
          <a:solidFill>
            <a:schemeClr val="accent3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726" y="4767263"/>
            <a:ext cx="497623" cy="273844"/>
          </a:xfrm>
          <a:prstGeom prst="rect">
            <a:avLst/>
          </a:prstGeom>
        </p:spPr>
        <p:txBody>
          <a:bodyPr/>
          <a:lstStyle/>
          <a:p>
            <a:fld id="{5CB62C8C-E006-784E-B340-DAF433F070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Lorem ipsum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Dolor sit </a:t>
            </a:r>
            <a:r>
              <a:rPr lang="en-US" dirty="0" err="1"/>
              <a:t>amet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166946"/>
            <a:ext cx="9144000" cy="1976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  <a:ln>
            <a:noFill/>
          </a:ln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 baseline="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157663" y="0"/>
            <a:ext cx="4986337" cy="5143500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</a:t>
            </a:r>
            <a:br>
              <a:rPr lang="en-US"/>
            </a:br>
            <a:r>
              <a:rPr lang="en-US"/>
              <a:t>add title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534239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09631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</a:t>
            </a:r>
            <a:br>
              <a:rPr lang="en-US"/>
            </a:br>
            <a:r>
              <a:rPr lang="en-US"/>
              <a:t>add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3166947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8175" y="3427413"/>
            <a:ext cx="7867650" cy="1082498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400" baseline="0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Insert headline 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548313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548313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</a:t>
            </a:r>
            <a:br>
              <a:rPr lang="en-US"/>
            </a:br>
            <a:r>
              <a:rPr lang="en-US"/>
              <a:t>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option A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9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Headline option B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idx="1" hasCustomPrompt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accent6"/>
                </a:solidFill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>
                <a:solidFill>
                  <a:schemeClr val="accent6"/>
                </a:solidFill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14350" marR="0" lvl="1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AppleSystemUIFont" charset="-120"/>
              <a:buChar char="‑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5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9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628650" y="1033347"/>
            <a:ext cx="3643312" cy="33164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400"/>
            </a:lvl3pPr>
            <a:lvl4pPr marL="292100" indent="-171450">
              <a:lnSpc>
                <a:spcPct val="100000"/>
              </a:lnSpc>
              <a:tabLst/>
              <a:defRPr sz="1400"/>
            </a:lvl4pPr>
            <a:lvl5pPr marL="463550" indent="-171450">
              <a:lnSpc>
                <a:spcPct val="100000"/>
              </a:lnSpc>
              <a:tabLst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347"/>
            <a:ext cx="3655724" cy="52022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4856046" y="1033347"/>
            <a:ext cx="3641443" cy="52022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628651" y="1586179"/>
            <a:ext cx="3657600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26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872038" y="1586179"/>
            <a:ext cx="3643312" cy="27635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200"/>
            </a:lvl2pPr>
            <a:lvl3pPr marL="177800" indent="-171450">
              <a:lnSpc>
                <a:spcPct val="100000"/>
              </a:lnSpc>
              <a:tabLst/>
              <a:defRPr sz="1200"/>
            </a:lvl3pPr>
            <a:lvl4pPr marL="292100" indent="-171450">
              <a:lnSpc>
                <a:spcPct val="100000"/>
              </a:lnSpc>
              <a:tabLst/>
              <a:defRPr sz="1200"/>
            </a:lvl4pPr>
            <a:lvl5pPr marL="463550" indent="-171450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495800"/>
            <a:ext cx="3643312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3642332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9144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8650" y="1033347"/>
            <a:ext cx="7886700" cy="3316273"/>
          </a:xfrm>
        </p:spPr>
        <p:txBody>
          <a:bodyPr lIns="91440" tIns="91440" rIns="91440">
            <a:normAutofit/>
          </a:bodyPr>
          <a:lstStyle>
            <a:lvl1pPr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icons to add graphics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807"/>
            <a:ext cx="7886700" cy="696594"/>
          </a:xfrm>
        </p:spPr>
        <p:txBody>
          <a:bodyPr wrap="square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3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628650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6" hasCustomPrompt="1"/>
          </p:nvPr>
        </p:nvSpPr>
        <p:spPr>
          <a:xfrm>
            <a:off x="3301661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7" hasCustomPrompt="1"/>
          </p:nvPr>
        </p:nvSpPr>
        <p:spPr>
          <a:xfrm>
            <a:off x="5974672" y="2250945"/>
            <a:ext cx="2540678" cy="2098675"/>
          </a:xfrm>
        </p:spPr>
        <p:txBody>
          <a:bodyPr lIns="91440"/>
          <a:lstStyle>
            <a:lvl1pPr marL="137160" indent="-137160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628650" y="999204"/>
            <a:ext cx="2540000" cy="1143921"/>
          </a:xfrm>
          <a:solidFill>
            <a:schemeClr val="accent4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 hasCustomPrompt="1"/>
          </p:nvPr>
        </p:nvSpPr>
        <p:spPr>
          <a:xfrm>
            <a:off x="3301661" y="999204"/>
            <a:ext cx="2540000" cy="1143921"/>
          </a:xfrm>
          <a:solidFill>
            <a:schemeClr val="accent4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5974672" y="999204"/>
            <a:ext cx="2540000" cy="1143921"/>
          </a:xfrm>
          <a:solidFill>
            <a:schemeClr val="accent4"/>
          </a:solidFill>
        </p:spPr>
        <p:txBody>
          <a:bodyPr lIns="91440" tIns="91440" anchor="ctr" anchorCtr="0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4357687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157663" y="0"/>
            <a:ext cx="4986337" cy="5143500"/>
          </a:xfrm>
          <a:prstGeom prst="rect">
            <a:avLst/>
          </a:prstGeom>
        </p:spPr>
        <p:txBody>
          <a:bodyPr lIns="182880" tIns="182880" rIns="182880" bIns="0"/>
          <a:lstStyle>
            <a:lvl1pPr marL="0" indent="0"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701579"/>
            <a:ext cx="2949178" cy="26399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37160" indent="-137160">
              <a:lnSpc>
                <a:spcPct val="100000"/>
              </a:lnSpc>
              <a:buFont typeface="Arial" charset="0"/>
              <a:buChar char="•"/>
              <a:tabLst/>
              <a:defRPr sz="14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maximus nisi gravida.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in lacus </a:t>
            </a:r>
            <a:r>
              <a:rPr lang="en-US" dirty="0" err="1"/>
              <a:t>mollis</a:t>
            </a:r>
            <a:r>
              <a:rPr lang="en-US" dirty="0"/>
              <a:t> maximus.</a:t>
            </a:r>
            <a:endParaRPr lang="en-US" sz="1200" baseline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495800"/>
            <a:ext cx="2951163" cy="279400"/>
          </a:xfrm>
        </p:spPr>
        <p:txBody>
          <a:bodyPr wrap="square" anchor="b" anchorCtr="0">
            <a:no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Insert source or footnote.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75200"/>
            <a:ext cx="2950369" cy="146181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41412"/>
            <a:ext cx="2949178" cy="110799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57663" y="441412"/>
            <a:ext cx="4357687" cy="3908207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534239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8016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160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35053"/>
            <a:ext cx="2949178" cy="39145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801600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09631" y="1"/>
            <a:ext cx="2634368" cy="2540000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09631" y="2606919"/>
            <a:ext cx="2634369" cy="2536581"/>
          </a:xfrm>
          <a:prstGeom prst="rect">
            <a:avLst/>
          </a:prstGeom>
        </p:spPr>
        <p:txBody>
          <a:bodyPr lIns="91440" tIns="9144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 dirty="0"/>
              <a:t>Click icon to add graphic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84672"/>
            <a:ext cx="2950369" cy="136709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©2017 Walgreen Co.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accent6"/>
                </a:solidFill>
                <a:latin typeface="+mj-lt"/>
              </a:rPr>
              <a:t>‹#›</a:t>
            </a:fld>
            <a:endParaRPr lang="en-US" sz="9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28650" y="217806"/>
            <a:ext cx="7886700" cy="69659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 defTabSz="0">
              <a:tabLst>
                <a:tab pos="0" algn="l"/>
              </a:tabLst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©2017 Walgreen Co. All rights reserved.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4732904"/>
            <a:ext cx="2078831" cy="25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8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80" r:id="rId3"/>
    <p:sldLayoutId id="2147483694" r:id="rId4"/>
    <p:sldLayoutId id="2147483687" r:id="rId5"/>
    <p:sldLayoutId id="2147483682" r:id="rId6"/>
    <p:sldLayoutId id="2147483689" r:id="rId7"/>
    <p:sldLayoutId id="2147483753" r:id="rId8"/>
    <p:sldLayoutId id="2147483754" r:id="rId9"/>
    <p:sldLayoutId id="2147483672" r:id="rId10"/>
    <p:sldLayoutId id="2147483714" r:id="rId11"/>
    <p:sldLayoutId id="2147483700" r:id="rId12"/>
    <p:sldLayoutId id="2147483686" r:id="rId13"/>
    <p:sldLayoutId id="2147483705" r:id="rId14"/>
    <p:sldLayoutId id="2147483697" r:id="rId15"/>
    <p:sldLayoutId id="2147483706" r:id="rId16"/>
    <p:sldLayoutId id="2147483669" r:id="rId17"/>
    <p:sldLayoutId id="2147483707" r:id="rId18"/>
    <p:sldLayoutId id="2147483726" r:id="rId19"/>
    <p:sldLayoutId id="2147483730" r:id="rId20"/>
    <p:sldLayoutId id="2147483666" r:id="rId2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accent1"/>
          </a:solidFill>
          <a:latin typeface="+mj-lt"/>
          <a:ea typeface="Franklin Gothic Heavy" charset="0"/>
          <a:cs typeface="Franklin Gothic Heavy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charset="0"/>
        <a:buNone/>
        <a:defRPr sz="1600" kern="1200">
          <a:ln>
            <a:noFill/>
          </a:ln>
          <a:solidFill>
            <a:schemeClr val="accent6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400" kern="1200">
          <a:ln>
            <a:noFill/>
          </a:ln>
          <a:solidFill>
            <a:schemeClr val="accent6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.AppleSystemUIFont" charset="-120"/>
        <a:buChar char="‑"/>
        <a:defRPr sz="1400" kern="1200">
          <a:ln>
            <a:noFill/>
          </a:ln>
          <a:solidFill>
            <a:schemeClr val="accent6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charset="0"/>
        <a:buChar char="•"/>
        <a:defRPr sz="1400" kern="1200">
          <a:ln>
            <a:noFill/>
          </a:ln>
          <a:solidFill>
            <a:schemeClr val="accent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.AppleSystemUIFont" charset="-120"/>
        <a:buChar char="‑"/>
        <a:defRPr sz="1400" kern="1200">
          <a:ln>
            <a:noFill/>
          </a:ln>
          <a:solidFill>
            <a:schemeClr val="accent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accent6"/>
                </a:solidFill>
                <a:latin typeface="+mj-lt"/>
              </a:rPr>
              <a:t>‹#›</a:t>
            </a:fld>
            <a:endParaRPr lang="en-US" sz="9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9" name="Title Placeholder 3"/>
          <p:cNvSpPr>
            <a:spLocks noGrp="1"/>
          </p:cNvSpPr>
          <p:nvPr>
            <p:ph type="title"/>
          </p:nvPr>
        </p:nvSpPr>
        <p:spPr>
          <a:xfrm>
            <a:off x="628650" y="217806"/>
            <a:ext cx="7886700" cy="69659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 algn="l"/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4732904"/>
            <a:ext cx="2078831" cy="25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7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97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  <p:sldLayoutId id="2147483775" r:id="rId18"/>
    <p:sldLayoutId id="2147483776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/>
        <a:buNone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12064" indent="-173736" algn="l" defTabSz="914400" rtl="0" eaLnBrk="1" latinLnBrk="0" hangingPunct="1">
        <a:lnSpc>
          <a:spcPct val="100000"/>
        </a:lnSpc>
        <a:spcBef>
          <a:spcPts val="975"/>
        </a:spcBef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59536" indent="-173736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‑"/>
        <a:defRPr sz="1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197864" indent="-173736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545336" indent="-173736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‑"/>
        <a:defRPr sz="14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8577260" y="4759114"/>
            <a:ext cx="346968" cy="1989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99569F5-4451-5B41-8B90-4901AF4DBD73}" type="slidenum">
              <a:rPr lang="en-US" sz="900" smtClean="0">
                <a:solidFill>
                  <a:schemeClr val="accent6"/>
                </a:solidFill>
                <a:latin typeface="+mj-lt"/>
              </a:rPr>
              <a:t>‹#›</a:t>
            </a:fld>
            <a:endParaRPr lang="en-US" sz="9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9" name="Title Placeholder 3"/>
          <p:cNvSpPr>
            <a:spLocks noGrp="1"/>
          </p:cNvSpPr>
          <p:nvPr>
            <p:ph type="title"/>
          </p:nvPr>
        </p:nvSpPr>
        <p:spPr>
          <a:xfrm>
            <a:off x="628650" y="217806"/>
            <a:ext cx="7886700" cy="69659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628650" y="1033347"/>
            <a:ext cx="7886700" cy="33081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 algn="l"/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4732904"/>
            <a:ext cx="2078831" cy="25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5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98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  <p:sldLayoutId id="2147483796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/>
        <a:buNone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12064" indent="-173736" algn="l" defTabSz="914400" rtl="0" eaLnBrk="1" latinLnBrk="0" hangingPunct="1">
        <a:lnSpc>
          <a:spcPct val="100000"/>
        </a:lnSpc>
        <a:spcBef>
          <a:spcPts val="975"/>
        </a:spcBef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59536" indent="-173736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‑"/>
        <a:defRPr sz="1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197864" indent="-173736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545336" indent="-173736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‑"/>
        <a:defRPr sz="14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793064"/>
          </a:xfrm>
        </p:spPr>
        <p:txBody>
          <a:bodyPr>
            <a:normAutofit/>
          </a:bodyPr>
          <a:lstStyle/>
          <a:p>
            <a:r>
              <a:rPr lang="en-US" sz="3200" dirty="0"/>
              <a:t>Silence the Stigma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34836"/>
            <a:ext cx="6858000" cy="1052946"/>
          </a:xfrm>
        </p:spPr>
        <p:txBody>
          <a:bodyPr>
            <a:normAutofit/>
          </a:bodyPr>
          <a:lstStyle/>
          <a:p>
            <a:r>
              <a:rPr lang="en-US" dirty="0"/>
              <a:t>Opioid Use Disorder and Addressing Stigma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143000" y="2563092"/>
            <a:ext cx="6858000" cy="1637434"/>
          </a:xfrm>
        </p:spPr>
        <p:txBody>
          <a:bodyPr/>
          <a:lstStyle/>
          <a:p>
            <a:r>
              <a:rPr lang="en-US" dirty="0"/>
              <a:t>Alex Mills, </a:t>
            </a:r>
            <a:r>
              <a:rPr lang="en-US" dirty="0" err="1"/>
              <a:t>PharmD</a:t>
            </a:r>
            <a:endParaRPr lang="en-US" dirty="0"/>
          </a:p>
          <a:p>
            <a:r>
              <a:rPr lang="en-US" dirty="0"/>
              <a:t>PGY1 Community Pharmacy Resident</a:t>
            </a:r>
          </a:p>
          <a:p>
            <a:r>
              <a:rPr lang="en-US" dirty="0"/>
              <a:t>Walgreen Co./Purdue University College of Pharmacy</a:t>
            </a:r>
          </a:p>
          <a:p>
            <a:r>
              <a:rPr lang="en-US" dirty="0"/>
              <a:t>Stevan Mizimakoski</a:t>
            </a:r>
          </a:p>
          <a:p>
            <a:r>
              <a:rPr lang="en-US"/>
              <a:t>Area 57 HCS</a:t>
            </a:r>
          </a:p>
          <a:p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28651" y="1586179"/>
            <a:ext cx="3657600" cy="2763571"/>
          </a:xfrm>
          <a:prstGeom prst="rect">
            <a:avLst/>
          </a:prstGeom>
        </p:spPr>
        <p:txBody>
          <a:bodyPr vert="horz" lIns="91440" tIns="9144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200" kern="120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ln>
                  <a:noFill/>
                </a:ln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.AppleSystemUIFont" charset="-120"/>
              <a:buChar char="‑"/>
              <a:defRPr sz="1400" kern="1200">
                <a:ln>
                  <a:noFill/>
                </a:ln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charset="0"/>
              <a:buChar char="•"/>
              <a:defRPr sz="1400" kern="1200">
                <a:ln>
                  <a:noFill/>
                </a:ln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.AppleSystemUIFont" charset="-120"/>
              <a:buChar char="‑"/>
              <a:defRPr sz="1400" kern="1200">
                <a:ln>
                  <a:noFill/>
                </a:ln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the Conversation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2870" indent="-102870">
              <a:buFont typeface="Arial" charset="0"/>
              <a:buChar char="•"/>
            </a:pPr>
            <a:r>
              <a:rPr lang="en-US" sz="1800" dirty="0"/>
              <a:t>Assess current pain status</a:t>
            </a:r>
          </a:p>
          <a:p>
            <a:pPr marL="488633" lvl="1" indent="-102870">
              <a:buFont typeface="Arial" charset="0"/>
              <a:buChar char="•"/>
            </a:pPr>
            <a:r>
              <a:rPr lang="en-US" sz="1650" dirty="0"/>
              <a:t>“How well has your pain been controlled on this medication?”</a:t>
            </a:r>
          </a:p>
          <a:p>
            <a:pPr marL="102870" indent="-102870">
              <a:buFont typeface="Arial" charset="0"/>
              <a:buChar char="•"/>
            </a:pPr>
            <a:r>
              <a:rPr lang="en-US" sz="1800" dirty="0"/>
              <a:t>Evaluate current use</a:t>
            </a:r>
          </a:p>
          <a:p>
            <a:pPr marL="488633" lvl="1" indent="-102870">
              <a:buFont typeface="Arial" charset="0"/>
              <a:buChar char="•"/>
            </a:pPr>
            <a:r>
              <a:rPr lang="en-US" sz="1650" dirty="0"/>
              <a:t>“It can difficult to remember multiple doses of your medication. How often have you missed/forgot a dose of your pain meds?”</a:t>
            </a:r>
          </a:p>
          <a:p>
            <a:pPr marL="102870" indent="-102870">
              <a:buFont typeface="Arial" charset="0"/>
              <a:buChar char="•"/>
            </a:pPr>
            <a:r>
              <a:rPr lang="en-US" sz="1800" dirty="0"/>
              <a:t>Make the recommendation as a “just in case”</a:t>
            </a:r>
          </a:p>
          <a:p>
            <a:pPr marL="488633" lvl="1" indent="-102870">
              <a:buFont typeface="Arial" charset="0"/>
              <a:buChar char="•"/>
            </a:pPr>
            <a:r>
              <a:rPr lang="en-US" sz="1650" dirty="0"/>
              <a:t>“I recommend to all my patients with similar medications having a reversal agent just in case of an accidental overdose, as I want you to be safe. What are your thoughts on me filling [naloxone] along with the [opioid]?”</a:t>
            </a:r>
          </a:p>
          <a:p>
            <a:pPr marL="102870" indent="-102870">
              <a:buFont typeface="Arial" charset="0"/>
              <a:buChar char="•"/>
            </a:pPr>
            <a:r>
              <a:rPr lang="en-US" sz="1800" dirty="0"/>
              <a:t>Identify/engage a caregiver</a:t>
            </a:r>
          </a:p>
          <a:p>
            <a:pPr marL="257175" lvl="1" indent="0">
              <a:buNone/>
            </a:pPr>
            <a:br>
              <a:rPr lang="en-US" dirty="0"/>
            </a:b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614489" y="4244524"/>
            <a:ext cx="3268265" cy="89450"/>
          </a:xfrm>
        </p:spPr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3319" y="2947796"/>
            <a:ext cx="153800" cy="17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6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FBECB-699B-4F4E-8456-93BE2F73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30824-F5C5-BF4B-A910-A0BA680A6A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0704B-DC75-8849-90D1-5B4EB6A72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Stigma takes shape in numerous forms, with it’s impact on opioid and substance use disorder all too prevalent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Stigma’s effects on SUD not only harm the patient, but negatively affect the public and those who care for these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First steps to addressing the stigma is a change in language, followed by education/empowerment of a healthcare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Education plays an important tool to combating the effect of stigma on SUD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3FCB7-5A00-3C46-AB01-166C3897F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4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9327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A2DF62-2C1F-0C4D-9A83-91E760F4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064FF7-81DA-4E4E-87B9-AC53C5D830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06C5D4-0D54-BB4A-924C-C3E520BD5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Barry CL, </a:t>
            </a:r>
            <a:r>
              <a:rPr lang="en-US" dirty="0" err="1"/>
              <a:t>Mcginty</a:t>
            </a:r>
            <a:r>
              <a:rPr lang="en-US" dirty="0"/>
              <a:t> EE, </a:t>
            </a:r>
            <a:r>
              <a:rPr lang="en-US" dirty="0" err="1"/>
              <a:t>Pescosolido</a:t>
            </a:r>
            <a:r>
              <a:rPr lang="en-US" dirty="0"/>
              <a:t> BA, Goldman HH. Stigma, discrimination, treatment effectiveness, and policy: public views about drug addiction and mental illness. </a:t>
            </a:r>
            <a:r>
              <a:rPr lang="en-US" i="1" dirty="0" err="1"/>
              <a:t>Psychiatr</a:t>
            </a:r>
            <a:r>
              <a:rPr lang="en-US" i="1" dirty="0"/>
              <a:t> Serv</a:t>
            </a:r>
            <a:r>
              <a:rPr lang="en-US" dirty="0"/>
              <a:t>. 2014;65(10):1269-72.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Van </a:t>
            </a:r>
            <a:r>
              <a:rPr lang="en-US" dirty="0" err="1"/>
              <a:t>Boekel</a:t>
            </a:r>
            <a:r>
              <a:rPr lang="en-US" dirty="0"/>
              <a:t>, L. C., </a:t>
            </a:r>
            <a:r>
              <a:rPr lang="en-US" dirty="0" err="1"/>
              <a:t>Brouwers</a:t>
            </a:r>
            <a:r>
              <a:rPr lang="en-US" dirty="0"/>
              <a:t>, E. P., Van </a:t>
            </a:r>
            <a:r>
              <a:rPr lang="en-US" dirty="0" err="1"/>
              <a:t>Weeghel</a:t>
            </a:r>
            <a:r>
              <a:rPr lang="en-US" dirty="0"/>
              <a:t>, J., &amp; </a:t>
            </a:r>
            <a:r>
              <a:rPr lang="en-US" dirty="0" err="1"/>
              <a:t>Garretsen</a:t>
            </a:r>
            <a:r>
              <a:rPr lang="en-US" dirty="0"/>
              <a:t>, H. F. (2013). Stigma among health professionals towards patients with substance use disorders and its consequences for healthcare delivery: systematic review. Drug and alcohol dependence, 131(1), 23-35 </a:t>
            </a:r>
          </a:p>
          <a:p>
            <a:pPr marL="342900" indent="-342900">
              <a:buAutoNum type="arabicPeriod" startAt="3"/>
            </a:pPr>
            <a:r>
              <a:rPr lang="en-US" dirty="0"/>
              <a:t>R. Ford, G. </a:t>
            </a:r>
            <a:r>
              <a:rPr lang="en-US" dirty="0" err="1"/>
              <a:t>Bammer</a:t>
            </a:r>
            <a:r>
              <a:rPr lang="en-US" dirty="0"/>
              <a:t>, N. Becker. The determinants of nurses’ therapeutic attitude to patients who use illicit drugs and implications for workforce development. </a:t>
            </a:r>
            <a:r>
              <a:rPr lang="en-US" i="1" dirty="0"/>
              <a:t>J. </a:t>
            </a:r>
            <a:r>
              <a:rPr lang="en-US" i="1" dirty="0" err="1"/>
              <a:t>Clin</a:t>
            </a:r>
            <a:r>
              <a:rPr lang="en-US" i="1" dirty="0"/>
              <a:t>. </a:t>
            </a:r>
            <a:r>
              <a:rPr lang="en-US" i="1" dirty="0" err="1"/>
              <a:t>Nurs</a:t>
            </a:r>
            <a:r>
              <a:rPr lang="en-US" dirty="0"/>
              <a:t>., 17 (2008), pp. 2452-2462</a:t>
            </a:r>
          </a:p>
          <a:p>
            <a:pPr marL="342900" indent="-342900">
              <a:buAutoNum type="arabicPeriod" startAt="4"/>
            </a:pPr>
            <a:r>
              <a:rPr lang="en-US" dirty="0"/>
              <a:t>L. </a:t>
            </a:r>
            <a:r>
              <a:rPr lang="en-US" dirty="0" err="1"/>
              <a:t>Brener</a:t>
            </a:r>
            <a:r>
              <a:rPr lang="en-US" dirty="0"/>
              <a:t>, W. Von Hippel, S. Kippax, </a:t>
            </a:r>
            <a:r>
              <a:rPr lang="en-US" dirty="0" err="1"/>
              <a:t>K.J.Preacher</a:t>
            </a:r>
            <a:r>
              <a:rPr lang="en-US" dirty="0"/>
              <a:t>. The role of physician and nurse attitudes in the health care of injecting drug users. </a:t>
            </a:r>
            <a:r>
              <a:rPr lang="en-US" i="1" dirty="0"/>
              <a:t>Subst. Use Misuse</a:t>
            </a:r>
            <a:r>
              <a:rPr lang="en-US" dirty="0"/>
              <a:t>, 45 (2010), pp. 1007-1018</a:t>
            </a:r>
          </a:p>
          <a:p>
            <a:pPr marL="342900" indent="-342900">
              <a:buAutoNum type="arabicPeriod" startAt="4"/>
            </a:pPr>
            <a:r>
              <a:rPr lang="en-US" dirty="0"/>
              <a:t>Kelly JF, </a:t>
            </a:r>
            <a:r>
              <a:rPr lang="en-US" dirty="0" err="1"/>
              <a:t>Westerhoff</a:t>
            </a:r>
            <a:r>
              <a:rPr lang="en-US" dirty="0"/>
              <a:t> CM. Does it matter how we refer to individuals with substance-related conditions? A randomized study of two commonly used terms. </a:t>
            </a:r>
            <a:r>
              <a:rPr lang="en-US" i="1" dirty="0" err="1"/>
              <a:t>Int</a:t>
            </a:r>
            <a:r>
              <a:rPr lang="en-US" i="1" dirty="0"/>
              <a:t> J Drug Policy</a:t>
            </a:r>
            <a:r>
              <a:rPr lang="en-US" dirty="0"/>
              <a:t>. 2010;21(3):202-7.</a:t>
            </a:r>
          </a:p>
          <a:p>
            <a:pPr marL="342900" indent="-342900">
              <a:buAutoNum type="arabicPeriod" startAt="4"/>
            </a:pPr>
            <a:r>
              <a:rPr lang="en-US" dirty="0"/>
              <a:t>Keyes KM, </a:t>
            </a:r>
            <a:r>
              <a:rPr lang="en-US" dirty="0" err="1"/>
              <a:t>Hatzenbuehler</a:t>
            </a:r>
            <a:r>
              <a:rPr lang="en-US" dirty="0"/>
              <a:t> ML, </a:t>
            </a:r>
            <a:r>
              <a:rPr lang="en-US" dirty="0" err="1"/>
              <a:t>Mclaughlin</a:t>
            </a:r>
            <a:r>
              <a:rPr lang="en-US" dirty="0"/>
              <a:t> KA, et al. Stigma and treatment for alcohol disorders in the United States. </a:t>
            </a:r>
            <a:r>
              <a:rPr lang="en-US" i="1" dirty="0"/>
              <a:t>Am J </a:t>
            </a:r>
            <a:r>
              <a:rPr lang="en-US" i="1" dirty="0" err="1"/>
              <a:t>Epidemiol</a:t>
            </a:r>
            <a:r>
              <a:rPr lang="en-US" dirty="0"/>
              <a:t>. 2010;172(12):1364-72.</a:t>
            </a:r>
          </a:p>
          <a:p>
            <a:pPr marL="342900" indent="-342900">
              <a:buAutoNum type="arabicPeriod" startAt="4"/>
            </a:pPr>
            <a:r>
              <a:rPr lang="en-US" dirty="0"/>
              <a:t>Clement S, </a:t>
            </a:r>
            <a:r>
              <a:rPr lang="en-US" dirty="0" err="1"/>
              <a:t>Schauman</a:t>
            </a:r>
            <a:r>
              <a:rPr lang="en-US" dirty="0"/>
              <a:t> O, Graham T, </a:t>
            </a:r>
            <a:r>
              <a:rPr lang="en-US" dirty="0" err="1"/>
              <a:t>Maggioni</a:t>
            </a:r>
            <a:r>
              <a:rPr lang="en-US" dirty="0"/>
              <a:t> F, Evans-</a:t>
            </a:r>
            <a:r>
              <a:rPr lang="en-US" dirty="0" err="1"/>
              <a:t>Lacko</a:t>
            </a:r>
            <a:r>
              <a:rPr lang="en-US" dirty="0"/>
              <a:t> S, </a:t>
            </a:r>
            <a:r>
              <a:rPr lang="en-US" dirty="0" err="1"/>
              <a:t>Bezborodovs</a:t>
            </a:r>
            <a:r>
              <a:rPr lang="en-US" dirty="0"/>
              <a:t> N, Morgan C, </a:t>
            </a:r>
            <a:r>
              <a:rPr lang="en-US" dirty="0" err="1"/>
              <a:t>Rüsch</a:t>
            </a:r>
            <a:r>
              <a:rPr lang="en-US" dirty="0"/>
              <a:t> N, Brown J, Thornicroft G. What is the impact of mental health-related stigma on help-seeking? A systematic review of quantitative and qualitative studies. </a:t>
            </a:r>
            <a:r>
              <a:rPr lang="en-US" i="1" dirty="0"/>
              <a:t>Psychological Medicine</a:t>
            </a:r>
            <a:r>
              <a:rPr lang="en-US" dirty="0"/>
              <a:t>. 2015;45(1):11–27</a:t>
            </a:r>
          </a:p>
          <a:p>
            <a:pPr marL="342900" indent="-342900">
              <a:buAutoNum type="arabicPeriod" startAt="4"/>
            </a:pPr>
            <a:r>
              <a:rPr lang="en-US" dirty="0"/>
              <a:t>SAMHSA. Words Matter: How Language Choice Can Reduce Stigma. 2017.</a:t>
            </a:r>
          </a:p>
          <a:p>
            <a:pPr marL="342900" indent="-342900">
              <a:buAutoNum type="arabicPeriod" startAt="4"/>
            </a:pPr>
            <a:r>
              <a:rPr lang="en-US" dirty="0"/>
              <a:t>Committee on the Science of Changing Behavioral Health Social Norms; Board on Behavioral, Cognitive, and Sensory Sciences; Division of Behavioral and Social Sciences and Education; National Academies of Sciences, Engineering, and Medicine. Ending Discrimination Against People with Mental and Substance Use Disorders: The Evidence for Stigma Change. Washington (DC): </a:t>
            </a:r>
            <a:r>
              <a:rPr lang="en-US" i="1" dirty="0"/>
              <a:t>National Academies </a:t>
            </a:r>
            <a:r>
              <a:rPr lang="en-US" i="1"/>
              <a:t>Press. </a:t>
            </a:r>
            <a:r>
              <a:rPr lang="en-US"/>
              <a:t>Available </a:t>
            </a:r>
            <a:r>
              <a:rPr lang="en-US" dirty="0"/>
              <a:t>from: https://</a:t>
            </a:r>
            <a:r>
              <a:rPr lang="en-US" dirty="0" err="1"/>
              <a:t>www.ncbi.nlm.nih.gov</a:t>
            </a:r>
            <a:r>
              <a:rPr lang="en-US" dirty="0"/>
              <a:t>/books/NBK384923/</a:t>
            </a:r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5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Stigma and Substance Abuse Disorder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4495800"/>
            <a:ext cx="5772150" cy="279400"/>
          </a:xfrm>
        </p:spPr>
        <p:txBody>
          <a:bodyPr/>
          <a:lstStyle/>
          <a:p>
            <a:r>
              <a:rPr lang="en-US" sz="800" dirty="0"/>
              <a:t>Barry CL, </a:t>
            </a:r>
            <a:r>
              <a:rPr lang="en-US" sz="800" dirty="0" err="1"/>
              <a:t>Mcginty</a:t>
            </a:r>
            <a:r>
              <a:rPr lang="en-US" sz="800" dirty="0"/>
              <a:t> EE, </a:t>
            </a:r>
            <a:r>
              <a:rPr lang="en-US" sz="800" dirty="0" err="1"/>
              <a:t>Pescosolido</a:t>
            </a:r>
            <a:r>
              <a:rPr lang="en-US" sz="800" dirty="0"/>
              <a:t> BA, Goldman HH. Stigma, discrimination, treatment effectiveness, and policy: public views about drug addiction and mental illness. </a:t>
            </a:r>
            <a:r>
              <a:rPr lang="en-US" sz="800" i="1" dirty="0" err="1"/>
              <a:t>Psychiatr</a:t>
            </a:r>
            <a:r>
              <a:rPr lang="en-US" sz="800" i="1" dirty="0"/>
              <a:t> Serv</a:t>
            </a:r>
            <a:r>
              <a:rPr lang="en-US" sz="800" dirty="0"/>
              <a:t>. 2014;65(10):1269-72.</a:t>
            </a:r>
          </a:p>
          <a:p>
            <a:endParaRPr lang="en-US" sz="8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Merriam-Webster defines stigma as a mark of shame or discredit.</a:t>
            </a:r>
          </a:p>
          <a:p>
            <a:r>
              <a:rPr lang="en-US" sz="1400" dirty="0"/>
              <a:t>Stigma was described as a “pervasive and damaging influence on the quality of services, treatment outcomes, and therapeutic, professional, and personal relationships” (The Anti-Stigma Project, 2012).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Healthcare providers can posses the same stigma (van </a:t>
            </a:r>
            <a:r>
              <a:rPr lang="en-US" sz="1400" dirty="0" err="1"/>
              <a:t>Boekel</a:t>
            </a:r>
            <a:r>
              <a:rPr lang="en-US" sz="1400" dirty="0"/>
              <a:t> et al., 2013)</a:t>
            </a:r>
          </a:p>
          <a:p>
            <a:pPr marL="651510" lvl="1" indent="-137160">
              <a:buFont typeface="Arial" charset="0"/>
              <a:buChar char="•"/>
            </a:pPr>
            <a:r>
              <a:rPr lang="en-US" dirty="0"/>
              <a:t>Lower regard for treating patients with SUD</a:t>
            </a:r>
          </a:p>
          <a:p>
            <a:pPr marL="651510" lvl="1" indent="-137160">
              <a:buFont typeface="Arial" charset="0"/>
              <a:buChar char="•"/>
            </a:pPr>
            <a:r>
              <a:rPr lang="en-US" dirty="0"/>
              <a:t>Nurses poorly motivated to provide care – concerns of violence, manipulation, unsafe</a:t>
            </a:r>
          </a:p>
          <a:p>
            <a:pPr marL="651510" lvl="1" indent="-137160">
              <a:buFont typeface="Arial" charset="0"/>
              <a:buChar char="•"/>
            </a:pPr>
            <a:r>
              <a:rPr lang="en-US" dirty="0"/>
              <a:t>Group of healthcare professionals ”feel unable or unwilling” to emphasize with patients with active SUD (McLaughlin et al., 2006)</a:t>
            </a:r>
          </a:p>
          <a:p>
            <a:pPr marL="651510" lvl="1" indent="-137160">
              <a:buFont typeface="Arial" charset="0"/>
              <a:buChar char="•"/>
            </a:pPr>
            <a:r>
              <a:rPr lang="en-US" dirty="0"/>
              <a:t>Rehabilitation providers viewed persons with cocaine addition “more responsible” for their illness than patients with HIV/AIDS or depression</a:t>
            </a:r>
            <a:br>
              <a:rPr lang="en-US" dirty="0"/>
            </a:b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</p:spPr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25" y="3073143"/>
            <a:ext cx="205067" cy="2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4495800"/>
            <a:ext cx="5772150" cy="279400"/>
          </a:xfrm>
        </p:spPr>
        <p:txBody>
          <a:bodyPr/>
          <a:lstStyle/>
          <a:p>
            <a:endParaRPr lang="en-US" sz="8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/>
              <a:t>Types of Stigma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Stigma:  extreme disapproval of person/group that are perceived from other members of society  </a:t>
            </a:r>
            <a:r>
              <a:rPr lang="en-US" sz="1600" dirty="0"/>
              <a:t>i.e. stereotyping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 Stigma:  the internalizing by the individual of their perceptions of discrimination towards themselves. </a:t>
            </a:r>
            <a:r>
              <a:rPr lang="en-US" sz="1600" dirty="0"/>
              <a:t>Shame in seeking assistance and help</a:t>
            </a:r>
          </a:p>
          <a:p>
            <a:endParaRPr lang="en-US" u="sng" dirty="0"/>
          </a:p>
          <a:p>
            <a:r>
              <a:rPr lang="en-US" u="sng" dirty="0"/>
              <a:t>Stigma results in</a:t>
            </a:r>
            <a:r>
              <a:rPr lang="en-US" dirty="0"/>
              <a:t>:</a:t>
            </a:r>
          </a:p>
          <a:p>
            <a:r>
              <a:rPr lang="en-US" dirty="0"/>
              <a:t>• Prejudice and discrimination</a:t>
            </a:r>
          </a:p>
          <a:p>
            <a:r>
              <a:rPr lang="en-US" dirty="0"/>
              <a:t>• Fear and shame</a:t>
            </a:r>
          </a:p>
          <a:p>
            <a:r>
              <a:rPr lang="en-US" dirty="0"/>
              <a:t>• Distrust and disgrace</a:t>
            </a:r>
          </a:p>
          <a:p>
            <a:r>
              <a:rPr lang="en-US" dirty="0"/>
              <a:t>• Stereotyping and rejection</a:t>
            </a:r>
          </a:p>
          <a:p>
            <a:r>
              <a:rPr lang="en-US" dirty="0"/>
              <a:t>• Anger and frustration</a:t>
            </a:r>
          </a:p>
          <a:p>
            <a:r>
              <a:rPr lang="en-US" dirty="0"/>
              <a:t>• Avoidance of treatment and inadequate coverage</a:t>
            </a:r>
          </a:p>
          <a:p>
            <a:r>
              <a:rPr lang="en-US" dirty="0"/>
              <a:t>• Ostracism and denial of rights</a:t>
            </a:r>
            <a:endParaRPr lang="en-US" sz="1600" dirty="0"/>
          </a:p>
          <a:p>
            <a:endParaRPr lang="en-US" sz="2000" dirty="0"/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28650" y="4802114"/>
            <a:ext cx="4357687" cy="119267"/>
          </a:xfrm>
        </p:spPr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25" y="3073143"/>
            <a:ext cx="205067" cy="2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0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4607-DE5E-6F4B-A934-1383138C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Stigma and Clinical Consequences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2CB89-855F-D048-B28B-59475BD9D3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0C66F-A841-3D4F-91C6-4AA551EE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347"/>
            <a:ext cx="5206093" cy="330819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Patients with SUD facing stigma and discrimination from HCPs less likely to complete treatment (</a:t>
            </a:r>
            <a:r>
              <a:rPr lang="en-US" dirty="0" err="1"/>
              <a:t>Brener</a:t>
            </a:r>
            <a:r>
              <a:rPr lang="en-US" dirty="0"/>
              <a:t> et al., 2010)</a:t>
            </a:r>
          </a:p>
          <a:p>
            <a:pPr marL="800100" lvl="1" indent="-285750"/>
            <a:r>
              <a:rPr lang="en-US" dirty="0"/>
              <a:t>Clinical consequence: lower treatment completion = </a:t>
            </a:r>
            <a:r>
              <a:rPr lang="en-US" b="1" i="1" dirty="0"/>
              <a:t>shorter time to relapse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“Self-stigma” discourages patients to seek help and treatment (Keyes et al., 2010)</a:t>
            </a:r>
          </a:p>
          <a:p>
            <a:pPr marL="800100" lvl="1" indent="-285750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most common reason patients with SUD avoid/delay treatment (Clement et al., 2015)</a:t>
            </a:r>
          </a:p>
          <a:p>
            <a:pPr marL="800100" lvl="1" indent="-285750"/>
            <a:r>
              <a:rPr lang="en-US" dirty="0"/>
              <a:t>(2014 US Nat Survey) 25 million Americans aged 12+ met criteria for SUD, </a:t>
            </a:r>
            <a:r>
              <a:rPr lang="en-US" b="1" i="1" u="sng" dirty="0"/>
              <a:t>only 2.5 million </a:t>
            </a:r>
            <a:r>
              <a:rPr lang="en-US" b="1" i="1" u="sng" dirty="0" err="1"/>
              <a:t>seeked</a:t>
            </a:r>
            <a:r>
              <a:rPr lang="en-US" b="1" i="1" u="sng" dirty="0"/>
              <a:t> treatment</a:t>
            </a:r>
            <a:endParaRPr lang="en-US" dirty="0"/>
          </a:p>
          <a:p>
            <a:pPr marL="800100" lvl="1" indent="-285750"/>
            <a:r>
              <a:rPr lang="en-US" dirty="0"/>
              <a:t>Clinical consequence: less patients in treatment = </a:t>
            </a:r>
            <a:r>
              <a:rPr lang="en-US" b="1" i="1" dirty="0"/>
              <a:t>increased overdoses per 100,000 persons</a:t>
            </a:r>
          </a:p>
          <a:p>
            <a:pPr marL="800100" lvl="1" indent="-285750"/>
            <a:r>
              <a:rPr lang="en-US" b="1" dirty="0"/>
              <a:t>In-patient hospitalizations have increased 64% and ED visits increased 99% since 2009 (AHRQ, 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DA947-5309-7845-ACA1-0A30D7F43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49D68D-00E6-E14F-BADE-80BF2C05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183" y="1693333"/>
            <a:ext cx="2501900" cy="2501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841722-CAB0-AB42-814D-D20FDAD54A32}"/>
              </a:ext>
            </a:extLst>
          </p:cNvPr>
          <p:cNvSpPr txBox="1"/>
          <p:nvPr/>
        </p:nvSpPr>
        <p:spPr>
          <a:xfrm>
            <a:off x="6992862" y="2482618"/>
            <a:ext cx="1186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>
                <a:solidFill>
                  <a:srgbClr val="FF0000"/>
                </a:solidFill>
              </a:rPr>
              <a:t>STIGMA</a:t>
            </a:r>
          </a:p>
          <a:p>
            <a:pPr algn="ctr"/>
            <a:endParaRPr lang="en-US" sz="1800" b="1" i="1" dirty="0">
              <a:solidFill>
                <a:srgbClr val="FF0000"/>
              </a:solidFill>
            </a:endParaRPr>
          </a:p>
          <a:p>
            <a:pPr algn="ctr"/>
            <a:r>
              <a:rPr lang="en-US" sz="1800" b="1" i="1" dirty="0">
                <a:solidFill>
                  <a:srgbClr val="FF0000"/>
                </a:solidFill>
              </a:rPr>
              <a:t>SUD</a:t>
            </a:r>
          </a:p>
        </p:txBody>
      </p:sp>
    </p:spTree>
    <p:extLst>
      <p:ext uri="{BB962C8B-B14F-4D97-AF65-F5344CB8AC3E}">
        <p14:creationId xmlns:p14="http://schemas.microsoft.com/office/powerpoint/2010/main" val="203545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3259-8790-3E44-9264-DFF1F9C1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Stigma and Clinical Consequences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83560-4193-A947-905E-FCBD327781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1C671-5AC5-A842-B4A7-3F6E83B28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Majority of patients with SUD also suffer from co-morbid conditions:</a:t>
            </a:r>
          </a:p>
          <a:p>
            <a:pPr marL="800100" lvl="1" indent="-285750"/>
            <a:r>
              <a:rPr lang="en-US" dirty="0"/>
              <a:t>Lung Disease</a:t>
            </a:r>
          </a:p>
          <a:p>
            <a:pPr marL="800100" lvl="1" indent="-285750"/>
            <a:r>
              <a:rPr lang="en-US" dirty="0"/>
              <a:t>Cirrhosis</a:t>
            </a:r>
          </a:p>
          <a:p>
            <a:pPr marL="800100" lvl="1" indent="-285750"/>
            <a:r>
              <a:rPr lang="en-US" dirty="0"/>
              <a:t>Cardiovascular Disease</a:t>
            </a:r>
          </a:p>
          <a:p>
            <a:pPr marL="800100" lvl="1" indent="-285750"/>
            <a:r>
              <a:rPr lang="en-US" dirty="0"/>
              <a:t>Diabetes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Less likely to seek </a:t>
            </a:r>
            <a:r>
              <a:rPr lang="en-US" i="1" u="sng" dirty="0"/>
              <a:t>any treatment</a:t>
            </a:r>
            <a:r>
              <a:rPr lang="en-US" dirty="0"/>
              <a:t> due to fear of discrimination, resulting in</a:t>
            </a:r>
            <a:r>
              <a:rPr lang="en-US" sz="700" dirty="0"/>
              <a:t>…(Vaughn et al., 2017)</a:t>
            </a:r>
            <a:endParaRPr lang="en-US" dirty="0"/>
          </a:p>
          <a:p>
            <a:pPr marL="800100" lvl="1" indent="-285750"/>
            <a:r>
              <a:rPr lang="en-US" dirty="0"/>
              <a:t>9x greater risk of congestive heart failure</a:t>
            </a:r>
          </a:p>
          <a:p>
            <a:pPr marL="800100" lvl="1" indent="-285750"/>
            <a:r>
              <a:rPr lang="en-US" dirty="0"/>
              <a:t>12x greater risk of severe cirrhosis </a:t>
            </a:r>
          </a:p>
          <a:p>
            <a:pPr marL="800100" lvl="1" indent="-285750"/>
            <a:r>
              <a:rPr lang="en-US" dirty="0"/>
              <a:t>12x greater risk of developing pneumonia</a:t>
            </a:r>
          </a:p>
          <a:p>
            <a:pPr marL="800100" lvl="1" indent="-285750"/>
            <a:r>
              <a:rPr lang="en-US" dirty="0"/>
              <a:t>25% less adherent to diabetes treatment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4382E-1A2D-D343-9BDA-5EFE17D92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2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3259-8790-3E44-9264-DFF1F9C1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Statistics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83560-4193-A947-905E-FCBD327781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1C671-5AC5-A842-B4A7-3F6E83B28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Prescription Opioids and Heroin</a:t>
            </a:r>
          </a:p>
          <a:p>
            <a:pPr marL="800100" lvl="1" indent="-285750"/>
            <a:r>
              <a:rPr lang="en-US" dirty="0"/>
              <a:t>Nearly 80% of Americans using Heroin reported misusing opioids first</a:t>
            </a:r>
          </a:p>
          <a:p>
            <a:pPr marL="800100" lvl="1" indent="-285750"/>
            <a:r>
              <a:rPr lang="en-US" dirty="0"/>
              <a:t>Individuals who misuse prescription opioid pain pills are forty times more likely to abuse heroin</a:t>
            </a:r>
          </a:p>
          <a:p>
            <a:pPr marL="800100" lvl="1" indent="-28575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Prescription Opioid Misuse</a:t>
            </a:r>
          </a:p>
          <a:p>
            <a:pPr marL="800100" lvl="1" indent="-285750"/>
            <a:r>
              <a:rPr lang="en-US" dirty="0"/>
              <a:t>$55.7 billion nationally</a:t>
            </a:r>
          </a:p>
          <a:p>
            <a:pPr marL="800100" lvl="1" indent="-285750"/>
            <a:r>
              <a:rPr lang="en-US" dirty="0"/>
              <a:t>$25 billion in healthcare costs</a:t>
            </a:r>
          </a:p>
          <a:p>
            <a:pPr marL="800100" lvl="1" indent="-285750"/>
            <a:r>
              <a:rPr lang="en-US" dirty="0"/>
              <a:t>$25.6 billion in lost workplace productivity</a:t>
            </a:r>
          </a:p>
          <a:p>
            <a:pPr marL="800100" lvl="1" indent="-285750"/>
            <a:r>
              <a:rPr lang="en-US" dirty="0"/>
              <a:t>$5.1 billion in criminal justice costs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4382E-1A2D-D343-9BDA-5EFE17D92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0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D323D05-1743-D54A-A4FA-4532CD1F0F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Changing our “Talking Points”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C63BE41-DE42-214E-A8A4-7D9AB4606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Pharmacist Next Steps to Reduce Opioid/SUD Stigma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61D2C-CD6C-A442-B2F5-30AA3FD8114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4802188"/>
            <a:ext cx="4357688" cy="119062"/>
          </a:xfrm>
        </p:spPr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7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035D5-2C4C-9A42-9CFC-E780AF11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Your Language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61E204-41CB-9341-80E3-898A0F38D6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B883EB-57D5-C842-A2B0-A28BDC37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“Person-First” Language</a:t>
            </a:r>
          </a:p>
          <a:p>
            <a:pPr marL="800100" lvl="1" indent="-285750"/>
            <a:r>
              <a:rPr lang="en-US" dirty="0">
                <a:solidFill>
                  <a:srgbClr val="2C2C2E"/>
                </a:solidFill>
              </a:rPr>
              <a:t>Showcases that </a:t>
            </a:r>
            <a:r>
              <a:rPr lang="en-US" u="sng" dirty="0">
                <a:solidFill>
                  <a:srgbClr val="2C2C2E"/>
                </a:solidFill>
              </a:rPr>
              <a:t>a person</a:t>
            </a:r>
            <a:r>
              <a:rPr lang="en-US" dirty="0">
                <a:solidFill>
                  <a:srgbClr val="2C2C2E"/>
                </a:solidFill>
              </a:rPr>
              <a:t> has a problem </a:t>
            </a:r>
            <a:r>
              <a:rPr lang="en-US" u="sng" dirty="0">
                <a:solidFill>
                  <a:srgbClr val="2C2C2E"/>
                </a:solidFill>
              </a:rPr>
              <a:t>that can be addressed</a:t>
            </a:r>
            <a:r>
              <a:rPr lang="en-US" dirty="0">
                <a:solidFill>
                  <a:srgbClr val="2C2C2E"/>
                </a:solidFill>
              </a:rPr>
              <a:t>, rather than the person being the problem</a:t>
            </a:r>
          </a:p>
          <a:p>
            <a:pPr marL="800100" lvl="1" indent="-285750"/>
            <a:r>
              <a:rPr lang="en-US" i="1" dirty="0">
                <a:solidFill>
                  <a:srgbClr val="FF0000"/>
                </a:solidFill>
              </a:rPr>
              <a:t>Avoid: </a:t>
            </a:r>
            <a:r>
              <a:rPr lang="en-US" dirty="0">
                <a:solidFill>
                  <a:srgbClr val="2C2C2E"/>
                </a:solidFill>
              </a:rPr>
              <a:t>“Drug Abuser/User”, “Heroin Junkie”</a:t>
            </a:r>
          </a:p>
          <a:p>
            <a:pPr marL="800100" lvl="1" indent="-285750"/>
            <a:r>
              <a:rPr lang="en-US" i="1" dirty="0">
                <a:solidFill>
                  <a:srgbClr val="2C2C2E"/>
                </a:solidFill>
              </a:rPr>
              <a:t>Use: “Person with substance/opioid use disorder”,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2C2E"/>
                </a:solidFill>
              </a:rPr>
              <a:t>Minimize fear-based or “sensationalizing” phrases</a:t>
            </a:r>
          </a:p>
          <a:p>
            <a:pPr marL="800100" lvl="1" indent="-285750"/>
            <a:r>
              <a:rPr lang="en-US" dirty="0">
                <a:solidFill>
                  <a:srgbClr val="2C2C2E"/>
                </a:solidFill>
              </a:rPr>
              <a:t>These phrases perpetuate self-stigma and shame related to the condition</a:t>
            </a:r>
          </a:p>
          <a:p>
            <a:pPr marL="800100" lvl="1" indent="-285750"/>
            <a:r>
              <a:rPr lang="en-US" i="1" dirty="0">
                <a:solidFill>
                  <a:srgbClr val="FF0000"/>
                </a:solidFill>
              </a:rPr>
              <a:t>Avoid</a:t>
            </a:r>
            <a:r>
              <a:rPr lang="en-US" i="1" dirty="0">
                <a:solidFill>
                  <a:srgbClr val="2C2C2E"/>
                </a:solidFill>
              </a:rPr>
              <a:t>: ”suffers from/victim of opioid use disorder”, “War on opioids”, “opioid crisis”</a:t>
            </a:r>
          </a:p>
          <a:p>
            <a:pPr marL="800100" lvl="1" indent="-285750"/>
            <a:r>
              <a:rPr lang="en-US" i="1" dirty="0">
                <a:solidFill>
                  <a:srgbClr val="2C2C2E"/>
                </a:solidFill>
              </a:rPr>
              <a:t>Use: ”he/she has opioid use disorder”, “they are dependent on opioids”, “opioid epidemic” (stick to the facts)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2C2E"/>
                </a:solidFill>
              </a:rPr>
              <a:t>Role-model and educate on stigma-less thoughts/behaviors</a:t>
            </a:r>
          </a:p>
          <a:p>
            <a:pPr marL="800100" lvl="1" indent="-285750"/>
            <a:r>
              <a:rPr lang="en-US" dirty="0">
                <a:solidFill>
                  <a:srgbClr val="2C2C2E"/>
                </a:solidFill>
              </a:rPr>
              <a:t>Coach staff members/colleagues on minimizing </a:t>
            </a:r>
            <a:r>
              <a:rPr lang="en-US">
                <a:solidFill>
                  <a:srgbClr val="2C2C2E"/>
                </a:solidFill>
              </a:rPr>
              <a:t>stigmatizing language</a:t>
            </a:r>
            <a:endParaRPr lang="en-US" dirty="0">
              <a:solidFill>
                <a:srgbClr val="2C2C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8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A330-8736-F940-BFB4-E0AB6CFC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 Reduction, not Abuse Prevention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8827E-2D18-8B46-B492-498698E913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16C86-C811-7D49-924F-E92AC83E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Needle-purchases – Risky “behavior” becomes touchpoint with healthcare professional</a:t>
            </a:r>
          </a:p>
          <a:p>
            <a:pPr marL="800100" lvl="1" indent="-285750"/>
            <a:r>
              <a:rPr lang="en-US" dirty="0"/>
              <a:t>Talking points: being approachable and asking </a:t>
            </a:r>
            <a:r>
              <a:rPr lang="en-US" i="1" u="sng" dirty="0"/>
              <a:t>every time</a:t>
            </a:r>
            <a:r>
              <a:rPr lang="en-US" dirty="0"/>
              <a:t> if patient has questions, Consider providing </a:t>
            </a:r>
            <a:r>
              <a:rPr lang="en-US" i="1" u="sng" dirty="0"/>
              <a:t>every</a:t>
            </a:r>
            <a:r>
              <a:rPr lang="en-US" dirty="0"/>
              <a:t> patient resources/handouts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Naloxone recommendations – “promoting behavior” becomes increased chances to seek treatment</a:t>
            </a:r>
          </a:p>
          <a:p>
            <a:pPr marL="800100" lvl="1" indent="-285750"/>
            <a:r>
              <a:rPr lang="en-US" dirty="0"/>
              <a:t>Talking points: patients filling </a:t>
            </a:r>
            <a:r>
              <a:rPr lang="en-US" i="1" u="sng" dirty="0"/>
              <a:t>&gt; 50 Morphine Milligram Equivalents (MMEs)</a:t>
            </a:r>
            <a:r>
              <a:rPr lang="en-US" dirty="0"/>
              <a:t> recommended with “just in case” approach</a:t>
            </a:r>
          </a:p>
          <a:p>
            <a:pPr marL="800100" lvl="1" indent="-285750"/>
            <a:r>
              <a:rPr lang="en-US" dirty="0"/>
              <a:t>Example: “I recommend to all my patients with similar medications having a reversal agent just in case of an accidental overdose, as I want you to be safe. What are your thoughts on me filling [naloxone] along with the [opioid]?”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0F122-1CD6-6649-B183-4AEB0AC8A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©2017 Walgreen Co.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Blue">
  <a:themeElements>
    <a:clrScheme name="Walgreens Brand Colors">
      <a:dk1>
        <a:srgbClr val="58595B"/>
      </a:dk1>
      <a:lt1>
        <a:srgbClr val="FFFFFF"/>
      </a:lt1>
      <a:dk2>
        <a:srgbClr val="02A0C0"/>
      </a:dk2>
      <a:lt2>
        <a:srgbClr val="14A3A3"/>
      </a:lt2>
      <a:accent1>
        <a:srgbClr val="22BBD6"/>
      </a:accent1>
      <a:accent2>
        <a:srgbClr val="2EC2C1"/>
      </a:accent2>
      <a:accent3>
        <a:srgbClr val="F27698"/>
      </a:accent3>
      <a:accent4>
        <a:srgbClr val="E31837"/>
      </a:accent4>
      <a:accent5>
        <a:srgbClr val="EEEAE6"/>
      </a:accent5>
      <a:accent6>
        <a:srgbClr val="58595B"/>
      </a:accent6>
      <a:hlink>
        <a:srgbClr val="22BBD6"/>
      </a:hlink>
      <a:folHlink>
        <a:srgbClr val="0182A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22225">
          <a:noFill/>
        </a:ln>
      </a:spPr>
      <a:bodyPr rtlCol="0" anchor="ctr"/>
      <a:lstStyle>
        <a:defPPr algn="ctr">
          <a:defRPr smtClean="0"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lth &amp; Wellness">
  <a:themeElements>
    <a:clrScheme name="Wag Trust Colors">
      <a:dk1>
        <a:srgbClr val="FFFFFF"/>
      </a:dk1>
      <a:lt1>
        <a:srgbClr val="FFFFFF"/>
      </a:lt1>
      <a:dk2>
        <a:srgbClr val="22BBD6"/>
      </a:dk2>
      <a:lt2>
        <a:srgbClr val="58595B"/>
      </a:lt2>
      <a:accent1>
        <a:srgbClr val="E31837"/>
      </a:accent1>
      <a:accent2>
        <a:srgbClr val="22BBD6"/>
      </a:accent2>
      <a:accent3>
        <a:srgbClr val="2EC2C1"/>
      </a:accent3>
      <a:accent4>
        <a:srgbClr val="F27698"/>
      </a:accent4>
      <a:accent5>
        <a:srgbClr val="EEEAE6"/>
      </a:accent5>
      <a:accent6>
        <a:srgbClr val="58595B"/>
      </a:accent6>
      <a:hlink>
        <a:srgbClr val="22BBD6"/>
      </a:hlink>
      <a:folHlink>
        <a:srgbClr val="0182A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auty">
  <a:themeElements>
    <a:clrScheme name="Wag Trust Colors">
      <a:dk1>
        <a:srgbClr val="FFFFFF"/>
      </a:dk1>
      <a:lt1>
        <a:srgbClr val="FFFFFF"/>
      </a:lt1>
      <a:dk2>
        <a:srgbClr val="22BBD6"/>
      </a:dk2>
      <a:lt2>
        <a:srgbClr val="58595B"/>
      </a:lt2>
      <a:accent1>
        <a:srgbClr val="E31837"/>
      </a:accent1>
      <a:accent2>
        <a:srgbClr val="22BBD6"/>
      </a:accent2>
      <a:accent3>
        <a:srgbClr val="2EC2C1"/>
      </a:accent3>
      <a:accent4>
        <a:srgbClr val="F27698"/>
      </a:accent4>
      <a:accent5>
        <a:srgbClr val="EEEAE6"/>
      </a:accent5>
      <a:accent6>
        <a:srgbClr val="58595B"/>
      </a:accent6>
      <a:hlink>
        <a:srgbClr val="22BBD6"/>
      </a:hlink>
      <a:folHlink>
        <a:srgbClr val="0182A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9521</TotalTime>
  <Words>1499</Words>
  <Application>Microsoft Office PowerPoint</Application>
  <PresentationFormat>On-screen Show (16:9)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.AppleSystemUIFont</vt:lpstr>
      <vt:lpstr>Arial</vt:lpstr>
      <vt:lpstr>Arial Black</vt:lpstr>
      <vt:lpstr>Calibri</vt:lpstr>
      <vt:lpstr>Standard Blue</vt:lpstr>
      <vt:lpstr>Health &amp; Wellness</vt:lpstr>
      <vt:lpstr>Beauty</vt:lpstr>
      <vt:lpstr>Silence the Stigma</vt:lpstr>
      <vt:lpstr>Stigma and Substance Abuse Disorder</vt:lpstr>
      <vt:lpstr>Stigma</vt:lpstr>
      <vt:lpstr>Stigma and Clinical Consequences</vt:lpstr>
      <vt:lpstr>Stigma and Clinical Consequences</vt:lpstr>
      <vt:lpstr>Opioid Statistics</vt:lpstr>
      <vt:lpstr>Changing our “Talking Points”</vt:lpstr>
      <vt:lpstr>Watch Your Language</vt:lpstr>
      <vt:lpstr>Harm Reduction, not Abuse Prevention</vt:lpstr>
      <vt:lpstr>Start the Conversation</vt:lpstr>
      <vt:lpstr>Take-Home Points</vt:lpstr>
      <vt:lpstr>Thank You!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Tofilon, Luke</dc:creator>
  <cp:lastModifiedBy>Holly Nighbert</cp:lastModifiedBy>
  <cp:revision>323</cp:revision>
  <cp:lastPrinted>2018-04-23T10:50:27Z</cp:lastPrinted>
  <dcterms:created xsi:type="dcterms:W3CDTF">2017-10-23T14:59:30Z</dcterms:created>
  <dcterms:modified xsi:type="dcterms:W3CDTF">2020-07-27T12:58:09Z</dcterms:modified>
</cp:coreProperties>
</file>