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21"/>
  </p:notesMasterIdLst>
  <p:handoutMasterIdLst>
    <p:handoutMasterId r:id="rId22"/>
  </p:handoutMasterIdLst>
  <p:sldIdLst>
    <p:sldId id="281" r:id="rId2"/>
    <p:sldId id="414" r:id="rId3"/>
    <p:sldId id="427" r:id="rId4"/>
    <p:sldId id="428" r:id="rId5"/>
    <p:sldId id="388" r:id="rId6"/>
    <p:sldId id="418" r:id="rId7"/>
    <p:sldId id="401" r:id="rId8"/>
    <p:sldId id="434" r:id="rId9"/>
    <p:sldId id="419" r:id="rId10"/>
    <p:sldId id="392" r:id="rId11"/>
    <p:sldId id="393" r:id="rId12"/>
    <p:sldId id="431" r:id="rId13"/>
    <p:sldId id="432" r:id="rId14"/>
    <p:sldId id="426" r:id="rId15"/>
    <p:sldId id="402" r:id="rId16"/>
    <p:sldId id="399" r:id="rId17"/>
    <p:sldId id="420" r:id="rId18"/>
    <p:sldId id="411" r:id="rId19"/>
    <p:sldId id="433" r:id="rId20"/>
  </p:sldIdLst>
  <p:sldSz cx="9144000" cy="6858000" type="screen4x3"/>
  <p:notesSz cx="7010400" cy="9296400"/>
  <p:defaultTextStyle>
    <a:defPPr>
      <a:defRPr lang="en-US"/>
    </a:defPPr>
    <a:lvl1pPr algn="l" rtl="0" fontAlgn="base">
      <a:spcBef>
        <a:spcPct val="20000"/>
      </a:spcBef>
      <a:spcAft>
        <a:spcPct val="0"/>
      </a:spcAft>
      <a:defRPr lang="en-US" sz="1400" kern="1200">
        <a:solidFill>
          <a:schemeClr val="tx1"/>
        </a:solidFill>
        <a:latin typeface="Arial" charset="0"/>
        <a:ea typeface="+mn-ea"/>
        <a:cs typeface="+mn-cs"/>
      </a:defRPr>
    </a:lvl1pPr>
    <a:lvl2pPr marL="457200" algn="ctr" rtl="0" fontAlgn="base">
      <a:spcBef>
        <a:spcPct val="20000"/>
      </a:spcBef>
      <a:spcAft>
        <a:spcPct val="0"/>
      </a:spcAft>
      <a:defRPr sz="1400" kern="1200">
        <a:solidFill>
          <a:schemeClr val="tx1"/>
        </a:solidFill>
        <a:latin typeface="Arial" charset="0"/>
        <a:ea typeface="+mn-ea"/>
        <a:cs typeface="+mn-cs"/>
      </a:defRPr>
    </a:lvl2pPr>
    <a:lvl3pPr marL="914400" algn="ctr" rtl="0" fontAlgn="base">
      <a:spcBef>
        <a:spcPct val="20000"/>
      </a:spcBef>
      <a:spcAft>
        <a:spcPct val="0"/>
      </a:spcAft>
      <a:defRPr sz="1400" kern="1200">
        <a:solidFill>
          <a:schemeClr val="tx1"/>
        </a:solidFill>
        <a:latin typeface="Arial" charset="0"/>
        <a:ea typeface="+mn-ea"/>
        <a:cs typeface="+mn-cs"/>
      </a:defRPr>
    </a:lvl3pPr>
    <a:lvl4pPr marL="1371600" algn="ctr" rtl="0" fontAlgn="base">
      <a:spcBef>
        <a:spcPct val="20000"/>
      </a:spcBef>
      <a:spcAft>
        <a:spcPct val="0"/>
      </a:spcAft>
      <a:defRPr sz="1400" kern="1200">
        <a:solidFill>
          <a:schemeClr val="tx1"/>
        </a:solidFill>
        <a:latin typeface="Arial" charset="0"/>
        <a:ea typeface="+mn-ea"/>
        <a:cs typeface="+mn-cs"/>
      </a:defRPr>
    </a:lvl4pPr>
    <a:lvl5pPr marL="1828800" algn="ctr" rtl="0" fontAlgn="base">
      <a:spcBef>
        <a:spcPct val="2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tin Jain" initials="NJ" lastIdx="18" clrIdx="0"/>
  <p:cmAuthor id="1" name="Juan Maya" initials="J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9CF"/>
    <a:srgbClr val="FFFF99"/>
    <a:srgbClr val="89A54E"/>
    <a:srgbClr val="506772"/>
    <a:srgbClr val="D19392"/>
    <a:srgbClr val="4198AF"/>
    <a:srgbClr val="D3E4FD"/>
    <a:srgbClr val="CCECFF"/>
    <a:srgbClr val="FFFF00"/>
    <a:srgbClr val="7158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93241" autoAdjust="0"/>
  </p:normalViewPr>
  <p:slideViewPr>
    <p:cSldViewPr>
      <p:cViewPr varScale="1">
        <p:scale>
          <a:sx n="61" d="100"/>
          <a:sy n="61" d="100"/>
        </p:scale>
        <p:origin x="147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839473190851527E-3"/>
          <c:y val="0"/>
          <c:w val="0.90470586187001234"/>
          <c:h val="1"/>
        </c:manualLayout>
      </c:layout>
      <c:ofPieChart>
        <c:ofPieType val="pie"/>
        <c:varyColors val="1"/>
        <c:ser>
          <c:idx val="0"/>
          <c:order val="0"/>
          <c:tx>
            <c:strRef>
              <c:f>Sheet1!$B$1</c:f>
              <c:strCache>
                <c:ptCount val="1"/>
                <c:pt idx="0">
                  <c:v>Frequency</c:v>
                </c:pt>
              </c:strCache>
            </c:strRef>
          </c:tx>
          <c:spPr>
            <a:ln>
              <a:solidFill>
                <a:srgbClr val="FFFFFF">
                  <a:lumMod val="75000"/>
                </a:srgbClr>
              </a:solidFill>
            </a:ln>
          </c:spPr>
          <c:explosion val="10"/>
          <c:dPt>
            <c:idx val="0"/>
            <c:bubble3D val="0"/>
            <c:spPr>
              <a:solidFill>
                <a:srgbClr val="93A9CF"/>
              </a:solidFill>
              <a:ln>
                <a:solidFill>
                  <a:srgbClr val="FFFFFF">
                    <a:lumMod val="75000"/>
                  </a:srgbClr>
                </a:solidFill>
              </a:ln>
            </c:spPr>
            <c:extLst>
              <c:ext xmlns:c16="http://schemas.microsoft.com/office/drawing/2014/chart" uri="{C3380CC4-5D6E-409C-BE32-E72D297353CC}">
                <c16:uniqueId val="{00000000-0B6C-489B-B306-97C4A8BE899E}"/>
              </c:ext>
            </c:extLst>
          </c:dPt>
          <c:dPt>
            <c:idx val="2"/>
            <c:bubble3D val="0"/>
            <c:spPr>
              <a:solidFill>
                <a:srgbClr val="93A9CF"/>
              </a:solidFill>
              <a:ln>
                <a:solidFill>
                  <a:srgbClr val="FFFFFF">
                    <a:lumMod val="75000"/>
                  </a:srgbClr>
                </a:solidFill>
              </a:ln>
            </c:spPr>
            <c:extLst>
              <c:ext xmlns:c16="http://schemas.microsoft.com/office/drawing/2014/chart" uri="{C3380CC4-5D6E-409C-BE32-E72D297353CC}">
                <c16:uniqueId val="{00000001-0B6C-489B-B306-97C4A8BE899E}"/>
              </c:ext>
            </c:extLst>
          </c:dPt>
          <c:dPt>
            <c:idx val="5"/>
            <c:bubble3D val="0"/>
            <c:spPr>
              <a:solidFill>
                <a:srgbClr val="A41128"/>
              </a:solidFill>
              <a:ln>
                <a:solidFill>
                  <a:srgbClr val="FFFFFF">
                    <a:lumMod val="75000"/>
                  </a:srgbClr>
                </a:solidFill>
              </a:ln>
            </c:spPr>
            <c:extLst>
              <c:ext xmlns:c16="http://schemas.microsoft.com/office/drawing/2014/chart" uri="{C3380CC4-5D6E-409C-BE32-E72D297353CC}">
                <c16:uniqueId val="{00000002-0B6C-489B-B306-97C4A8BE899E}"/>
              </c:ext>
            </c:extLst>
          </c:dPt>
          <c:dPt>
            <c:idx val="6"/>
            <c:bubble3D val="0"/>
            <c:spPr>
              <a:solidFill>
                <a:srgbClr val="506772"/>
              </a:solidFill>
              <a:ln>
                <a:solidFill>
                  <a:srgbClr val="FFFFFF">
                    <a:lumMod val="75000"/>
                  </a:srgbClr>
                </a:solidFill>
              </a:ln>
            </c:spPr>
            <c:extLst>
              <c:ext xmlns:c16="http://schemas.microsoft.com/office/drawing/2014/chart" uri="{C3380CC4-5D6E-409C-BE32-E72D297353CC}">
                <c16:uniqueId val="{00000003-0B6C-489B-B306-97C4A8BE899E}"/>
              </c:ext>
            </c:extLst>
          </c:dPt>
          <c:dPt>
            <c:idx val="7"/>
            <c:bubble3D val="0"/>
            <c:spPr>
              <a:solidFill>
                <a:srgbClr val="89A54E"/>
              </a:solidFill>
              <a:ln>
                <a:solidFill>
                  <a:srgbClr val="FFFFFF">
                    <a:lumMod val="75000"/>
                  </a:srgbClr>
                </a:solidFill>
              </a:ln>
            </c:spPr>
            <c:extLst>
              <c:ext xmlns:c16="http://schemas.microsoft.com/office/drawing/2014/chart" uri="{C3380CC4-5D6E-409C-BE32-E72D297353CC}">
                <c16:uniqueId val="{00000004-0B6C-489B-B306-97C4A8BE899E}"/>
              </c:ext>
            </c:extLst>
          </c:dPt>
          <c:cat>
            <c:strRef>
              <c:f>Sheet1!$A$2:$A$8</c:f>
              <c:strCache>
                <c:ptCount val="7"/>
                <c:pt idx="0">
                  <c:v>Carry Over</c:v>
                </c:pt>
                <c:pt idx="1">
                  <c:v>Details</c:v>
                </c:pt>
                <c:pt idx="2">
                  <c:v>Vouchers</c:v>
                </c:pt>
                <c:pt idx="3">
                  <c:v>In Office CSP</c:v>
                </c:pt>
                <c:pt idx="4">
                  <c:v>Venue Based CSP</c:v>
                </c:pt>
                <c:pt idx="5">
                  <c:v>Debit Cards</c:v>
                </c:pt>
                <c:pt idx="6">
                  <c:v>Journals</c:v>
                </c:pt>
              </c:strCache>
            </c:strRef>
          </c:cat>
          <c:val>
            <c:numRef>
              <c:f>Sheet1!$B$2:$B$8</c:f>
              <c:numCache>
                <c:formatCode>0.0%</c:formatCode>
                <c:ptCount val="7"/>
                <c:pt idx="0">
                  <c:v>0.71482019833485888</c:v>
                </c:pt>
                <c:pt idx="1">
                  <c:v>0.14037897699034652</c:v>
                </c:pt>
                <c:pt idx="2">
                  <c:v>8.2015432552933726E-2</c:v>
                </c:pt>
                <c:pt idx="3">
                  <c:v>2.7971474554203458E-3</c:v>
                </c:pt>
                <c:pt idx="4">
                  <c:v>1.2687759750939704E-2</c:v>
                </c:pt>
                <c:pt idx="5">
                  <c:v>3.1140463733753211E-2</c:v>
                </c:pt>
                <c:pt idx="6">
                  <c:v>1.6160021181750178E-2</c:v>
                </c:pt>
              </c:numCache>
            </c:numRef>
          </c:val>
          <c:extLst>
            <c:ext xmlns:c16="http://schemas.microsoft.com/office/drawing/2014/chart" uri="{C3380CC4-5D6E-409C-BE32-E72D297353CC}">
              <c16:uniqueId val="{00000005-0B6C-489B-B306-97C4A8BE899E}"/>
            </c:ext>
          </c:extLst>
        </c:ser>
        <c:dLbls>
          <c:showLegendKey val="0"/>
          <c:showVal val="0"/>
          <c:showCatName val="0"/>
          <c:showSerName val="0"/>
          <c:showPercent val="0"/>
          <c:showBubbleSize val="0"/>
          <c:showLeaderLines val="1"/>
        </c:dLbls>
        <c:gapWidth val="100"/>
        <c:splitType val="pos"/>
        <c:splitPos val="6"/>
        <c:secondPieSize val="75"/>
        <c:serLines/>
      </c:ofPieChart>
      <c:spPr>
        <a:noFill/>
        <a:ln w="25376">
          <a:noFill/>
        </a:ln>
      </c:spPr>
    </c:plotArea>
    <c:plotVisOnly val="1"/>
    <c:dispBlanksAs val="zero"/>
    <c:showDLblsOverMax val="0"/>
  </c:chart>
  <c:spPr>
    <a:noFill/>
    <a:ln>
      <a:noFill/>
    </a:ln>
  </c:spPr>
  <c:txPr>
    <a:bodyPr/>
    <a:lstStyle/>
    <a:p>
      <a:pPr>
        <a:defRPr sz="1798"/>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626882166045035E-2"/>
          <c:y val="3.875173691523854E-2"/>
          <c:w val="0.93840579710144922"/>
          <c:h val="0.92903225806451661"/>
        </c:manualLayout>
      </c:layout>
      <c:barChart>
        <c:barDir val="bar"/>
        <c:grouping val="clustered"/>
        <c:varyColors val="0"/>
        <c:ser>
          <c:idx val="0"/>
          <c:order val="0"/>
          <c:tx>
            <c:strRef>
              <c:f>Sheet1!$B$1</c:f>
              <c:strCache>
                <c:ptCount val="1"/>
                <c:pt idx="0">
                  <c:v>Year 2009</c:v>
                </c:pt>
              </c:strCache>
            </c:strRef>
          </c:tx>
          <c:invertIfNegative val="0"/>
          <c:dPt>
            <c:idx val="2"/>
            <c:invertIfNegative val="0"/>
            <c:bubble3D val="0"/>
            <c:spPr>
              <a:solidFill>
                <a:schemeClr val="bg1">
                  <a:lumMod val="75000"/>
                </a:schemeClr>
              </a:solidFill>
            </c:spPr>
            <c:extLst>
              <c:ext xmlns:c16="http://schemas.microsoft.com/office/drawing/2014/chart" uri="{C3380CC4-5D6E-409C-BE32-E72D297353CC}">
                <c16:uniqueId val="{00000000-7511-4A30-BB52-18B62A0C8CC0}"/>
              </c:ext>
            </c:extLst>
          </c:dPt>
          <c:dLbls>
            <c:dLbl>
              <c:idx val="2"/>
              <c:delete val="1"/>
              <c:extLst>
                <c:ext xmlns:c15="http://schemas.microsoft.com/office/drawing/2012/chart" uri="{CE6537A1-D6FC-4f65-9D91-7224C49458BB}"/>
                <c:ext xmlns:c16="http://schemas.microsoft.com/office/drawing/2014/chart" uri="{C3380CC4-5D6E-409C-BE32-E72D297353CC}">
                  <c16:uniqueId val="{00000000-7511-4A30-BB52-18B62A0C8CC0}"/>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Office Based</c:v>
                </c:pt>
                <c:pt idx="1">
                  <c:v>Venue Based</c:v>
                </c:pt>
                <c:pt idx="2">
                  <c:v>Debit Cards</c:v>
                </c:pt>
                <c:pt idx="3">
                  <c:v>Vouchers</c:v>
                </c:pt>
                <c:pt idx="4">
                  <c:v>Messaging</c:v>
                </c:pt>
                <c:pt idx="5">
                  <c:v>Details</c:v>
                </c:pt>
              </c:strCache>
            </c:strRef>
          </c:cat>
          <c:val>
            <c:numRef>
              <c:f>Sheet1!$B$2:$B$7</c:f>
              <c:numCache>
                <c:formatCode>0%</c:formatCode>
                <c:ptCount val="6"/>
                <c:pt idx="0">
                  <c:v>-0.46</c:v>
                </c:pt>
                <c:pt idx="1">
                  <c:v>0.8</c:v>
                </c:pt>
                <c:pt idx="2">
                  <c:v>1</c:v>
                </c:pt>
                <c:pt idx="3">
                  <c:v>7.02</c:v>
                </c:pt>
                <c:pt idx="4">
                  <c:v>3.15</c:v>
                </c:pt>
                <c:pt idx="5">
                  <c:v>3.4699999999999998</c:v>
                </c:pt>
              </c:numCache>
            </c:numRef>
          </c:val>
          <c:extLst>
            <c:ext xmlns:c16="http://schemas.microsoft.com/office/drawing/2014/chart" uri="{C3380CC4-5D6E-409C-BE32-E72D297353CC}">
              <c16:uniqueId val="{00000001-7511-4A30-BB52-18B62A0C8CC0}"/>
            </c:ext>
          </c:extLst>
        </c:ser>
        <c:dLbls>
          <c:showLegendKey val="0"/>
          <c:showVal val="0"/>
          <c:showCatName val="0"/>
          <c:showSerName val="0"/>
          <c:showPercent val="0"/>
          <c:showBubbleSize val="0"/>
        </c:dLbls>
        <c:gapWidth val="150"/>
        <c:axId val="137683328"/>
        <c:axId val="137684864"/>
      </c:barChart>
      <c:catAx>
        <c:axId val="137683328"/>
        <c:scaling>
          <c:orientation val="minMax"/>
        </c:scaling>
        <c:delete val="0"/>
        <c:axPos val="l"/>
        <c:numFmt formatCode="General" sourceLinked="0"/>
        <c:majorTickMark val="none"/>
        <c:minorTickMark val="none"/>
        <c:tickLblPos val="none"/>
        <c:crossAx val="137684864"/>
        <c:crosses val="autoZero"/>
        <c:auto val="1"/>
        <c:lblAlgn val="ctr"/>
        <c:lblOffset val="100"/>
        <c:noMultiLvlLbl val="0"/>
      </c:catAx>
      <c:valAx>
        <c:axId val="137684864"/>
        <c:scaling>
          <c:orientation val="minMax"/>
        </c:scaling>
        <c:delete val="1"/>
        <c:axPos val="b"/>
        <c:numFmt formatCode="0%" sourceLinked="1"/>
        <c:majorTickMark val="out"/>
        <c:minorTickMark val="none"/>
        <c:tickLblPos val="none"/>
        <c:crossAx val="1376833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174254080308909E-2"/>
          <c:y val="4.0781249999999998E-2"/>
          <c:w val="0.78900066371013966"/>
          <c:h val="0.70880979330709093"/>
        </c:manualLayout>
      </c:layout>
      <c:barChart>
        <c:barDir val="col"/>
        <c:grouping val="clustered"/>
        <c:varyColors val="0"/>
        <c:ser>
          <c:idx val="0"/>
          <c:order val="0"/>
          <c:tx>
            <c:strRef>
              <c:f>Sheet1!$B$1</c:f>
              <c:strCache>
                <c:ptCount val="1"/>
                <c:pt idx="0">
                  <c:v>Actual</c:v>
                </c:pt>
              </c:strCache>
            </c:strRef>
          </c:tx>
          <c:invertIfNegative val="0"/>
          <c:dLbls>
            <c:numFmt formatCode="#,##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5</c:v>
                </c:pt>
                <c:pt idx="1">
                  <c:v>4</c:v>
                </c:pt>
                <c:pt idx="2">
                  <c:v>3</c:v>
                </c:pt>
                <c:pt idx="3">
                  <c:v>2</c:v>
                </c:pt>
                <c:pt idx="4">
                  <c:v>1</c:v>
                </c:pt>
              </c:numCache>
            </c:numRef>
          </c:cat>
          <c:val>
            <c:numRef>
              <c:f>Sheet1!$B$2:$B$6</c:f>
              <c:numCache>
                <c:formatCode>0.00</c:formatCode>
                <c:ptCount val="5"/>
                <c:pt idx="0">
                  <c:v>12.193548387096769</c:v>
                </c:pt>
                <c:pt idx="1">
                  <c:v>7.1264367816091951</c:v>
                </c:pt>
                <c:pt idx="2">
                  <c:v>4.848739495798343</c:v>
                </c:pt>
                <c:pt idx="3">
                  <c:v>3.75</c:v>
                </c:pt>
                <c:pt idx="4">
                  <c:v>3.1222222222222222</c:v>
                </c:pt>
              </c:numCache>
            </c:numRef>
          </c:val>
          <c:extLst>
            <c:ext xmlns:c16="http://schemas.microsoft.com/office/drawing/2014/chart" uri="{C3380CC4-5D6E-409C-BE32-E72D297353CC}">
              <c16:uniqueId val="{00000000-D0BC-4D83-8789-67783DD69355}"/>
            </c:ext>
          </c:extLst>
        </c:ser>
        <c:ser>
          <c:idx val="1"/>
          <c:order val="1"/>
          <c:tx>
            <c:strRef>
              <c:f>Sheet1!$C$1</c:f>
              <c:strCache>
                <c:ptCount val="1"/>
                <c:pt idx="0">
                  <c:v>Optimal</c:v>
                </c:pt>
              </c:strCache>
            </c:strRef>
          </c:tx>
          <c:invertIfNegative val="0"/>
          <c:dLbls>
            <c:numFmt formatCode="#,##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5</c:v>
                </c:pt>
                <c:pt idx="1">
                  <c:v>4</c:v>
                </c:pt>
                <c:pt idx="2">
                  <c:v>3</c:v>
                </c:pt>
                <c:pt idx="3">
                  <c:v>2</c:v>
                </c:pt>
                <c:pt idx="4">
                  <c:v>1</c:v>
                </c:pt>
              </c:numCache>
            </c:numRef>
          </c:cat>
          <c:val>
            <c:numRef>
              <c:f>Sheet1!$C$2:$C$6</c:f>
              <c:numCache>
                <c:formatCode>General</c:formatCode>
                <c:ptCount val="5"/>
                <c:pt idx="0">
                  <c:v>30</c:v>
                </c:pt>
                <c:pt idx="1">
                  <c:v>19.191066682694789</c:v>
                </c:pt>
                <c:pt idx="2">
                  <c:v>9.0258179452295977</c:v>
                </c:pt>
                <c:pt idx="3">
                  <c:v>2.2914734194512323</c:v>
                </c:pt>
                <c:pt idx="4">
                  <c:v>0.15332197614991483</c:v>
                </c:pt>
              </c:numCache>
            </c:numRef>
          </c:val>
          <c:extLst>
            <c:ext xmlns:c16="http://schemas.microsoft.com/office/drawing/2014/chart" uri="{C3380CC4-5D6E-409C-BE32-E72D297353CC}">
              <c16:uniqueId val="{00000001-D0BC-4D83-8789-67783DD69355}"/>
            </c:ext>
          </c:extLst>
        </c:ser>
        <c:dLbls>
          <c:showLegendKey val="0"/>
          <c:showVal val="0"/>
          <c:showCatName val="0"/>
          <c:showSerName val="0"/>
          <c:showPercent val="0"/>
          <c:showBubbleSize val="0"/>
        </c:dLbls>
        <c:gapWidth val="150"/>
        <c:axId val="139141888"/>
        <c:axId val="139144192"/>
      </c:barChart>
      <c:lineChart>
        <c:grouping val="standard"/>
        <c:varyColors val="0"/>
        <c:ser>
          <c:idx val="2"/>
          <c:order val="2"/>
          <c:tx>
            <c:strRef>
              <c:f>Sheet1!$D$1</c:f>
              <c:strCache>
                <c:ptCount val="1"/>
                <c:pt idx="0">
                  <c:v>Actual / Avg. ROO Mkt NRx</c:v>
                </c:pt>
              </c:strCache>
            </c:strRef>
          </c:tx>
          <c:spPr>
            <a:ln>
              <a:solidFill>
                <a:srgbClr val="92D050"/>
              </a:solidFill>
            </a:ln>
          </c:spPr>
          <c:marker>
            <c:symbol val="square"/>
            <c:size val="7"/>
            <c:spPr>
              <a:solidFill>
                <a:srgbClr val="00B050"/>
              </a:solidFill>
              <a:ln>
                <a:noFill/>
              </a:ln>
            </c:spPr>
          </c:marker>
          <c:cat>
            <c:numRef>
              <c:f>Sheet1!$A$2:$A$6</c:f>
              <c:numCache>
                <c:formatCode>General</c:formatCode>
                <c:ptCount val="5"/>
                <c:pt idx="0">
                  <c:v>5</c:v>
                </c:pt>
                <c:pt idx="1">
                  <c:v>4</c:v>
                </c:pt>
                <c:pt idx="2">
                  <c:v>3</c:v>
                </c:pt>
                <c:pt idx="3">
                  <c:v>2</c:v>
                </c:pt>
                <c:pt idx="4">
                  <c:v>1</c:v>
                </c:pt>
              </c:numCache>
            </c:numRef>
          </c:cat>
          <c:val>
            <c:numRef>
              <c:f>Sheet1!$D$2:$D$6</c:f>
              <c:numCache>
                <c:formatCode>General</c:formatCode>
                <c:ptCount val="5"/>
                <c:pt idx="0">
                  <c:v>8.274723979411415E-2</c:v>
                </c:pt>
                <c:pt idx="1">
                  <c:v>0.1206200373456728</c:v>
                </c:pt>
                <c:pt idx="2">
                  <c:v>0.18064712390471319</c:v>
                </c:pt>
                <c:pt idx="3">
                  <c:v>0.33220393206142396</c:v>
                </c:pt>
                <c:pt idx="4">
                  <c:v>1.2616993284072959</c:v>
                </c:pt>
              </c:numCache>
            </c:numRef>
          </c:val>
          <c:smooth val="0"/>
          <c:extLst>
            <c:ext xmlns:c16="http://schemas.microsoft.com/office/drawing/2014/chart" uri="{C3380CC4-5D6E-409C-BE32-E72D297353CC}">
              <c16:uniqueId val="{00000002-D0BC-4D83-8789-67783DD69355}"/>
            </c:ext>
          </c:extLst>
        </c:ser>
        <c:ser>
          <c:idx val="3"/>
          <c:order val="3"/>
          <c:tx>
            <c:strRef>
              <c:f>Sheet1!$E$1</c:f>
              <c:strCache>
                <c:ptCount val="1"/>
                <c:pt idx="0">
                  <c:v>Optimal / Avg.ROO Mkt NRx</c:v>
                </c:pt>
              </c:strCache>
            </c:strRef>
          </c:tx>
          <c:spPr>
            <a:ln>
              <a:solidFill>
                <a:schemeClr val="accent2">
                  <a:lumMod val="60000"/>
                  <a:lumOff val="40000"/>
                </a:schemeClr>
              </a:solidFill>
            </a:ln>
          </c:spPr>
          <c:marker>
            <c:symbol val="square"/>
            <c:size val="7"/>
            <c:spPr>
              <a:solidFill>
                <a:schemeClr val="accent2">
                  <a:lumMod val="75000"/>
                </a:schemeClr>
              </a:solidFill>
              <a:ln>
                <a:noFill/>
              </a:ln>
            </c:spPr>
          </c:marker>
          <c:cat>
            <c:numRef>
              <c:f>Sheet1!$A$2:$A$6</c:f>
              <c:numCache>
                <c:formatCode>General</c:formatCode>
                <c:ptCount val="5"/>
                <c:pt idx="0">
                  <c:v>5</c:v>
                </c:pt>
                <c:pt idx="1">
                  <c:v>4</c:v>
                </c:pt>
                <c:pt idx="2">
                  <c:v>3</c:v>
                </c:pt>
                <c:pt idx="3">
                  <c:v>2</c:v>
                </c:pt>
                <c:pt idx="4">
                  <c:v>1</c:v>
                </c:pt>
              </c:numCache>
            </c:numRef>
          </c:cat>
          <c:val>
            <c:numRef>
              <c:f>Sheet1!$E$2:$E$6</c:f>
              <c:numCache>
                <c:formatCode>General</c:formatCode>
                <c:ptCount val="5"/>
                <c:pt idx="0">
                  <c:v>0.30061996190531137</c:v>
                </c:pt>
                <c:pt idx="1">
                  <c:v>0.32482252364094466</c:v>
                </c:pt>
                <c:pt idx="2">
                  <c:v>0.33627049960225486</c:v>
                </c:pt>
                <c:pt idx="3">
                  <c:v>0.20299639470825029</c:v>
                </c:pt>
                <c:pt idx="4">
                  <c:v>6.1957868649318466E-2</c:v>
                </c:pt>
              </c:numCache>
            </c:numRef>
          </c:val>
          <c:smooth val="0"/>
          <c:extLst>
            <c:ext xmlns:c16="http://schemas.microsoft.com/office/drawing/2014/chart" uri="{C3380CC4-5D6E-409C-BE32-E72D297353CC}">
              <c16:uniqueId val="{00000003-D0BC-4D83-8789-67783DD69355}"/>
            </c:ext>
          </c:extLst>
        </c:ser>
        <c:dLbls>
          <c:showLegendKey val="0"/>
          <c:showVal val="0"/>
          <c:showCatName val="0"/>
          <c:showSerName val="0"/>
          <c:showPercent val="0"/>
          <c:showBubbleSize val="0"/>
        </c:dLbls>
        <c:marker val="1"/>
        <c:smooth val="0"/>
        <c:axId val="139156480"/>
        <c:axId val="139154560"/>
      </c:lineChart>
      <c:catAx>
        <c:axId val="139141888"/>
        <c:scaling>
          <c:orientation val="minMax"/>
        </c:scaling>
        <c:delete val="0"/>
        <c:axPos val="b"/>
        <c:title>
          <c:tx>
            <c:rich>
              <a:bodyPr/>
              <a:lstStyle/>
              <a:p>
                <a:pPr>
                  <a:defRPr/>
                </a:pPr>
                <a:r>
                  <a:rPr lang="en-US" sz="1200" dirty="0"/>
                  <a:t>Quintile</a:t>
                </a:r>
              </a:p>
            </c:rich>
          </c:tx>
          <c:layout>
            <c:manualLayout>
              <c:xMode val="edge"/>
              <c:yMode val="edge"/>
              <c:x val="0.38790609507145202"/>
              <c:y val="0.8157368219597545"/>
            </c:manualLayout>
          </c:layout>
          <c:overlay val="0"/>
        </c:title>
        <c:numFmt formatCode="General" sourceLinked="1"/>
        <c:majorTickMark val="out"/>
        <c:minorTickMark val="none"/>
        <c:tickLblPos val="nextTo"/>
        <c:txPr>
          <a:bodyPr/>
          <a:lstStyle/>
          <a:p>
            <a:pPr>
              <a:defRPr sz="1400"/>
            </a:pPr>
            <a:endParaRPr lang="en-US"/>
          </a:p>
        </c:txPr>
        <c:crossAx val="139144192"/>
        <c:crosses val="autoZero"/>
        <c:auto val="1"/>
        <c:lblAlgn val="ctr"/>
        <c:lblOffset val="100"/>
        <c:noMultiLvlLbl val="0"/>
      </c:catAx>
      <c:valAx>
        <c:axId val="139144192"/>
        <c:scaling>
          <c:orientation val="minMax"/>
          <c:max val="40"/>
          <c:min val="0"/>
        </c:scaling>
        <c:delete val="0"/>
        <c:axPos val="l"/>
        <c:title>
          <c:tx>
            <c:rich>
              <a:bodyPr rot="-5400000" vert="horz"/>
              <a:lstStyle/>
              <a:p>
                <a:pPr>
                  <a:defRPr/>
                </a:pPr>
                <a:r>
                  <a:rPr lang="en-US" sz="1200" dirty="0"/>
                  <a:t>Avg. Voucher/MD</a:t>
                </a:r>
              </a:p>
            </c:rich>
          </c:tx>
          <c:overlay val="0"/>
        </c:title>
        <c:numFmt formatCode="#,##0" sourceLinked="0"/>
        <c:majorTickMark val="out"/>
        <c:minorTickMark val="none"/>
        <c:tickLblPos val="nextTo"/>
        <c:txPr>
          <a:bodyPr/>
          <a:lstStyle/>
          <a:p>
            <a:pPr>
              <a:defRPr sz="1400"/>
            </a:pPr>
            <a:endParaRPr lang="en-US"/>
          </a:p>
        </c:txPr>
        <c:crossAx val="139141888"/>
        <c:crosses val="autoZero"/>
        <c:crossBetween val="between"/>
        <c:majorUnit val="5"/>
      </c:valAx>
      <c:valAx>
        <c:axId val="139154560"/>
        <c:scaling>
          <c:orientation val="minMax"/>
          <c:min val="0"/>
        </c:scaling>
        <c:delete val="0"/>
        <c:axPos val="r"/>
        <c:title>
          <c:tx>
            <c:rich>
              <a:bodyPr rot="-5400000" vert="horz"/>
              <a:lstStyle/>
              <a:p>
                <a:pPr>
                  <a:defRPr/>
                </a:pPr>
                <a:r>
                  <a:rPr lang="en-US" sz="1200" dirty="0"/>
                  <a:t>Avg. </a:t>
                </a:r>
                <a:r>
                  <a:rPr lang="en-US" sz="1200" dirty="0" err="1"/>
                  <a:t>Vocuher</a:t>
                </a:r>
                <a:r>
                  <a:rPr lang="en-US" sz="1200" dirty="0"/>
                  <a:t> / Market NRx</a:t>
                </a:r>
              </a:p>
            </c:rich>
          </c:tx>
          <c:overlay val="0"/>
        </c:title>
        <c:numFmt formatCode="General" sourceLinked="1"/>
        <c:majorTickMark val="out"/>
        <c:minorTickMark val="none"/>
        <c:tickLblPos val="nextTo"/>
        <c:txPr>
          <a:bodyPr/>
          <a:lstStyle/>
          <a:p>
            <a:pPr>
              <a:defRPr sz="1200"/>
            </a:pPr>
            <a:endParaRPr lang="en-US"/>
          </a:p>
        </c:txPr>
        <c:crossAx val="139156480"/>
        <c:crosses val="max"/>
        <c:crossBetween val="between"/>
      </c:valAx>
      <c:catAx>
        <c:axId val="139156480"/>
        <c:scaling>
          <c:orientation val="minMax"/>
        </c:scaling>
        <c:delete val="1"/>
        <c:axPos val="b"/>
        <c:numFmt formatCode="General" sourceLinked="1"/>
        <c:majorTickMark val="out"/>
        <c:minorTickMark val="none"/>
        <c:tickLblPos val="none"/>
        <c:crossAx val="139154560"/>
        <c:crosses val="autoZero"/>
        <c:auto val="1"/>
        <c:lblAlgn val="ctr"/>
        <c:lblOffset val="100"/>
        <c:noMultiLvlLbl val="0"/>
      </c:catAx>
    </c:plotArea>
    <c:legend>
      <c:legendPos val="b"/>
      <c:layout>
        <c:manualLayout>
          <c:xMode val="edge"/>
          <c:yMode val="edge"/>
          <c:x val="6.4814814814815117E-2"/>
          <c:y val="0.85320866141732288"/>
          <c:w val="0.83703703703703702"/>
          <c:h val="0.12595800524934381"/>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2"/>
              </a:solidFill>
            </a:ln>
          </c:spPr>
          <c:marker>
            <c:symbol val="square"/>
            <c:size val="6"/>
            <c:spPr>
              <a:solidFill>
                <a:srgbClr val="C00000"/>
              </a:solidFill>
              <a:ln>
                <a:noFill/>
              </a:ln>
            </c:spPr>
          </c:marker>
          <c:dLbls>
            <c:dLbl>
              <c:idx val="0"/>
              <c:layout>
                <c:manualLayout>
                  <c:x val="-2.8985507246376812E-2"/>
                  <c:y val="5.7691929133858184E-2"/>
                </c:manualLayout>
              </c:layout>
              <c:numFmt formatCode="#,##0" sourceLinked="0"/>
              <c:spPr>
                <a:ln>
                  <a:solidFill>
                    <a:schemeClr val="accent2"/>
                  </a:solidFill>
                </a:ln>
              </c:spPr>
              <c:txPr>
                <a:bodyPr/>
                <a:lstStyle/>
                <a:p>
                  <a:pPr>
                    <a:defRPr sz="1200"/>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63D-4361-8978-66E1C1BB304A}"/>
                </c:ext>
              </c:extLst>
            </c:dLbl>
            <c:dLbl>
              <c:idx val="15"/>
              <c:layout>
                <c:manualLayout>
                  <c:x val="-5.434782608695652E-2"/>
                  <c:y val="7.2115384615384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3D-4361-8978-66E1C1BB304A}"/>
                </c:ext>
              </c:extLst>
            </c:dLbl>
            <c:spPr>
              <a:ln>
                <a:solidFill>
                  <a:schemeClr val="accent2"/>
                </a:solidFill>
              </a:ln>
            </c:spPr>
            <c:txPr>
              <a:bodyPr/>
              <a:lstStyle/>
              <a:p>
                <a:pPr>
                  <a:defRPr sz="12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Sheet1!$A$2:$A$17</c:f>
              <c:strCache>
                <c:ptCount val="16"/>
                <c:pt idx="0">
                  <c:v>Jan 09</c:v>
                </c:pt>
                <c:pt idx="1">
                  <c:v>Feb 09</c:v>
                </c:pt>
                <c:pt idx="2">
                  <c:v>Mar 09</c:v>
                </c:pt>
                <c:pt idx="3">
                  <c:v>Apr 09</c:v>
                </c:pt>
                <c:pt idx="4">
                  <c:v>May 09</c:v>
                </c:pt>
                <c:pt idx="5">
                  <c:v>Jun 09</c:v>
                </c:pt>
                <c:pt idx="6">
                  <c:v>Jul 09</c:v>
                </c:pt>
                <c:pt idx="7">
                  <c:v>Aug 09</c:v>
                </c:pt>
                <c:pt idx="8">
                  <c:v>Sep 09</c:v>
                </c:pt>
                <c:pt idx="9">
                  <c:v>Oct 09</c:v>
                </c:pt>
                <c:pt idx="10">
                  <c:v>Nov 09</c:v>
                </c:pt>
                <c:pt idx="11">
                  <c:v>Dec 09</c:v>
                </c:pt>
                <c:pt idx="12">
                  <c:v>Jan 10</c:v>
                </c:pt>
                <c:pt idx="13">
                  <c:v>Feb 10</c:v>
                </c:pt>
                <c:pt idx="14">
                  <c:v>Mar 10</c:v>
                </c:pt>
                <c:pt idx="15">
                  <c:v>Apr 10</c:v>
                </c:pt>
              </c:strCache>
            </c:strRef>
          </c:cat>
          <c:val>
            <c:numRef>
              <c:f>Sheet1!$B$2:$B$17</c:f>
              <c:numCache>
                <c:formatCode>General</c:formatCode>
                <c:ptCount val="16"/>
                <c:pt idx="0">
                  <c:v>6071.5</c:v>
                </c:pt>
                <c:pt idx="1">
                  <c:v>11872</c:v>
                </c:pt>
                <c:pt idx="2">
                  <c:v>5722.5</c:v>
                </c:pt>
                <c:pt idx="3">
                  <c:v>6628</c:v>
                </c:pt>
                <c:pt idx="4">
                  <c:v>5004</c:v>
                </c:pt>
                <c:pt idx="5">
                  <c:v>2319</c:v>
                </c:pt>
                <c:pt idx="6">
                  <c:v>7666.5</c:v>
                </c:pt>
                <c:pt idx="7">
                  <c:v>2319</c:v>
                </c:pt>
                <c:pt idx="8">
                  <c:v>5383.5</c:v>
                </c:pt>
                <c:pt idx="9">
                  <c:v>6628</c:v>
                </c:pt>
                <c:pt idx="10">
                  <c:v>728.5</c:v>
                </c:pt>
                <c:pt idx="11">
                  <c:v>4951</c:v>
                </c:pt>
                <c:pt idx="12">
                  <c:v>5383.5</c:v>
                </c:pt>
                <c:pt idx="13">
                  <c:v>5710</c:v>
                </c:pt>
                <c:pt idx="14">
                  <c:v>27965.5</c:v>
                </c:pt>
                <c:pt idx="15">
                  <c:v>5752</c:v>
                </c:pt>
              </c:numCache>
            </c:numRef>
          </c:val>
          <c:smooth val="0"/>
          <c:extLst>
            <c:ext xmlns:c16="http://schemas.microsoft.com/office/drawing/2014/chart" uri="{C3380CC4-5D6E-409C-BE32-E72D297353CC}">
              <c16:uniqueId val="{00000002-463D-4361-8978-66E1C1BB304A}"/>
            </c:ext>
          </c:extLst>
        </c:ser>
        <c:dLbls>
          <c:showLegendKey val="0"/>
          <c:showVal val="0"/>
          <c:showCatName val="0"/>
          <c:showSerName val="0"/>
          <c:showPercent val="0"/>
          <c:showBubbleSize val="0"/>
        </c:dLbls>
        <c:marker val="1"/>
        <c:smooth val="0"/>
        <c:axId val="139377280"/>
        <c:axId val="139387264"/>
      </c:lineChart>
      <c:lineChart>
        <c:grouping val="standard"/>
        <c:varyColors val="0"/>
        <c:ser>
          <c:idx val="1"/>
          <c:order val="1"/>
          <c:tx>
            <c:strRef>
              <c:f>Sheet1!$C$1</c:f>
              <c:strCache>
                <c:ptCount val="1"/>
                <c:pt idx="0">
                  <c:v>Series 2</c:v>
                </c:pt>
              </c:strCache>
            </c:strRef>
          </c:tx>
          <c:spPr>
            <a:ln>
              <a:solidFill>
                <a:srgbClr val="002060"/>
              </a:solidFill>
            </a:ln>
          </c:spPr>
          <c:marker>
            <c:symbol val="square"/>
            <c:size val="6"/>
            <c:spPr>
              <a:solidFill>
                <a:srgbClr val="002060"/>
              </a:solidFill>
              <a:ln>
                <a:noFill/>
              </a:ln>
            </c:spPr>
          </c:marker>
          <c:dLbls>
            <c:dLbl>
              <c:idx val="0"/>
              <c:layout>
                <c:manualLayout>
                  <c:x val="-1.6666666666666701E-2"/>
                  <c:y val="-9.13461538461538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63D-4361-8978-66E1C1BB304A}"/>
                </c:ext>
              </c:extLst>
            </c:dLbl>
            <c:dLbl>
              <c:idx val="15"/>
              <c:layout>
                <c:manualLayout>
                  <c:x val="-4.3749999999999997E-2"/>
                  <c:y val="-2.4038461538461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63D-4361-8978-66E1C1BB304A}"/>
                </c:ext>
              </c:extLst>
            </c:dLbl>
            <c:spPr>
              <a:ln>
                <a:solidFill>
                  <a:srgbClr val="002060"/>
                </a:solidFill>
              </a:ln>
            </c:spPr>
            <c:txPr>
              <a:bodyPr/>
              <a:lstStyle/>
              <a:p>
                <a:pPr>
                  <a:defRPr sz="12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Sheet1!$A$2:$A$17</c:f>
              <c:strCache>
                <c:ptCount val="16"/>
                <c:pt idx="0">
                  <c:v>Jan 09</c:v>
                </c:pt>
                <c:pt idx="1">
                  <c:v>Feb 09</c:v>
                </c:pt>
                <c:pt idx="2">
                  <c:v>Mar 09</c:v>
                </c:pt>
                <c:pt idx="3">
                  <c:v>Apr 09</c:v>
                </c:pt>
                <c:pt idx="4">
                  <c:v>May 09</c:v>
                </c:pt>
                <c:pt idx="5">
                  <c:v>Jun 09</c:v>
                </c:pt>
                <c:pt idx="6">
                  <c:v>Jul 09</c:v>
                </c:pt>
                <c:pt idx="7">
                  <c:v>Aug 09</c:v>
                </c:pt>
                <c:pt idx="8">
                  <c:v>Sep 09</c:v>
                </c:pt>
                <c:pt idx="9">
                  <c:v>Oct 09</c:v>
                </c:pt>
                <c:pt idx="10">
                  <c:v>Nov 09</c:v>
                </c:pt>
                <c:pt idx="11">
                  <c:v>Dec 09</c:v>
                </c:pt>
                <c:pt idx="12">
                  <c:v>Jan 10</c:v>
                </c:pt>
                <c:pt idx="13">
                  <c:v>Feb 10</c:v>
                </c:pt>
                <c:pt idx="14">
                  <c:v>Mar 10</c:v>
                </c:pt>
                <c:pt idx="15">
                  <c:v>Apr 10</c:v>
                </c:pt>
              </c:strCache>
            </c:strRef>
          </c:cat>
          <c:val>
            <c:numRef>
              <c:f>Sheet1!$C$2:$C$17</c:f>
              <c:numCache>
                <c:formatCode>0%</c:formatCode>
                <c:ptCount val="16"/>
                <c:pt idx="0">
                  <c:v>0.26164856098439992</c:v>
                </c:pt>
                <c:pt idx="1">
                  <c:v>0.26657773331110002</c:v>
                </c:pt>
                <c:pt idx="2">
                  <c:v>0.26998924345643599</c:v>
                </c:pt>
                <c:pt idx="3">
                  <c:v>0.27680187373576215</c:v>
                </c:pt>
                <c:pt idx="4">
                  <c:v>0.27007733491969088</c:v>
                </c:pt>
                <c:pt idx="5">
                  <c:v>0.27139429485470634</c:v>
                </c:pt>
                <c:pt idx="6">
                  <c:v>0.27666151468315303</c:v>
                </c:pt>
                <c:pt idx="7">
                  <c:v>0.27125385894086917</c:v>
                </c:pt>
                <c:pt idx="8">
                  <c:v>0.27758796379548223</c:v>
                </c:pt>
                <c:pt idx="9">
                  <c:v>0.26921695402298851</c:v>
                </c:pt>
                <c:pt idx="10">
                  <c:v>0.28318132533962748</c:v>
                </c:pt>
                <c:pt idx="11">
                  <c:v>0.27734604968797832</c:v>
                </c:pt>
                <c:pt idx="12">
                  <c:v>0.27690358714495433</c:v>
                </c:pt>
                <c:pt idx="13">
                  <c:v>0.2762442640310625</c:v>
                </c:pt>
                <c:pt idx="14">
                  <c:v>0.27513056934683172</c:v>
                </c:pt>
                <c:pt idx="15">
                  <c:v>0.29429978888106967</c:v>
                </c:pt>
              </c:numCache>
            </c:numRef>
          </c:val>
          <c:smooth val="0"/>
          <c:extLst>
            <c:ext xmlns:c16="http://schemas.microsoft.com/office/drawing/2014/chart" uri="{C3380CC4-5D6E-409C-BE32-E72D297353CC}">
              <c16:uniqueId val="{00000005-463D-4361-8978-66E1C1BB304A}"/>
            </c:ext>
          </c:extLst>
        </c:ser>
        <c:dLbls>
          <c:showLegendKey val="0"/>
          <c:showVal val="0"/>
          <c:showCatName val="0"/>
          <c:showSerName val="0"/>
          <c:showPercent val="0"/>
          <c:showBubbleSize val="0"/>
        </c:dLbls>
        <c:marker val="1"/>
        <c:smooth val="0"/>
        <c:axId val="139272576"/>
        <c:axId val="139389184"/>
      </c:lineChart>
      <c:catAx>
        <c:axId val="139377280"/>
        <c:scaling>
          <c:orientation val="minMax"/>
        </c:scaling>
        <c:delete val="0"/>
        <c:axPos val="b"/>
        <c:numFmt formatCode="General" sourceLinked="0"/>
        <c:majorTickMark val="out"/>
        <c:minorTickMark val="none"/>
        <c:tickLblPos val="nextTo"/>
        <c:txPr>
          <a:bodyPr/>
          <a:lstStyle/>
          <a:p>
            <a:pPr>
              <a:defRPr sz="1200"/>
            </a:pPr>
            <a:endParaRPr lang="en-US"/>
          </a:p>
        </c:txPr>
        <c:crossAx val="139387264"/>
        <c:crosses val="autoZero"/>
        <c:auto val="1"/>
        <c:lblAlgn val="ctr"/>
        <c:lblOffset val="100"/>
        <c:noMultiLvlLbl val="0"/>
      </c:catAx>
      <c:valAx>
        <c:axId val="139387264"/>
        <c:scaling>
          <c:orientation val="minMax"/>
          <c:max val="30000"/>
        </c:scaling>
        <c:delete val="0"/>
        <c:axPos val="l"/>
        <c:title>
          <c:tx>
            <c:rich>
              <a:bodyPr rot="-5400000" vert="horz"/>
              <a:lstStyle/>
              <a:p>
                <a:pPr>
                  <a:defRPr/>
                </a:pPr>
                <a:r>
                  <a:rPr lang="en-US" sz="1200" dirty="0"/>
                  <a:t>Journal</a:t>
                </a:r>
                <a:r>
                  <a:rPr lang="en-US" sz="1200" baseline="0" dirty="0"/>
                  <a:t> </a:t>
                </a:r>
                <a:r>
                  <a:rPr lang="en-US" sz="1200" dirty="0"/>
                  <a:t>Exposures by Month</a:t>
                </a:r>
              </a:p>
            </c:rich>
          </c:tx>
          <c:overlay val="0"/>
        </c:title>
        <c:numFmt formatCode="#,##0" sourceLinked="0"/>
        <c:majorTickMark val="out"/>
        <c:minorTickMark val="none"/>
        <c:tickLblPos val="nextTo"/>
        <c:txPr>
          <a:bodyPr/>
          <a:lstStyle/>
          <a:p>
            <a:pPr>
              <a:defRPr sz="1200"/>
            </a:pPr>
            <a:endParaRPr lang="en-US"/>
          </a:p>
        </c:txPr>
        <c:crossAx val="139377280"/>
        <c:crosses val="autoZero"/>
        <c:crossBetween val="between"/>
      </c:valAx>
      <c:valAx>
        <c:axId val="139389184"/>
        <c:scaling>
          <c:orientation val="minMax"/>
          <c:max val="0.32000000000000101"/>
          <c:min val="0.2"/>
        </c:scaling>
        <c:delete val="0"/>
        <c:axPos val="r"/>
        <c:title>
          <c:tx>
            <c:rich>
              <a:bodyPr rot="-5400000" vert="horz"/>
              <a:lstStyle/>
              <a:p>
                <a:pPr>
                  <a:defRPr/>
                </a:pPr>
                <a:r>
                  <a:rPr lang="en-US" sz="1200" dirty="0"/>
                  <a:t>FENTORA </a:t>
                </a:r>
                <a:r>
                  <a:rPr lang="en-US" sz="1200" baseline="0" dirty="0"/>
                  <a:t>Share in ROO Market</a:t>
                </a:r>
                <a:endParaRPr lang="en-US" sz="1200" dirty="0"/>
              </a:p>
            </c:rich>
          </c:tx>
          <c:overlay val="0"/>
        </c:title>
        <c:numFmt formatCode="0%" sourceLinked="1"/>
        <c:majorTickMark val="out"/>
        <c:minorTickMark val="none"/>
        <c:tickLblPos val="nextTo"/>
        <c:txPr>
          <a:bodyPr/>
          <a:lstStyle/>
          <a:p>
            <a:pPr>
              <a:defRPr sz="1200"/>
            </a:pPr>
            <a:endParaRPr lang="en-US"/>
          </a:p>
        </c:txPr>
        <c:crossAx val="139272576"/>
        <c:crosses val="max"/>
        <c:crossBetween val="between"/>
        <c:majorUnit val="2.0000000000000011E-2"/>
      </c:valAx>
      <c:catAx>
        <c:axId val="139272576"/>
        <c:scaling>
          <c:orientation val="minMax"/>
        </c:scaling>
        <c:delete val="1"/>
        <c:axPos val="b"/>
        <c:numFmt formatCode="General" sourceLinked="1"/>
        <c:majorTickMark val="out"/>
        <c:minorTickMark val="none"/>
        <c:tickLblPos val="none"/>
        <c:crossAx val="139389184"/>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0.84821</cdr:x>
      <cdr:y>0.72917</cdr:y>
    </cdr:from>
    <cdr:to>
      <cdr:x>0.99107</cdr:x>
      <cdr:y>0.86549</cdr:y>
    </cdr:to>
    <cdr:grpSp>
      <cdr:nvGrpSpPr>
        <cdr:cNvPr id="2" name="Group 1">
          <a:extLst xmlns:a="http://schemas.openxmlformats.org/drawingml/2006/main">
            <a:ext uri="{FF2B5EF4-FFF2-40B4-BE49-F238E27FC236}">
              <a16:creationId xmlns:a16="http://schemas.microsoft.com/office/drawing/2014/main" id="{9EBE29CD-2D89-4D7A-A970-6479EBE0C294}"/>
            </a:ext>
          </a:extLst>
        </cdr:cNvPr>
        <cdr:cNvGrpSpPr/>
      </cdr:nvGrpSpPr>
      <cdr:grpSpPr>
        <a:xfrm xmlns:a="http://schemas.openxmlformats.org/drawingml/2006/main">
          <a:off x="7238963" y="2667012"/>
          <a:ext cx="1219225" cy="498604"/>
          <a:chOff x="6704384" y="4274622"/>
          <a:chExt cx="1219200" cy="498598"/>
        </a:xfrm>
      </cdr:grpSpPr>
      <cdr:sp macro="" textlink="">
        <cdr:nvSpPr>
          <cdr:cNvPr id="3" name="TextBox 45"/>
          <cdr:cNvSpPr txBox="1"/>
        </cdr:nvSpPr>
        <cdr:spPr>
          <a:xfrm xmlns:a="http://schemas.openxmlformats.org/drawingml/2006/main">
            <a:off x="6704384" y="4274622"/>
            <a:ext cx="1219200" cy="498598"/>
          </a:xfrm>
          <a:prstGeom xmlns:a="http://schemas.openxmlformats.org/drawingml/2006/main" prst="rect">
            <a:avLst/>
          </a:prstGeom>
          <a:solidFill xmlns:a="http://schemas.openxmlformats.org/drawingml/2006/main">
            <a:srgbClr val="FFFFFF"/>
          </a:solidFill>
          <a:ln xmlns:a="http://schemas.openxmlformats.org/drawingml/2006/main">
            <a:solidFill>
              <a:srgbClr val="FFFFFF">
                <a:lumMod val="65000"/>
              </a:srgbClr>
            </a:solidFill>
          </a:ln>
        </cdr:spPr>
        <cdr:txBody>
          <a:bodyPr xmlns:a="http://schemas.openxmlformats.org/drawingml/2006/main" wrap="square" rtlCol="0">
            <a:spAutoFit/>
          </a:bodyPr>
          <a:lstStyle xmlns:a="http://schemas.openxmlformats.org/drawingml/2006/main">
            <a:defPPr>
              <a:defRPr lang="en-US"/>
            </a:defPPr>
            <a:lvl1pPr algn="l" rtl="0" fontAlgn="base">
              <a:spcBef>
                <a:spcPct val="20000"/>
              </a:spcBef>
              <a:spcAft>
                <a:spcPct val="0"/>
              </a:spcAft>
              <a:defRPr lang="en-US" sz="1400" kern="1200">
                <a:solidFill>
                  <a:srgbClr val="000000"/>
                </a:solidFill>
                <a:latin typeface="Arial" charset="0"/>
              </a:defRPr>
            </a:lvl1pPr>
            <a:lvl2pPr marL="457200" algn="ctr" rtl="0" fontAlgn="base">
              <a:spcBef>
                <a:spcPct val="20000"/>
              </a:spcBef>
              <a:spcAft>
                <a:spcPct val="0"/>
              </a:spcAft>
              <a:defRPr sz="1400" kern="1200">
                <a:solidFill>
                  <a:srgbClr val="000000"/>
                </a:solidFill>
                <a:latin typeface="Arial" charset="0"/>
              </a:defRPr>
            </a:lvl2pPr>
            <a:lvl3pPr marL="914400" algn="ctr" rtl="0" fontAlgn="base">
              <a:spcBef>
                <a:spcPct val="20000"/>
              </a:spcBef>
              <a:spcAft>
                <a:spcPct val="0"/>
              </a:spcAft>
              <a:defRPr sz="1400" kern="1200">
                <a:solidFill>
                  <a:srgbClr val="000000"/>
                </a:solidFill>
                <a:latin typeface="Arial" charset="0"/>
              </a:defRPr>
            </a:lvl3pPr>
            <a:lvl4pPr marL="1371600" algn="ctr" rtl="0" fontAlgn="base">
              <a:spcBef>
                <a:spcPct val="20000"/>
              </a:spcBef>
              <a:spcAft>
                <a:spcPct val="0"/>
              </a:spcAft>
              <a:defRPr sz="1400" kern="1200">
                <a:solidFill>
                  <a:srgbClr val="000000"/>
                </a:solidFill>
                <a:latin typeface="Arial" charset="0"/>
              </a:defRPr>
            </a:lvl4pPr>
            <a:lvl5pPr marL="1828800" algn="ctr" rtl="0" fontAlgn="base">
              <a:spcBef>
                <a:spcPct val="20000"/>
              </a:spcBef>
              <a:spcAft>
                <a:spcPct val="0"/>
              </a:spcAft>
              <a:defRPr sz="1400" kern="1200">
                <a:solidFill>
                  <a:srgbClr val="000000"/>
                </a:solidFill>
                <a:latin typeface="Arial" charset="0"/>
              </a:defRPr>
            </a:lvl5pPr>
            <a:lvl6pPr marL="2286000" algn="l" defTabSz="914400" rtl="0" eaLnBrk="1" latinLnBrk="0" hangingPunct="1">
              <a:defRPr sz="1400" kern="1200">
                <a:solidFill>
                  <a:srgbClr val="000000"/>
                </a:solidFill>
                <a:latin typeface="Arial" charset="0"/>
              </a:defRPr>
            </a:lvl6pPr>
            <a:lvl7pPr marL="2743200" algn="l" defTabSz="914400" rtl="0" eaLnBrk="1" latinLnBrk="0" hangingPunct="1">
              <a:defRPr sz="1400" kern="1200">
                <a:solidFill>
                  <a:srgbClr val="000000"/>
                </a:solidFill>
                <a:latin typeface="Arial" charset="0"/>
              </a:defRPr>
            </a:lvl7pPr>
            <a:lvl8pPr marL="3200400" algn="l" defTabSz="914400" rtl="0" eaLnBrk="1" latinLnBrk="0" hangingPunct="1">
              <a:defRPr sz="1400" kern="1200">
                <a:solidFill>
                  <a:srgbClr val="000000"/>
                </a:solidFill>
                <a:latin typeface="Arial" charset="0"/>
              </a:defRPr>
            </a:lvl8pPr>
            <a:lvl9pPr marL="3657600" algn="l" defTabSz="914400" rtl="0" eaLnBrk="1" latinLnBrk="0" hangingPunct="1">
              <a:defRPr sz="1400" kern="1200">
                <a:solidFill>
                  <a:srgbClr val="000000"/>
                </a:solidFill>
                <a:latin typeface="Arial" charset="0"/>
              </a:defRPr>
            </a:lvl9pPr>
          </a:lstStyle>
          <a:p xmlns:a="http://schemas.openxmlformats.org/drawingml/2006/main">
            <a:r>
              <a:rPr lang="en-US" sz="1200" dirty="0"/>
              <a:t>     Journals</a:t>
            </a:r>
          </a:p>
          <a:p xmlns:a="http://schemas.openxmlformats.org/drawingml/2006/main">
            <a:r>
              <a:rPr lang="en-US" sz="1200" dirty="0"/>
              <a:t>$2.8,  1.6%</a:t>
            </a:r>
            <a:endParaRPr lang="en-US" sz="1200" dirty="0">
              <a:solidFill>
                <a:srgbClr val="0070C0"/>
              </a:solidFill>
            </a:endParaRPr>
          </a:p>
        </cdr:txBody>
      </cdr:sp>
      <cdr:sp macro="" textlink="">
        <cdr:nvSpPr>
          <cdr:cNvPr id="4" name="Rectangle 3"/>
          <cdr:cNvSpPr>
            <a:spLocks xmlns:a="http://schemas.openxmlformats.org/drawingml/2006/main" noChangeArrowheads="1"/>
          </cdr:cNvSpPr>
        </cdr:nvSpPr>
        <cdr:spPr bwMode="auto">
          <a:xfrm xmlns:a="http://schemas.openxmlformats.org/drawingml/2006/main">
            <a:off x="6804552" y="4348433"/>
            <a:ext cx="137160" cy="137160"/>
          </a:xfrm>
          <a:prstGeom xmlns:a="http://schemas.openxmlformats.org/drawingml/2006/main" prst="rect">
            <a:avLst/>
          </a:prstGeom>
          <a:solidFill xmlns:a="http://schemas.openxmlformats.org/drawingml/2006/main">
            <a:srgbClr val="506772"/>
          </a:solidFill>
          <a:ln xmlns:a="http://schemas.openxmlformats.org/drawingml/2006/main" w="9525">
            <a:noFill/>
            <a:miter lim="800000"/>
            <a:headEnd/>
            <a:tailEnd/>
          </a:l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en-US"/>
            </a:defPPr>
            <a:lvl1pPr algn="l" rtl="0" fontAlgn="base">
              <a:spcBef>
                <a:spcPct val="20000"/>
              </a:spcBef>
              <a:spcAft>
                <a:spcPct val="0"/>
              </a:spcAft>
              <a:defRPr lang="en-US" sz="1400" kern="1200">
                <a:solidFill>
                  <a:srgbClr val="000000"/>
                </a:solidFill>
                <a:latin typeface="Arial" charset="0"/>
              </a:defRPr>
            </a:lvl1pPr>
            <a:lvl2pPr marL="457200" algn="ctr" rtl="0" fontAlgn="base">
              <a:spcBef>
                <a:spcPct val="20000"/>
              </a:spcBef>
              <a:spcAft>
                <a:spcPct val="0"/>
              </a:spcAft>
              <a:defRPr sz="1400" kern="1200">
                <a:solidFill>
                  <a:srgbClr val="000000"/>
                </a:solidFill>
                <a:latin typeface="Arial" charset="0"/>
              </a:defRPr>
            </a:lvl2pPr>
            <a:lvl3pPr marL="914400" algn="ctr" rtl="0" fontAlgn="base">
              <a:spcBef>
                <a:spcPct val="20000"/>
              </a:spcBef>
              <a:spcAft>
                <a:spcPct val="0"/>
              </a:spcAft>
              <a:defRPr sz="1400" kern="1200">
                <a:solidFill>
                  <a:srgbClr val="000000"/>
                </a:solidFill>
                <a:latin typeface="Arial" charset="0"/>
              </a:defRPr>
            </a:lvl3pPr>
            <a:lvl4pPr marL="1371600" algn="ctr" rtl="0" fontAlgn="base">
              <a:spcBef>
                <a:spcPct val="20000"/>
              </a:spcBef>
              <a:spcAft>
                <a:spcPct val="0"/>
              </a:spcAft>
              <a:defRPr sz="1400" kern="1200">
                <a:solidFill>
                  <a:srgbClr val="000000"/>
                </a:solidFill>
                <a:latin typeface="Arial" charset="0"/>
              </a:defRPr>
            </a:lvl4pPr>
            <a:lvl5pPr marL="1828800" algn="ctr" rtl="0" fontAlgn="base">
              <a:spcBef>
                <a:spcPct val="20000"/>
              </a:spcBef>
              <a:spcAft>
                <a:spcPct val="0"/>
              </a:spcAft>
              <a:defRPr sz="1400" kern="1200">
                <a:solidFill>
                  <a:srgbClr val="000000"/>
                </a:solidFill>
                <a:latin typeface="Arial" charset="0"/>
              </a:defRPr>
            </a:lvl5pPr>
            <a:lvl6pPr marL="2286000" algn="l" defTabSz="914400" rtl="0" eaLnBrk="1" latinLnBrk="0" hangingPunct="1">
              <a:defRPr sz="1400" kern="1200">
                <a:solidFill>
                  <a:srgbClr val="000000"/>
                </a:solidFill>
                <a:latin typeface="Arial" charset="0"/>
              </a:defRPr>
            </a:lvl6pPr>
            <a:lvl7pPr marL="2743200" algn="l" defTabSz="914400" rtl="0" eaLnBrk="1" latinLnBrk="0" hangingPunct="1">
              <a:defRPr sz="1400" kern="1200">
                <a:solidFill>
                  <a:srgbClr val="000000"/>
                </a:solidFill>
                <a:latin typeface="Arial" charset="0"/>
              </a:defRPr>
            </a:lvl7pPr>
            <a:lvl8pPr marL="3200400" algn="l" defTabSz="914400" rtl="0" eaLnBrk="1" latinLnBrk="0" hangingPunct="1">
              <a:defRPr sz="1400" kern="1200">
                <a:solidFill>
                  <a:srgbClr val="000000"/>
                </a:solidFill>
                <a:latin typeface="Arial" charset="0"/>
              </a:defRPr>
            </a:lvl8pPr>
            <a:lvl9pPr marL="3657600" algn="l" defTabSz="914400" rtl="0" eaLnBrk="1" latinLnBrk="0" hangingPunct="1">
              <a:defRPr sz="1400" kern="1200">
                <a:solidFill>
                  <a:srgbClr val="000000"/>
                </a:solidFill>
                <a:latin typeface="Arial" charset="0"/>
              </a:defRPr>
            </a:lvl9pPr>
          </a:lstStyle>
          <a:p xmlns:a="http://schemas.openxmlformats.org/drawingml/2006/main">
            <a:endParaRPr lang="en-US"/>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vl1pPr>
          </a:lstStyle>
          <a:p>
            <a:endParaRPr lang="en-US" dirty="0"/>
          </a:p>
        </p:txBody>
      </p:sp>
      <p:sp>
        <p:nvSpPr>
          <p:cNvPr id="542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fld id="{57F917A2-B66A-423A-B6EB-A47C9428BCAF}" type="datetime1">
              <a:rPr lang="en-US"/>
              <a:pPr/>
              <a:t>3/26/2020</a:t>
            </a:fld>
            <a:endParaRPr lang="en-US" dirty="0"/>
          </a:p>
        </p:txBody>
      </p:sp>
      <p:sp>
        <p:nvSpPr>
          <p:cNvPr id="542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vl1pPr>
          </a:lstStyle>
          <a:p>
            <a:endParaRPr lang="en-US" dirty="0"/>
          </a:p>
        </p:txBody>
      </p:sp>
      <p:sp>
        <p:nvSpPr>
          <p:cNvPr id="542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43589125-FD7F-4601-BBA6-592F86241B2C}"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vl1pPr>
          </a:lstStyle>
          <a:p>
            <a:endParaRPr lang="en-US" dirty="0"/>
          </a:p>
        </p:txBody>
      </p:sp>
      <p:sp>
        <p:nvSpPr>
          <p:cNvPr id="1536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fld id="{BE458C68-7D75-4C28-A190-FB25E3AB702A}" type="datetime1">
              <a:rPr lang="en-US"/>
              <a:pPr/>
              <a:t>3/26/2020</a:t>
            </a:fld>
            <a:endParaRPr lang="en-US" dirty="0"/>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vl1pPr>
          </a:lstStyle>
          <a:p>
            <a:endParaRPr lang="en-US" dirty="0"/>
          </a:p>
        </p:txBody>
      </p:sp>
      <p:sp>
        <p:nvSpPr>
          <p:cNvPr id="1536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2DB79AE3-FFA0-412E-BDC5-6B7FAF1B9856}"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B79AE3-FFA0-412E-BDC5-6B7FAF1B985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Rot="1" noChangeAspect="1" noChangeArrowheads="1" noTextEdit="1"/>
          </p:cNvSpPr>
          <p:nvPr>
            <p:ph type="sldImg"/>
          </p:nvPr>
        </p:nvSpPr>
        <p:spPr>
          <a:ln/>
        </p:spPr>
      </p:sp>
      <p:sp>
        <p:nvSpPr>
          <p:cNvPr id="111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B79AE3-FFA0-412E-BDC5-6B7FAF1B985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B79AE3-FFA0-412E-BDC5-6B7FAF1B9856}"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B79AE3-FFA0-412E-BDC5-6B7FAF1B9856}"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dirty="0"/>
          </a:p>
        </p:txBody>
      </p:sp>
      <p:sp>
        <p:nvSpPr>
          <p:cNvPr id="37892" name="Slide Number Placeholder 3"/>
          <p:cNvSpPr>
            <a:spLocks noGrp="1"/>
          </p:cNvSpPr>
          <p:nvPr>
            <p:ph type="sldNum" sz="quarter" idx="5"/>
          </p:nvPr>
        </p:nvSpPr>
        <p:spPr>
          <a:noFill/>
        </p:spPr>
        <p:txBody>
          <a:bodyPr/>
          <a:lstStyle/>
          <a:p>
            <a:fld id="{2E0EC2A7-BFB9-4FB7-9ADD-F81EB13EE858}" type="slidenum">
              <a:rPr lang="en-US"/>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B79AE3-FFA0-412E-BDC5-6B7FAF1B985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F4D0E34-55A0-4BD2-B36B-2012D43E966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5079" name="Rectangle 23"/>
          <p:cNvSpPr>
            <a:spLocks noChangeArrowheads="1"/>
          </p:cNvSpPr>
          <p:nvPr/>
        </p:nvSpPr>
        <p:spPr bwMode="hidden">
          <a:xfrm flipH="1">
            <a:off x="7938" y="2497138"/>
            <a:ext cx="9144000" cy="1617662"/>
          </a:xfrm>
          <a:prstGeom prst="rect">
            <a:avLst/>
          </a:prstGeom>
          <a:gradFill rotWithShape="1">
            <a:gsLst>
              <a:gs pos="0">
                <a:srgbClr val="DBDEE5"/>
              </a:gs>
              <a:gs pos="100000">
                <a:schemeClr val="bg1"/>
              </a:gs>
            </a:gsLst>
            <a:lin ang="5400000" scaled="1"/>
          </a:gradFill>
          <a:ln w="12700" algn="ctr">
            <a:noFill/>
            <a:miter lim="800000"/>
            <a:headEnd/>
            <a:tailEnd/>
          </a:ln>
          <a:effectLst/>
        </p:spPr>
        <p:txBody>
          <a:bodyPr wrap="none" anchor="ctr"/>
          <a:lstStyle/>
          <a:p>
            <a:endParaRPr lang="en-US" dirty="0"/>
          </a:p>
        </p:txBody>
      </p:sp>
      <p:sp>
        <p:nvSpPr>
          <p:cNvPr id="45082" name="titlemaster_line1"/>
          <p:cNvSpPr>
            <a:spLocks noChangeArrowheads="1"/>
          </p:cNvSpPr>
          <p:nvPr/>
        </p:nvSpPr>
        <p:spPr bwMode="black">
          <a:xfrm>
            <a:off x="7938" y="2324100"/>
            <a:ext cx="2686050" cy="134938"/>
          </a:xfrm>
          <a:prstGeom prst="rect">
            <a:avLst/>
          </a:prstGeom>
          <a:solidFill>
            <a:srgbClr val="A41128"/>
          </a:solidFill>
          <a:ln w="3175" algn="ctr">
            <a:solidFill>
              <a:srgbClr val="A41128"/>
            </a:solidFill>
            <a:miter lim="800000"/>
            <a:headEnd/>
            <a:tailEnd/>
          </a:ln>
          <a:effectLst/>
        </p:spPr>
        <p:txBody>
          <a:bodyPr wrap="none" anchor="ctr"/>
          <a:lstStyle/>
          <a:p>
            <a:pPr>
              <a:spcBef>
                <a:spcPct val="0"/>
              </a:spcBef>
            </a:pPr>
            <a:endParaRPr lang="en-US" sz="1200" b="1" dirty="0"/>
          </a:p>
        </p:txBody>
      </p:sp>
      <p:sp>
        <p:nvSpPr>
          <p:cNvPr id="45083" name="titlemaster_line2"/>
          <p:cNvSpPr>
            <a:spLocks noChangeArrowheads="1"/>
          </p:cNvSpPr>
          <p:nvPr/>
        </p:nvSpPr>
        <p:spPr bwMode="black">
          <a:xfrm>
            <a:off x="2730500" y="2324100"/>
            <a:ext cx="6410325" cy="134938"/>
          </a:xfrm>
          <a:prstGeom prst="rect">
            <a:avLst/>
          </a:prstGeom>
          <a:solidFill>
            <a:srgbClr val="BBBBBA"/>
          </a:solidFill>
          <a:ln w="3175" algn="ctr">
            <a:solidFill>
              <a:srgbClr val="BBBBBA"/>
            </a:solidFill>
            <a:miter lim="800000"/>
            <a:headEnd/>
            <a:tailEnd/>
          </a:ln>
          <a:effectLst/>
        </p:spPr>
        <p:txBody>
          <a:bodyPr wrap="none" anchor="ctr"/>
          <a:lstStyle/>
          <a:p>
            <a:endParaRPr lang="en-US" dirty="0"/>
          </a:p>
        </p:txBody>
      </p:sp>
      <p:sp>
        <p:nvSpPr>
          <p:cNvPr id="45084" name="Rectangle 28"/>
          <p:cNvSpPr>
            <a:spLocks noChangeArrowheads="1"/>
          </p:cNvSpPr>
          <p:nvPr/>
        </p:nvSpPr>
        <p:spPr bwMode="white">
          <a:xfrm>
            <a:off x="7938" y="0"/>
            <a:ext cx="9144000" cy="2286000"/>
          </a:xfrm>
          <a:prstGeom prst="rect">
            <a:avLst/>
          </a:prstGeom>
          <a:gradFill rotWithShape="1">
            <a:gsLst>
              <a:gs pos="0">
                <a:srgbClr val="688A92"/>
              </a:gs>
              <a:gs pos="100000">
                <a:srgbClr val="5C7B82"/>
              </a:gs>
            </a:gsLst>
            <a:lin ang="5400000" scaled="1"/>
          </a:gradFill>
          <a:ln w="12700" algn="ctr">
            <a:noFill/>
            <a:miter lim="800000"/>
            <a:headEnd/>
            <a:tailEnd/>
          </a:ln>
          <a:effectLst/>
        </p:spPr>
        <p:txBody>
          <a:bodyPr wrap="none" anchor="ctr"/>
          <a:lstStyle/>
          <a:p>
            <a:endParaRPr lang="en-US" dirty="0"/>
          </a:p>
        </p:txBody>
      </p:sp>
      <p:pic>
        <p:nvPicPr>
          <p:cNvPr id="45085" name="titlemaster_zslogo" descr="ZS-logo-isolate_GRYSCL"/>
          <p:cNvPicPr>
            <a:picLocks noChangeAspect="1" noChangeArrowheads="1"/>
          </p:cNvPicPr>
          <p:nvPr/>
        </p:nvPicPr>
        <p:blipFill>
          <a:blip r:embed="rId2" cstate="print">
            <a:lum bright="100000" contrast="100000"/>
          </a:blip>
          <a:srcRect/>
          <a:stretch>
            <a:fillRect/>
          </a:stretch>
        </p:blipFill>
        <p:spPr bwMode="black">
          <a:xfrm>
            <a:off x="566738" y="568325"/>
            <a:ext cx="1590675" cy="1377950"/>
          </a:xfrm>
          <a:prstGeom prst="rect">
            <a:avLst/>
          </a:prstGeom>
          <a:noFill/>
          <a:ln w="9525">
            <a:noFill/>
            <a:miter lim="800000"/>
            <a:headEnd/>
            <a:tailEnd/>
          </a:ln>
        </p:spPr>
      </p:pic>
      <p:sp>
        <p:nvSpPr>
          <p:cNvPr id="45101" name="slide_footer"/>
          <p:cNvSpPr>
            <a:spLocks noChangeArrowheads="1"/>
          </p:cNvSpPr>
          <p:nvPr/>
        </p:nvSpPr>
        <p:spPr bwMode="gray">
          <a:xfrm>
            <a:off x="4800600" y="6421438"/>
            <a:ext cx="4114800" cy="346075"/>
          </a:xfrm>
          <a:prstGeom prst="rect">
            <a:avLst/>
          </a:prstGeom>
          <a:noFill/>
          <a:ln w="9525">
            <a:noFill/>
            <a:miter lim="800000"/>
            <a:headEnd/>
            <a:tailEnd/>
          </a:ln>
          <a:effectLst/>
        </p:spPr>
        <p:txBody>
          <a:bodyPr lIns="93905" tIns="46953" rIns="93905" bIns="46953"/>
          <a:lstStyle/>
          <a:p>
            <a:pPr algn="r" defTabSz="938213" eaLnBrk="0" hangingPunct="0">
              <a:spcBef>
                <a:spcPct val="0"/>
              </a:spcBef>
            </a:pPr>
            <a:endParaRPr lang="en-US" sz="1000" dirty="0">
              <a:solidFill>
                <a:srgbClr val="5F5F5F"/>
              </a:solidFill>
            </a:endParaRPr>
          </a:p>
        </p:txBody>
      </p:sp>
      <p:sp>
        <p:nvSpPr>
          <p:cNvPr id="45102" name="slide_client&amp;project_name"/>
          <p:cNvSpPr>
            <a:spLocks noChangeArrowheads="1"/>
          </p:cNvSpPr>
          <p:nvPr/>
        </p:nvSpPr>
        <p:spPr bwMode="gray">
          <a:xfrm>
            <a:off x="2647950" y="2641600"/>
            <a:ext cx="6038850" cy="1365250"/>
          </a:xfrm>
          <a:prstGeom prst="rect">
            <a:avLst/>
          </a:prstGeom>
          <a:noFill/>
          <a:ln w="9525" algn="ctr">
            <a:noFill/>
            <a:miter lim="800000"/>
            <a:headEnd/>
            <a:tailEnd/>
          </a:ln>
          <a:effectLst/>
        </p:spPr>
        <p:txBody>
          <a:bodyPr lIns="86493" tIns="34922" rIns="86493" bIns="34922" anchor="b"/>
          <a:lstStyle/>
          <a:p>
            <a:pPr algn="l">
              <a:spcBef>
                <a:spcPct val="0"/>
              </a:spcBef>
            </a:pPr>
            <a:endParaRPr lang="en-US" sz="3000" dirty="0"/>
          </a:p>
        </p:txBody>
      </p:sp>
      <p:sp>
        <p:nvSpPr>
          <p:cNvPr id="45103" name="slide_projectinformation"/>
          <p:cNvSpPr>
            <a:spLocks noChangeArrowheads="1"/>
          </p:cNvSpPr>
          <p:nvPr/>
        </p:nvSpPr>
        <p:spPr bwMode="gray">
          <a:xfrm>
            <a:off x="2647950" y="3944938"/>
            <a:ext cx="6038850" cy="793750"/>
          </a:xfrm>
          <a:prstGeom prst="rect">
            <a:avLst/>
          </a:prstGeom>
          <a:noFill/>
          <a:ln w="9525" algn="ctr">
            <a:noFill/>
            <a:miter lim="800000"/>
            <a:headEnd/>
            <a:tailEnd/>
          </a:ln>
          <a:effectLst/>
        </p:spPr>
        <p:txBody>
          <a:bodyPr lIns="86493" tIns="34922" rIns="86493" bIns="34922"/>
          <a:lstStyle/>
          <a:p>
            <a:pPr algn="l" eaLnBrk="0" hangingPunct="0">
              <a:buSzPct val="110000"/>
            </a:pPr>
            <a:endParaRPr lang="en-US" sz="2400" dirty="0"/>
          </a:p>
        </p:txBody>
      </p:sp>
      <p:sp>
        <p:nvSpPr>
          <p:cNvPr id="45104" name="slide_date"/>
          <p:cNvSpPr>
            <a:spLocks noChangeArrowheads="1"/>
          </p:cNvSpPr>
          <p:nvPr/>
        </p:nvSpPr>
        <p:spPr bwMode="gray">
          <a:xfrm>
            <a:off x="2647950" y="4830763"/>
            <a:ext cx="6038850" cy="420687"/>
          </a:xfrm>
          <a:prstGeom prst="rect">
            <a:avLst/>
          </a:prstGeom>
          <a:noFill/>
          <a:ln w="9525" algn="ctr">
            <a:noFill/>
            <a:miter lim="800000"/>
            <a:headEnd/>
            <a:tailEnd/>
          </a:ln>
          <a:effectLst/>
        </p:spPr>
        <p:txBody>
          <a:bodyPr lIns="86493" tIns="34922" rIns="86493" bIns="34922"/>
          <a:lstStyle/>
          <a:p>
            <a:pPr algn="l">
              <a:lnSpc>
                <a:spcPct val="90000"/>
              </a:lnSpc>
              <a:spcBef>
                <a:spcPct val="50000"/>
              </a:spcBef>
              <a:buClr>
                <a:srgbClr val="688A92"/>
              </a:buClr>
              <a:buSzPct val="110000"/>
              <a:buFont typeface="Wingdings" pitchFamily="2" charset="2"/>
              <a:buNone/>
            </a:pPr>
            <a:endParaRPr lang="en-US" sz="2000" dirty="0">
              <a:solidFill>
                <a:srgbClr val="5F5F5F"/>
              </a:solidFill>
            </a:endParaRPr>
          </a:p>
        </p:txBody>
      </p:sp>
      <p:sp>
        <p:nvSpPr>
          <p:cNvPr id="45105" name="slide_disclaimer"/>
          <p:cNvSpPr>
            <a:spLocks noChangeArrowheads="1"/>
          </p:cNvSpPr>
          <p:nvPr/>
        </p:nvSpPr>
        <p:spPr bwMode="gray">
          <a:xfrm>
            <a:off x="2633663" y="5357813"/>
            <a:ext cx="6007100" cy="457200"/>
          </a:xfrm>
          <a:prstGeom prst="rect">
            <a:avLst/>
          </a:prstGeom>
          <a:noFill/>
          <a:ln w="12700">
            <a:noFill/>
            <a:miter lim="800000"/>
            <a:headEnd/>
            <a:tailEnd/>
          </a:ln>
          <a:effectLst/>
        </p:spPr>
        <p:txBody>
          <a:bodyPr lIns="86493" tIns="43247" rIns="86493" bIns="43247" anchor="ctr"/>
          <a:lstStyle/>
          <a:p>
            <a:pPr algn="l" defTabSz="865188" eaLnBrk="0" hangingPunct="0">
              <a:spcBef>
                <a:spcPct val="0"/>
              </a:spcBef>
            </a:pPr>
            <a:endParaRPr lang="en-US" sz="1000" dirty="0">
              <a:solidFill>
                <a:srgbClr val="5F5F5F"/>
              </a:solidFill>
            </a:endParaRPr>
          </a:p>
        </p:txBody>
      </p:sp>
      <p:sp>
        <p:nvSpPr>
          <p:cNvPr id="45110" name="titlemaster_clientname"/>
          <p:cNvSpPr>
            <a:spLocks noGrp="1" noChangeArrowheads="1"/>
          </p:cNvSpPr>
          <p:nvPr>
            <p:ph type="ctrTitle"/>
          </p:nvPr>
        </p:nvSpPr>
        <p:spPr bwMode="gray">
          <a:xfrm>
            <a:off x="2800350" y="2794000"/>
            <a:ext cx="6038850" cy="1365250"/>
          </a:xfrm>
        </p:spPr>
        <p:txBody>
          <a:bodyPr anchor="b"/>
          <a:lstStyle>
            <a:lvl1pPr>
              <a:defRPr sz="3000"/>
            </a:lvl1pPr>
          </a:lstStyle>
          <a:p>
            <a:r>
              <a:rPr lang="en-US"/>
              <a:t>Click to edit Master title style</a:t>
            </a:r>
          </a:p>
        </p:txBody>
      </p:sp>
      <p:sp>
        <p:nvSpPr>
          <p:cNvPr id="45111" name="titlemaster_projectinformation"/>
          <p:cNvSpPr>
            <a:spLocks noGrp="1" noChangeArrowheads="1"/>
          </p:cNvSpPr>
          <p:nvPr>
            <p:ph type="subTitle" idx="1"/>
          </p:nvPr>
        </p:nvSpPr>
        <p:spPr bwMode="gray">
          <a:xfrm>
            <a:off x="2800350" y="4097338"/>
            <a:ext cx="6038850" cy="793750"/>
          </a:xfrm>
          <a:ln algn="ctr"/>
        </p:spPr>
        <p:txBody>
          <a:bodyPr lIns="86493" tIns="34922" rIns="86493" bIns="34922"/>
          <a:lstStyle>
            <a:lvl1pPr marL="0" indent="0">
              <a:buClrTx/>
              <a:buFontTx/>
              <a:buNone/>
              <a:defRPr sz="2400"/>
            </a:lvl1pPr>
          </a:lstStyle>
          <a:p>
            <a:r>
              <a:rPr lang="en-US"/>
              <a:t>Click to edit Master subtitle style</a:t>
            </a:r>
          </a:p>
        </p:txBody>
      </p:sp>
      <p:sp>
        <p:nvSpPr>
          <p:cNvPr id="45114" name="titlemaster_clientlogo"/>
          <p:cNvSpPr txBox="1">
            <a:spLocks noChangeArrowheads="1"/>
          </p:cNvSpPr>
          <p:nvPr userDrawn="1"/>
        </p:nvSpPr>
        <p:spPr bwMode="auto">
          <a:xfrm>
            <a:off x="7302500" y="611188"/>
            <a:ext cx="1517650" cy="1279525"/>
          </a:xfrm>
          <a:prstGeom prst="rect">
            <a:avLst/>
          </a:prstGeom>
          <a:noFill/>
          <a:ln w="9525">
            <a:noFill/>
            <a:miter lim="800000"/>
            <a:headEnd/>
            <a:tailEnd/>
          </a:ln>
          <a:effectLst/>
        </p:spPr>
        <p:txBody>
          <a:bodyPr/>
          <a:lstStyle/>
          <a:p>
            <a:pPr algn="l">
              <a:spcBef>
                <a:spcPct val="50000"/>
              </a:spcBef>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5083"/>
                                        </p:tgtEl>
                                        <p:attrNameLst>
                                          <p:attrName>style.visibility</p:attrName>
                                        </p:attrNameLst>
                                      </p:cBhvr>
                                      <p:to>
                                        <p:strVal val="visible"/>
                                      </p:to>
                                    </p:set>
                                    <p:animEffect transition="in" filter="wipe(right)">
                                      <p:cBhvr>
                                        <p:cTn id="7" dur="1000"/>
                                        <p:tgtEl>
                                          <p:spTgt spid="45083"/>
                                        </p:tgtEl>
                                      </p:cBhvr>
                                    </p:animEffect>
                                  </p:childTnLst>
                                </p:cTn>
                              </p:par>
                              <p:par>
                                <p:cTn id="8" presetID="10" presetClass="entr" presetSubtype="0" fill="hold" grpId="0" nodeType="withEffect">
                                  <p:stCondLst>
                                    <p:cond delay="800"/>
                                  </p:stCondLst>
                                  <p:childTnLst>
                                    <p:set>
                                      <p:cBhvr>
                                        <p:cTn id="9" dur="1" fill="hold">
                                          <p:stCondLst>
                                            <p:cond delay="0"/>
                                          </p:stCondLst>
                                        </p:cTn>
                                        <p:tgtEl>
                                          <p:spTgt spid="45082"/>
                                        </p:tgtEl>
                                        <p:attrNameLst>
                                          <p:attrName>style.visibility</p:attrName>
                                        </p:attrNameLst>
                                      </p:cBhvr>
                                      <p:to>
                                        <p:strVal val="visible"/>
                                      </p:to>
                                    </p:set>
                                    <p:animEffect transition="in" filter="fade">
                                      <p:cBhvr>
                                        <p:cTn id="10" dur="1000"/>
                                        <p:tgtEl>
                                          <p:spTgt spid="45082"/>
                                        </p:tgtEl>
                                      </p:cBhvr>
                                    </p:animEffect>
                                  </p:childTnLst>
                                </p:cTn>
                              </p:par>
                              <p:par>
                                <p:cTn id="11" presetID="10" presetClass="entr" presetSubtype="0" fill="hold" grpId="0" nodeType="withEffect">
                                  <p:stCondLst>
                                    <p:cond delay="800"/>
                                  </p:stCondLst>
                                  <p:childTnLst>
                                    <p:set>
                                      <p:cBhvr>
                                        <p:cTn id="12" dur="1" fill="hold">
                                          <p:stCondLst>
                                            <p:cond delay="0"/>
                                          </p:stCondLst>
                                        </p:cTn>
                                        <p:tgtEl>
                                          <p:spTgt spid="45084"/>
                                        </p:tgtEl>
                                        <p:attrNameLst>
                                          <p:attrName>style.visibility</p:attrName>
                                        </p:attrNameLst>
                                      </p:cBhvr>
                                      <p:to>
                                        <p:strVal val="visible"/>
                                      </p:to>
                                    </p:set>
                                    <p:animEffect transition="in" filter="fade">
                                      <p:cBhvr>
                                        <p:cTn id="13" dur="1000"/>
                                        <p:tgtEl>
                                          <p:spTgt spid="45084"/>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45079"/>
                                        </p:tgtEl>
                                        <p:attrNameLst>
                                          <p:attrName>style.visibility</p:attrName>
                                        </p:attrNameLst>
                                      </p:cBhvr>
                                      <p:to>
                                        <p:strVal val="visible"/>
                                      </p:to>
                                    </p:set>
                                    <p:animEffect transition="in" filter="fade">
                                      <p:cBhvr>
                                        <p:cTn id="16" dur="1000"/>
                                        <p:tgtEl>
                                          <p:spTgt spid="45079"/>
                                        </p:tgtEl>
                                      </p:cBhvr>
                                    </p:animEffect>
                                  </p:childTnLst>
                                </p:cTn>
                              </p:par>
                            </p:childTnLst>
                          </p:cTn>
                        </p:par>
                        <p:par>
                          <p:cTn id="17" fill="hold">
                            <p:stCondLst>
                              <p:cond delay="1800"/>
                            </p:stCondLst>
                            <p:childTnLst>
                              <p:par>
                                <p:cTn id="18" presetID="10" presetClass="entr" presetSubtype="0" fill="hold" grpId="0" nodeType="afterEffect">
                                  <p:stCondLst>
                                    <p:cond delay="0"/>
                                  </p:stCondLst>
                                  <p:childTnLst>
                                    <p:set>
                                      <p:cBhvr>
                                        <p:cTn id="19" dur="1" fill="hold">
                                          <p:stCondLst>
                                            <p:cond delay="0"/>
                                          </p:stCondLst>
                                        </p:cTn>
                                        <p:tgtEl>
                                          <p:spTgt spid="45110"/>
                                        </p:tgtEl>
                                        <p:attrNameLst>
                                          <p:attrName>style.visibility</p:attrName>
                                        </p:attrNameLst>
                                      </p:cBhvr>
                                      <p:to>
                                        <p:strVal val="visible"/>
                                      </p:to>
                                    </p:set>
                                    <p:animEffect transition="in" filter="fade">
                                      <p:cBhvr>
                                        <p:cTn id="20" dur="1000"/>
                                        <p:tgtEl>
                                          <p:spTgt spid="451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5111">
                                            <p:txEl>
                                              <p:pRg st="0" end="0"/>
                                            </p:txEl>
                                          </p:spTgt>
                                        </p:tgtEl>
                                        <p:attrNameLst>
                                          <p:attrName>style.visibility</p:attrName>
                                        </p:attrNameLst>
                                      </p:cBhvr>
                                      <p:to>
                                        <p:strVal val="visible"/>
                                      </p:to>
                                    </p:set>
                                    <p:animEffect transition="in" filter="fade">
                                      <p:cBhvr>
                                        <p:cTn id="23" dur="1000"/>
                                        <p:tgtEl>
                                          <p:spTgt spid="451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9" grpId="0" animBg="1"/>
      <p:bldP spid="45082" grpId="0" animBg="1"/>
      <p:bldP spid="45083" grpId="0" animBg="1"/>
      <p:bldP spid="45084" grpId="0" animBg="1"/>
      <p:bldP spid="45110" grpId="0"/>
      <p:bldP spid="45111" grpId="0" build="p">
        <p:tmplLst>
          <p:tmpl lvl="1">
            <p:tnLst>
              <p:par>
                <p:cTn presetID="10" presetClass="entr" presetSubtype="0" fill="hold" nodeType="withEffect">
                  <p:stCondLst>
                    <p:cond delay="0"/>
                  </p:stCondLst>
                  <p:childTnLst>
                    <p:set>
                      <p:cBhvr>
                        <p:cTn dur="1" fill="hold">
                          <p:stCondLst>
                            <p:cond delay="0"/>
                          </p:stCondLst>
                        </p:cTn>
                        <p:tgtEl>
                          <p:spTgt spid="45111"/>
                        </p:tgtEl>
                        <p:attrNameLst>
                          <p:attrName>style.visibility</p:attrName>
                        </p:attrNameLst>
                      </p:cBhvr>
                      <p:to>
                        <p:strVal val="visible"/>
                      </p:to>
                    </p:set>
                    <p:animEffect transition="in" filter="fade">
                      <p:cBhvr>
                        <p:cTn dur="1000"/>
                        <p:tgtEl>
                          <p:spTgt spid="4511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425450"/>
            <a:ext cx="2068512" cy="57007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8625" y="425450"/>
            <a:ext cx="6056313" cy="57007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454094"/>
            <a:ext cx="8275637" cy="347525"/>
          </a:xfrm>
        </p:spPr>
        <p:txBody>
          <a:bodyPr/>
          <a:lstStyle>
            <a:lvl1pPr>
              <a:defRPr sz="18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8625" y="1600200"/>
            <a:ext cx="40592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0263" y="1600200"/>
            <a:ext cx="40608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37" name="Rectangle 29"/>
          <p:cNvSpPr>
            <a:spLocks noChangeArrowheads="1"/>
          </p:cNvSpPr>
          <p:nvPr/>
        </p:nvSpPr>
        <p:spPr bwMode="black">
          <a:xfrm>
            <a:off x="0" y="1039813"/>
            <a:ext cx="433388" cy="134937"/>
          </a:xfrm>
          <a:prstGeom prst="rect">
            <a:avLst/>
          </a:prstGeom>
          <a:solidFill>
            <a:srgbClr val="A41128"/>
          </a:solidFill>
          <a:ln w="3175" algn="ctr">
            <a:solidFill>
              <a:srgbClr val="A41128"/>
            </a:solidFill>
            <a:miter lim="800000"/>
            <a:headEnd/>
            <a:tailEnd/>
          </a:ln>
          <a:effectLst/>
        </p:spPr>
        <p:txBody>
          <a:bodyPr wrap="none" anchor="ctr"/>
          <a:lstStyle/>
          <a:p>
            <a:pPr>
              <a:spcBef>
                <a:spcPct val="0"/>
              </a:spcBef>
            </a:pPr>
            <a:endParaRPr lang="en-US" sz="1200" b="1" dirty="0"/>
          </a:p>
        </p:txBody>
      </p:sp>
      <p:sp>
        <p:nvSpPr>
          <p:cNvPr id="43038" name="Rectangle 30"/>
          <p:cNvSpPr>
            <a:spLocks noChangeArrowheads="1"/>
          </p:cNvSpPr>
          <p:nvPr/>
        </p:nvSpPr>
        <p:spPr bwMode="black">
          <a:xfrm>
            <a:off x="477838" y="1039813"/>
            <a:ext cx="8662987" cy="134937"/>
          </a:xfrm>
          <a:prstGeom prst="rect">
            <a:avLst/>
          </a:prstGeom>
          <a:solidFill>
            <a:srgbClr val="BBBBBA"/>
          </a:solidFill>
          <a:ln w="3175" algn="ctr">
            <a:solidFill>
              <a:srgbClr val="BBBBBA"/>
            </a:solidFill>
            <a:miter lim="800000"/>
            <a:headEnd/>
            <a:tailEnd/>
          </a:ln>
          <a:effectLst/>
        </p:spPr>
        <p:txBody>
          <a:bodyPr wrap="none" anchor="ctr"/>
          <a:lstStyle/>
          <a:p>
            <a:endParaRPr lang="en-US" dirty="0"/>
          </a:p>
        </p:txBody>
      </p:sp>
      <p:sp>
        <p:nvSpPr>
          <p:cNvPr id="43039" name="Rectangle 31"/>
          <p:cNvSpPr>
            <a:spLocks noChangeArrowheads="1"/>
          </p:cNvSpPr>
          <p:nvPr/>
        </p:nvSpPr>
        <p:spPr bwMode="hidden">
          <a:xfrm flipH="1">
            <a:off x="7938" y="1212850"/>
            <a:ext cx="9144000" cy="633413"/>
          </a:xfrm>
          <a:prstGeom prst="rect">
            <a:avLst/>
          </a:prstGeom>
          <a:gradFill rotWithShape="1">
            <a:gsLst>
              <a:gs pos="0">
                <a:srgbClr val="E4E6EB"/>
              </a:gs>
              <a:gs pos="100000">
                <a:srgbClr val="FFFFFF"/>
              </a:gs>
            </a:gsLst>
            <a:lin ang="5400000" scaled="1"/>
          </a:gradFill>
          <a:ln w="12700" algn="ctr">
            <a:noFill/>
            <a:miter lim="800000"/>
            <a:headEnd/>
            <a:tailEnd/>
          </a:ln>
          <a:effectLst/>
        </p:spPr>
        <p:txBody>
          <a:bodyPr wrap="none" anchor="ctr"/>
          <a:lstStyle/>
          <a:p>
            <a:endParaRPr lang="en-US" dirty="0"/>
          </a:p>
        </p:txBody>
      </p:sp>
      <p:sp>
        <p:nvSpPr>
          <p:cNvPr id="43040" name="slidemaster_title"/>
          <p:cNvSpPr>
            <a:spLocks noGrp="1" noChangeArrowheads="1"/>
          </p:cNvSpPr>
          <p:nvPr>
            <p:ph type="title"/>
          </p:nvPr>
        </p:nvSpPr>
        <p:spPr bwMode="black">
          <a:xfrm>
            <a:off x="430213" y="425450"/>
            <a:ext cx="8275637" cy="404813"/>
          </a:xfrm>
          <a:prstGeom prst="rect">
            <a:avLst/>
          </a:prstGeom>
          <a:noFill/>
          <a:ln w="9525" algn="ctr">
            <a:noFill/>
            <a:miter lim="800000"/>
            <a:headEnd/>
            <a:tailEnd/>
          </a:ln>
          <a:effectLst/>
        </p:spPr>
        <p:txBody>
          <a:bodyPr vert="horz" wrap="square" lIns="86493" tIns="34922" rIns="86493" bIns="34922" numCol="1" anchor="ctr" anchorCtr="0" compatLnSpc="1">
            <a:prstTxWarp prst="textNoShape">
              <a:avLst/>
            </a:prstTxWarp>
            <a:spAutoFit/>
          </a:bodyPr>
          <a:lstStyle/>
          <a:p>
            <a:pPr lvl="0"/>
            <a:r>
              <a:rPr lang="en-US"/>
              <a:t>Heading Text is Arial 22</a:t>
            </a:r>
          </a:p>
        </p:txBody>
      </p:sp>
      <p:sp>
        <p:nvSpPr>
          <p:cNvPr id="43043" name="slidemaster_filename"/>
          <p:cNvSpPr>
            <a:spLocks noChangeArrowheads="1"/>
          </p:cNvSpPr>
          <p:nvPr/>
        </p:nvSpPr>
        <p:spPr bwMode="black">
          <a:xfrm>
            <a:off x="6738938" y="6656388"/>
            <a:ext cx="2176462" cy="128587"/>
          </a:xfrm>
          <a:prstGeom prst="rect">
            <a:avLst/>
          </a:prstGeom>
          <a:noFill/>
          <a:ln w="9525">
            <a:noFill/>
            <a:miter lim="800000"/>
            <a:headEnd/>
            <a:tailEnd/>
          </a:ln>
          <a:effectLst/>
        </p:spPr>
        <p:txBody>
          <a:bodyPr lIns="0" tIns="0" rIns="0" bIns="0" anchor="b"/>
          <a:lstStyle/>
          <a:p>
            <a:pPr algn="r" defTabSz="938213">
              <a:lnSpc>
                <a:spcPct val="80000"/>
              </a:lnSpc>
              <a:spcBef>
                <a:spcPct val="0"/>
              </a:spcBef>
            </a:pPr>
            <a:r>
              <a:rPr lang="it-IT" sz="600">
                <a:solidFill>
                  <a:srgbClr val="5F5F5F"/>
                </a:solidFill>
              </a:rPr>
              <a:t>FENTORA ROI Review Discsussion 07292010</a:t>
            </a:r>
            <a:endParaRPr lang="en-US" sz="600" dirty="0">
              <a:solidFill>
                <a:srgbClr val="5F5F5F"/>
              </a:solidFill>
            </a:endParaRPr>
          </a:p>
        </p:txBody>
      </p:sp>
      <p:sp>
        <p:nvSpPr>
          <p:cNvPr id="43044" name="Rectangle 36"/>
          <p:cNvSpPr>
            <a:spLocks noChangeArrowheads="1"/>
          </p:cNvSpPr>
          <p:nvPr/>
        </p:nvSpPr>
        <p:spPr bwMode="gray">
          <a:xfrm>
            <a:off x="430213" y="1274763"/>
            <a:ext cx="8275637" cy="4946650"/>
          </a:xfrm>
          <a:prstGeom prst="rect">
            <a:avLst/>
          </a:prstGeom>
          <a:noFill/>
          <a:ln w="9525" algn="ctr">
            <a:noFill/>
            <a:miter lim="800000"/>
            <a:headEnd/>
            <a:tailEnd/>
          </a:ln>
          <a:effectLst/>
        </p:spPr>
        <p:txBody>
          <a:bodyPr lIns="86493" tIns="43247" rIns="86493" bIns="43247"/>
          <a:lstStyle/>
          <a:p>
            <a:pPr marL="222250" indent="-222250" algn="l" eaLnBrk="0" hangingPunct="0">
              <a:buClr>
                <a:srgbClr val="688A92"/>
              </a:buClr>
              <a:buSzPct val="110000"/>
              <a:buFont typeface="Wingdings" pitchFamily="2" charset="2"/>
              <a:buChar char="§"/>
            </a:pPr>
            <a:endParaRPr lang="en-US" sz="1800" dirty="0"/>
          </a:p>
        </p:txBody>
      </p:sp>
      <p:sp>
        <p:nvSpPr>
          <p:cNvPr id="43045" name="slidemaster_content"/>
          <p:cNvSpPr>
            <a:spLocks noGrp="1" noChangeArrowheads="1"/>
          </p:cNvSpPr>
          <p:nvPr>
            <p:ph type="body" idx="1"/>
          </p:nvPr>
        </p:nvSpPr>
        <p:spPr bwMode="black">
          <a:xfrm>
            <a:off x="428625" y="1600200"/>
            <a:ext cx="827246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Level one bullet text is Arial 18</a:t>
            </a:r>
          </a:p>
          <a:p>
            <a:pPr lvl="1"/>
            <a:r>
              <a:rPr lang="en-US"/>
              <a:t>Level two bullet text is Arial 16</a:t>
            </a:r>
          </a:p>
          <a:p>
            <a:pPr lvl="2"/>
            <a:r>
              <a:rPr lang="en-US"/>
              <a:t>Level three bullet text is Arial 16</a:t>
            </a:r>
          </a:p>
          <a:p>
            <a:pPr lvl="3"/>
            <a:r>
              <a:rPr lang="en-US"/>
              <a:t>Level four bullet is Arial 16</a:t>
            </a:r>
          </a:p>
          <a:p>
            <a:pPr lvl="4"/>
            <a:r>
              <a:rPr lang="en-US"/>
              <a:t>Level five bullet is Arial 16</a:t>
            </a:r>
          </a:p>
        </p:txBody>
      </p:sp>
      <p:sp>
        <p:nvSpPr>
          <p:cNvPr id="43048" name="slidemaster_copyright"/>
          <p:cNvSpPr>
            <a:spLocks noChangeArrowheads="1"/>
          </p:cNvSpPr>
          <p:nvPr/>
        </p:nvSpPr>
        <p:spPr bwMode="auto">
          <a:xfrm>
            <a:off x="228600" y="6653213"/>
            <a:ext cx="2174875" cy="128587"/>
          </a:xfrm>
          <a:prstGeom prst="rect">
            <a:avLst/>
          </a:prstGeom>
          <a:noFill/>
          <a:ln w="9525">
            <a:noFill/>
            <a:miter lim="800000"/>
            <a:headEnd/>
            <a:tailEnd/>
          </a:ln>
          <a:effectLst/>
        </p:spPr>
        <p:txBody>
          <a:bodyPr wrap="none" lIns="0" tIns="0" rIns="0" bIns="0" anchor="b"/>
          <a:lstStyle/>
          <a:p>
            <a:pPr algn="l" defTabSz="938213">
              <a:lnSpc>
                <a:spcPct val="80000"/>
              </a:lnSpc>
              <a:spcBef>
                <a:spcPct val="0"/>
              </a:spcBef>
            </a:pPr>
            <a:r>
              <a:rPr lang="en-US" sz="600" dirty="0">
                <a:solidFill>
                  <a:srgbClr val="5F5F5F"/>
                </a:solidFill>
              </a:rPr>
              <a:t>© 2010 ZS Associates</a:t>
            </a:r>
          </a:p>
        </p:txBody>
      </p:sp>
      <p:sp>
        <p:nvSpPr>
          <p:cNvPr id="43049" name="slidemaster_pagenumber"/>
          <p:cNvSpPr txBox="1">
            <a:spLocks noChangeArrowheads="1"/>
          </p:cNvSpPr>
          <p:nvPr/>
        </p:nvSpPr>
        <p:spPr bwMode="auto">
          <a:xfrm>
            <a:off x="4114800" y="6662738"/>
            <a:ext cx="914400" cy="136525"/>
          </a:xfrm>
          <a:prstGeom prst="rect">
            <a:avLst/>
          </a:prstGeom>
          <a:noFill/>
          <a:ln w="12700" algn="ctr">
            <a:noFill/>
            <a:miter lim="800000"/>
            <a:headEnd/>
            <a:tailEnd/>
          </a:ln>
          <a:effectLst/>
        </p:spPr>
        <p:txBody>
          <a:bodyPr tIns="0" bIns="0">
            <a:spAutoFit/>
          </a:bodyPr>
          <a:lstStyle/>
          <a:p>
            <a:pPr>
              <a:spcBef>
                <a:spcPct val="50000"/>
              </a:spcBef>
            </a:pPr>
            <a:r>
              <a:rPr lang="en-US" sz="900" dirty="0"/>
              <a:t>− </a:t>
            </a:r>
            <a:fld id="{40E695DE-54D6-4782-9D9D-DBB211EB1BB4}" type="slidenum">
              <a:rPr lang="en-US" sz="900"/>
              <a:pPr>
                <a:spcBef>
                  <a:spcPct val="50000"/>
                </a:spcBef>
              </a:pPr>
              <a:t>‹#›</a:t>
            </a:fld>
            <a:r>
              <a:rPr lang="en-US" sz="900" dirty="0"/>
              <a:t> −</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1" fontAlgn="base" hangingPunct="1">
        <a:spcBef>
          <a:spcPct val="0"/>
        </a:spcBef>
        <a:spcAft>
          <a:spcPct val="0"/>
        </a:spcAft>
        <a:defRPr sz="2200">
          <a:solidFill>
            <a:schemeClr val="tx1"/>
          </a:solidFill>
          <a:latin typeface="+mj-lt"/>
          <a:ea typeface="+mj-ea"/>
          <a:cs typeface="+mj-cs"/>
        </a:defRPr>
      </a:lvl1pPr>
      <a:lvl2pPr algn="l" rtl="0" eaLnBrk="1" fontAlgn="base" hangingPunct="1">
        <a:spcBef>
          <a:spcPct val="0"/>
        </a:spcBef>
        <a:spcAft>
          <a:spcPct val="0"/>
        </a:spcAft>
        <a:defRPr sz="2200">
          <a:solidFill>
            <a:schemeClr val="tx1"/>
          </a:solidFill>
          <a:latin typeface="Arial" charset="0"/>
        </a:defRPr>
      </a:lvl2pPr>
      <a:lvl3pPr algn="l" rtl="0" eaLnBrk="1" fontAlgn="base" hangingPunct="1">
        <a:spcBef>
          <a:spcPct val="0"/>
        </a:spcBef>
        <a:spcAft>
          <a:spcPct val="0"/>
        </a:spcAft>
        <a:defRPr sz="2200">
          <a:solidFill>
            <a:schemeClr val="tx1"/>
          </a:solidFill>
          <a:latin typeface="Arial" charset="0"/>
        </a:defRPr>
      </a:lvl3pPr>
      <a:lvl4pPr algn="l" rtl="0" eaLnBrk="1" fontAlgn="base" hangingPunct="1">
        <a:spcBef>
          <a:spcPct val="0"/>
        </a:spcBef>
        <a:spcAft>
          <a:spcPct val="0"/>
        </a:spcAft>
        <a:defRPr sz="2200">
          <a:solidFill>
            <a:schemeClr val="tx1"/>
          </a:solidFill>
          <a:latin typeface="Arial" charset="0"/>
        </a:defRPr>
      </a:lvl4pPr>
      <a:lvl5pPr algn="l" rtl="0" eaLnBrk="1" fontAlgn="base" hangingPunct="1">
        <a:spcBef>
          <a:spcPct val="0"/>
        </a:spcBef>
        <a:spcAft>
          <a:spcPct val="0"/>
        </a:spcAft>
        <a:defRPr sz="2200">
          <a:solidFill>
            <a:schemeClr val="tx1"/>
          </a:solidFill>
          <a:latin typeface="Arial" charset="0"/>
        </a:defRPr>
      </a:lvl5pPr>
      <a:lvl6pPr marL="457200" algn="l" rtl="0" eaLnBrk="1" fontAlgn="base" hangingPunct="1">
        <a:spcBef>
          <a:spcPct val="0"/>
        </a:spcBef>
        <a:spcAft>
          <a:spcPct val="0"/>
        </a:spcAft>
        <a:defRPr sz="2200">
          <a:solidFill>
            <a:schemeClr val="tx1"/>
          </a:solidFill>
          <a:latin typeface="Arial" charset="0"/>
        </a:defRPr>
      </a:lvl6pPr>
      <a:lvl7pPr marL="914400" algn="l" rtl="0" eaLnBrk="1" fontAlgn="base" hangingPunct="1">
        <a:spcBef>
          <a:spcPct val="0"/>
        </a:spcBef>
        <a:spcAft>
          <a:spcPct val="0"/>
        </a:spcAft>
        <a:defRPr sz="2200">
          <a:solidFill>
            <a:schemeClr val="tx1"/>
          </a:solidFill>
          <a:latin typeface="Arial" charset="0"/>
        </a:defRPr>
      </a:lvl7pPr>
      <a:lvl8pPr marL="1371600" algn="l" rtl="0" eaLnBrk="1" fontAlgn="base" hangingPunct="1">
        <a:spcBef>
          <a:spcPct val="0"/>
        </a:spcBef>
        <a:spcAft>
          <a:spcPct val="0"/>
        </a:spcAft>
        <a:defRPr sz="2200">
          <a:solidFill>
            <a:schemeClr val="tx1"/>
          </a:solidFill>
          <a:latin typeface="Arial" charset="0"/>
        </a:defRPr>
      </a:lvl8pPr>
      <a:lvl9pPr marL="1828800" algn="l" rtl="0" eaLnBrk="1" fontAlgn="base" hangingPunct="1">
        <a:spcBef>
          <a:spcPct val="0"/>
        </a:spcBef>
        <a:spcAft>
          <a:spcPct val="0"/>
        </a:spcAft>
        <a:defRPr sz="2200">
          <a:solidFill>
            <a:schemeClr val="tx1"/>
          </a:solidFill>
          <a:latin typeface="Arial" charset="0"/>
        </a:defRPr>
      </a:lvl9pPr>
    </p:titleStyle>
    <p:bodyStyle>
      <a:lvl1pPr marL="222250" indent="-222250" algn="l" rtl="0" eaLnBrk="1" fontAlgn="base" hangingPunct="1">
        <a:spcBef>
          <a:spcPct val="20000"/>
        </a:spcBef>
        <a:spcAft>
          <a:spcPct val="0"/>
        </a:spcAft>
        <a:buClr>
          <a:srgbClr val="688A92"/>
        </a:buClr>
        <a:buSzPct val="110000"/>
        <a:buFont typeface="Wingdings" pitchFamily="2" charset="2"/>
        <a:buChar char="§"/>
        <a:defRPr>
          <a:solidFill>
            <a:schemeClr val="tx1"/>
          </a:solidFill>
          <a:latin typeface="+mn-lt"/>
          <a:ea typeface="+mn-ea"/>
          <a:cs typeface="+mn-cs"/>
        </a:defRPr>
      </a:lvl1pPr>
      <a:lvl2pPr marL="652463" indent="-22225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2pPr>
      <a:lvl3pPr marL="1084263" indent="-22225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3pPr>
      <a:lvl4pPr marL="1514475" indent="-22225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4pPr>
      <a:lvl5pPr marL="1889125" indent="-16510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5pPr>
      <a:lvl6pPr marL="2346325" indent="-16510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6pPr>
      <a:lvl7pPr marL="2803525" indent="-16510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7pPr>
      <a:lvl8pPr marL="3260725" indent="-16510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8pPr>
      <a:lvl9pPr marL="3717925" indent="-165100" algn="l" rtl="0" eaLnBrk="1" fontAlgn="base" hangingPunct="1">
        <a:spcBef>
          <a:spcPct val="20000"/>
        </a:spcBef>
        <a:spcAft>
          <a:spcPct val="0"/>
        </a:spcAft>
        <a:buClr>
          <a:srgbClr val="688A92"/>
        </a:buClr>
        <a:buSzPct val="11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slide_footer"/>
          <p:cNvSpPr>
            <a:spLocks noChangeArrowheads="1"/>
          </p:cNvSpPr>
          <p:nvPr/>
        </p:nvSpPr>
        <p:spPr bwMode="black">
          <a:xfrm>
            <a:off x="4800600" y="6421438"/>
            <a:ext cx="4114800" cy="346075"/>
          </a:xfrm>
          <a:prstGeom prst="rect">
            <a:avLst/>
          </a:prstGeom>
          <a:noFill/>
          <a:ln w="9525">
            <a:noFill/>
            <a:miter lim="800000"/>
            <a:headEnd/>
            <a:tailEnd/>
          </a:ln>
          <a:effectLst/>
        </p:spPr>
        <p:txBody>
          <a:bodyPr lIns="93905" tIns="46953" rIns="93905" bIns="46953"/>
          <a:lstStyle/>
          <a:p>
            <a:pPr algn="r" defTabSz="938213" eaLnBrk="0" hangingPunct="0">
              <a:spcBef>
                <a:spcPct val="0"/>
              </a:spcBef>
            </a:pPr>
            <a:r>
              <a:rPr lang="en-US" sz="1000" dirty="0">
                <a:solidFill>
                  <a:srgbClr val="5F5F5F"/>
                </a:solidFill>
              </a:rPr>
              <a:t>ZS Associates | 267.402.5400 | www.zsassociates.com</a:t>
            </a:r>
          </a:p>
        </p:txBody>
      </p:sp>
      <p:sp>
        <p:nvSpPr>
          <p:cNvPr id="48143" name="slide_project&amp;pres_name"/>
          <p:cNvSpPr>
            <a:spLocks noChangeArrowheads="1"/>
          </p:cNvSpPr>
          <p:nvPr/>
        </p:nvSpPr>
        <p:spPr bwMode="blackWhite">
          <a:xfrm>
            <a:off x="2651125" y="3189288"/>
            <a:ext cx="6043613" cy="1362075"/>
          </a:xfrm>
          <a:prstGeom prst="rect">
            <a:avLst/>
          </a:prstGeom>
          <a:noFill/>
          <a:ln w="9525" algn="ctr">
            <a:noFill/>
            <a:miter lim="800000"/>
            <a:headEnd/>
            <a:tailEnd/>
          </a:ln>
          <a:effectLst/>
        </p:spPr>
        <p:txBody>
          <a:bodyPr lIns="86493" tIns="34922" rIns="86493" bIns="34922" anchor="b"/>
          <a:lstStyle/>
          <a:p>
            <a:pPr>
              <a:spcBef>
                <a:spcPct val="0"/>
              </a:spcBef>
            </a:pPr>
            <a:r>
              <a:rPr lang="en-US" sz="2400" dirty="0"/>
              <a:t>FENTORA – Promotional Response Study</a:t>
            </a:r>
          </a:p>
        </p:txBody>
      </p:sp>
      <p:sp>
        <p:nvSpPr>
          <p:cNvPr id="48145" name="slide_disclaimer"/>
          <p:cNvSpPr txBox="1">
            <a:spLocks noChangeArrowheads="1"/>
          </p:cNvSpPr>
          <p:nvPr/>
        </p:nvSpPr>
        <p:spPr bwMode="blackWhite">
          <a:xfrm>
            <a:off x="2633663" y="5637213"/>
            <a:ext cx="5119687" cy="457200"/>
          </a:xfrm>
          <a:prstGeom prst="rect">
            <a:avLst/>
          </a:prstGeom>
          <a:noFill/>
          <a:ln w="12700" algn="ctr">
            <a:noFill/>
            <a:miter lim="800000"/>
            <a:headEnd/>
            <a:tailEnd/>
          </a:ln>
          <a:effectLst/>
        </p:spPr>
        <p:txBody>
          <a:bodyPr lIns="82296" rIns="82296" anchor="ctr"/>
          <a:lstStyle/>
          <a:p>
            <a:pPr algn="l"/>
            <a:r>
              <a:rPr lang="en-US" sz="1000" dirty="0">
                <a:solidFill>
                  <a:srgbClr val="5F5F5F"/>
                </a:solidFill>
              </a:rPr>
              <a:t>This presentation is solely for the use of client personnel. No part of it may be circulated, quoted or reproduced for distribution outside of the client organization without prior written approval of ZS Associates.</a:t>
            </a:r>
          </a:p>
        </p:txBody>
      </p:sp>
      <p:sp>
        <p:nvSpPr>
          <p:cNvPr id="48146" name="slide_clientName"/>
          <p:cNvSpPr>
            <a:spLocks noChangeArrowheads="1"/>
          </p:cNvSpPr>
          <p:nvPr/>
        </p:nvSpPr>
        <p:spPr bwMode="blackWhite">
          <a:xfrm>
            <a:off x="2651125" y="4775200"/>
            <a:ext cx="6043613" cy="304800"/>
          </a:xfrm>
          <a:prstGeom prst="rect">
            <a:avLst/>
          </a:prstGeom>
          <a:noFill/>
          <a:ln w="9525" algn="ctr">
            <a:noFill/>
            <a:miter lim="800000"/>
            <a:headEnd/>
            <a:tailEnd/>
          </a:ln>
          <a:effectLst/>
        </p:spPr>
        <p:txBody>
          <a:bodyPr lIns="86493" tIns="34922" rIns="86493" bIns="34922"/>
          <a:lstStyle/>
          <a:p>
            <a:pPr algn="l" eaLnBrk="0" hangingPunct="0">
              <a:buSzPct val="110000"/>
            </a:pPr>
            <a:r>
              <a:rPr lang="en-US" sz="1800" dirty="0"/>
              <a:t>Impact Assessment Discussion</a:t>
            </a:r>
          </a:p>
        </p:txBody>
      </p:sp>
      <p:sp>
        <p:nvSpPr>
          <p:cNvPr id="48147" name="slide_date"/>
          <p:cNvSpPr>
            <a:spLocks noChangeArrowheads="1"/>
          </p:cNvSpPr>
          <p:nvPr/>
        </p:nvSpPr>
        <p:spPr bwMode="blackWhite">
          <a:xfrm>
            <a:off x="2647950" y="5094288"/>
            <a:ext cx="6043613" cy="304800"/>
          </a:xfrm>
          <a:prstGeom prst="rect">
            <a:avLst/>
          </a:prstGeom>
          <a:noFill/>
          <a:ln w="9525" algn="ctr">
            <a:noFill/>
            <a:miter lim="800000"/>
            <a:headEnd/>
            <a:tailEnd/>
          </a:ln>
          <a:effectLst/>
        </p:spPr>
        <p:txBody>
          <a:bodyPr lIns="86493" tIns="34922" rIns="86493" bIns="34922"/>
          <a:lstStyle/>
          <a:p>
            <a:pPr algn="l" eaLnBrk="0" hangingPunct="0">
              <a:spcBef>
                <a:spcPct val="0"/>
              </a:spcBef>
              <a:buSzPct val="110000"/>
            </a:pPr>
            <a:r>
              <a:rPr lang="en-US" sz="1600" dirty="0"/>
              <a:t>July 29, 2010</a:t>
            </a:r>
          </a:p>
        </p:txBody>
      </p:sp>
      <p:pic>
        <p:nvPicPr>
          <p:cNvPr id="7" name="Picture 14" descr="NewCephalonLogo"/>
          <p:cNvPicPr>
            <a:picLocks noChangeAspect="1" noChangeArrowheads="1"/>
          </p:cNvPicPr>
          <p:nvPr/>
        </p:nvPicPr>
        <p:blipFill>
          <a:blip r:embed="rId3" cstate="print"/>
          <a:srcRect l="8859" t="6300" r="10509" b="76199"/>
          <a:stretch>
            <a:fillRect/>
          </a:stretch>
        </p:blipFill>
        <p:spPr bwMode="auto">
          <a:xfrm>
            <a:off x="4495800" y="457200"/>
            <a:ext cx="4035425" cy="12033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fade">
                                      <p:cBhvr>
                                        <p:cTn id="7" dur="400"/>
                                        <p:tgtEl>
                                          <p:spTgt spid="481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43"/>
                                        </p:tgtEl>
                                        <p:attrNameLst>
                                          <p:attrName>style.visibility</p:attrName>
                                        </p:attrNameLst>
                                      </p:cBhvr>
                                      <p:to>
                                        <p:strVal val="visible"/>
                                      </p:to>
                                    </p:set>
                                    <p:animEffect transition="in" filter="fade">
                                      <p:cBhvr>
                                        <p:cTn id="10" dur="1000"/>
                                        <p:tgtEl>
                                          <p:spTgt spid="481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145"/>
                                        </p:tgtEl>
                                        <p:attrNameLst>
                                          <p:attrName>style.visibility</p:attrName>
                                        </p:attrNameLst>
                                      </p:cBhvr>
                                      <p:to>
                                        <p:strVal val="visible"/>
                                      </p:to>
                                    </p:set>
                                    <p:animEffect transition="in" filter="fade">
                                      <p:cBhvr>
                                        <p:cTn id="13" dur="1000"/>
                                        <p:tgtEl>
                                          <p:spTgt spid="4814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146"/>
                                        </p:tgtEl>
                                        <p:attrNameLst>
                                          <p:attrName>style.visibility</p:attrName>
                                        </p:attrNameLst>
                                      </p:cBhvr>
                                      <p:to>
                                        <p:strVal val="visible"/>
                                      </p:to>
                                    </p:set>
                                    <p:animEffect transition="in" filter="fade">
                                      <p:cBhvr>
                                        <p:cTn id="16" dur="1000"/>
                                        <p:tgtEl>
                                          <p:spTgt spid="4814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147"/>
                                        </p:tgtEl>
                                        <p:attrNameLst>
                                          <p:attrName>style.visibility</p:attrName>
                                        </p:attrNameLst>
                                      </p:cBhvr>
                                      <p:to>
                                        <p:strVal val="visible"/>
                                      </p:to>
                                    </p:set>
                                    <p:animEffect transition="in" filter="fade">
                                      <p:cBhvr>
                                        <p:cTn id="19" dur="1000"/>
                                        <p:tgtEl>
                                          <p:spTgt spid="48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48143" grpId="0"/>
      <p:bldP spid="48145" grpId="0"/>
      <p:bldP spid="48146" grpId="0"/>
      <p:bldP spid="4814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15"/>
          <p:cNvGraphicFramePr>
            <a:graphicFrameLocks/>
          </p:cNvGraphicFramePr>
          <p:nvPr/>
        </p:nvGraphicFramePr>
        <p:xfrm>
          <a:off x="228600" y="1905000"/>
          <a:ext cx="8534400" cy="3657600"/>
        </p:xfrm>
        <a:graphic>
          <a:graphicData uri="http://schemas.openxmlformats.org/drawingml/2006/chart">
            <c:chart xmlns:c="http://schemas.openxmlformats.org/drawingml/2006/chart" xmlns:r="http://schemas.openxmlformats.org/officeDocument/2006/relationships" r:id="rId3"/>
          </a:graphicData>
        </a:graphic>
      </p:graphicFrame>
      <p:grpSp>
        <p:nvGrpSpPr>
          <p:cNvPr id="47" name="Group 46"/>
          <p:cNvGrpSpPr/>
          <p:nvPr/>
        </p:nvGrpSpPr>
        <p:grpSpPr>
          <a:xfrm>
            <a:off x="762000" y="2743200"/>
            <a:ext cx="1692187" cy="498598"/>
            <a:chOff x="457200" y="2209800"/>
            <a:chExt cx="1692187" cy="498598"/>
          </a:xfrm>
        </p:grpSpPr>
        <p:sp>
          <p:nvSpPr>
            <p:cNvPr id="9" name="TextBox 8"/>
            <p:cNvSpPr txBox="1"/>
            <p:nvPr/>
          </p:nvSpPr>
          <p:spPr>
            <a:xfrm>
              <a:off x="457200" y="2209800"/>
              <a:ext cx="1692187" cy="498598"/>
            </a:xfrm>
            <a:prstGeom prst="rect">
              <a:avLst/>
            </a:prstGeom>
            <a:solidFill>
              <a:schemeClr val="bg1"/>
            </a:solidFill>
            <a:ln>
              <a:solidFill>
                <a:schemeClr val="bg1">
                  <a:lumMod val="65000"/>
                </a:schemeClr>
              </a:solidFill>
            </a:ln>
          </p:spPr>
          <p:txBody>
            <a:bodyPr wrap="square" rtlCol="0">
              <a:spAutoFit/>
            </a:bodyPr>
            <a:lstStyle/>
            <a:p>
              <a:r>
                <a:rPr lang="en-US" sz="1200" dirty="0"/>
                <a:t>    Carryover Sales,</a:t>
              </a:r>
            </a:p>
            <a:p>
              <a:r>
                <a:rPr lang="en-US" sz="1200" dirty="0"/>
                <a:t>$126.8, 71.5%</a:t>
              </a:r>
              <a:endParaRPr lang="en-US" sz="1200" dirty="0">
                <a:solidFill>
                  <a:srgbClr val="0070C0"/>
                </a:solidFill>
              </a:endParaRPr>
            </a:p>
          </p:txBody>
        </p:sp>
        <p:sp>
          <p:nvSpPr>
            <p:cNvPr id="12" name="Rectangle 27"/>
            <p:cNvSpPr>
              <a:spLocks noChangeArrowheads="1"/>
            </p:cNvSpPr>
            <p:nvPr/>
          </p:nvSpPr>
          <p:spPr bwMode="auto">
            <a:xfrm>
              <a:off x="540618" y="2293218"/>
              <a:ext cx="129942" cy="129942"/>
            </a:xfrm>
            <a:prstGeom prst="rect">
              <a:avLst/>
            </a:prstGeom>
            <a:solidFill>
              <a:srgbClr val="93A9C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8" name="Group 47"/>
          <p:cNvGrpSpPr/>
          <p:nvPr/>
        </p:nvGrpSpPr>
        <p:grpSpPr>
          <a:xfrm>
            <a:off x="5029200" y="4191000"/>
            <a:ext cx="1295400" cy="498598"/>
            <a:chOff x="4572000" y="4343400"/>
            <a:chExt cx="1295400" cy="498598"/>
          </a:xfrm>
        </p:grpSpPr>
        <p:sp>
          <p:nvSpPr>
            <p:cNvPr id="25" name="TextBox 24"/>
            <p:cNvSpPr txBox="1"/>
            <p:nvPr/>
          </p:nvSpPr>
          <p:spPr>
            <a:xfrm>
              <a:off x="4572000" y="4343400"/>
              <a:ext cx="1295400" cy="498598"/>
            </a:xfrm>
            <a:prstGeom prst="rect">
              <a:avLst/>
            </a:prstGeom>
            <a:solidFill>
              <a:schemeClr val="bg1"/>
            </a:solidFill>
            <a:ln>
              <a:solidFill>
                <a:schemeClr val="bg1">
                  <a:lumMod val="65000"/>
                </a:schemeClr>
              </a:solidFill>
            </a:ln>
          </p:spPr>
          <p:txBody>
            <a:bodyPr wrap="square" rtlCol="0">
              <a:spAutoFit/>
            </a:bodyPr>
            <a:lstStyle/>
            <a:p>
              <a:r>
                <a:rPr lang="en-US" sz="1200" dirty="0"/>
                <a:t>      Messaging,</a:t>
              </a:r>
            </a:p>
            <a:p>
              <a:r>
                <a:rPr lang="en-US" sz="1200" dirty="0"/>
                <a:t>$24.3, 14%</a:t>
              </a:r>
              <a:endParaRPr lang="en-US" sz="1200" dirty="0">
                <a:solidFill>
                  <a:srgbClr val="0070C0"/>
                </a:solidFill>
              </a:endParaRPr>
            </a:p>
          </p:txBody>
        </p:sp>
        <p:sp>
          <p:nvSpPr>
            <p:cNvPr id="28" name="Rectangle 30"/>
            <p:cNvSpPr>
              <a:spLocks noChangeArrowheads="1"/>
            </p:cNvSpPr>
            <p:nvPr/>
          </p:nvSpPr>
          <p:spPr bwMode="auto">
            <a:xfrm>
              <a:off x="4652962" y="4434840"/>
              <a:ext cx="137160" cy="137160"/>
            </a:xfrm>
            <a:prstGeom prst="rect">
              <a:avLst/>
            </a:prstGeom>
            <a:solidFill>
              <a:schemeClr val="accent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9" name="Group 48"/>
          <p:cNvGrpSpPr/>
          <p:nvPr/>
        </p:nvGrpSpPr>
        <p:grpSpPr>
          <a:xfrm>
            <a:off x="6629400" y="2209800"/>
            <a:ext cx="1143000" cy="498598"/>
            <a:chOff x="6516216" y="2504619"/>
            <a:chExt cx="1143000" cy="498598"/>
          </a:xfrm>
        </p:grpSpPr>
        <p:sp>
          <p:nvSpPr>
            <p:cNvPr id="32" name="TextBox 31"/>
            <p:cNvSpPr txBox="1"/>
            <p:nvPr/>
          </p:nvSpPr>
          <p:spPr>
            <a:xfrm>
              <a:off x="6516216" y="2504619"/>
              <a:ext cx="1143000" cy="498598"/>
            </a:xfrm>
            <a:prstGeom prst="rect">
              <a:avLst/>
            </a:prstGeom>
            <a:solidFill>
              <a:schemeClr val="bg1"/>
            </a:solidFill>
            <a:ln>
              <a:solidFill>
                <a:schemeClr val="bg1">
                  <a:lumMod val="65000"/>
                </a:schemeClr>
              </a:solidFill>
            </a:ln>
          </p:spPr>
          <p:txBody>
            <a:bodyPr wrap="square" rtlCol="0">
              <a:spAutoFit/>
            </a:bodyPr>
            <a:lstStyle/>
            <a:p>
              <a:r>
                <a:rPr lang="en-US" sz="1200" dirty="0"/>
                <a:t>     Vouchers,</a:t>
              </a:r>
            </a:p>
            <a:p>
              <a:r>
                <a:rPr lang="en-US" sz="1200" dirty="0"/>
                <a:t>$14.2, 8.2%</a:t>
              </a:r>
              <a:endParaRPr lang="en-US" sz="1200" dirty="0">
                <a:solidFill>
                  <a:srgbClr val="0070C0"/>
                </a:solidFill>
              </a:endParaRPr>
            </a:p>
          </p:txBody>
        </p:sp>
        <p:sp>
          <p:nvSpPr>
            <p:cNvPr id="35" name="Rectangle 33"/>
            <p:cNvSpPr>
              <a:spLocks noChangeArrowheads="1"/>
            </p:cNvSpPr>
            <p:nvPr/>
          </p:nvSpPr>
          <p:spPr bwMode="auto">
            <a:xfrm>
              <a:off x="6634161" y="2593328"/>
              <a:ext cx="137160" cy="137160"/>
            </a:xfrm>
            <a:prstGeom prst="rect">
              <a:avLst/>
            </a:prstGeom>
            <a:solidFill>
              <a:srgbClr val="93A9C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6" name="Group 55"/>
          <p:cNvGrpSpPr/>
          <p:nvPr/>
        </p:nvGrpSpPr>
        <p:grpSpPr>
          <a:xfrm>
            <a:off x="7162800" y="2743200"/>
            <a:ext cx="1676400" cy="498598"/>
            <a:chOff x="7092280" y="3072889"/>
            <a:chExt cx="1676400" cy="498598"/>
          </a:xfrm>
        </p:grpSpPr>
        <p:sp>
          <p:nvSpPr>
            <p:cNvPr id="39" name="TextBox 38"/>
            <p:cNvSpPr txBox="1"/>
            <p:nvPr/>
          </p:nvSpPr>
          <p:spPr>
            <a:xfrm>
              <a:off x="7092280" y="3072889"/>
              <a:ext cx="1676400" cy="498598"/>
            </a:xfrm>
            <a:prstGeom prst="rect">
              <a:avLst/>
            </a:prstGeom>
            <a:solidFill>
              <a:schemeClr val="bg1"/>
            </a:solidFill>
            <a:ln>
              <a:solidFill>
                <a:schemeClr val="bg1">
                  <a:lumMod val="65000"/>
                </a:schemeClr>
              </a:solidFill>
            </a:ln>
          </p:spPr>
          <p:txBody>
            <a:bodyPr wrap="square" rtlCol="0">
              <a:spAutoFit/>
            </a:bodyPr>
            <a:lstStyle/>
            <a:p>
              <a:r>
                <a:rPr lang="en-US" sz="1200" dirty="0"/>
                <a:t>    Office Based CSP,</a:t>
              </a:r>
            </a:p>
            <a:p>
              <a:r>
                <a:rPr lang="en-US" sz="1200" dirty="0"/>
                <a:t>$0.48, 0.3%</a:t>
              </a:r>
              <a:endParaRPr lang="en-US" sz="1200" dirty="0">
                <a:solidFill>
                  <a:srgbClr val="0070C0"/>
                </a:solidFill>
              </a:endParaRPr>
            </a:p>
          </p:txBody>
        </p:sp>
        <p:sp>
          <p:nvSpPr>
            <p:cNvPr id="42" name="Rectangle 36"/>
            <p:cNvSpPr>
              <a:spLocks noChangeArrowheads="1"/>
            </p:cNvSpPr>
            <p:nvPr/>
          </p:nvSpPr>
          <p:spPr bwMode="auto">
            <a:xfrm>
              <a:off x="7146898" y="3148053"/>
              <a:ext cx="137160" cy="13716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3" name="Group 62"/>
          <p:cNvGrpSpPr/>
          <p:nvPr/>
        </p:nvGrpSpPr>
        <p:grpSpPr>
          <a:xfrm>
            <a:off x="7696200" y="3962400"/>
            <a:ext cx="1219200" cy="498598"/>
            <a:chOff x="7200292" y="4232811"/>
            <a:chExt cx="1219200" cy="498598"/>
          </a:xfrm>
        </p:grpSpPr>
        <p:sp>
          <p:nvSpPr>
            <p:cNvPr id="46" name="TextBox 45"/>
            <p:cNvSpPr txBox="1"/>
            <p:nvPr/>
          </p:nvSpPr>
          <p:spPr>
            <a:xfrm>
              <a:off x="7200292" y="4232811"/>
              <a:ext cx="1219200" cy="498598"/>
            </a:xfrm>
            <a:prstGeom prst="rect">
              <a:avLst/>
            </a:prstGeom>
            <a:solidFill>
              <a:schemeClr val="bg1"/>
            </a:solidFill>
            <a:ln>
              <a:solidFill>
                <a:schemeClr val="bg1">
                  <a:lumMod val="65000"/>
                </a:schemeClr>
              </a:solidFill>
            </a:ln>
          </p:spPr>
          <p:txBody>
            <a:bodyPr wrap="square" rtlCol="0">
              <a:spAutoFit/>
            </a:bodyPr>
            <a:lstStyle/>
            <a:p>
              <a:r>
                <a:rPr lang="en-US" sz="1200" dirty="0"/>
                <a:t>     Debit Cards</a:t>
              </a:r>
            </a:p>
            <a:p>
              <a:r>
                <a:rPr lang="en-US" sz="1200" dirty="0"/>
                <a:t>$5.4, 3%</a:t>
              </a:r>
              <a:endParaRPr lang="en-US" sz="1200" dirty="0">
                <a:solidFill>
                  <a:srgbClr val="0070C0"/>
                </a:solidFill>
              </a:endParaRPr>
            </a:p>
          </p:txBody>
        </p:sp>
        <p:sp>
          <p:nvSpPr>
            <p:cNvPr id="50" name="Rectangle 39"/>
            <p:cNvSpPr>
              <a:spLocks noChangeArrowheads="1"/>
            </p:cNvSpPr>
            <p:nvPr/>
          </p:nvSpPr>
          <p:spPr bwMode="auto">
            <a:xfrm>
              <a:off x="7300460" y="4306622"/>
              <a:ext cx="137160" cy="137160"/>
            </a:xfrm>
            <a:prstGeom prst="rect">
              <a:avLst/>
            </a:prstGeom>
            <a:solidFill>
              <a:srgbClr val="A41128"/>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53" name="TextBox 52"/>
          <p:cNvSpPr txBox="1"/>
          <p:nvPr/>
        </p:nvSpPr>
        <p:spPr>
          <a:xfrm>
            <a:off x="1435658" y="1368623"/>
            <a:ext cx="6272684" cy="307777"/>
          </a:xfrm>
          <a:prstGeom prst="rect">
            <a:avLst/>
          </a:prstGeom>
          <a:noFill/>
        </p:spPr>
        <p:txBody>
          <a:bodyPr wrap="square" rtlCol="0">
            <a:spAutoFit/>
          </a:bodyPr>
          <a:lstStyle/>
          <a:p>
            <a:r>
              <a:rPr lang="en-US" b="1" dirty="0"/>
              <a:t>Fentora Sales at Historical Promotional Effort (Jan 2009 – Dec 2009)</a:t>
            </a:r>
          </a:p>
        </p:txBody>
      </p:sp>
      <p:sp>
        <p:nvSpPr>
          <p:cNvPr id="54" name="TextBox 53"/>
          <p:cNvSpPr txBox="1"/>
          <p:nvPr/>
        </p:nvSpPr>
        <p:spPr>
          <a:xfrm>
            <a:off x="1103040" y="1883295"/>
            <a:ext cx="2168624" cy="276999"/>
          </a:xfrm>
          <a:prstGeom prst="rect">
            <a:avLst/>
          </a:prstGeom>
          <a:noFill/>
        </p:spPr>
        <p:txBody>
          <a:bodyPr wrap="square" rtlCol="0">
            <a:spAutoFit/>
          </a:bodyPr>
          <a:lstStyle/>
          <a:p>
            <a:r>
              <a:rPr lang="en-US" sz="1200" b="1" dirty="0"/>
              <a:t>Total Fentora Sales</a:t>
            </a:r>
          </a:p>
        </p:txBody>
      </p:sp>
      <p:sp>
        <p:nvSpPr>
          <p:cNvPr id="55" name="TextBox 54"/>
          <p:cNvSpPr txBox="1"/>
          <p:nvPr/>
        </p:nvSpPr>
        <p:spPr>
          <a:xfrm>
            <a:off x="4451412" y="1891008"/>
            <a:ext cx="3608784" cy="276999"/>
          </a:xfrm>
          <a:prstGeom prst="rect">
            <a:avLst/>
          </a:prstGeom>
          <a:noFill/>
        </p:spPr>
        <p:txBody>
          <a:bodyPr wrap="square" rtlCol="0">
            <a:spAutoFit/>
          </a:bodyPr>
          <a:lstStyle/>
          <a:p>
            <a:r>
              <a:rPr lang="en-US" sz="1200" b="1" dirty="0"/>
              <a:t>Fentora Sales driven by Sales and Marketing</a:t>
            </a:r>
          </a:p>
        </p:txBody>
      </p:sp>
      <p:sp>
        <p:nvSpPr>
          <p:cNvPr id="58"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a:solidFill>
                  <a:srgbClr val="506772"/>
                </a:solidFill>
                <a:latin typeface="Arial"/>
              </a:rPr>
              <a:t>Fentora Historical Impact</a:t>
            </a:r>
          </a:p>
        </p:txBody>
      </p:sp>
      <p:grpSp>
        <p:nvGrpSpPr>
          <p:cNvPr id="61" name="Group 60"/>
          <p:cNvGrpSpPr/>
          <p:nvPr/>
        </p:nvGrpSpPr>
        <p:grpSpPr>
          <a:xfrm>
            <a:off x="7239000" y="3352800"/>
            <a:ext cx="1676400" cy="498598"/>
            <a:chOff x="7380312" y="3656747"/>
            <a:chExt cx="1676400" cy="498598"/>
          </a:xfrm>
        </p:grpSpPr>
        <p:sp>
          <p:nvSpPr>
            <p:cNvPr id="40" name="TextBox 39"/>
            <p:cNvSpPr txBox="1"/>
            <p:nvPr/>
          </p:nvSpPr>
          <p:spPr>
            <a:xfrm>
              <a:off x="7380312" y="3656747"/>
              <a:ext cx="1676400" cy="498598"/>
            </a:xfrm>
            <a:prstGeom prst="rect">
              <a:avLst/>
            </a:prstGeom>
            <a:solidFill>
              <a:schemeClr val="bg1"/>
            </a:solidFill>
            <a:ln>
              <a:solidFill>
                <a:schemeClr val="bg1">
                  <a:lumMod val="65000"/>
                </a:schemeClr>
              </a:solidFill>
            </a:ln>
          </p:spPr>
          <p:txBody>
            <a:bodyPr wrap="square" rtlCol="0">
              <a:spAutoFit/>
            </a:bodyPr>
            <a:lstStyle/>
            <a:p>
              <a:r>
                <a:rPr lang="en-US" sz="1200" dirty="0"/>
                <a:t>    Venue Based CSP</a:t>
              </a:r>
            </a:p>
            <a:p>
              <a:r>
                <a:rPr lang="en-US" sz="1200" dirty="0"/>
                <a:t>$2.2, 1.3%</a:t>
              </a:r>
              <a:endParaRPr lang="en-US" sz="1200" dirty="0">
                <a:solidFill>
                  <a:srgbClr val="0070C0"/>
                </a:solidFill>
              </a:endParaRPr>
            </a:p>
          </p:txBody>
        </p:sp>
        <p:sp>
          <p:nvSpPr>
            <p:cNvPr id="41" name="Rectangle 39"/>
            <p:cNvSpPr>
              <a:spLocks noChangeArrowheads="1"/>
            </p:cNvSpPr>
            <p:nvPr/>
          </p:nvSpPr>
          <p:spPr bwMode="auto">
            <a:xfrm>
              <a:off x="7443997" y="3735931"/>
              <a:ext cx="137160" cy="137160"/>
            </a:xfrm>
            <a:prstGeom prst="rect">
              <a:avLst/>
            </a:prstGeom>
            <a:solidFill>
              <a:schemeClr val="accent5">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62" name="TextBox 61"/>
          <p:cNvSpPr txBox="1"/>
          <p:nvPr/>
        </p:nvSpPr>
        <p:spPr>
          <a:xfrm>
            <a:off x="762000" y="5410200"/>
            <a:ext cx="1620179" cy="246221"/>
          </a:xfrm>
          <a:prstGeom prst="rect">
            <a:avLst/>
          </a:prstGeom>
          <a:solidFill>
            <a:schemeClr val="bg1"/>
          </a:solidFill>
          <a:ln>
            <a:solidFill>
              <a:schemeClr val="bg1">
                <a:lumMod val="65000"/>
              </a:schemeClr>
            </a:solidFill>
          </a:ln>
        </p:spPr>
        <p:txBody>
          <a:bodyPr wrap="square" rtlCol="0">
            <a:spAutoFit/>
          </a:bodyPr>
          <a:lstStyle/>
          <a:p>
            <a:r>
              <a:rPr lang="en-US" sz="1000" dirty="0"/>
              <a:t>Sales $MM, % Impact</a:t>
            </a:r>
            <a:endParaRPr lang="en-US" sz="1000" dirty="0">
              <a:solidFill>
                <a:srgbClr val="0070C0"/>
              </a:solidFill>
            </a:endParaRPr>
          </a:p>
        </p:txBody>
      </p:sp>
      <p:sp>
        <p:nvSpPr>
          <p:cNvPr id="52" name="Title 51"/>
          <p:cNvSpPr>
            <a:spLocks noGrp="1"/>
          </p:cNvSpPr>
          <p:nvPr>
            <p:ph type="title"/>
          </p:nvPr>
        </p:nvSpPr>
        <p:spPr>
          <a:xfrm>
            <a:off x="430213" y="315594"/>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dirty="0"/>
              <a:t>All of the physician-level marketing tactics jointly explain </a:t>
            </a:r>
            <a:r>
              <a:rPr lang="en-US" dirty="0"/>
              <a:t>28.5</a:t>
            </a:r>
            <a:r>
              <a:rPr lang="en-US" sz="1800" dirty="0"/>
              <a:t>% ($</a:t>
            </a:r>
            <a:r>
              <a:rPr lang="en-US" dirty="0"/>
              <a:t>49.4</a:t>
            </a:r>
            <a:r>
              <a:rPr lang="en-US" sz="1800" dirty="0"/>
              <a:t> MM) of 2009 </a:t>
            </a:r>
            <a:r>
              <a:rPr lang="en-US" dirty="0" err="1"/>
              <a:t>Fentora</a:t>
            </a:r>
            <a:r>
              <a:rPr lang="en-US" dirty="0"/>
              <a:t> Sales ($173.5 MM)</a:t>
            </a:r>
            <a:endParaRPr lang="en-US" sz="1800" dirty="0"/>
          </a:p>
        </p:txBody>
      </p:sp>
      <p:grpSp>
        <p:nvGrpSpPr>
          <p:cNvPr id="37" name="Group 36"/>
          <p:cNvGrpSpPr/>
          <p:nvPr/>
        </p:nvGrpSpPr>
        <p:grpSpPr>
          <a:xfrm>
            <a:off x="2438400" y="3352800"/>
            <a:ext cx="1584176" cy="498598"/>
            <a:chOff x="2743200" y="3639979"/>
            <a:chExt cx="1584176" cy="498598"/>
          </a:xfrm>
        </p:grpSpPr>
        <p:sp>
          <p:nvSpPr>
            <p:cNvPr id="10" name="TextBox 9"/>
            <p:cNvSpPr txBox="1"/>
            <p:nvPr/>
          </p:nvSpPr>
          <p:spPr>
            <a:xfrm>
              <a:off x="2743200" y="3639979"/>
              <a:ext cx="1584176" cy="498598"/>
            </a:xfrm>
            <a:prstGeom prst="rect">
              <a:avLst/>
            </a:prstGeom>
            <a:solidFill>
              <a:schemeClr val="bg1"/>
            </a:solidFill>
            <a:ln>
              <a:solidFill>
                <a:schemeClr val="bg1">
                  <a:lumMod val="65000"/>
                </a:schemeClr>
              </a:solidFill>
            </a:ln>
          </p:spPr>
          <p:txBody>
            <a:bodyPr wrap="square" rtlCol="0">
              <a:spAutoFit/>
            </a:bodyPr>
            <a:lstStyle/>
            <a:p>
              <a:r>
                <a:rPr lang="en-US" sz="1200" dirty="0"/>
                <a:t>      </a:t>
              </a:r>
              <a:r>
                <a:rPr lang="en-US" sz="1200" dirty="0" err="1"/>
                <a:t>Impactable</a:t>
              </a:r>
              <a:r>
                <a:rPr lang="en-US" sz="1200" dirty="0"/>
                <a:t>,</a:t>
              </a:r>
            </a:p>
            <a:p>
              <a:r>
                <a:rPr lang="en-US" sz="1200" dirty="0"/>
                <a:t>$49.4, 28.5%</a:t>
              </a:r>
              <a:endParaRPr lang="en-US" sz="1200" dirty="0">
                <a:solidFill>
                  <a:srgbClr val="0070C0"/>
                </a:solidFill>
              </a:endParaRPr>
            </a:p>
          </p:txBody>
        </p:sp>
        <p:sp>
          <p:nvSpPr>
            <p:cNvPr id="57" name="Rectangle 30"/>
            <p:cNvSpPr>
              <a:spLocks noChangeArrowheads="1"/>
            </p:cNvSpPr>
            <p:nvPr/>
          </p:nvSpPr>
          <p:spPr bwMode="auto">
            <a:xfrm>
              <a:off x="2880300" y="3701439"/>
              <a:ext cx="137160" cy="137160"/>
            </a:xfrm>
            <a:prstGeom prst="rect">
              <a:avLst/>
            </a:prstGeom>
            <a:solidFill>
              <a:srgbClr val="89A54E"/>
            </a:solidFill>
            <a:ln w="9525">
              <a:solidFill>
                <a:srgbClr val="89A54E"/>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30" name="Take-away Box"/>
          <p:cNvSpPr/>
          <p:nvPr/>
        </p:nvSpPr>
        <p:spPr bwMode="blackWhite">
          <a:xfrm>
            <a:off x="304800" y="5867400"/>
            <a:ext cx="8610600" cy="646983"/>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spAutoFit/>
          </a:bodyPr>
          <a:lstStyle/>
          <a:p>
            <a:pPr algn="ctr"/>
            <a:r>
              <a:rPr lang="en-US" sz="1600" dirty="0">
                <a:solidFill>
                  <a:srgbClr val="000000"/>
                </a:solidFill>
                <a:latin typeface="Arial"/>
              </a:rPr>
              <a:t>Rep driven detailing activities (Messaging, Vouchers &amp; Debit Cards) account for 25.3% of 2009 Sales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178" name="Line 2"/>
          <p:cNvSpPr>
            <a:spLocks noChangeShapeType="1"/>
          </p:cNvSpPr>
          <p:nvPr/>
        </p:nvSpPr>
        <p:spPr bwMode="auto">
          <a:xfrm flipV="1">
            <a:off x="793750" y="2303463"/>
            <a:ext cx="4384675" cy="2778125"/>
          </a:xfrm>
          <a:prstGeom prst="line">
            <a:avLst/>
          </a:prstGeom>
          <a:noFill/>
          <a:ln w="25400">
            <a:solidFill>
              <a:srgbClr val="800000"/>
            </a:solidFill>
            <a:round/>
            <a:headEnd/>
            <a:tailEnd/>
          </a:ln>
          <a:effectLst/>
        </p:spPr>
        <p:txBody>
          <a:bodyPr anchor="ctr"/>
          <a:lstStyle/>
          <a:p>
            <a:endParaRPr lang="en-US"/>
          </a:p>
        </p:txBody>
      </p:sp>
      <p:sp>
        <p:nvSpPr>
          <p:cNvPr id="1074179" name="Line 3"/>
          <p:cNvSpPr>
            <a:spLocks noChangeShapeType="1"/>
          </p:cNvSpPr>
          <p:nvPr/>
        </p:nvSpPr>
        <p:spPr bwMode="gray">
          <a:xfrm rot="5400000" flipH="1" flipV="1">
            <a:off x="4085432" y="1777206"/>
            <a:ext cx="6350" cy="6599237"/>
          </a:xfrm>
          <a:prstGeom prst="line">
            <a:avLst/>
          </a:prstGeom>
          <a:noFill/>
          <a:ln w="28575">
            <a:solidFill>
              <a:schemeClr val="bg2"/>
            </a:solidFill>
            <a:round/>
            <a:headEnd/>
            <a:tailEnd type="triangle" w="med" len="med"/>
          </a:ln>
          <a:effectLst/>
        </p:spPr>
        <p:txBody>
          <a:bodyPr wrap="none" anchor="ctr"/>
          <a:lstStyle/>
          <a:p>
            <a:endParaRPr lang="en-US"/>
          </a:p>
        </p:txBody>
      </p:sp>
      <p:sp>
        <p:nvSpPr>
          <p:cNvPr id="1074180" name="AutoShape 4"/>
          <p:cNvSpPr>
            <a:spLocks noChangeArrowheads="1"/>
          </p:cNvSpPr>
          <p:nvPr/>
        </p:nvSpPr>
        <p:spPr bwMode="auto">
          <a:xfrm>
            <a:off x="2359025" y="5291829"/>
            <a:ext cx="4646613" cy="1321006"/>
          </a:xfrm>
          <a:prstGeom prst="wedgeRoundRectCallout">
            <a:avLst>
              <a:gd name="adj1" fmla="val -59329"/>
              <a:gd name="adj2" fmla="val -159662"/>
              <a:gd name="adj3" fmla="val 16667"/>
            </a:avLst>
          </a:prstGeom>
          <a:solidFill>
            <a:srgbClr val="C7CBD7"/>
          </a:solidFill>
          <a:ln w="12700" algn="ctr">
            <a:noFill/>
            <a:round/>
            <a:headEnd/>
            <a:tailEnd/>
          </a:ln>
        </p:spPr>
        <p:txBody>
          <a:bodyPr wrap="square" lIns="100584" rIns="100584" anchor="ctr">
            <a:noAutofit/>
          </a:bodyPr>
          <a:lstStyle/>
          <a:p>
            <a:pPr marL="173038" indent="-173038" algn="l" fontAlgn="auto">
              <a:spcBef>
                <a:spcPts val="0"/>
              </a:spcBef>
              <a:spcAft>
                <a:spcPts val="0"/>
              </a:spcAft>
              <a:buFont typeface="Arial" pitchFamily="34" charset="0"/>
              <a:buChar char="•"/>
              <a:defRPr/>
            </a:pPr>
            <a:endParaRPr lang="en-US" sz="1600" kern="0">
              <a:solidFill>
                <a:srgbClr val="000000"/>
              </a:solidFill>
            </a:endParaRPr>
          </a:p>
        </p:txBody>
      </p:sp>
      <p:sp>
        <p:nvSpPr>
          <p:cNvPr id="1074181" name="Rectangle 5"/>
          <p:cNvSpPr>
            <a:spLocks noGrp="1" noChangeArrowheads="1"/>
          </p:cNvSpPr>
          <p:nvPr>
            <p:ph type="title"/>
          </p:nvPr>
        </p:nvSpPr>
        <p:spPr>
          <a:xfrm>
            <a:off x="430213" y="315594"/>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dirty="0"/>
              <a:t>The profitability of the marketing programs has been defined as marginal Return on Investment (</a:t>
            </a:r>
            <a:r>
              <a:rPr lang="en-US" sz="1800" dirty="0" err="1"/>
              <a:t>mROI</a:t>
            </a:r>
            <a:r>
              <a:rPr lang="en-US" sz="1800" dirty="0"/>
              <a:t>), incremental profit at a given activity level</a:t>
            </a:r>
          </a:p>
        </p:txBody>
      </p:sp>
      <p:sp>
        <p:nvSpPr>
          <p:cNvPr id="1074190" name="Arc 14"/>
          <p:cNvSpPr>
            <a:spLocks/>
          </p:cNvSpPr>
          <p:nvPr/>
        </p:nvSpPr>
        <p:spPr bwMode="gray">
          <a:xfrm rot="10426198" flipV="1">
            <a:off x="668338" y="2224088"/>
            <a:ext cx="5057775" cy="2559050"/>
          </a:xfrm>
          <a:custGeom>
            <a:avLst/>
            <a:gdLst>
              <a:gd name="G0" fmla="+- 7 0 0"/>
              <a:gd name="G1" fmla="+- 21600 0 0"/>
              <a:gd name="G2" fmla="+- 21600 0 0"/>
              <a:gd name="T0" fmla="*/ 0 w 21607"/>
              <a:gd name="T1" fmla="*/ 0 h 21600"/>
              <a:gd name="T2" fmla="*/ 21607 w 21607"/>
              <a:gd name="T3" fmla="*/ 21600 h 21600"/>
              <a:gd name="T4" fmla="*/ 7 w 21607"/>
              <a:gd name="T5" fmla="*/ 21600 h 21600"/>
            </a:gdLst>
            <a:ahLst/>
            <a:cxnLst>
              <a:cxn ang="0">
                <a:pos x="T0" y="T1"/>
              </a:cxn>
              <a:cxn ang="0">
                <a:pos x="T2" y="T3"/>
              </a:cxn>
              <a:cxn ang="0">
                <a:pos x="T4" y="T5"/>
              </a:cxn>
            </a:cxnLst>
            <a:rect l="0" t="0" r="r" b="b"/>
            <a:pathLst>
              <a:path w="21607" h="21600" fill="none" extrusionOk="0">
                <a:moveTo>
                  <a:pt x="0" y="0"/>
                </a:moveTo>
                <a:cubicBezTo>
                  <a:pt x="2" y="0"/>
                  <a:pt x="4" y="-1"/>
                  <a:pt x="7" y="0"/>
                </a:cubicBezTo>
                <a:cubicBezTo>
                  <a:pt x="11936" y="0"/>
                  <a:pt x="21607" y="9670"/>
                  <a:pt x="21607" y="21600"/>
                </a:cubicBezTo>
              </a:path>
              <a:path w="21607" h="21600" stroke="0" extrusionOk="0">
                <a:moveTo>
                  <a:pt x="0" y="0"/>
                </a:moveTo>
                <a:cubicBezTo>
                  <a:pt x="2" y="0"/>
                  <a:pt x="4" y="-1"/>
                  <a:pt x="7" y="0"/>
                </a:cubicBezTo>
                <a:cubicBezTo>
                  <a:pt x="11936" y="0"/>
                  <a:pt x="21607" y="9670"/>
                  <a:pt x="21607" y="21600"/>
                </a:cubicBezTo>
                <a:lnTo>
                  <a:pt x="7" y="21600"/>
                </a:lnTo>
                <a:close/>
              </a:path>
            </a:pathLst>
          </a:custGeom>
          <a:noFill/>
          <a:ln w="25400">
            <a:solidFill>
              <a:schemeClr val="accent1"/>
            </a:solidFill>
            <a:round/>
            <a:headEnd/>
            <a:tailEnd/>
          </a:ln>
          <a:effectLst/>
        </p:spPr>
        <p:txBody>
          <a:bodyPr wrap="none" anchor="ctr"/>
          <a:lstStyle/>
          <a:p>
            <a:endParaRPr lang="en-US"/>
          </a:p>
        </p:txBody>
      </p:sp>
      <p:sp>
        <p:nvSpPr>
          <p:cNvPr id="1074191" name="Text Box 15"/>
          <p:cNvSpPr txBox="1">
            <a:spLocks noChangeArrowheads="1"/>
          </p:cNvSpPr>
          <p:nvPr/>
        </p:nvSpPr>
        <p:spPr bwMode="gray">
          <a:xfrm>
            <a:off x="1039813" y="1755775"/>
            <a:ext cx="3175000" cy="687388"/>
          </a:xfrm>
          <a:prstGeom prst="rect">
            <a:avLst/>
          </a:prstGeom>
          <a:noFill/>
          <a:ln w="12700">
            <a:noFill/>
            <a:miter lim="800000"/>
            <a:headEnd/>
            <a:tailEnd/>
          </a:ln>
          <a:effectLst/>
        </p:spPr>
        <p:txBody>
          <a:bodyPr>
            <a:spAutoFit/>
          </a:bodyPr>
          <a:lstStyle/>
          <a:p>
            <a:pPr algn="l"/>
            <a:r>
              <a:rPr lang="en-US" sz="1300">
                <a:solidFill>
                  <a:schemeClr val="accent1"/>
                </a:solidFill>
              </a:rPr>
              <a:t>Gross Sales $$ </a:t>
            </a:r>
            <a:r>
              <a:rPr lang="en-US" sz="1300" b="0">
                <a:solidFill>
                  <a:schemeClr val="accent1"/>
                </a:solidFill>
              </a:rPr>
              <a:t>=</a:t>
            </a:r>
          </a:p>
          <a:p>
            <a:pPr algn="l"/>
            <a:r>
              <a:rPr lang="en-US" sz="1300" b="0">
                <a:solidFill>
                  <a:schemeClr val="accent1"/>
                </a:solidFill>
              </a:rPr>
              <a:t>Sales impact of activity with or without additional years of carryover credit</a:t>
            </a:r>
          </a:p>
        </p:txBody>
      </p:sp>
      <p:sp>
        <p:nvSpPr>
          <p:cNvPr id="1074192" name="Text Box 16"/>
          <p:cNvSpPr txBox="1">
            <a:spLocks noChangeArrowheads="1"/>
          </p:cNvSpPr>
          <p:nvPr/>
        </p:nvSpPr>
        <p:spPr bwMode="gray">
          <a:xfrm>
            <a:off x="4478338" y="3935413"/>
            <a:ext cx="3698875" cy="290512"/>
          </a:xfrm>
          <a:prstGeom prst="rect">
            <a:avLst/>
          </a:prstGeom>
          <a:noFill/>
          <a:ln w="12700">
            <a:noFill/>
            <a:miter lim="800000"/>
            <a:headEnd/>
            <a:tailEnd/>
          </a:ln>
          <a:effectLst/>
        </p:spPr>
        <p:txBody>
          <a:bodyPr>
            <a:spAutoFit/>
          </a:bodyPr>
          <a:lstStyle/>
          <a:p>
            <a:pPr algn="l"/>
            <a:r>
              <a:rPr lang="en-US" sz="1300">
                <a:solidFill>
                  <a:srgbClr val="FF6600"/>
                </a:solidFill>
              </a:rPr>
              <a:t>Profit</a:t>
            </a:r>
            <a:r>
              <a:rPr lang="en-US" sz="1300" b="0">
                <a:solidFill>
                  <a:srgbClr val="FF6600"/>
                </a:solidFill>
              </a:rPr>
              <a:t>= 2 - 3</a:t>
            </a:r>
          </a:p>
        </p:txBody>
      </p:sp>
      <p:sp>
        <p:nvSpPr>
          <p:cNvPr id="1074193" name="Text Box 17"/>
          <p:cNvSpPr txBox="1">
            <a:spLocks noChangeArrowheads="1"/>
          </p:cNvSpPr>
          <p:nvPr/>
        </p:nvSpPr>
        <p:spPr bwMode="gray">
          <a:xfrm>
            <a:off x="6915150" y="5172075"/>
            <a:ext cx="2228850" cy="304800"/>
          </a:xfrm>
          <a:prstGeom prst="rect">
            <a:avLst/>
          </a:prstGeom>
          <a:noFill/>
          <a:ln w="12700">
            <a:noFill/>
            <a:miter lim="800000"/>
            <a:headEnd/>
            <a:tailEnd/>
          </a:ln>
          <a:effectLst/>
        </p:spPr>
        <p:txBody>
          <a:bodyPr>
            <a:spAutoFit/>
          </a:bodyPr>
          <a:lstStyle/>
          <a:p>
            <a:r>
              <a:rPr lang="en-US" sz="1400">
                <a:solidFill>
                  <a:schemeClr val="bg2"/>
                </a:solidFill>
              </a:rPr>
              <a:t>Promotion Activity</a:t>
            </a:r>
          </a:p>
        </p:txBody>
      </p:sp>
      <p:sp>
        <p:nvSpPr>
          <p:cNvPr id="1074194" name="Arc 18"/>
          <p:cNvSpPr>
            <a:spLocks/>
          </p:cNvSpPr>
          <p:nvPr/>
        </p:nvSpPr>
        <p:spPr bwMode="gray">
          <a:xfrm rot="10800000" flipV="1">
            <a:off x="825500" y="2495550"/>
            <a:ext cx="4781550" cy="2582863"/>
          </a:xfrm>
          <a:custGeom>
            <a:avLst/>
            <a:gdLst>
              <a:gd name="G0" fmla="+- 108 0 0"/>
              <a:gd name="G1" fmla="+- 21600 0 0"/>
              <a:gd name="G2" fmla="+- 21600 0 0"/>
              <a:gd name="T0" fmla="*/ 0 w 21708"/>
              <a:gd name="T1" fmla="*/ 0 h 21600"/>
              <a:gd name="T2" fmla="*/ 21708 w 21708"/>
              <a:gd name="T3" fmla="*/ 21600 h 21600"/>
              <a:gd name="T4" fmla="*/ 108 w 21708"/>
              <a:gd name="T5" fmla="*/ 21600 h 21600"/>
            </a:gdLst>
            <a:ahLst/>
            <a:cxnLst>
              <a:cxn ang="0">
                <a:pos x="T0" y="T1"/>
              </a:cxn>
              <a:cxn ang="0">
                <a:pos x="T2" y="T3"/>
              </a:cxn>
              <a:cxn ang="0">
                <a:pos x="T4" y="T5"/>
              </a:cxn>
            </a:cxnLst>
            <a:rect l="0" t="0" r="r" b="b"/>
            <a:pathLst>
              <a:path w="21708" h="21600" fill="none" extrusionOk="0">
                <a:moveTo>
                  <a:pt x="0" y="0"/>
                </a:moveTo>
                <a:cubicBezTo>
                  <a:pt x="36" y="0"/>
                  <a:pt x="72" y="-1"/>
                  <a:pt x="108" y="0"/>
                </a:cubicBezTo>
                <a:cubicBezTo>
                  <a:pt x="12037" y="0"/>
                  <a:pt x="21708" y="9670"/>
                  <a:pt x="21708" y="21600"/>
                </a:cubicBezTo>
              </a:path>
              <a:path w="21708" h="21600" stroke="0" extrusionOk="0">
                <a:moveTo>
                  <a:pt x="0" y="0"/>
                </a:moveTo>
                <a:cubicBezTo>
                  <a:pt x="36" y="0"/>
                  <a:pt x="72" y="-1"/>
                  <a:pt x="108" y="0"/>
                </a:cubicBezTo>
                <a:cubicBezTo>
                  <a:pt x="12037" y="0"/>
                  <a:pt x="21708" y="9670"/>
                  <a:pt x="21708" y="21600"/>
                </a:cubicBezTo>
                <a:lnTo>
                  <a:pt x="108" y="21600"/>
                </a:lnTo>
                <a:close/>
              </a:path>
            </a:pathLst>
          </a:custGeom>
          <a:noFill/>
          <a:ln w="25400">
            <a:solidFill>
              <a:srgbClr val="008000"/>
            </a:solidFill>
            <a:round/>
            <a:headEnd/>
            <a:tailEnd/>
          </a:ln>
          <a:effectLst/>
        </p:spPr>
        <p:txBody>
          <a:bodyPr wrap="none" anchor="ctr"/>
          <a:lstStyle/>
          <a:p>
            <a:endParaRPr lang="en-US"/>
          </a:p>
        </p:txBody>
      </p:sp>
      <p:sp>
        <p:nvSpPr>
          <p:cNvPr id="1074195" name="Text Box 19"/>
          <p:cNvSpPr txBox="1">
            <a:spLocks noChangeArrowheads="1"/>
          </p:cNvSpPr>
          <p:nvPr/>
        </p:nvSpPr>
        <p:spPr bwMode="gray">
          <a:xfrm>
            <a:off x="4119563" y="3109913"/>
            <a:ext cx="2162175" cy="290512"/>
          </a:xfrm>
          <a:prstGeom prst="rect">
            <a:avLst/>
          </a:prstGeom>
          <a:noFill/>
          <a:ln w="12700">
            <a:noFill/>
            <a:miter lim="800000"/>
            <a:headEnd/>
            <a:tailEnd/>
          </a:ln>
          <a:effectLst/>
        </p:spPr>
        <p:txBody>
          <a:bodyPr wrap="none">
            <a:spAutoFit/>
          </a:bodyPr>
          <a:lstStyle/>
          <a:p>
            <a:pPr algn="l"/>
            <a:r>
              <a:rPr lang="en-US" sz="1300">
                <a:solidFill>
                  <a:srgbClr val="800000"/>
                </a:solidFill>
              </a:rPr>
              <a:t>Promotion Activity Costs</a:t>
            </a:r>
            <a:endParaRPr lang="en-US" sz="1300" b="0">
              <a:solidFill>
                <a:srgbClr val="800000"/>
              </a:solidFill>
            </a:endParaRPr>
          </a:p>
        </p:txBody>
      </p:sp>
      <p:sp>
        <p:nvSpPr>
          <p:cNvPr id="1074196" name="Text Box 20"/>
          <p:cNvSpPr txBox="1">
            <a:spLocks noChangeArrowheads="1"/>
          </p:cNvSpPr>
          <p:nvPr/>
        </p:nvSpPr>
        <p:spPr bwMode="auto">
          <a:xfrm>
            <a:off x="1903413" y="1328254"/>
            <a:ext cx="4981575" cy="336550"/>
          </a:xfrm>
          <a:prstGeom prst="rect">
            <a:avLst/>
          </a:prstGeom>
          <a:noFill/>
          <a:ln w="12700">
            <a:noFill/>
            <a:miter lim="800000"/>
            <a:headEnd/>
            <a:tailEnd/>
          </a:ln>
          <a:effectLst/>
        </p:spPr>
        <p:txBody>
          <a:bodyPr>
            <a:spAutoFit/>
          </a:bodyPr>
          <a:lstStyle/>
          <a:p>
            <a:pPr>
              <a:spcBef>
                <a:spcPct val="50000"/>
              </a:spcBef>
            </a:pPr>
            <a:r>
              <a:rPr lang="en-US" sz="1600" b="1" dirty="0"/>
              <a:t>Profitability of Promotion Effort for a Channel</a:t>
            </a:r>
          </a:p>
        </p:txBody>
      </p:sp>
      <p:sp>
        <p:nvSpPr>
          <p:cNvPr id="1074197" name="Text Box 21"/>
          <p:cNvSpPr txBox="1">
            <a:spLocks noChangeArrowheads="1"/>
          </p:cNvSpPr>
          <p:nvPr/>
        </p:nvSpPr>
        <p:spPr bwMode="gray">
          <a:xfrm>
            <a:off x="5772150" y="2406650"/>
            <a:ext cx="3035300" cy="687388"/>
          </a:xfrm>
          <a:prstGeom prst="rect">
            <a:avLst/>
          </a:prstGeom>
          <a:noFill/>
          <a:ln w="12700">
            <a:noFill/>
            <a:miter lim="800000"/>
            <a:headEnd/>
            <a:tailEnd/>
          </a:ln>
          <a:effectLst/>
        </p:spPr>
        <p:txBody>
          <a:bodyPr>
            <a:spAutoFit/>
          </a:bodyPr>
          <a:lstStyle/>
          <a:p>
            <a:pPr algn="l"/>
            <a:r>
              <a:rPr lang="en-US" sz="1300">
                <a:solidFill>
                  <a:srgbClr val="008000"/>
                </a:solidFill>
              </a:rPr>
              <a:t>Net Sales $$ </a:t>
            </a:r>
            <a:r>
              <a:rPr lang="en-US" sz="1300" b="0">
                <a:solidFill>
                  <a:srgbClr val="008000"/>
                </a:solidFill>
              </a:rPr>
              <a:t>=</a:t>
            </a:r>
          </a:p>
          <a:p>
            <a:pPr algn="l"/>
            <a:r>
              <a:rPr lang="en-US" sz="1300" b="0">
                <a:solidFill>
                  <a:srgbClr val="008000"/>
                </a:solidFill>
              </a:rPr>
              <a:t>Gross sales multiplied by the gross to net margin</a:t>
            </a:r>
          </a:p>
        </p:txBody>
      </p:sp>
      <p:sp>
        <p:nvSpPr>
          <p:cNvPr id="1074198" name="Line 22"/>
          <p:cNvSpPr>
            <a:spLocks noChangeShapeType="1"/>
          </p:cNvSpPr>
          <p:nvPr/>
        </p:nvSpPr>
        <p:spPr bwMode="gray">
          <a:xfrm flipH="1" flipV="1">
            <a:off x="793750" y="1730375"/>
            <a:ext cx="0" cy="3343275"/>
          </a:xfrm>
          <a:prstGeom prst="line">
            <a:avLst/>
          </a:prstGeom>
          <a:noFill/>
          <a:ln w="28575">
            <a:solidFill>
              <a:schemeClr val="bg2"/>
            </a:solidFill>
            <a:round/>
            <a:headEnd/>
            <a:tailEnd type="triangle" w="med" len="med"/>
          </a:ln>
          <a:effectLst/>
        </p:spPr>
        <p:txBody>
          <a:bodyPr wrap="none" anchor="ctr"/>
          <a:lstStyle/>
          <a:p>
            <a:endParaRPr lang="en-US"/>
          </a:p>
        </p:txBody>
      </p:sp>
      <p:sp>
        <p:nvSpPr>
          <p:cNvPr id="1074199" name="Text Box 23"/>
          <p:cNvSpPr txBox="1">
            <a:spLocks noChangeArrowheads="1"/>
          </p:cNvSpPr>
          <p:nvPr/>
        </p:nvSpPr>
        <p:spPr bwMode="gray">
          <a:xfrm rot="16200000">
            <a:off x="-288925" y="3059113"/>
            <a:ext cx="1730375" cy="304800"/>
          </a:xfrm>
          <a:prstGeom prst="rect">
            <a:avLst/>
          </a:prstGeom>
          <a:noFill/>
          <a:ln w="12700">
            <a:noFill/>
            <a:miter lim="800000"/>
            <a:headEnd/>
            <a:tailEnd/>
          </a:ln>
          <a:effectLst/>
        </p:spPr>
        <p:txBody>
          <a:bodyPr>
            <a:spAutoFit/>
          </a:bodyPr>
          <a:lstStyle/>
          <a:p>
            <a:r>
              <a:rPr lang="en-US" sz="1400">
                <a:solidFill>
                  <a:schemeClr val="bg2"/>
                </a:solidFill>
              </a:rPr>
              <a:t>$ MM</a:t>
            </a:r>
          </a:p>
        </p:txBody>
      </p:sp>
      <p:sp>
        <p:nvSpPr>
          <p:cNvPr id="1074201" name="Line 25"/>
          <p:cNvSpPr>
            <a:spLocks noChangeShapeType="1"/>
          </p:cNvSpPr>
          <p:nvPr/>
        </p:nvSpPr>
        <p:spPr bwMode="auto">
          <a:xfrm>
            <a:off x="2190750" y="2543175"/>
            <a:ext cx="280988" cy="307975"/>
          </a:xfrm>
          <a:prstGeom prst="line">
            <a:avLst/>
          </a:prstGeom>
          <a:noFill/>
          <a:ln w="12700">
            <a:solidFill>
              <a:schemeClr val="tx1"/>
            </a:solidFill>
            <a:round/>
            <a:headEnd/>
            <a:tailEnd type="triangle" w="med" len="med"/>
          </a:ln>
          <a:effectLst/>
        </p:spPr>
        <p:txBody>
          <a:bodyPr anchor="ctr"/>
          <a:lstStyle/>
          <a:p>
            <a:endParaRPr lang="en-US"/>
          </a:p>
        </p:txBody>
      </p:sp>
      <p:sp>
        <p:nvSpPr>
          <p:cNvPr id="1074202" name="AutoShape 26"/>
          <p:cNvSpPr>
            <a:spLocks noChangeArrowheads="1"/>
          </p:cNvSpPr>
          <p:nvPr/>
        </p:nvSpPr>
        <p:spPr bwMode="auto">
          <a:xfrm>
            <a:off x="912813" y="1612900"/>
            <a:ext cx="246062" cy="249238"/>
          </a:xfrm>
          <a:prstGeom prst="flowChartConnector">
            <a:avLst/>
          </a:prstGeom>
          <a:solidFill>
            <a:schemeClr val="accent1"/>
          </a:solidFill>
          <a:ln w="12700">
            <a:solidFill>
              <a:schemeClr val="bg2"/>
            </a:solidFill>
            <a:round/>
            <a:headEnd/>
            <a:tailEnd/>
          </a:ln>
          <a:effectLst/>
        </p:spPr>
        <p:txBody>
          <a:bodyPr wrap="none" anchor="ctr"/>
          <a:lstStyle/>
          <a:p>
            <a:r>
              <a:rPr lang="en-US" sz="1600" b="0">
                <a:solidFill>
                  <a:schemeClr val="bg1"/>
                </a:solidFill>
              </a:rPr>
              <a:t>1</a:t>
            </a:r>
          </a:p>
        </p:txBody>
      </p:sp>
      <p:sp>
        <p:nvSpPr>
          <p:cNvPr id="1074203" name="AutoShape 27"/>
          <p:cNvSpPr>
            <a:spLocks noChangeArrowheads="1"/>
          </p:cNvSpPr>
          <p:nvPr/>
        </p:nvSpPr>
        <p:spPr bwMode="auto">
          <a:xfrm>
            <a:off x="5634038" y="2295525"/>
            <a:ext cx="246062" cy="249238"/>
          </a:xfrm>
          <a:prstGeom prst="flowChartConnector">
            <a:avLst/>
          </a:prstGeom>
          <a:solidFill>
            <a:srgbClr val="008000"/>
          </a:solidFill>
          <a:ln w="12700">
            <a:solidFill>
              <a:schemeClr val="bg2"/>
            </a:solidFill>
            <a:round/>
            <a:headEnd/>
            <a:tailEnd/>
          </a:ln>
          <a:effectLst/>
        </p:spPr>
        <p:txBody>
          <a:bodyPr wrap="none" anchor="ctr"/>
          <a:lstStyle/>
          <a:p>
            <a:r>
              <a:rPr lang="en-US" sz="1600" b="0">
                <a:solidFill>
                  <a:schemeClr val="bg1"/>
                </a:solidFill>
              </a:rPr>
              <a:t>2</a:t>
            </a:r>
          </a:p>
        </p:txBody>
      </p:sp>
      <p:sp>
        <p:nvSpPr>
          <p:cNvPr id="1074204" name="AutoShape 28"/>
          <p:cNvSpPr>
            <a:spLocks noChangeArrowheads="1"/>
          </p:cNvSpPr>
          <p:nvPr/>
        </p:nvSpPr>
        <p:spPr bwMode="auto">
          <a:xfrm>
            <a:off x="3981450" y="3038475"/>
            <a:ext cx="246063" cy="249238"/>
          </a:xfrm>
          <a:prstGeom prst="flowChartConnector">
            <a:avLst/>
          </a:prstGeom>
          <a:solidFill>
            <a:srgbClr val="800000"/>
          </a:solidFill>
          <a:ln w="12700">
            <a:solidFill>
              <a:schemeClr val="bg2"/>
            </a:solidFill>
            <a:round/>
            <a:headEnd/>
            <a:tailEnd/>
          </a:ln>
          <a:effectLst/>
        </p:spPr>
        <p:txBody>
          <a:bodyPr wrap="none" anchor="ctr"/>
          <a:lstStyle/>
          <a:p>
            <a:r>
              <a:rPr lang="en-US" sz="1600" b="0">
                <a:solidFill>
                  <a:schemeClr val="bg1"/>
                </a:solidFill>
              </a:rPr>
              <a:t>3</a:t>
            </a:r>
          </a:p>
        </p:txBody>
      </p:sp>
      <p:sp>
        <p:nvSpPr>
          <p:cNvPr id="1074205" name="AutoShape 29"/>
          <p:cNvSpPr>
            <a:spLocks noChangeArrowheads="1"/>
          </p:cNvSpPr>
          <p:nvPr/>
        </p:nvSpPr>
        <p:spPr bwMode="auto">
          <a:xfrm>
            <a:off x="4337050" y="3810000"/>
            <a:ext cx="246063" cy="249238"/>
          </a:xfrm>
          <a:prstGeom prst="flowChartConnector">
            <a:avLst/>
          </a:prstGeom>
          <a:solidFill>
            <a:srgbClr val="FF6600"/>
          </a:solidFill>
          <a:ln w="12700">
            <a:solidFill>
              <a:schemeClr val="bg2"/>
            </a:solidFill>
            <a:round/>
            <a:headEnd/>
            <a:tailEnd/>
          </a:ln>
          <a:effectLst/>
        </p:spPr>
        <p:txBody>
          <a:bodyPr wrap="none" anchor="ctr"/>
          <a:lstStyle/>
          <a:p>
            <a:r>
              <a:rPr lang="en-US" sz="1600" b="0">
                <a:solidFill>
                  <a:schemeClr val="bg1"/>
                </a:solidFill>
              </a:rPr>
              <a:t>4</a:t>
            </a:r>
          </a:p>
        </p:txBody>
      </p:sp>
      <p:sp>
        <p:nvSpPr>
          <p:cNvPr id="1074206" name="Freeform 30"/>
          <p:cNvSpPr>
            <a:spLocks/>
          </p:cNvSpPr>
          <p:nvPr/>
        </p:nvSpPr>
        <p:spPr bwMode="auto">
          <a:xfrm>
            <a:off x="804863" y="3541713"/>
            <a:ext cx="3997325" cy="1520825"/>
          </a:xfrm>
          <a:custGeom>
            <a:avLst/>
            <a:gdLst/>
            <a:ahLst/>
            <a:cxnLst>
              <a:cxn ang="0">
                <a:pos x="0" y="958"/>
              </a:cxn>
              <a:cxn ang="0">
                <a:pos x="223" y="587"/>
              </a:cxn>
              <a:cxn ang="0">
                <a:pos x="604" y="215"/>
              </a:cxn>
              <a:cxn ang="0">
                <a:pos x="1319" y="1"/>
              </a:cxn>
              <a:cxn ang="0">
                <a:pos x="1988" y="224"/>
              </a:cxn>
              <a:cxn ang="0">
                <a:pos x="2360" y="624"/>
              </a:cxn>
              <a:cxn ang="0">
                <a:pos x="2518" y="958"/>
              </a:cxn>
            </a:cxnLst>
            <a:rect l="0" t="0" r="r" b="b"/>
            <a:pathLst>
              <a:path w="2518" h="958">
                <a:moveTo>
                  <a:pt x="0" y="958"/>
                </a:moveTo>
                <a:cubicBezTo>
                  <a:pt x="37" y="896"/>
                  <a:pt x="122" y="711"/>
                  <a:pt x="223" y="587"/>
                </a:cubicBezTo>
                <a:cubicBezTo>
                  <a:pt x="324" y="463"/>
                  <a:pt x="421" y="313"/>
                  <a:pt x="604" y="215"/>
                </a:cubicBezTo>
                <a:cubicBezTo>
                  <a:pt x="787" y="117"/>
                  <a:pt x="1088" y="0"/>
                  <a:pt x="1319" y="1"/>
                </a:cubicBezTo>
                <a:cubicBezTo>
                  <a:pt x="1550" y="2"/>
                  <a:pt x="1815" y="120"/>
                  <a:pt x="1988" y="224"/>
                </a:cubicBezTo>
                <a:cubicBezTo>
                  <a:pt x="2161" y="328"/>
                  <a:pt x="2272" y="502"/>
                  <a:pt x="2360" y="624"/>
                </a:cubicBezTo>
                <a:cubicBezTo>
                  <a:pt x="2448" y="746"/>
                  <a:pt x="2485" y="888"/>
                  <a:pt x="2518" y="958"/>
                </a:cubicBezTo>
              </a:path>
            </a:pathLst>
          </a:custGeom>
          <a:noFill/>
          <a:ln w="25400" cap="flat" cmpd="sng">
            <a:solidFill>
              <a:srgbClr val="FF6600"/>
            </a:solidFill>
            <a:prstDash val="solid"/>
            <a:round/>
            <a:headEnd/>
            <a:tailEnd/>
          </a:ln>
          <a:effectLst/>
        </p:spPr>
        <p:txBody>
          <a:bodyPr anchor="ctr"/>
          <a:lstStyle/>
          <a:p>
            <a:endParaRPr lang="en-US"/>
          </a:p>
        </p:txBody>
      </p:sp>
      <p:sp>
        <p:nvSpPr>
          <p:cNvPr id="1074207" name="Line 31"/>
          <p:cNvSpPr>
            <a:spLocks noChangeShapeType="1"/>
          </p:cNvSpPr>
          <p:nvPr/>
        </p:nvSpPr>
        <p:spPr bwMode="auto">
          <a:xfrm>
            <a:off x="1895475" y="3810000"/>
            <a:ext cx="0" cy="146050"/>
          </a:xfrm>
          <a:prstGeom prst="line">
            <a:avLst/>
          </a:prstGeom>
          <a:noFill/>
          <a:ln w="12700">
            <a:solidFill>
              <a:schemeClr val="tx1"/>
            </a:solidFill>
            <a:round/>
            <a:headEnd/>
            <a:tailEnd/>
          </a:ln>
          <a:effectLst/>
        </p:spPr>
        <p:txBody>
          <a:bodyPr anchor="ctr"/>
          <a:lstStyle/>
          <a:p>
            <a:endParaRPr lang="en-US"/>
          </a:p>
        </p:txBody>
      </p:sp>
      <p:sp>
        <p:nvSpPr>
          <p:cNvPr id="1074208" name="Line 32"/>
          <p:cNvSpPr>
            <a:spLocks noChangeShapeType="1"/>
          </p:cNvSpPr>
          <p:nvPr/>
        </p:nvSpPr>
        <p:spPr bwMode="auto">
          <a:xfrm>
            <a:off x="1795463" y="3883025"/>
            <a:ext cx="0" cy="1193800"/>
          </a:xfrm>
          <a:prstGeom prst="line">
            <a:avLst/>
          </a:prstGeom>
          <a:noFill/>
          <a:ln w="12700">
            <a:solidFill>
              <a:schemeClr val="bg2"/>
            </a:solidFill>
            <a:prstDash val="dash"/>
            <a:round/>
            <a:headEnd/>
            <a:tailEnd/>
          </a:ln>
          <a:effectLst/>
        </p:spPr>
        <p:txBody>
          <a:bodyPr anchor="ctr"/>
          <a:lstStyle/>
          <a:p>
            <a:endParaRPr lang="en-US"/>
          </a:p>
        </p:txBody>
      </p:sp>
      <p:sp>
        <p:nvSpPr>
          <p:cNvPr id="1074209" name="Text Box 33"/>
          <p:cNvSpPr txBox="1">
            <a:spLocks noChangeArrowheads="1"/>
          </p:cNvSpPr>
          <p:nvPr/>
        </p:nvSpPr>
        <p:spPr bwMode="auto">
          <a:xfrm>
            <a:off x="1179513" y="5097463"/>
            <a:ext cx="1223962" cy="290512"/>
          </a:xfrm>
          <a:prstGeom prst="rect">
            <a:avLst/>
          </a:prstGeom>
          <a:noFill/>
          <a:ln w="12700">
            <a:noFill/>
            <a:miter lim="800000"/>
            <a:headEnd/>
            <a:tailEnd/>
          </a:ln>
          <a:effectLst/>
        </p:spPr>
        <p:txBody>
          <a:bodyPr>
            <a:spAutoFit/>
          </a:bodyPr>
          <a:lstStyle/>
          <a:p>
            <a:pPr>
              <a:spcBef>
                <a:spcPct val="50000"/>
              </a:spcBef>
            </a:pPr>
            <a:r>
              <a:rPr lang="en-US" sz="1300" b="0"/>
              <a:t>Activity Level</a:t>
            </a:r>
          </a:p>
        </p:txBody>
      </p:sp>
      <p:grpSp>
        <p:nvGrpSpPr>
          <p:cNvPr id="2" name="Group 34"/>
          <p:cNvGrpSpPr>
            <a:grpSpLocks/>
          </p:cNvGrpSpPr>
          <p:nvPr/>
        </p:nvGrpSpPr>
        <p:grpSpPr bwMode="auto">
          <a:xfrm>
            <a:off x="1630363" y="3810000"/>
            <a:ext cx="265112" cy="155575"/>
            <a:chOff x="1189" y="2562"/>
            <a:chExt cx="167" cy="98"/>
          </a:xfrm>
        </p:grpSpPr>
        <p:sp>
          <p:nvSpPr>
            <p:cNvPr id="1074211" name="Line 35"/>
            <p:cNvSpPr>
              <a:spLocks noChangeShapeType="1"/>
            </p:cNvSpPr>
            <p:nvPr/>
          </p:nvSpPr>
          <p:spPr bwMode="auto">
            <a:xfrm flipH="1">
              <a:off x="1189" y="2563"/>
              <a:ext cx="165" cy="93"/>
            </a:xfrm>
            <a:prstGeom prst="line">
              <a:avLst/>
            </a:prstGeom>
            <a:noFill/>
            <a:ln w="28575">
              <a:solidFill>
                <a:schemeClr val="tx1"/>
              </a:solidFill>
              <a:round/>
              <a:headEnd/>
              <a:tailEnd/>
            </a:ln>
            <a:effectLst/>
          </p:spPr>
          <p:txBody>
            <a:bodyPr anchor="ctr"/>
            <a:lstStyle/>
            <a:p>
              <a:endParaRPr lang="en-US"/>
            </a:p>
          </p:txBody>
        </p:sp>
        <p:sp>
          <p:nvSpPr>
            <p:cNvPr id="1074212" name="Line 36"/>
            <p:cNvSpPr>
              <a:spLocks noChangeShapeType="1"/>
            </p:cNvSpPr>
            <p:nvPr/>
          </p:nvSpPr>
          <p:spPr bwMode="auto">
            <a:xfrm>
              <a:off x="1189" y="2660"/>
              <a:ext cx="167" cy="0"/>
            </a:xfrm>
            <a:prstGeom prst="line">
              <a:avLst/>
            </a:prstGeom>
            <a:noFill/>
            <a:ln w="12700">
              <a:solidFill>
                <a:schemeClr val="tx1"/>
              </a:solidFill>
              <a:round/>
              <a:headEnd/>
              <a:tailEnd/>
            </a:ln>
            <a:effectLst/>
          </p:spPr>
          <p:txBody>
            <a:bodyPr anchor="ctr"/>
            <a:lstStyle/>
            <a:p>
              <a:endParaRPr lang="en-US"/>
            </a:p>
          </p:txBody>
        </p:sp>
        <p:sp>
          <p:nvSpPr>
            <p:cNvPr id="1074213" name="Line 37"/>
            <p:cNvSpPr>
              <a:spLocks noChangeShapeType="1"/>
            </p:cNvSpPr>
            <p:nvPr/>
          </p:nvSpPr>
          <p:spPr bwMode="auto">
            <a:xfrm>
              <a:off x="1356" y="2562"/>
              <a:ext cx="0" cy="90"/>
            </a:xfrm>
            <a:prstGeom prst="line">
              <a:avLst/>
            </a:prstGeom>
            <a:noFill/>
            <a:ln w="12700">
              <a:solidFill>
                <a:schemeClr val="tx1"/>
              </a:solidFill>
              <a:round/>
              <a:headEnd/>
              <a:tailEnd/>
            </a:ln>
            <a:effectLst/>
          </p:spPr>
          <p:txBody>
            <a:bodyPr anchor="ctr"/>
            <a:lstStyle/>
            <a:p>
              <a:endParaRPr lang="en-US"/>
            </a:p>
          </p:txBody>
        </p:sp>
      </p:grpSp>
      <p:sp>
        <p:nvSpPr>
          <p:cNvPr id="1074214" name="Line 38"/>
          <p:cNvSpPr>
            <a:spLocks noChangeShapeType="1"/>
          </p:cNvSpPr>
          <p:nvPr/>
        </p:nvSpPr>
        <p:spPr bwMode="auto">
          <a:xfrm flipH="1">
            <a:off x="4059238" y="5394325"/>
            <a:ext cx="1339850" cy="639763"/>
          </a:xfrm>
          <a:prstGeom prst="line">
            <a:avLst/>
          </a:prstGeom>
          <a:noFill/>
          <a:ln w="12700">
            <a:solidFill>
              <a:schemeClr val="tx1"/>
            </a:solidFill>
            <a:round/>
            <a:headEnd/>
            <a:tailEnd/>
          </a:ln>
          <a:effectLst/>
        </p:spPr>
        <p:txBody>
          <a:bodyPr anchor="ctr"/>
          <a:lstStyle/>
          <a:p>
            <a:endParaRPr lang="en-US"/>
          </a:p>
        </p:txBody>
      </p:sp>
      <p:sp>
        <p:nvSpPr>
          <p:cNvPr id="1074215" name="Line 39"/>
          <p:cNvSpPr>
            <a:spLocks noChangeShapeType="1"/>
          </p:cNvSpPr>
          <p:nvPr/>
        </p:nvSpPr>
        <p:spPr bwMode="auto">
          <a:xfrm>
            <a:off x="4059238" y="6046788"/>
            <a:ext cx="1355725" cy="0"/>
          </a:xfrm>
          <a:prstGeom prst="line">
            <a:avLst/>
          </a:prstGeom>
          <a:noFill/>
          <a:ln w="12700">
            <a:solidFill>
              <a:schemeClr val="tx1"/>
            </a:solidFill>
            <a:round/>
            <a:headEnd/>
            <a:tailEnd/>
          </a:ln>
          <a:effectLst/>
        </p:spPr>
        <p:txBody>
          <a:bodyPr anchor="ctr"/>
          <a:lstStyle/>
          <a:p>
            <a:endParaRPr lang="en-US"/>
          </a:p>
        </p:txBody>
      </p:sp>
      <p:sp>
        <p:nvSpPr>
          <p:cNvPr id="1074216" name="Line 40"/>
          <p:cNvSpPr>
            <a:spLocks noChangeShapeType="1"/>
          </p:cNvSpPr>
          <p:nvPr/>
        </p:nvSpPr>
        <p:spPr bwMode="auto">
          <a:xfrm>
            <a:off x="5414963" y="5387975"/>
            <a:ext cx="0" cy="661988"/>
          </a:xfrm>
          <a:prstGeom prst="line">
            <a:avLst/>
          </a:prstGeom>
          <a:noFill/>
          <a:ln w="12700">
            <a:solidFill>
              <a:schemeClr val="tx1"/>
            </a:solidFill>
            <a:round/>
            <a:headEnd/>
            <a:tailEnd/>
          </a:ln>
          <a:effectLst/>
        </p:spPr>
        <p:txBody>
          <a:bodyPr anchor="ctr"/>
          <a:lstStyle/>
          <a:p>
            <a:endParaRPr lang="en-US"/>
          </a:p>
        </p:txBody>
      </p:sp>
      <p:sp>
        <p:nvSpPr>
          <p:cNvPr id="1074217" name="Text Box 41"/>
          <p:cNvSpPr txBox="1">
            <a:spLocks noChangeArrowheads="1"/>
          </p:cNvSpPr>
          <p:nvPr/>
        </p:nvSpPr>
        <p:spPr bwMode="auto">
          <a:xfrm>
            <a:off x="4465638" y="6040438"/>
            <a:ext cx="811212" cy="290512"/>
          </a:xfrm>
          <a:prstGeom prst="rect">
            <a:avLst/>
          </a:prstGeom>
          <a:noFill/>
          <a:ln w="12700">
            <a:noFill/>
            <a:miter lim="800000"/>
            <a:headEnd/>
            <a:tailEnd/>
          </a:ln>
          <a:effectLst/>
        </p:spPr>
        <p:txBody>
          <a:bodyPr>
            <a:spAutoFit/>
          </a:bodyPr>
          <a:lstStyle/>
          <a:p>
            <a:pPr algn="l">
              <a:spcBef>
                <a:spcPct val="50000"/>
              </a:spcBef>
            </a:pPr>
            <a:r>
              <a:rPr lang="en-US" sz="1300" b="0"/>
              <a:t>$ 100</a:t>
            </a:r>
          </a:p>
        </p:txBody>
      </p:sp>
      <p:sp>
        <p:nvSpPr>
          <p:cNvPr id="1074218" name="Text Box 42"/>
          <p:cNvSpPr txBox="1">
            <a:spLocks noChangeArrowheads="1"/>
          </p:cNvSpPr>
          <p:nvPr/>
        </p:nvSpPr>
        <p:spPr bwMode="auto">
          <a:xfrm>
            <a:off x="5432425" y="5543550"/>
            <a:ext cx="811213" cy="290513"/>
          </a:xfrm>
          <a:prstGeom prst="rect">
            <a:avLst/>
          </a:prstGeom>
          <a:noFill/>
          <a:ln w="12700">
            <a:noFill/>
            <a:miter lim="800000"/>
            <a:headEnd/>
            <a:tailEnd/>
          </a:ln>
          <a:effectLst/>
        </p:spPr>
        <p:txBody>
          <a:bodyPr>
            <a:spAutoFit/>
          </a:bodyPr>
          <a:lstStyle/>
          <a:p>
            <a:pPr algn="l">
              <a:spcBef>
                <a:spcPct val="50000"/>
              </a:spcBef>
            </a:pPr>
            <a:r>
              <a:rPr lang="en-US" sz="1300" b="0"/>
              <a:t>$ 50</a:t>
            </a:r>
          </a:p>
        </p:txBody>
      </p:sp>
      <p:sp>
        <p:nvSpPr>
          <p:cNvPr id="1074219" name="Text Box 43"/>
          <p:cNvSpPr txBox="1">
            <a:spLocks noChangeArrowheads="1"/>
          </p:cNvSpPr>
          <p:nvPr/>
        </p:nvSpPr>
        <p:spPr bwMode="auto">
          <a:xfrm>
            <a:off x="4064000" y="6226175"/>
            <a:ext cx="1520825" cy="290513"/>
          </a:xfrm>
          <a:prstGeom prst="rect">
            <a:avLst/>
          </a:prstGeom>
          <a:noFill/>
          <a:ln w="12700">
            <a:noFill/>
            <a:miter lim="800000"/>
            <a:headEnd/>
            <a:tailEnd/>
          </a:ln>
          <a:effectLst/>
        </p:spPr>
        <p:txBody>
          <a:bodyPr>
            <a:spAutoFit/>
          </a:bodyPr>
          <a:lstStyle/>
          <a:p>
            <a:pPr>
              <a:spcBef>
                <a:spcPct val="50000"/>
              </a:spcBef>
            </a:pPr>
            <a:r>
              <a:rPr lang="en-US" sz="1300" b="0"/>
              <a:t>Unit activity cost</a:t>
            </a:r>
          </a:p>
        </p:txBody>
      </p:sp>
      <p:sp>
        <p:nvSpPr>
          <p:cNvPr id="1074220" name="Text Box 44"/>
          <p:cNvSpPr txBox="1">
            <a:spLocks noChangeArrowheads="1"/>
          </p:cNvSpPr>
          <p:nvPr/>
        </p:nvSpPr>
        <p:spPr bwMode="auto">
          <a:xfrm>
            <a:off x="5816600" y="5538788"/>
            <a:ext cx="855663" cy="290512"/>
          </a:xfrm>
          <a:prstGeom prst="rect">
            <a:avLst/>
          </a:prstGeom>
          <a:noFill/>
          <a:ln w="12700">
            <a:noFill/>
            <a:miter lim="800000"/>
            <a:headEnd/>
            <a:tailEnd/>
          </a:ln>
          <a:effectLst/>
        </p:spPr>
        <p:txBody>
          <a:bodyPr>
            <a:spAutoFit/>
          </a:bodyPr>
          <a:lstStyle/>
          <a:p>
            <a:pPr algn="l">
              <a:spcBef>
                <a:spcPct val="50000"/>
              </a:spcBef>
            </a:pPr>
            <a:r>
              <a:rPr lang="en-US" sz="1300" b="0"/>
              <a:t>Profit</a:t>
            </a:r>
          </a:p>
        </p:txBody>
      </p:sp>
      <p:sp>
        <p:nvSpPr>
          <p:cNvPr id="1074221" name="Text Box 45"/>
          <p:cNvSpPr txBox="1">
            <a:spLocks noChangeArrowheads="1"/>
          </p:cNvSpPr>
          <p:nvPr/>
        </p:nvSpPr>
        <p:spPr bwMode="auto">
          <a:xfrm>
            <a:off x="5548313" y="5926138"/>
            <a:ext cx="1355725" cy="530225"/>
          </a:xfrm>
          <a:prstGeom prst="rect">
            <a:avLst/>
          </a:prstGeom>
          <a:noFill/>
          <a:ln w="12700">
            <a:solidFill>
              <a:schemeClr val="bg2"/>
            </a:solidFill>
            <a:miter lim="800000"/>
            <a:headEnd/>
            <a:tailEnd/>
          </a:ln>
          <a:effectLst/>
        </p:spPr>
        <p:txBody>
          <a:bodyPr>
            <a:spAutoFit/>
          </a:bodyPr>
          <a:lstStyle/>
          <a:p>
            <a:pPr algn="l">
              <a:spcBef>
                <a:spcPct val="50000"/>
              </a:spcBef>
            </a:pPr>
            <a:r>
              <a:rPr lang="en-US" sz="1400"/>
              <a:t>mROI = 50/100 = 50%</a:t>
            </a:r>
          </a:p>
        </p:txBody>
      </p:sp>
      <p:sp>
        <p:nvSpPr>
          <p:cNvPr id="1074222" name="Text Box 46"/>
          <p:cNvSpPr txBox="1">
            <a:spLocks noChangeArrowheads="1"/>
          </p:cNvSpPr>
          <p:nvPr/>
        </p:nvSpPr>
        <p:spPr bwMode="auto">
          <a:xfrm>
            <a:off x="2711450" y="5457825"/>
            <a:ext cx="1519238" cy="687388"/>
          </a:xfrm>
          <a:prstGeom prst="rect">
            <a:avLst/>
          </a:prstGeom>
          <a:noFill/>
          <a:ln w="12700">
            <a:noFill/>
            <a:miter lim="800000"/>
            <a:headEnd/>
            <a:tailEnd/>
          </a:ln>
          <a:effectLst/>
        </p:spPr>
        <p:txBody>
          <a:bodyPr lIns="45720" rIns="45720">
            <a:spAutoFit/>
          </a:bodyPr>
          <a:lstStyle/>
          <a:p>
            <a:pPr algn="l">
              <a:spcBef>
                <a:spcPct val="50000"/>
              </a:spcBef>
            </a:pPr>
            <a:r>
              <a:rPr lang="en-US" sz="1300" b="0"/>
              <a:t>mROI (Incremental return at a given activity level)</a:t>
            </a:r>
          </a:p>
        </p:txBody>
      </p:sp>
      <p:sp>
        <p:nvSpPr>
          <p:cNvPr id="1074223" name="AutoShape 47"/>
          <p:cNvSpPr>
            <a:spLocks noChangeArrowheads="1"/>
          </p:cNvSpPr>
          <p:nvPr/>
        </p:nvSpPr>
        <p:spPr bwMode="auto">
          <a:xfrm>
            <a:off x="2498725" y="5421313"/>
            <a:ext cx="246063" cy="249237"/>
          </a:xfrm>
          <a:prstGeom prst="flowChartConnector">
            <a:avLst/>
          </a:prstGeom>
          <a:solidFill>
            <a:schemeClr val="tx1"/>
          </a:solidFill>
          <a:ln w="12700">
            <a:solidFill>
              <a:schemeClr val="bg2"/>
            </a:solidFill>
            <a:round/>
            <a:headEnd/>
            <a:tailEnd/>
          </a:ln>
          <a:effectLst/>
        </p:spPr>
        <p:txBody>
          <a:bodyPr wrap="none" anchor="ctr"/>
          <a:lstStyle/>
          <a:p>
            <a:r>
              <a:rPr lang="en-US" sz="1600" b="0">
                <a:solidFill>
                  <a:schemeClr val="bg1"/>
                </a:solidFill>
              </a:rPr>
              <a:t>5</a:t>
            </a:r>
          </a:p>
        </p:txBody>
      </p:sp>
      <p:sp>
        <p:nvSpPr>
          <p:cNvPr id="1074224" name="AutoShape 48"/>
          <p:cNvSpPr>
            <a:spLocks noChangeArrowheads="1"/>
          </p:cNvSpPr>
          <p:nvPr/>
        </p:nvSpPr>
        <p:spPr bwMode="auto">
          <a:xfrm>
            <a:off x="1755775" y="5029200"/>
            <a:ext cx="88900" cy="88900"/>
          </a:xfrm>
          <a:prstGeom prst="flowChartConnector">
            <a:avLst/>
          </a:prstGeom>
          <a:solidFill>
            <a:schemeClr val="bg2"/>
          </a:solidFill>
          <a:ln w="12700">
            <a:noFill/>
            <a:round/>
            <a:headEnd/>
            <a:tailEnd/>
          </a:ln>
          <a:effectLst/>
        </p:spPr>
        <p:txBody>
          <a:bodyPr wrap="none" anchor="ctr"/>
          <a:lstStyle/>
          <a:p>
            <a:endParaRPr lang="en-US"/>
          </a:p>
        </p:txBody>
      </p:sp>
      <p:sp>
        <p:nvSpPr>
          <p:cNvPr id="42"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a:solidFill>
                  <a:srgbClr val="506772"/>
                </a:solidFill>
                <a:latin typeface="Arial"/>
              </a:rPr>
              <a:t>Profitability Measure</a:t>
            </a:r>
          </a:p>
        </p:txBody>
      </p:sp>
      <p:graphicFrame>
        <p:nvGraphicFramePr>
          <p:cNvPr id="44" name="Illustration"/>
          <p:cNvGraphicFramePr>
            <a:graphicFrameLocks noGrp="1"/>
          </p:cNvGraphicFramePr>
          <p:nvPr/>
        </p:nvGraphicFramePr>
        <p:xfrm>
          <a:off x="7178040" y="1417319"/>
          <a:ext cx="1051560" cy="27432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20000"/>
                    </a:ext>
                  </a:extLst>
                </a:gridCol>
              </a:tblGrid>
              <a:tr h="274320">
                <a:tc>
                  <a:txBody>
                    <a:bodyPr/>
                    <a:lstStyle/>
                    <a:p>
                      <a:pPr algn="ctr"/>
                      <a:r>
                        <a:rPr kumimoji="0" lang="en-US" sz="1200" b="1" i="1" u="none" baseline="0" dirty="0">
                          <a:solidFill>
                            <a:srgbClr val="506772"/>
                          </a:solidFill>
                          <a:effectLst/>
                          <a:latin typeface="Arial"/>
                        </a:rPr>
                        <a:t>Illustration</a:t>
                      </a:r>
                    </a:p>
                  </a:txBody>
                  <a:tcPr marL="0" marR="0" marT="45719" marB="45719" anchor="b">
                    <a:lnL w="12700" cmpd="sng">
                      <a:noFill/>
                    </a:lnL>
                    <a:lnR w="12700" cmpd="sng">
                      <a:noFill/>
                    </a:lnR>
                    <a:lnT w="25400" cmpd="sng">
                      <a:solidFill>
                        <a:srgbClr val="506772"/>
                      </a:solidFill>
                    </a:lnT>
                    <a:lnB w="25400" cmpd="sng">
                      <a:solidFill>
                        <a:srgbClr val="506772"/>
                      </a:solidFill>
                    </a:lnB>
                    <a:solidFill>
                      <a:schemeClr val="accent1">
                        <a:alpha val="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
          <p:cNvGraphicFramePr>
            <a:graphicFrameLocks noGrp="1"/>
          </p:cNvGraphicFramePr>
          <p:nvPr/>
        </p:nvGraphicFramePr>
        <p:xfrm>
          <a:off x="228600" y="1447800"/>
          <a:ext cx="8686802" cy="3015124"/>
        </p:xfrm>
        <a:graphic>
          <a:graphicData uri="http://schemas.openxmlformats.org/drawingml/2006/table">
            <a:tbl>
              <a:tblPr/>
              <a:tblGrid>
                <a:gridCol w="2470558">
                  <a:extLst>
                    <a:ext uri="{9D8B030D-6E8A-4147-A177-3AD203B41FA5}">
                      <a16:colId xmlns:a16="http://schemas.microsoft.com/office/drawing/2014/main" val="20000"/>
                    </a:ext>
                  </a:extLst>
                </a:gridCol>
                <a:gridCol w="2948731">
                  <a:extLst>
                    <a:ext uri="{9D8B030D-6E8A-4147-A177-3AD203B41FA5}">
                      <a16:colId xmlns:a16="http://schemas.microsoft.com/office/drawing/2014/main" val="20001"/>
                    </a:ext>
                  </a:extLst>
                </a:gridCol>
                <a:gridCol w="1331733">
                  <a:extLst>
                    <a:ext uri="{9D8B030D-6E8A-4147-A177-3AD203B41FA5}">
                      <a16:colId xmlns:a16="http://schemas.microsoft.com/office/drawing/2014/main" val="20002"/>
                    </a:ext>
                  </a:extLst>
                </a:gridCol>
                <a:gridCol w="967890">
                  <a:extLst>
                    <a:ext uri="{9D8B030D-6E8A-4147-A177-3AD203B41FA5}">
                      <a16:colId xmlns:a16="http://schemas.microsoft.com/office/drawing/2014/main" val="20003"/>
                    </a:ext>
                  </a:extLst>
                </a:gridCol>
                <a:gridCol w="967890">
                  <a:extLst>
                    <a:ext uri="{9D8B030D-6E8A-4147-A177-3AD203B41FA5}">
                      <a16:colId xmlns:a16="http://schemas.microsoft.com/office/drawing/2014/main" val="20004"/>
                    </a:ext>
                  </a:extLst>
                </a:gridCol>
              </a:tblGrid>
              <a:tr h="394621">
                <a:tc>
                  <a:txBody>
                    <a:bodyPr/>
                    <a:lstStyle/>
                    <a:p>
                      <a:pPr marL="0" marR="0" lvl="0" indent="0" algn="l"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Tactic</a:t>
                      </a:r>
                    </a:p>
                  </a:txBody>
                  <a:tcPr marR="0" marT="0" marB="0" anchor="ctr" horzOverflow="overflow">
                    <a:lnL cap="flat">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Short-Term Marginal ROI*</a:t>
                      </a:r>
                    </a:p>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200" b="1" i="0" u="none" strike="noStrike" cap="none" normalizeH="0" baseline="0" dirty="0">
                          <a:ln>
                            <a:noFill/>
                          </a:ln>
                          <a:solidFill>
                            <a:schemeClr val="bg1"/>
                          </a:solidFill>
                          <a:effectLst/>
                          <a:latin typeface="Arial" charset="0"/>
                        </a:rPr>
                        <a:t>(Profit returned on the last $ invested)</a:t>
                      </a:r>
                    </a:p>
                  </a:txBody>
                  <a:tcPr marL="0" marR="0" marT="0" marB="0" anchor="ctr" horzOverflow="overflow">
                    <a:lnL>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Sales Impact ($MM)</a:t>
                      </a:r>
                    </a:p>
                  </a:txBody>
                  <a:tcPr marL="0" marR="0" marT="0" marB="0" anchor="ctr" horzOverflow="overflow">
                    <a:lnL>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Cost ($MM)</a:t>
                      </a:r>
                    </a:p>
                  </a:txBody>
                  <a:tcPr marL="0" marR="0" marT="0" marB="0" anchor="ctr" horzOverflow="overflow">
                    <a:lnL>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Total ROI</a:t>
                      </a:r>
                    </a:p>
                  </a:txBody>
                  <a:tcPr marL="0" marR="0" marT="0" marB="0" anchor="ctr" horzOverflow="overflow">
                    <a:lnL>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extLst>
                  <a:ext uri="{0D108BD9-81ED-4DB2-BD59-A6C34878D82A}">
                    <a16:rowId xmlns:a16="http://schemas.microsoft.com/office/drawing/2014/main" val="10000"/>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solidFill>
                          <a:effectLst/>
                          <a:latin typeface="Arial" charset="0"/>
                        </a:rPr>
                        <a:t>Detailing</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endParaRPr kumimoji="0" lang="en-US" sz="1200" b="1"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$43.9</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$4.9</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602%</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772">
                <a:tc>
                  <a:txBody>
                    <a:bodyPr/>
                    <a:lstStyle/>
                    <a:p>
                      <a:pPr marL="457200" marR="0" lvl="1"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bg1">
                              <a:lumMod val="50000"/>
                            </a:schemeClr>
                          </a:solidFill>
                          <a:effectLst/>
                          <a:latin typeface="Arial" charset="0"/>
                        </a:rPr>
                        <a:t>Messaging</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endParaRPr kumimoji="0" lang="en-US" sz="1200" b="1"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$24.3</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$3.4</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462%</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772">
                <a:tc>
                  <a:txBody>
                    <a:bodyPr/>
                    <a:lstStyle/>
                    <a:p>
                      <a:pPr marL="457200" marR="0" lvl="1"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bg1">
                              <a:lumMod val="50000"/>
                            </a:schemeClr>
                          </a:solidFill>
                          <a:effectLst/>
                          <a:latin typeface="Arial" charset="0"/>
                        </a:rPr>
                        <a:t>Vouchers</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endParaRPr kumimoji="0" lang="en-US" sz="1200" b="1"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$14.2</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$0.9</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1,139%</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772">
                <a:tc>
                  <a:txBody>
                    <a:bodyPr/>
                    <a:lstStyle/>
                    <a:p>
                      <a:pPr marL="457200" marR="0" lvl="1"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bg1">
                              <a:lumMod val="50000"/>
                            </a:schemeClr>
                          </a:solidFill>
                          <a:effectLst/>
                          <a:latin typeface="Arial" charset="0"/>
                        </a:rPr>
                        <a:t>Debit Cards</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endParaRPr kumimoji="0" lang="en-US" sz="1200" b="1"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$5.4</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$0.6</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593%</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solidFill>
                          <a:effectLst/>
                          <a:latin typeface="Arial" charset="0"/>
                        </a:rPr>
                        <a:t>Venue Based Speaker Program</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endParaRPr kumimoji="0" lang="en-US" sz="1200" b="1"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$2.2</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$0.9</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80%</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solidFill>
                          <a:effectLst/>
                          <a:latin typeface="Arial" charset="0"/>
                        </a:rPr>
                        <a:t>Office Based Speaker Program</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endParaRPr kumimoji="0" lang="en-US" sz="1200" b="1"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$0.5</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a:latin typeface="Arial"/>
                        </a:rPr>
                        <a:t>$0.7</a:t>
                      </a:r>
                      <a:endParaRPr lang="en-US" sz="1200" b="0" i="0" u="none" strike="noStrike" dirty="0">
                        <a:latin typeface="Arial"/>
                      </a:endParaRP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-46%</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772">
                <a:tc>
                  <a:txBody>
                    <a:bodyPr/>
                    <a:lstStyle/>
                    <a:p>
                      <a:pPr marL="0" marR="0" lvl="0" indent="0" algn="ctr" defTabSz="914400" rtl="0" eaLnBrk="0" fontAlgn="base" latinLnBrk="0" hangingPunct="0">
                        <a:lnSpc>
                          <a:spcPct val="100000"/>
                        </a:lnSpc>
                        <a:spcBef>
                          <a:spcPct val="80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Totals</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400" b="1" i="0" u="none" strike="noStrike" dirty="0">
                          <a:latin typeface="Arial"/>
                        </a:rPr>
                        <a:t>$46.6</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400" b="1" i="0" u="none" strike="noStrike" dirty="0">
                          <a:latin typeface="Arial"/>
                        </a:rPr>
                        <a:t>$7.1</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endParaRPr lang="en-US" sz="1400" b="1" i="0" u="none" strike="noStrike" dirty="0">
                        <a:latin typeface="Arial"/>
                      </a:endParaRP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11" name="Chart 10"/>
          <p:cNvGraphicFramePr/>
          <p:nvPr/>
        </p:nvGraphicFramePr>
        <p:xfrm>
          <a:off x="2286000" y="1752600"/>
          <a:ext cx="2895600" cy="2438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30213" y="315595"/>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dirty="0"/>
              <a:t>Promotion effort can be increased for the different FENTORA promotional tactics without affecting profitability</a:t>
            </a:r>
            <a:endParaRPr lang="en-US" sz="1800" dirty="0"/>
          </a:p>
        </p:txBody>
      </p:sp>
      <p:sp>
        <p:nvSpPr>
          <p:cNvPr id="10"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a:solidFill>
                  <a:srgbClr val="506772"/>
                </a:solidFill>
                <a:latin typeface="Arial"/>
              </a:rPr>
              <a:t>Fentora </a:t>
            </a:r>
            <a:r>
              <a:rPr lang="en-US" sz="1200" b="1" i="1" dirty="0" err="1">
                <a:solidFill>
                  <a:srgbClr val="506772"/>
                </a:solidFill>
                <a:latin typeface="Arial"/>
              </a:rPr>
              <a:t>mROI</a:t>
            </a:r>
            <a:r>
              <a:rPr lang="en-US" sz="1200" b="1" i="1" dirty="0">
                <a:solidFill>
                  <a:srgbClr val="506772"/>
                </a:solidFill>
                <a:latin typeface="Arial"/>
              </a:rPr>
              <a:t> by Tactic</a:t>
            </a:r>
          </a:p>
        </p:txBody>
      </p:sp>
      <p:sp>
        <p:nvSpPr>
          <p:cNvPr id="9" name="Sourcing Footnote"/>
          <p:cNvSpPr txBox="1"/>
          <p:nvPr/>
        </p:nvSpPr>
        <p:spPr bwMode="blackWhite">
          <a:xfrm>
            <a:off x="304800" y="6248400"/>
            <a:ext cx="8686800" cy="457200"/>
          </a:xfrm>
          <a:prstGeom prst="rect">
            <a:avLst/>
          </a:prstGeom>
          <a:noFill/>
        </p:spPr>
        <p:txBody>
          <a:bodyPr vert="horz" wrap="square" lIns="91439" tIns="45719" rIns="91439" bIns="45719" rtlCol="0" anchor="b">
            <a:noAutofit/>
          </a:bodyPr>
          <a:lstStyle/>
          <a:p>
            <a:pPr algn="l"/>
            <a:r>
              <a:rPr lang="en-US" sz="1000" dirty="0">
                <a:solidFill>
                  <a:srgbClr val="000000"/>
                </a:solidFill>
                <a:latin typeface="Arial"/>
              </a:rPr>
              <a:t>Notes:</a:t>
            </a:r>
          </a:p>
          <a:p>
            <a:pPr marL="228600" indent="-228600" algn="l">
              <a:buFont typeface="+mj-lt"/>
              <a:buAutoNum type="arabicPeriod"/>
            </a:pPr>
            <a:r>
              <a:rPr lang="en-US" sz="1000" dirty="0" err="1">
                <a:solidFill>
                  <a:srgbClr val="000000"/>
                </a:solidFill>
                <a:latin typeface="Arial"/>
              </a:rPr>
              <a:t>mROI</a:t>
            </a:r>
            <a:r>
              <a:rPr lang="en-US" sz="1000" dirty="0">
                <a:solidFill>
                  <a:srgbClr val="000000"/>
                </a:solidFill>
                <a:latin typeface="Arial"/>
              </a:rPr>
              <a:t> is the incremental profit at a given activity level | An </a:t>
            </a:r>
            <a:r>
              <a:rPr lang="en-US" sz="1000" dirty="0" err="1">
                <a:solidFill>
                  <a:srgbClr val="000000"/>
                </a:solidFill>
                <a:latin typeface="Arial"/>
              </a:rPr>
              <a:t>mROI</a:t>
            </a:r>
            <a:r>
              <a:rPr lang="en-US" sz="1000" dirty="0">
                <a:solidFill>
                  <a:srgbClr val="000000"/>
                </a:solidFill>
                <a:latin typeface="Arial"/>
              </a:rPr>
              <a:t> of 0% represents the breakeven point</a:t>
            </a:r>
          </a:p>
          <a:p>
            <a:pPr marL="228600" indent="-228600" algn="l">
              <a:buFont typeface="+mj-lt"/>
              <a:buAutoNum type="arabicPeriod"/>
            </a:pPr>
            <a:r>
              <a:rPr lang="en-US" sz="1000" dirty="0"/>
              <a:t>Total ROI = (</a:t>
            </a:r>
            <a:r>
              <a:rPr lang="en-US" sz="1000" dirty="0" err="1"/>
              <a:t>Impactable</a:t>
            </a:r>
            <a:r>
              <a:rPr lang="en-US" sz="1000" dirty="0"/>
              <a:t> Sales/Cost)-1 | Revenues for Messaging also includes 2 Years of Carryover sales</a:t>
            </a:r>
          </a:p>
        </p:txBody>
      </p:sp>
      <p:sp>
        <p:nvSpPr>
          <p:cNvPr id="16" name="Content Placeholder 6"/>
          <p:cNvSpPr>
            <a:spLocks noGrp="1"/>
          </p:cNvSpPr>
          <p:nvPr>
            <p:ph idx="1"/>
          </p:nvPr>
        </p:nvSpPr>
        <p:spPr>
          <a:xfrm>
            <a:off x="428625" y="4724400"/>
            <a:ext cx="8272463" cy="1295400"/>
          </a:xfrm>
        </p:spPr>
        <p:txBody>
          <a:bodyPr/>
          <a:lstStyle/>
          <a:p>
            <a:r>
              <a:rPr lang="en-US" sz="1600" dirty="0"/>
              <a:t>ROI for most tactics is high due to the highly concentrated nature of the market</a:t>
            </a:r>
          </a:p>
          <a:p>
            <a:pPr lvl="1"/>
            <a:r>
              <a:rPr lang="en-US" sz="1400" dirty="0"/>
              <a:t>Price per </a:t>
            </a:r>
            <a:r>
              <a:rPr lang="en-US" sz="1400" dirty="0" err="1"/>
              <a:t>NRx</a:t>
            </a:r>
            <a:r>
              <a:rPr lang="en-US" sz="1400" dirty="0"/>
              <a:t> ~ $2300 is significantly high compared to the cost of a tactic (ex. Cost of PDE = $121</a:t>
            </a:r>
          </a:p>
          <a:p>
            <a:r>
              <a:rPr lang="en-US" sz="1600" dirty="0"/>
              <a:t>FENTORA has received low promotional effort in the past and has been primarily promoted as P2s and hence the Detailing ROI is very high</a:t>
            </a:r>
          </a:p>
        </p:txBody>
      </p:sp>
      <p:sp>
        <p:nvSpPr>
          <p:cNvPr id="13" name="TextBox 12"/>
          <p:cNvSpPr txBox="1"/>
          <p:nvPr/>
        </p:nvSpPr>
        <p:spPr>
          <a:xfrm>
            <a:off x="3429000" y="3033486"/>
            <a:ext cx="2362200" cy="276999"/>
          </a:xfrm>
          <a:prstGeom prst="rect">
            <a:avLst/>
          </a:prstGeom>
          <a:solidFill>
            <a:schemeClr val="bg1"/>
          </a:solidFill>
          <a:ln>
            <a:solidFill>
              <a:schemeClr val="bg1">
                <a:lumMod val="65000"/>
              </a:schemeClr>
            </a:solidFill>
          </a:ln>
        </p:spPr>
        <p:txBody>
          <a:bodyPr wrap="square" rtlCol="0">
            <a:spAutoFit/>
          </a:bodyPr>
          <a:lstStyle/>
          <a:p>
            <a:r>
              <a:rPr lang="en-US" sz="1200" i="1" dirty="0"/>
              <a:t>Physician level data unavailable</a:t>
            </a:r>
            <a:endParaRPr lang="en-US" sz="1200" i="1"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4"/>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dirty="0"/>
              <a:t>All of the physician-targeted programs have high marginal return on investment in </a:t>
            </a:r>
            <a:r>
              <a:rPr lang="en-US" dirty="0"/>
              <a:t>the higher quintiles (5 &amp; 4)</a:t>
            </a:r>
            <a:endParaRPr lang="en-US" sz="1800" dirty="0"/>
          </a:p>
        </p:txBody>
      </p:sp>
      <p:grpSp>
        <p:nvGrpSpPr>
          <p:cNvPr id="3" name="Group 56"/>
          <p:cNvGrpSpPr>
            <a:grpSpLocks/>
          </p:cNvGrpSpPr>
          <p:nvPr/>
        </p:nvGrpSpPr>
        <p:grpSpPr bwMode="auto">
          <a:xfrm>
            <a:off x="654050" y="5400714"/>
            <a:ext cx="4392613" cy="246063"/>
            <a:chOff x="412" y="3621"/>
            <a:chExt cx="2767" cy="155"/>
          </a:xfrm>
        </p:grpSpPr>
        <p:sp>
          <p:nvSpPr>
            <p:cNvPr id="8" name="Text Box 57"/>
            <p:cNvSpPr txBox="1">
              <a:spLocks noChangeArrowheads="1"/>
            </p:cNvSpPr>
            <p:nvPr/>
          </p:nvSpPr>
          <p:spPr bwMode="auto">
            <a:xfrm>
              <a:off x="412" y="3621"/>
              <a:ext cx="722" cy="154"/>
            </a:xfrm>
            <a:prstGeom prst="rect">
              <a:avLst/>
            </a:prstGeom>
            <a:noFill/>
            <a:ln w="25400" algn="ctr">
              <a:noFill/>
              <a:miter lim="800000"/>
              <a:headEnd/>
              <a:tailEnd/>
            </a:ln>
            <a:effectLst/>
          </p:spPr>
          <p:txBody>
            <a:bodyPr>
              <a:spAutoFit/>
            </a:bodyPr>
            <a:lstStyle/>
            <a:p>
              <a:pPr algn="l">
                <a:spcBef>
                  <a:spcPct val="50000"/>
                </a:spcBef>
              </a:pPr>
              <a:r>
                <a:rPr lang="en-US" sz="1000" b="1" dirty="0"/>
                <a:t>Key =</a:t>
              </a:r>
            </a:p>
          </p:txBody>
        </p:sp>
        <p:sp>
          <p:nvSpPr>
            <p:cNvPr id="9" name="Text Box 58"/>
            <p:cNvSpPr txBox="1">
              <a:spLocks noChangeArrowheads="1"/>
            </p:cNvSpPr>
            <p:nvPr/>
          </p:nvSpPr>
          <p:spPr bwMode="auto">
            <a:xfrm>
              <a:off x="1515" y="3621"/>
              <a:ext cx="859" cy="155"/>
            </a:xfrm>
            <a:prstGeom prst="rect">
              <a:avLst/>
            </a:prstGeom>
            <a:noFill/>
            <a:ln w="25400" algn="ctr">
              <a:noFill/>
              <a:miter lim="800000"/>
              <a:headEnd/>
              <a:tailEnd/>
            </a:ln>
            <a:effectLst/>
          </p:spPr>
          <p:txBody>
            <a:bodyPr>
              <a:spAutoFit/>
            </a:bodyPr>
            <a:lstStyle/>
            <a:p>
              <a:pPr algn="l">
                <a:spcBef>
                  <a:spcPct val="50000"/>
                </a:spcBef>
              </a:pPr>
              <a:r>
                <a:rPr lang="en-US" sz="1000" b="1" dirty="0" err="1"/>
                <a:t>mROI</a:t>
              </a:r>
              <a:r>
                <a:rPr lang="en-US" sz="1000" b="1" dirty="0"/>
                <a:t> 0% to &lt;150%</a:t>
              </a:r>
            </a:p>
          </p:txBody>
        </p:sp>
        <p:sp>
          <p:nvSpPr>
            <p:cNvPr id="10" name="Text Box 59"/>
            <p:cNvSpPr txBox="1">
              <a:spLocks noChangeArrowheads="1"/>
            </p:cNvSpPr>
            <p:nvPr/>
          </p:nvSpPr>
          <p:spPr bwMode="auto">
            <a:xfrm>
              <a:off x="2457" y="3621"/>
              <a:ext cx="722" cy="154"/>
            </a:xfrm>
            <a:prstGeom prst="rect">
              <a:avLst/>
            </a:prstGeom>
            <a:noFill/>
            <a:ln w="25400" algn="ctr">
              <a:noFill/>
              <a:miter lim="800000"/>
              <a:headEnd/>
              <a:tailEnd/>
            </a:ln>
            <a:effectLst/>
          </p:spPr>
          <p:txBody>
            <a:bodyPr>
              <a:spAutoFit/>
            </a:bodyPr>
            <a:lstStyle/>
            <a:p>
              <a:pPr algn="l">
                <a:spcBef>
                  <a:spcPct val="50000"/>
                </a:spcBef>
              </a:pPr>
              <a:r>
                <a:rPr lang="en-US" sz="1000" b="1" dirty="0" err="1"/>
                <a:t>mROI</a:t>
              </a:r>
              <a:r>
                <a:rPr lang="en-US" sz="1000" b="1" dirty="0"/>
                <a:t> &lt;0%</a:t>
              </a:r>
            </a:p>
          </p:txBody>
        </p:sp>
        <p:sp>
          <p:nvSpPr>
            <p:cNvPr id="11" name="Rectangle 60"/>
            <p:cNvSpPr>
              <a:spLocks noChangeArrowheads="1"/>
            </p:cNvSpPr>
            <p:nvPr/>
          </p:nvSpPr>
          <p:spPr bwMode="auto">
            <a:xfrm>
              <a:off x="752" y="3639"/>
              <a:ext cx="101" cy="101"/>
            </a:xfrm>
            <a:prstGeom prst="rect">
              <a:avLst/>
            </a:prstGeom>
            <a:solidFill>
              <a:srgbClr val="92D050"/>
            </a:solidFill>
            <a:ln w="12700" algn="ctr">
              <a:solidFill>
                <a:schemeClr val="tx1"/>
              </a:solidFill>
              <a:miter lim="800000"/>
              <a:headEnd/>
              <a:tailEnd/>
            </a:ln>
            <a:effectLst/>
          </p:spPr>
          <p:txBody>
            <a:bodyPr wrap="none" anchor="ctr"/>
            <a:lstStyle/>
            <a:p>
              <a:endParaRPr lang="en-US"/>
            </a:p>
          </p:txBody>
        </p:sp>
        <p:sp>
          <p:nvSpPr>
            <p:cNvPr id="12" name="Rectangle 61"/>
            <p:cNvSpPr>
              <a:spLocks noChangeArrowheads="1"/>
            </p:cNvSpPr>
            <p:nvPr/>
          </p:nvSpPr>
          <p:spPr bwMode="auto">
            <a:xfrm>
              <a:off x="1428" y="3639"/>
              <a:ext cx="101" cy="101"/>
            </a:xfrm>
            <a:prstGeom prst="rect">
              <a:avLst/>
            </a:prstGeom>
            <a:solidFill>
              <a:srgbClr val="FFFF99"/>
            </a:solidFill>
            <a:ln w="12700" algn="ctr">
              <a:solidFill>
                <a:schemeClr val="tx1"/>
              </a:solidFill>
              <a:miter lim="800000"/>
              <a:headEnd/>
              <a:tailEnd/>
            </a:ln>
            <a:effectLst/>
          </p:spPr>
          <p:txBody>
            <a:bodyPr wrap="none" anchor="ctr"/>
            <a:lstStyle/>
            <a:p>
              <a:endParaRPr lang="en-US"/>
            </a:p>
          </p:txBody>
        </p:sp>
        <p:sp>
          <p:nvSpPr>
            <p:cNvPr id="13" name="Rectangle 62"/>
            <p:cNvSpPr>
              <a:spLocks noChangeArrowheads="1"/>
            </p:cNvSpPr>
            <p:nvPr/>
          </p:nvSpPr>
          <p:spPr bwMode="auto">
            <a:xfrm>
              <a:off x="2369" y="3639"/>
              <a:ext cx="101" cy="101"/>
            </a:xfrm>
            <a:prstGeom prst="rect">
              <a:avLst/>
            </a:prstGeom>
            <a:solidFill>
              <a:schemeClr val="accent6">
                <a:lumMod val="60000"/>
                <a:lumOff val="40000"/>
              </a:schemeClr>
            </a:solidFill>
            <a:ln w="12700" algn="ctr">
              <a:solidFill>
                <a:schemeClr val="tx1"/>
              </a:solidFill>
              <a:miter lim="800000"/>
              <a:headEnd/>
              <a:tailEnd/>
            </a:ln>
            <a:effectLst/>
          </p:spPr>
          <p:txBody>
            <a:bodyPr wrap="none" anchor="ctr"/>
            <a:lstStyle/>
            <a:p>
              <a:endParaRPr lang="en-US"/>
            </a:p>
          </p:txBody>
        </p:sp>
        <p:sp>
          <p:nvSpPr>
            <p:cNvPr id="14" name="Text Box 63"/>
            <p:cNvSpPr txBox="1">
              <a:spLocks noChangeArrowheads="1"/>
            </p:cNvSpPr>
            <p:nvPr/>
          </p:nvSpPr>
          <p:spPr bwMode="auto">
            <a:xfrm>
              <a:off x="847" y="3621"/>
              <a:ext cx="722" cy="154"/>
            </a:xfrm>
            <a:prstGeom prst="rect">
              <a:avLst/>
            </a:prstGeom>
            <a:noFill/>
            <a:ln w="25400" algn="ctr">
              <a:noFill/>
              <a:miter lim="800000"/>
              <a:headEnd/>
              <a:tailEnd/>
            </a:ln>
            <a:effectLst/>
          </p:spPr>
          <p:txBody>
            <a:bodyPr>
              <a:spAutoFit/>
            </a:bodyPr>
            <a:lstStyle/>
            <a:p>
              <a:pPr algn="l">
                <a:spcBef>
                  <a:spcPct val="50000"/>
                </a:spcBef>
              </a:pPr>
              <a:r>
                <a:rPr lang="en-US" sz="1000" b="1" dirty="0" err="1"/>
                <a:t>mROI</a:t>
              </a:r>
              <a:r>
                <a:rPr lang="en-US" sz="1000" b="1" dirty="0"/>
                <a:t> &gt; 150%</a:t>
              </a:r>
            </a:p>
          </p:txBody>
        </p:sp>
      </p:grpSp>
      <p:sp>
        <p:nvSpPr>
          <p:cNvPr id="17"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a:solidFill>
                  <a:srgbClr val="506772"/>
                </a:solidFill>
                <a:latin typeface="Arial"/>
              </a:rPr>
              <a:t>FENTORA </a:t>
            </a:r>
            <a:r>
              <a:rPr lang="en-US" sz="1200" b="1" i="1" dirty="0" err="1">
                <a:solidFill>
                  <a:srgbClr val="506772"/>
                </a:solidFill>
                <a:latin typeface="Arial"/>
              </a:rPr>
              <a:t>mROI</a:t>
            </a:r>
            <a:r>
              <a:rPr lang="en-US" sz="1200" b="1" i="1" dirty="0">
                <a:solidFill>
                  <a:srgbClr val="506772"/>
                </a:solidFill>
                <a:latin typeface="Arial"/>
              </a:rPr>
              <a:t> by Quintile</a:t>
            </a:r>
          </a:p>
        </p:txBody>
      </p:sp>
      <p:sp>
        <p:nvSpPr>
          <p:cNvPr id="18" name="Foot Notes"/>
          <p:cNvSpPr txBox="1">
            <a:spLocks noChangeArrowheads="1"/>
          </p:cNvSpPr>
          <p:nvPr/>
        </p:nvSpPr>
        <p:spPr bwMode="blackWhite">
          <a:xfrm>
            <a:off x="139700" y="6248400"/>
            <a:ext cx="8686800" cy="457200"/>
          </a:xfrm>
          <a:prstGeom prst="rect">
            <a:avLst/>
          </a:prstGeom>
          <a:noFill/>
          <a:ln w="25400" algn="ctr">
            <a:noFill/>
            <a:miter lim="800000"/>
            <a:headEnd/>
            <a:tailEnd/>
          </a:ln>
          <a:effectLst/>
        </p:spPr>
        <p:txBody>
          <a:bodyPr anchor="b"/>
          <a:lstStyle/>
          <a:p>
            <a:pPr marL="228600" indent="-228600"/>
            <a:r>
              <a:rPr lang="en-US" sz="1000" dirty="0">
                <a:solidFill>
                  <a:srgbClr val="000000"/>
                </a:solidFill>
                <a:latin typeface="Arial"/>
              </a:rPr>
              <a:t>Notes:</a:t>
            </a:r>
            <a:endParaRPr lang="en-US" sz="1000" dirty="0">
              <a:solidFill>
                <a:srgbClr val="000000"/>
              </a:solidFill>
            </a:endParaRPr>
          </a:p>
          <a:p>
            <a:pPr marL="228600" indent="-228600" algn="l">
              <a:buFont typeface="+mj-lt"/>
              <a:buAutoNum type="arabicPeriod"/>
            </a:pPr>
            <a:r>
              <a:rPr lang="en-US" sz="1000" dirty="0">
                <a:solidFill>
                  <a:srgbClr val="000000"/>
                </a:solidFill>
              </a:rPr>
              <a:t>Reach is based on MDs receiving tactic effort in the most recent 6 month (Nov’09 – Apr’10)</a:t>
            </a:r>
          </a:p>
          <a:p>
            <a:pPr marL="228600" indent="-228600" algn="l">
              <a:buFont typeface="+mj-lt"/>
              <a:buAutoNum type="arabicPeriod"/>
            </a:pPr>
            <a:r>
              <a:rPr lang="en-US" sz="1000" dirty="0">
                <a:solidFill>
                  <a:srgbClr val="000000"/>
                </a:solidFill>
              </a:rPr>
              <a:t> Detailing </a:t>
            </a:r>
            <a:r>
              <a:rPr lang="en-US" sz="1000" dirty="0" err="1">
                <a:solidFill>
                  <a:srgbClr val="000000"/>
                </a:solidFill>
              </a:rPr>
              <a:t>mROI</a:t>
            </a:r>
            <a:r>
              <a:rPr lang="en-US" sz="1000" dirty="0">
                <a:solidFill>
                  <a:srgbClr val="000000"/>
                </a:solidFill>
              </a:rPr>
              <a:t> excludes </a:t>
            </a:r>
            <a:r>
              <a:rPr lang="en-US" sz="1000" dirty="0" err="1">
                <a:solidFill>
                  <a:srgbClr val="000000"/>
                </a:solidFill>
              </a:rPr>
              <a:t>mROI</a:t>
            </a:r>
            <a:r>
              <a:rPr lang="en-US" sz="1000" dirty="0">
                <a:solidFill>
                  <a:srgbClr val="000000"/>
                </a:solidFill>
              </a:rPr>
              <a:t> at quintile level for debit cards, which cannot be estimated based on zip-level data</a:t>
            </a:r>
          </a:p>
          <a:p>
            <a:pPr marL="228600" indent="-228600" algn="l">
              <a:buFont typeface="+mj-lt"/>
              <a:buAutoNum type="arabicPeriod"/>
            </a:pPr>
            <a:r>
              <a:rPr lang="en-US" sz="1000" dirty="0">
                <a:solidFill>
                  <a:srgbClr val="000000"/>
                </a:solidFill>
              </a:rPr>
              <a:t>Frequency  = Total Activity / Reached MDs</a:t>
            </a:r>
          </a:p>
        </p:txBody>
      </p:sp>
      <p:graphicFrame>
        <p:nvGraphicFramePr>
          <p:cNvPr id="16" name="Table 15"/>
          <p:cNvGraphicFramePr>
            <a:graphicFrameLocks noGrp="1"/>
          </p:cNvGraphicFramePr>
          <p:nvPr/>
        </p:nvGraphicFramePr>
        <p:xfrm>
          <a:off x="304800" y="1828800"/>
          <a:ext cx="7364737" cy="3249942"/>
        </p:xfrm>
        <a:graphic>
          <a:graphicData uri="http://schemas.openxmlformats.org/drawingml/2006/table">
            <a:tbl>
              <a:tblPr firstRow="1" bandRow="1">
                <a:tableStyleId>{5940675A-B579-460E-94D1-54222C63F5DA}</a:tableStyleId>
              </a:tblPr>
              <a:tblGrid>
                <a:gridCol w="1135407">
                  <a:extLst>
                    <a:ext uri="{9D8B030D-6E8A-4147-A177-3AD203B41FA5}">
                      <a16:colId xmlns:a16="http://schemas.microsoft.com/office/drawing/2014/main" val="20000"/>
                    </a:ext>
                  </a:extLst>
                </a:gridCol>
                <a:gridCol w="1245866">
                  <a:extLst>
                    <a:ext uri="{9D8B030D-6E8A-4147-A177-3AD203B41FA5}">
                      <a16:colId xmlns:a16="http://schemas.microsoft.com/office/drawing/2014/main" val="20001"/>
                    </a:ext>
                  </a:extLst>
                </a:gridCol>
                <a:gridCol w="1245866">
                  <a:extLst>
                    <a:ext uri="{9D8B030D-6E8A-4147-A177-3AD203B41FA5}">
                      <a16:colId xmlns:a16="http://schemas.microsoft.com/office/drawing/2014/main" val="20002"/>
                    </a:ext>
                  </a:extLst>
                </a:gridCol>
                <a:gridCol w="1245866">
                  <a:extLst>
                    <a:ext uri="{9D8B030D-6E8A-4147-A177-3AD203B41FA5}">
                      <a16:colId xmlns:a16="http://schemas.microsoft.com/office/drawing/2014/main" val="20003"/>
                    </a:ext>
                  </a:extLst>
                </a:gridCol>
                <a:gridCol w="1245866">
                  <a:extLst>
                    <a:ext uri="{9D8B030D-6E8A-4147-A177-3AD203B41FA5}">
                      <a16:colId xmlns:a16="http://schemas.microsoft.com/office/drawing/2014/main" val="20004"/>
                    </a:ext>
                  </a:extLst>
                </a:gridCol>
                <a:gridCol w="1245866">
                  <a:extLst>
                    <a:ext uri="{9D8B030D-6E8A-4147-A177-3AD203B41FA5}">
                      <a16:colId xmlns:a16="http://schemas.microsoft.com/office/drawing/2014/main" val="20005"/>
                    </a:ext>
                  </a:extLst>
                </a:gridCol>
              </a:tblGrid>
              <a:tr h="381001">
                <a:tc>
                  <a:txBody>
                    <a:bodyPr/>
                    <a:lstStyle/>
                    <a:p>
                      <a:pPr algn="ctr"/>
                      <a:r>
                        <a:rPr lang="en-US" sz="1200" b="1" dirty="0">
                          <a:solidFill>
                            <a:schemeClr val="bg1"/>
                          </a:solidFill>
                        </a:rPr>
                        <a:t>FENTORA</a:t>
                      </a:r>
                      <a:r>
                        <a:rPr lang="en-US" sz="1200" b="1" baseline="0" dirty="0">
                          <a:solidFill>
                            <a:schemeClr val="bg1"/>
                          </a:solidFill>
                        </a:rPr>
                        <a:t> Quintile</a:t>
                      </a:r>
                      <a:endParaRPr lang="en-US" sz="1200" b="1" dirty="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300" b="1" dirty="0">
                          <a:solidFill>
                            <a:schemeClr val="bg1"/>
                          </a:solidFill>
                        </a:rPr>
                        <a:t>Detailing</a:t>
                      </a:r>
                    </a:p>
                  </a:txBody>
                  <a:tcPr marL="100012" marR="100012" marT="50006" marB="50006"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200" b="1" dirty="0">
                          <a:solidFill>
                            <a:schemeClr val="bg1"/>
                          </a:solidFill>
                        </a:rPr>
                        <a:t>Messaging</a:t>
                      </a:r>
                    </a:p>
                  </a:txBody>
                  <a:tcPr marL="100012" marR="100012" marT="50006" marB="50006" anchor="b">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200" b="1" dirty="0">
                          <a:solidFill>
                            <a:schemeClr val="bg1"/>
                          </a:solidFill>
                        </a:rPr>
                        <a:t>Vouchers</a:t>
                      </a:r>
                    </a:p>
                  </a:txBody>
                  <a:tcPr marL="100012" marR="100012" marT="50006" marB="50006" anchor="b">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300" b="1" dirty="0">
                          <a:solidFill>
                            <a:schemeClr val="bg1"/>
                          </a:solidFill>
                        </a:rPr>
                        <a:t>Office Based (CSP)</a:t>
                      </a:r>
                    </a:p>
                  </a:txBody>
                  <a:tcPr marL="100012" marR="100012" marT="50006" marB="50006" anchor="ctr">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a:r>
                        <a:rPr lang="en-US" sz="1300" b="1" dirty="0">
                          <a:solidFill>
                            <a:schemeClr val="bg1"/>
                          </a:solidFill>
                        </a:rPr>
                        <a:t>Venue</a:t>
                      </a:r>
                      <a:r>
                        <a:rPr lang="en-US" sz="1300" b="1" baseline="0" dirty="0">
                          <a:solidFill>
                            <a:schemeClr val="bg1"/>
                          </a:solidFill>
                        </a:rPr>
                        <a:t> Based (CSP)</a:t>
                      </a:r>
                      <a:endParaRPr lang="en-US" sz="1300" b="1" dirty="0">
                        <a:solidFill>
                          <a:schemeClr val="bg1"/>
                        </a:solidFill>
                      </a:endParaRPr>
                    </a:p>
                  </a:txBody>
                  <a:tcPr marL="100012" marR="100012" marT="50006" marB="50006"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extLst>
                  <a:ext uri="{0D108BD9-81ED-4DB2-BD59-A6C34878D82A}">
                    <a16:rowId xmlns:a16="http://schemas.microsoft.com/office/drawing/2014/main" val="10000"/>
                  </a:ext>
                </a:extLst>
              </a:tr>
              <a:tr h="550738">
                <a:tc>
                  <a:txBody>
                    <a:bodyPr/>
                    <a:lstStyle/>
                    <a:p>
                      <a:pPr algn="ctr"/>
                      <a:r>
                        <a:rPr lang="en-US" sz="1400" b="1" dirty="0">
                          <a:solidFill>
                            <a:schemeClr val="bg1"/>
                          </a:solidFill>
                        </a:rPr>
                        <a:t>5</a:t>
                      </a:r>
                    </a:p>
                    <a:p>
                      <a:pPr algn="ctr"/>
                      <a:r>
                        <a:rPr lang="en-US" sz="1200" b="1" i="1" dirty="0">
                          <a:solidFill>
                            <a:schemeClr val="bg1"/>
                          </a:solidFill>
                        </a:rPr>
                        <a:t>(117</a:t>
                      </a:r>
                      <a:r>
                        <a:rPr lang="en-US" sz="1200" b="1" i="1" baseline="0" dirty="0">
                          <a:solidFill>
                            <a:schemeClr val="bg1"/>
                          </a:solidFill>
                        </a:rPr>
                        <a:t> MDs</a:t>
                      </a:r>
                      <a:r>
                        <a:rPr lang="en-US" sz="1200" b="1" i="1" dirty="0">
                          <a:solidFill>
                            <a:schemeClr val="bg1"/>
                          </a:solidFill>
                        </a:rPr>
                        <a:t>)</a:t>
                      </a: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400" b="0" i="0" u="none" strike="noStrike" dirty="0">
                          <a:solidFill>
                            <a:srgbClr val="000000"/>
                          </a:solidFill>
                          <a:latin typeface="Arial"/>
                        </a:rPr>
                        <a:t>612%</a:t>
                      </a:r>
                      <a:endParaRPr lang="en-US" sz="1000" b="0" i="1" u="none" strike="noStrike" dirty="0">
                        <a:solidFill>
                          <a:srgbClr val="000000"/>
                        </a:solidFill>
                        <a:latin typeface="Arial"/>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502% </a:t>
                      </a:r>
                      <a:br>
                        <a:rPr lang="en-US" sz="1000" b="0" i="0" u="none" strike="noStrike" dirty="0">
                          <a:solidFill>
                            <a:srgbClr val="000000"/>
                          </a:solidFill>
                          <a:latin typeface="Arial"/>
                        </a:rPr>
                      </a:br>
                      <a:r>
                        <a:rPr lang="en-US" sz="1000" b="0" i="1" u="none" strike="noStrike" dirty="0">
                          <a:solidFill>
                            <a:srgbClr val="000000"/>
                          </a:solidFill>
                          <a:latin typeface="Arial"/>
                        </a:rPr>
                        <a:t>(87%, 10.4)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1,025% </a:t>
                      </a:r>
                      <a:br>
                        <a:rPr lang="en-US" sz="1000" b="0" i="0" u="none" strike="noStrike" dirty="0">
                          <a:solidFill>
                            <a:srgbClr val="000000"/>
                          </a:solidFill>
                          <a:latin typeface="Arial"/>
                        </a:rPr>
                      </a:br>
                      <a:r>
                        <a:rPr lang="en-US" sz="1000" b="0" i="1" u="none" strike="noStrike" dirty="0">
                          <a:solidFill>
                            <a:srgbClr val="000000"/>
                          </a:solidFill>
                          <a:latin typeface="Arial"/>
                        </a:rPr>
                        <a:t>(53%, 12.2)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736% </a:t>
                      </a:r>
                      <a:br>
                        <a:rPr lang="en-US" sz="1400" b="0" i="0" u="none" strike="noStrike" dirty="0">
                          <a:solidFill>
                            <a:srgbClr val="000000"/>
                          </a:solidFill>
                          <a:latin typeface="Arial"/>
                        </a:rPr>
                      </a:br>
                      <a:r>
                        <a:rPr lang="en-US" sz="1000" b="0" i="1" u="none" strike="noStrike" dirty="0">
                          <a:solidFill>
                            <a:srgbClr val="000000"/>
                          </a:solidFill>
                          <a:latin typeface="Arial"/>
                        </a:rPr>
                        <a:t>(3%, 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1,424% </a:t>
                      </a:r>
                      <a:br>
                        <a:rPr lang="en-US" sz="1000" b="0" i="0" u="none" strike="noStrike" dirty="0">
                          <a:solidFill>
                            <a:srgbClr val="000000"/>
                          </a:solidFill>
                          <a:latin typeface="Arial"/>
                        </a:rPr>
                      </a:br>
                      <a:r>
                        <a:rPr lang="en-US" sz="1000" b="0" i="1" u="none" strike="noStrike" dirty="0">
                          <a:solidFill>
                            <a:srgbClr val="000000"/>
                          </a:solidFill>
                          <a:latin typeface="Arial"/>
                        </a:rPr>
                        <a:t>(8%, 1.0)</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1"/>
                  </a:ext>
                </a:extLst>
              </a:tr>
              <a:tr h="550738">
                <a:tc>
                  <a:txBody>
                    <a:bodyPr/>
                    <a:lstStyle/>
                    <a:p>
                      <a:pPr algn="ctr"/>
                      <a:r>
                        <a:rPr lang="en-US" sz="1400" b="1" dirty="0">
                          <a:solidFill>
                            <a:schemeClr val="bg1"/>
                          </a:solidFill>
                        </a:rPr>
                        <a:t>4</a:t>
                      </a:r>
                    </a:p>
                    <a:p>
                      <a:pPr algn="ctr"/>
                      <a:r>
                        <a:rPr lang="en-US" sz="1200" b="1" i="1" dirty="0">
                          <a:solidFill>
                            <a:schemeClr val="bg1"/>
                          </a:solidFill>
                        </a:rPr>
                        <a:t>(306</a:t>
                      </a:r>
                      <a:r>
                        <a:rPr lang="en-US" sz="1200" b="1" i="1" baseline="0" dirty="0">
                          <a:solidFill>
                            <a:schemeClr val="bg1"/>
                          </a:solidFill>
                        </a:rPr>
                        <a:t> MDs)</a:t>
                      </a:r>
                      <a:endParaRPr lang="en-US" sz="1200" b="1" i="1" dirty="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400" b="0" i="0" u="none" strike="noStrike" dirty="0">
                          <a:solidFill>
                            <a:srgbClr val="000000"/>
                          </a:solidFill>
                          <a:latin typeface="Arial"/>
                        </a:rPr>
                        <a:t>418%</a:t>
                      </a:r>
                      <a:endParaRPr lang="en-US" sz="1000" b="0" i="1" u="none" strike="noStrike" dirty="0">
                        <a:solidFill>
                          <a:srgbClr val="000000"/>
                        </a:solidFill>
                        <a:latin typeface="Arial"/>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319% </a:t>
                      </a:r>
                      <a:br>
                        <a:rPr lang="en-US" sz="1000" b="0" i="0" u="none" strike="noStrike" dirty="0">
                          <a:solidFill>
                            <a:srgbClr val="000000"/>
                          </a:solidFill>
                          <a:latin typeface="Arial"/>
                        </a:rPr>
                      </a:br>
                      <a:r>
                        <a:rPr lang="en-US" sz="1000" b="0" i="1" u="none" strike="noStrike" dirty="0">
                          <a:solidFill>
                            <a:srgbClr val="000000"/>
                          </a:solidFill>
                          <a:latin typeface="Arial"/>
                        </a:rPr>
                        <a:t>(82%, 8.6)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794% </a:t>
                      </a:r>
                      <a:br>
                        <a:rPr lang="en-US" sz="1000" b="0" i="0" u="none" strike="noStrike" dirty="0">
                          <a:solidFill>
                            <a:srgbClr val="000000"/>
                          </a:solidFill>
                          <a:latin typeface="Arial"/>
                        </a:rPr>
                      </a:br>
                      <a:r>
                        <a:rPr lang="en-US" sz="1000" b="0" i="1" u="none" strike="noStrike" dirty="0">
                          <a:solidFill>
                            <a:srgbClr val="000000"/>
                          </a:solidFill>
                          <a:latin typeface="Arial"/>
                        </a:rPr>
                        <a:t>(28%, 7.1)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182% </a:t>
                      </a:r>
                      <a:br>
                        <a:rPr lang="en-US" sz="1400" b="0" i="0" u="none" strike="noStrike" dirty="0">
                          <a:solidFill>
                            <a:srgbClr val="000000"/>
                          </a:solidFill>
                          <a:latin typeface="Arial"/>
                        </a:rPr>
                      </a:br>
                      <a:r>
                        <a:rPr lang="en-US" sz="1000" b="0" i="1" u="none" strike="noStrike" dirty="0">
                          <a:solidFill>
                            <a:srgbClr val="000000"/>
                          </a:solidFill>
                          <a:latin typeface="Arial"/>
                        </a:rPr>
                        <a:t>(3%, 1.1)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438% </a:t>
                      </a:r>
                      <a:br>
                        <a:rPr lang="en-US" sz="1000" b="0" i="0" u="none" strike="noStrike" dirty="0">
                          <a:solidFill>
                            <a:srgbClr val="000000"/>
                          </a:solidFill>
                          <a:latin typeface="Arial"/>
                        </a:rPr>
                      </a:br>
                      <a:r>
                        <a:rPr lang="en-US" sz="1000" b="0" i="1" u="none" strike="noStrike" dirty="0">
                          <a:solidFill>
                            <a:srgbClr val="000000"/>
                          </a:solidFill>
                          <a:latin typeface="Arial"/>
                        </a:rPr>
                        <a:t>(11%, 1.2)</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2"/>
                  </a:ext>
                </a:extLst>
              </a:tr>
              <a:tr h="550738">
                <a:tc>
                  <a:txBody>
                    <a:bodyPr/>
                    <a:lstStyle/>
                    <a:p>
                      <a:pPr algn="ctr"/>
                      <a:r>
                        <a:rPr lang="en-US" sz="1400" b="1" dirty="0">
                          <a:solidFill>
                            <a:schemeClr val="bg1"/>
                          </a:solidFill>
                        </a:rPr>
                        <a:t>3</a:t>
                      </a:r>
                    </a:p>
                    <a:p>
                      <a:pPr algn="ctr"/>
                      <a:r>
                        <a:rPr lang="en-US" sz="1200" b="1" i="1" dirty="0">
                          <a:solidFill>
                            <a:schemeClr val="bg1"/>
                          </a:solidFill>
                        </a:rPr>
                        <a:t>(635 MDs)</a:t>
                      </a: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400" b="0" i="0" u="none" strike="noStrike" dirty="0">
                          <a:solidFill>
                            <a:srgbClr val="000000"/>
                          </a:solidFill>
                          <a:latin typeface="Arial"/>
                        </a:rPr>
                        <a:t>246%</a:t>
                      </a:r>
                      <a:endParaRPr lang="en-US" sz="1000" b="0" i="1" u="none" strike="noStrike" dirty="0">
                        <a:solidFill>
                          <a:srgbClr val="000000"/>
                        </a:solidFill>
                        <a:latin typeface="Arial"/>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166% </a:t>
                      </a:r>
                      <a:br>
                        <a:rPr lang="en-US" sz="1000" b="0" i="0" u="none" strike="noStrike" dirty="0">
                          <a:solidFill>
                            <a:srgbClr val="000000"/>
                          </a:solidFill>
                          <a:latin typeface="Arial"/>
                        </a:rPr>
                      </a:br>
                      <a:r>
                        <a:rPr lang="en-US" sz="1000" b="0" i="1" u="none" strike="noStrike" dirty="0">
                          <a:solidFill>
                            <a:srgbClr val="000000"/>
                          </a:solidFill>
                          <a:latin typeface="Arial"/>
                        </a:rPr>
                        <a:t>(67%, 6.8)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550% </a:t>
                      </a:r>
                      <a:br>
                        <a:rPr lang="en-US" sz="1000" b="0" i="0" u="none" strike="noStrike" dirty="0">
                          <a:solidFill>
                            <a:srgbClr val="000000"/>
                          </a:solidFill>
                          <a:latin typeface="Arial"/>
                        </a:rPr>
                      </a:br>
                      <a:r>
                        <a:rPr lang="en-US" sz="1000" b="0" i="1" u="none" strike="noStrike" dirty="0">
                          <a:solidFill>
                            <a:srgbClr val="000000"/>
                          </a:solidFill>
                          <a:latin typeface="Arial"/>
                        </a:rPr>
                        <a:t>(19%, 4.8)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23% </a:t>
                      </a:r>
                      <a:br>
                        <a:rPr lang="en-US" sz="1400" b="0" i="0" u="none" strike="noStrike" dirty="0">
                          <a:solidFill>
                            <a:srgbClr val="000000"/>
                          </a:solidFill>
                          <a:latin typeface="Arial"/>
                        </a:rPr>
                      </a:br>
                      <a:r>
                        <a:rPr lang="en-US" sz="1000" b="0" i="1" u="none" strike="noStrike" dirty="0">
                          <a:solidFill>
                            <a:srgbClr val="000000"/>
                          </a:solidFill>
                          <a:latin typeface="Arial"/>
                        </a:rPr>
                        <a:t>(2%, 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400" b="0" i="0" u="none" strike="noStrike" dirty="0">
                          <a:solidFill>
                            <a:srgbClr val="000000"/>
                          </a:solidFill>
                          <a:latin typeface="Arial"/>
                        </a:rPr>
                        <a:t>139% </a:t>
                      </a:r>
                      <a:br>
                        <a:rPr lang="en-US" sz="1400" b="0" i="0" u="none" strike="noStrike" dirty="0">
                          <a:solidFill>
                            <a:srgbClr val="000000"/>
                          </a:solidFill>
                          <a:latin typeface="Arial"/>
                        </a:rPr>
                      </a:br>
                      <a:r>
                        <a:rPr lang="en-US" sz="1000" b="0" i="1" u="none" strike="noStrike" dirty="0">
                          <a:solidFill>
                            <a:srgbClr val="000000"/>
                          </a:solidFill>
                          <a:latin typeface="Arial"/>
                        </a:rPr>
                        <a:t>(8%, 1.1)</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0003"/>
                  </a:ext>
                </a:extLst>
              </a:tr>
              <a:tr h="550738">
                <a:tc>
                  <a:txBody>
                    <a:bodyPr/>
                    <a:lstStyle/>
                    <a:p>
                      <a:pPr algn="ctr"/>
                      <a:r>
                        <a:rPr lang="en-US" sz="1400" b="1" dirty="0">
                          <a:solidFill>
                            <a:schemeClr val="bg1"/>
                          </a:solidFill>
                        </a:rPr>
                        <a:t>2</a:t>
                      </a:r>
                    </a:p>
                    <a:p>
                      <a:pPr algn="ctr"/>
                      <a:r>
                        <a:rPr lang="en-US" sz="1200" b="1" i="1" dirty="0">
                          <a:solidFill>
                            <a:schemeClr val="bg1"/>
                          </a:solidFill>
                        </a:rPr>
                        <a:t>(1,523</a:t>
                      </a:r>
                      <a:r>
                        <a:rPr lang="en-US" sz="1200" b="1" i="1" baseline="0" dirty="0">
                          <a:solidFill>
                            <a:schemeClr val="bg1"/>
                          </a:solidFill>
                        </a:rPr>
                        <a:t> MDs)</a:t>
                      </a:r>
                      <a:endParaRPr lang="en-US" sz="1200" b="1" i="1" dirty="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400" b="0" i="0" u="none" strike="noStrike" dirty="0">
                          <a:solidFill>
                            <a:srgbClr val="000000"/>
                          </a:solidFill>
                          <a:latin typeface="Arial"/>
                        </a:rPr>
                        <a:t>196%</a:t>
                      </a:r>
                      <a:endParaRPr lang="en-US" sz="1000" b="0" i="1" u="none" strike="noStrike" dirty="0">
                        <a:solidFill>
                          <a:srgbClr val="000000"/>
                        </a:solidFill>
                        <a:latin typeface="Arial"/>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183% </a:t>
                      </a:r>
                      <a:br>
                        <a:rPr lang="en-US" sz="1000" b="0" i="0" u="none" strike="noStrike" dirty="0">
                          <a:solidFill>
                            <a:srgbClr val="000000"/>
                          </a:solidFill>
                          <a:latin typeface="Arial"/>
                        </a:rPr>
                      </a:br>
                      <a:r>
                        <a:rPr lang="en-US" sz="1000" b="0" i="1" u="none" strike="noStrike" dirty="0">
                          <a:solidFill>
                            <a:srgbClr val="000000"/>
                          </a:solidFill>
                          <a:latin typeface="Arial"/>
                        </a:rPr>
                        <a:t>(43%, 4.8)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243% </a:t>
                      </a:r>
                      <a:br>
                        <a:rPr lang="en-US" sz="1000" b="0" i="0" u="none" strike="noStrike" dirty="0">
                          <a:solidFill>
                            <a:srgbClr val="000000"/>
                          </a:solidFill>
                          <a:latin typeface="Arial"/>
                        </a:rPr>
                      </a:br>
                      <a:r>
                        <a:rPr lang="en-US" sz="1000" b="0" i="1" u="none" strike="noStrike" dirty="0">
                          <a:solidFill>
                            <a:srgbClr val="000000"/>
                          </a:solidFill>
                          <a:latin typeface="Arial"/>
                        </a:rPr>
                        <a:t>(6%, 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ctr"/>
                      <a:r>
                        <a:rPr lang="en-US" sz="1400" b="0" i="0" u="none" strike="noStrike" dirty="0">
                          <a:solidFill>
                            <a:srgbClr val="000000"/>
                          </a:solidFill>
                          <a:latin typeface="Arial"/>
                        </a:rPr>
                        <a:t>-55% </a:t>
                      </a:r>
                      <a:br>
                        <a:rPr lang="en-US" sz="1400" b="0" i="0" u="none" strike="noStrike" dirty="0">
                          <a:solidFill>
                            <a:srgbClr val="000000"/>
                          </a:solidFill>
                          <a:latin typeface="Arial"/>
                        </a:rPr>
                      </a:br>
                      <a:r>
                        <a:rPr lang="en-US" sz="1000" b="0" i="1" u="none" strike="noStrike" dirty="0">
                          <a:solidFill>
                            <a:srgbClr val="000000"/>
                          </a:solidFill>
                          <a:latin typeface="Arial"/>
                        </a:rPr>
                        <a:t>(2%, 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en-US" sz="1400" b="0" i="0" u="none" strike="noStrike" dirty="0">
                          <a:solidFill>
                            <a:srgbClr val="000000"/>
                          </a:solidFill>
                          <a:latin typeface="Arial"/>
                        </a:rPr>
                        <a:t>-14% </a:t>
                      </a:r>
                      <a:br>
                        <a:rPr lang="en-US" sz="1000" b="0" i="0" u="none" strike="noStrike" dirty="0">
                          <a:solidFill>
                            <a:srgbClr val="000000"/>
                          </a:solidFill>
                          <a:latin typeface="Arial"/>
                        </a:rPr>
                      </a:br>
                      <a:r>
                        <a:rPr lang="en-US" sz="1000" b="0" i="1" u="none" strike="noStrike" dirty="0">
                          <a:solidFill>
                            <a:srgbClr val="000000"/>
                          </a:solidFill>
                          <a:latin typeface="Arial"/>
                        </a:rPr>
                        <a:t>(2%, 1.1)</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4"/>
                  </a:ext>
                </a:extLst>
              </a:tr>
              <a:tr h="550738">
                <a:tc>
                  <a:txBody>
                    <a:bodyPr/>
                    <a:lstStyle/>
                    <a:p>
                      <a:pPr algn="ctr"/>
                      <a:r>
                        <a:rPr lang="en-US" sz="1400" b="1" dirty="0">
                          <a:solidFill>
                            <a:schemeClr val="bg1"/>
                          </a:solidFill>
                        </a:rPr>
                        <a:t>1</a:t>
                      </a:r>
                    </a:p>
                    <a:p>
                      <a:pPr algn="ctr"/>
                      <a:r>
                        <a:rPr lang="en-US" sz="1200" b="1" i="1" dirty="0">
                          <a:solidFill>
                            <a:schemeClr val="bg1"/>
                          </a:solidFill>
                        </a:rPr>
                        <a:t>(5,870</a:t>
                      </a:r>
                      <a:r>
                        <a:rPr lang="en-US" sz="1200" b="1" i="1" baseline="0" dirty="0">
                          <a:solidFill>
                            <a:schemeClr val="bg1"/>
                          </a:solidFill>
                        </a:rPr>
                        <a:t> MDs)</a:t>
                      </a:r>
                      <a:endParaRPr lang="en-US" sz="1200" b="1" i="1" dirty="0">
                        <a:solidFill>
                          <a:schemeClr val="bg1"/>
                        </a:solidFill>
                      </a:endParaRPr>
                    </a:p>
                  </a:txBody>
                  <a:tcPr marL="100012" marR="100012" marT="50006" marB="50006"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3A9CF"/>
                    </a:solidFill>
                  </a:tcPr>
                </a:tc>
                <a:tc>
                  <a:txBody>
                    <a:bodyPr/>
                    <a:lstStyle/>
                    <a:p>
                      <a:pPr algn="ctr" fontAlgn="ctr"/>
                      <a:r>
                        <a:rPr lang="en-US" sz="1400" b="0" i="0" u="none" strike="noStrike" dirty="0">
                          <a:solidFill>
                            <a:srgbClr val="000000"/>
                          </a:solidFill>
                          <a:latin typeface="Arial"/>
                        </a:rPr>
                        <a:t>120%</a:t>
                      </a:r>
                      <a:endParaRPr lang="en-US" sz="1000" b="0" i="1" u="none" strike="noStrike" dirty="0">
                        <a:solidFill>
                          <a:srgbClr val="000000"/>
                        </a:solidFill>
                        <a:latin typeface="Arial"/>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400" b="0" i="0" u="none" strike="noStrike" dirty="0">
                          <a:solidFill>
                            <a:srgbClr val="000000"/>
                          </a:solidFill>
                          <a:latin typeface="Arial"/>
                        </a:rPr>
                        <a:t>133% </a:t>
                      </a:r>
                      <a:br>
                        <a:rPr lang="en-US" sz="1000" b="0" i="0" u="none" strike="noStrike" dirty="0">
                          <a:solidFill>
                            <a:srgbClr val="000000"/>
                          </a:solidFill>
                          <a:latin typeface="Arial"/>
                        </a:rPr>
                      </a:br>
                      <a:r>
                        <a:rPr lang="en-US" sz="1000" b="0" i="1" u="none" strike="noStrike" dirty="0">
                          <a:solidFill>
                            <a:srgbClr val="000000"/>
                          </a:solidFill>
                          <a:latin typeface="Arial"/>
                        </a:rPr>
                        <a:t>(16%, 3.7)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400" b="0" i="0" u="none" strike="noStrike" dirty="0">
                          <a:solidFill>
                            <a:srgbClr val="000000"/>
                          </a:solidFill>
                          <a:latin typeface="Arial"/>
                        </a:rPr>
                        <a:t>71% </a:t>
                      </a:r>
                      <a:br>
                        <a:rPr lang="en-US" sz="1000" b="0" i="0" u="none" strike="noStrike" dirty="0">
                          <a:solidFill>
                            <a:srgbClr val="000000"/>
                          </a:solidFill>
                          <a:latin typeface="Arial"/>
                        </a:rPr>
                      </a:br>
                      <a:r>
                        <a:rPr lang="en-US" sz="1000" b="0" i="1" u="none" strike="noStrike" dirty="0">
                          <a:solidFill>
                            <a:srgbClr val="000000"/>
                          </a:solidFill>
                          <a:latin typeface="Arial"/>
                        </a:rPr>
                        <a:t>(2%, 3.1)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fontAlgn="ctr"/>
                      <a:r>
                        <a:rPr lang="en-US" sz="1400" b="0" i="0" u="none" strike="noStrike" dirty="0">
                          <a:solidFill>
                            <a:srgbClr val="000000"/>
                          </a:solidFill>
                          <a:latin typeface="Arial"/>
                        </a:rPr>
                        <a:t>-87% </a:t>
                      </a:r>
                      <a:br>
                        <a:rPr lang="en-US" sz="1000" b="0" i="0" u="none" strike="noStrike" dirty="0">
                          <a:solidFill>
                            <a:srgbClr val="000000"/>
                          </a:solidFill>
                          <a:latin typeface="Arial"/>
                        </a:rPr>
                      </a:br>
                      <a:r>
                        <a:rPr lang="en-US" sz="1000" b="0" i="1" u="none" strike="noStrike" dirty="0">
                          <a:solidFill>
                            <a:srgbClr val="000000"/>
                          </a:solidFill>
                          <a:latin typeface="Arial"/>
                        </a:rPr>
                        <a:t>(1%, 1.1)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en-US" sz="1400" b="0" i="0" u="none" strike="noStrike" dirty="0">
                          <a:solidFill>
                            <a:srgbClr val="000000"/>
                          </a:solidFill>
                          <a:latin typeface="Arial"/>
                        </a:rPr>
                        <a:t>-74% </a:t>
                      </a:r>
                      <a:br>
                        <a:rPr lang="en-US" sz="1000" b="0" i="0" u="none" strike="noStrike" dirty="0">
                          <a:solidFill>
                            <a:srgbClr val="000000"/>
                          </a:solidFill>
                          <a:latin typeface="Arial"/>
                        </a:rPr>
                      </a:br>
                      <a:r>
                        <a:rPr lang="en-US" sz="1000" b="0" i="0" u="none" strike="noStrike" dirty="0">
                          <a:solidFill>
                            <a:srgbClr val="000000"/>
                          </a:solidFill>
                          <a:latin typeface="Arial"/>
                        </a:rPr>
                        <a:t>(</a:t>
                      </a:r>
                      <a:r>
                        <a:rPr lang="en-US" sz="1000" b="0" i="1" u="none" strike="noStrike" dirty="0">
                          <a:solidFill>
                            <a:srgbClr val="000000"/>
                          </a:solidFill>
                          <a:latin typeface="Arial"/>
                        </a:rPr>
                        <a:t>1%, 1.1)</a:t>
                      </a: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5"/>
                  </a:ext>
                </a:extLst>
              </a:tr>
            </a:tbl>
          </a:graphicData>
        </a:graphic>
      </p:graphicFrame>
      <p:sp>
        <p:nvSpPr>
          <p:cNvPr id="15" name="AutoShape 64"/>
          <p:cNvSpPr>
            <a:spLocks noChangeArrowheads="1"/>
          </p:cNvSpPr>
          <p:nvPr/>
        </p:nvSpPr>
        <p:spPr bwMode="auto">
          <a:xfrm>
            <a:off x="5867400" y="5410200"/>
            <a:ext cx="1643063" cy="482600"/>
          </a:xfrm>
          <a:prstGeom prst="wedgeRectCallout">
            <a:avLst>
              <a:gd name="adj1" fmla="val 4204"/>
              <a:gd name="adj2" fmla="val -129426"/>
            </a:avLst>
          </a:prstGeom>
          <a:solidFill>
            <a:srgbClr val="FFFFFF"/>
          </a:solidFill>
          <a:ln w="12700" algn="ctr">
            <a:solidFill>
              <a:schemeClr val="accent2"/>
            </a:solidFill>
            <a:miter lim="800000"/>
            <a:headEnd/>
            <a:tailEn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err="1">
                <a:ln>
                  <a:noFill/>
                </a:ln>
                <a:solidFill>
                  <a:srgbClr val="000000"/>
                </a:solidFill>
                <a:effectLst/>
                <a:uLnTx/>
                <a:uFillTx/>
                <a:latin typeface="Arial" charset="0"/>
                <a:ea typeface="+mn-ea"/>
                <a:cs typeface="Arial" charset="0"/>
              </a:rPr>
              <a:t>mROI</a:t>
            </a:r>
            <a:endParaRPr kumimoji="0" lang="en-US" sz="1200" b="0" i="0" u="none" strike="noStrike" kern="1200" cap="none" spc="0" normalizeH="0" baseline="0" noProof="0" dirty="0">
              <a:ln>
                <a:noFill/>
              </a:ln>
              <a:solidFill>
                <a:srgbClr val="000000"/>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ea typeface="+mn-ea"/>
                <a:cs typeface="Arial" charset="0"/>
              </a:rPr>
              <a:t>(Reach, Frequency)*</a:t>
            </a:r>
          </a:p>
        </p:txBody>
      </p:sp>
      <p:sp>
        <p:nvSpPr>
          <p:cNvPr id="21" name="TextBox 20"/>
          <p:cNvSpPr txBox="1"/>
          <p:nvPr/>
        </p:nvSpPr>
        <p:spPr>
          <a:xfrm>
            <a:off x="7772400" y="2438401"/>
            <a:ext cx="1216152" cy="340519"/>
          </a:xfrm>
          <a:prstGeom prst="roundRect">
            <a:avLst/>
          </a:prstGeom>
          <a:solidFill>
            <a:schemeClr val="accent3">
              <a:lumMod val="85000"/>
            </a:schemeClr>
          </a:solidFill>
          <a:ln>
            <a:solidFill>
              <a:schemeClr val="bg1">
                <a:lumMod val="65000"/>
              </a:schemeClr>
            </a:solidFill>
          </a:ln>
        </p:spPr>
        <p:txBody>
          <a:bodyPr wrap="square" rtlCol="0">
            <a:spAutoFit/>
          </a:bodyPr>
          <a:lstStyle/>
          <a:p>
            <a:pPr algn="ctr"/>
            <a:r>
              <a:rPr lang="en-US" dirty="0"/>
              <a:t>53 NRx/MD</a:t>
            </a:r>
            <a:endParaRPr lang="en-US" dirty="0">
              <a:solidFill>
                <a:srgbClr val="0070C0"/>
              </a:solidFill>
            </a:endParaRPr>
          </a:p>
        </p:txBody>
      </p:sp>
      <p:sp>
        <p:nvSpPr>
          <p:cNvPr id="22" name="TextBox 21"/>
          <p:cNvSpPr txBox="1"/>
          <p:nvPr/>
        </p:nvSpPr>
        <p:spPr>
          <a:xfrm>
            <a:off x="7772400" y="2968823"/>
            <a:ext cx="1216152" cy="340519"/>
          </a:xfrm>
          <a:prstGeom prst="roundRect">
            <a:avLst/>
          </a:prstGeom>
          <a:solidFill>
            <a:schemeClr val="accent3">
              <a:lumMod val="85000"/>
            </a:schemeClr>
          </a:solidFill>
          <a:ln>
            <a:solidFill>
              <a:schemeClr val="bg1">
                <a:lumMod val="65000"/>
              </a:schemeClr>
            </a:solidFill>
          </a:ln>
        </p:spPr>
        <p:txBody>
          <a:bodyPr wrap="square" rtlCol="0">
            <a:spAutoFit/>
          </a:bodyPr>
          <a:lstStyle/>
          <a:p>
            <a:pPr algn="ctr"/>
            <a:r>
              <a:rPr lang="en-US" dirty="0"/>
              <a:t>18 NRx/MD</a:t>
            </a:r>
            <a:endParaRPr lang="en-US" dirty="0">
              <a:solidFill>
                <a:srgbClr val="0070C0"/>
              </a:solidFill>
            </a:endParaRPr>
          </a:p>
        </p:txBody>
      </p:sp>
      <p:sp>
        <p:nvSpPr>
          <p:cNvPr id="23" name="TextBox 22"/>
          <p:cNvSpPr txBox="1"/>
          <p:nvPr/>
        </p:nvSpPr>
        <p:spPr>
          <a:xfrm>
            <a:off x="7772400" y="3549395"/>
            <a:ext cx="1216152" cy="340519"/>
          </a:xfrm>
          <a:prstGeom prst="roundRect">
            <a:avLst/>
          </a:prstGeom>
          <a:solidFill>
            <a:schemeClr val="accent3">
              <a:lumMod val="85000"/>
            </a:schemeClr>
          </a:solidFill>
          <a:ln>
            <a:solidFill>
              <a:schemeClr val="bg1">
                <a:lumMod val="65000"/>
              </a:schemeClr>
            </a:solidFill>
          </a:ln>
        </p:spPr>
        <p:txBody>
          <a:bodyPr wrap="square" rtlCol="0">
            <a:spAutoFit/>
          </a:bodyPr>
          <a:lstStyle/>
          <a:p>
            <a:pPr algn="ctr"/>
            <a:r>
              <a:rPr lang="en-US" dirty="0"/>
              <a:t>7 NRx/MD</a:t>
            </a:r>
            <a:endParaRPr lang="en-US" dirty="0">
              <a:solidFill>
                <a:srgbClr val="0070C0"/>
              </a:solidFill>
            </a:endParaRPr>
          </a:p>
        </p:txBody>
      </p:sp>
      <p:sp>
        <p:nvSpPr>
          <p:cNvPr id="24" name="TextBox 23"/>
          <p:cNvSpPr txBox="1"/>
          <p:nvPr/>
        </p:nvSpPr>
        <p:spPr>
          <a:xfrm>
            <a:off x="7772400" y="4111823"/>
            <a:ext cx="1216152" cy="340519"/>
          </a:xfrm>
          <a:prstGeom prst="roundRect">
            <a:avLst/>
          </a:prstGeom>
          <a:solidFill>
            <a:schemeClr val="accent3">
              <a:lumMod val="85000"/>
            </a:schemeClr>
          </a:solidFill>
          <a:ln>
            <a:solidFill>
              <a:schemeClr val="bg1">
                <a:lumMod val="65000"/>
              </a:schemeClr>
            </a:solidFill>
          </a:ln>
        </p:spPr>
        <p:txBody>
          <a:bodyPr wrap="square" rtlCol="0">
            <a:spAutoFit/>
          </a:bodyPr>
          <a:lstStyle/>
          <a:p>
            <a:pPr algn="ctr"/>
            <a:r>
              <a:rPr lang="en-US" dirty="0"/>
              <a:t>3 NRx/MD</a:t>
            </a:r>
            <a:endParaRPr lang="en-US" dirty="0">
              <a:solidFill>
                <a:srgbClr val="0070C0"/>
              </a:solidFill>
            </a:endParaRPr>
          </a:p>
        </p:txBody>
      </p:sp>
      <p:sp>
        <p:nvSpPr>
          <p:cNvPr id="25" name="TextBox 24"/>
          <p:cNvSpPr txBox="1"/>
          <p:nvPr/>
        </p:nvSpPr>
        <p:spPr>
          <a:xfrm>
            <a:off x="7772400" y="4645223"/>
            <a:ext cx="1219200" cy="340519"/>
          </a:xfrm>
          <a:prstGeom prst="roundRect">
            <a:avLst/>
          </a:prstGeom>
          <a:solidFill>
            <a:schemeClr val="accent3">
              <a:lumMod val="85000"/>
            </a:schemeClr>
          </a:solidFill>
          <a:ln>
            <a:solidFill>
              <a:schemeClr val="bg1">
                <a:lumMod val="65000"/>
              </a:schemeClr>
            </a:solidFill>
          </a:ln>
        </p:spPr>
        <p:txBody>
          <a:bodyPr wrap="square" rtlCol="0">
            <a:spAutoFit/>
          </a:bodyPr>
          <a:lstStyle/>
          <a:p>
            <a:pPr algn="ctr"/>
            <a:r>
              <a:rPr lang="en-US" dirty="0"/>
              <a:t>0.6 NRx/MD</a:t>
            </a:r>
            <a:endParaRPr lang="en-US"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Foot Notes"/>
          <p:cNvSpPr txBox="1">
            <a:spLocks noChangeArrowheads="1"/>
          </p:cNvSpPr>
          <p:nvPr/>
        </p:nvSpPr>
        <p:spPr bwMode="blackWhite">
          <a:xfrm>
            <a:off x="228600" y="6248400"/>
            <a:ext cx="8686800" cy="457200"/>
          </a:xfrm>
          <a:prstGeom prst="rect">
            <a:avLst/>
          </a:prstGeom>
          <a:noFill/>
          <a:ln w="19050" cap="rnd" algn="ctr">
            <a:noFill/>
            <a:prstDash val="sysDot"/>
            <a:miter lim="800000"/>
            <a:headEnd/>
            <a:tailEnd/>
          </a:ln>
        </p:spPr>
        <p:txBody>
          <a:bodyPr anchor="b"/>
          <a:lstStyle/>
          <a:p>
            <a:pPr marL="174625" indent="-174625">
              <a:buAutoNum type="arabicPeriod"/>
            </a:pPr>
            <a:r>
              <a:rPr lang="en-US" sz="1000" dirty="0">
                <a:solidFill>
                  <a:srgbClr val="000000"/>
                </a:solidFill>
              </a:rPr>
              <a:t>Deciles are based on 6 month ROO Market Decile (May’09 – Oct’09)</a:t>
            </a:r>
          </a:p>
          <a:p>
            <a:pPr marL="174625" indent="-174625">
              <a:buAutoNum type="arabicPeriod"/>
            </a:pPr>
            <a:r>
              <a:rPr lang="en-US" sz="1000" dirty="0">
                <a:solidFill>
                  <a:srgbClr val="000000"/>
                </a:solidFill>
              </a:rPr>
              <a:t>Current coverage refers to 12 Months activity based on scaling of 6 month activity(Nov’09 – Apr’10)</a:t>
            </a:r>
          </a:p>
        </p:txBody>
      </p:sp>
      <p:sp>
        <p:nvSpPr>
          <p:cNvPr id="11" name="Text Box 6"/>
          <p:cNvSpPr txBox="1">
            <a:spLocks noChangeArrowheads="1"/>
          </p:cNvSpPr>
          <p:nvPr/>
        </p:nvSpPr>
        <p:spPr bwMode="auto">
          <a:xfrm>
            <a:off x="1635581" y="1295400"/>
            <a:ext cx="2660933" cy="515148"/>
          </a:xfrm>
          <a:prstGeom prst="rect">
            <a:avLst/>
          </a:prstGeom>
          <a:noFill/>
          <a:ln w="9525" algn="ctr">
            <a:noFill/>
            <a:miter lim="800000"/>
            <a:headEnd/>
            <a:tailEnd/>
          </a:ln>
        </p:spPr>
        <p:txBody>
          <a:bodyPr wrap="none" lIns="86493" tIns="43247" rIns="86493" bIns="43247">
            <a:spAutoFit/>
          </a:bodyPr>
          <a:lstStyle/>
          <a:p>
            <a:pPr marL="304800" indent="-304800" algn="ctr" eaLnBrk="0" hangingPunct="0">
              <a:spcBef>
                <a:spcPct val="15000"/>
              </a:spcBef>
            </a:pPr>
            <a:r>
              <a:rPr lang="en-US" sz="1400" b="1" dirty="0"/>
              <a:t>Curren</a:t>
            </a:r>
            <a:r>
              <a:rPr lang="en-US" b="1" dirty="0"/>
              <a:t>t Messaging Coverage</a:t>
            </a:r>
          </a:p>
          <a:p>
            <a:pPr marL="304800" indent="-304800" algn="ctr" eaLnBrk="0" hangingPunct="0">
              <a:spcBef>
                <a:spcPct val="15000"/>
              </a:spcBef>
            </a:pPr>
            <a:r>
              <a:rPr lang="en-US" sz="1200" b="1" i="1" dirty="0"/>
              <a:t>(12 Months)</a:t>
            </a:r>
          </a:p>
        </p:txBody>
      </p:sp>
      <p:sp>
        <p:nvSpPr>
          <p:cNvPr id="12" name="Text Box 6"/>
          <p:cNvSpPr txBox="1">
            <a:spLocks noChangeArrowheads="1"/>
          </p:cNvSpPr>
          <p:nvPr/>
        </p:nvSpPr>
        <p:spPr bwMode="auto">
          <a:xfrm>
            <a:off x="5761891" y="1295400"/>
            <a:ext cx="2680169" cy="515148"/>
          </a:xfrm>
          <a:prstGeom prst="rect">
            <a:avLst/>
          </a:prstGeom>
          <a:noFill/>
          <a:ln w="9525" algn="ctr">
            <a:noFill/>
            <a:miter lim="800000"/>
            <a:headEnd/>
            <a:tailEnd/>
          </a:ln>
        </p:spPr>
        <p:txBody>
          <a:bodyPr wrap="none" lIns="86493" tIns="43247" rIns="86493" bIns="43247">
            <a:spAutoFit/>
          </a:bodyPr>
          <a:lstStyle/>
          <a:p>
            <a:pPr marL="304800" indent="-304800" algn="ctr" eaLnBrk="0" hangingPunct="0">
              <a:spcBef>
                <a:spcPct val="15000"/>
              </a:spcBef>
            </a:pPr>
            <a:r>
              <a:rPr lang="en-US" sz="1400" b="1" dirty="0"/>
              <a:t>Optimal Messaging Coverage</a:t>
            </a:r>
          </a:p>
          <a:p>
            <a:pPr marL="304800" indent="-304800" algn="ctr" eaLnBrk="0" hangingPunct="0">
              <a:spcBef>
                <a:spcPct val="15000"/>
              </a:spcBef>
            </a:pPr>
            <a:r>
              <a:rPr lang="en-US" sz="1200" b="1" i="1" dirty="0"/>
              <a:t>(12 Months)</a:t>
            </a:r>
          </a:p>
        </p:txBody>
      </p:sp>
      <p:graphicFrame>
        <p:nvGraphicFramePr>
          <p:cNvPr id="9" name="Table 8"/>
          <p:cNvGraphicFramePr>
            <a:graphicFrameLocks noGrp="1"/>
          </p:cNvGraphicFramePr>
          <p:nvPr/>
        </p:nvGraphicFramePr>
        <p:xfrm>
          <a:off x="152401" y="1869440"/>
          <a:ext cx="8839199" cy="4302760"/>
        </p:xfrm>
        <a:graphic>
          <a:graphicData uri="http://schemas.openxmlformats.org/drawingml/2006/table">
            <a:tbl>
              <a:tblPr/>
              <a:tblGrid>
                <a:gridCol w="604829">
                  <a:extLst>
                    <a:ext uri="{9D8B030D-6E8A-4147-A177-3AD203B41FA5}">
                      <a16:colId xmlns:a16="http://schemas.microsoft.com/office/drawing/2014/main" val="20000"/>
                    </a:ext>
                  </a:extLst>
                </a:gridCol>
                <a:gridCol w="635581">
                  <a:extLst>
                    <a:ext uri="{9D8B030D-6E8A-4147-A177-3AD203B41FA5}">
                      <a16:colId xmlns:a16="http://schemas.microsoft.com/office/drawing/2014/main" val="20001"/>
                    </a:ext>
                  </a:extLst>
                </a:gridCol>
                <a:gridCol w="146082">
                  <a:extLst>
                    <a:ext uri="{9D8B030D-6E8A-4147-A177-3AD203B41FA5}">
                      <a16:colId xmlns:a16="http://schemas.microsoft.com/office/drawing/2014/main" val="20002"/>
                    </a:ext>
                  </a:extLst>
                </a:gridCol>
                <a:gridCol w="697089">
                  <a:extLst>
                    <a:ext uri="{9D8B030D-6E8A-4147-A177-3AD203B41FA5}">
                      <a16:colId xmlns:a16="http://schemas.microsoft.com/office/drawing/2014/main" val="20003"/>
                    </a:ext>
                  </a:extLst>
                </a:gridCol>
                <a:gridCol w="1424933">
                  <a:extLst>
                    <a:ext uri="{9D8B030D-6E8A-4147-A177-3AD203B41FA5}">
                      <a16:colId xmlns:a16="http://schemas.microsoft.com/office/drawing/2014/main" val="20004"/>
                    </a:ext>
                  </a:extLst>
                </a:gridCol>
                <a:gridCol w="563822">
                  <a:extLst>
                    <a:ext uri="{9D8B030D-6E8A-4147-A177-3AD203B41FA5}">
                      <a16:colId xmlns:a16="http://schemas.microsoft.com/office/drawing/2014/main" val="20005"/>
                    </a:ext>
                  </a:extLst>
                </a:gridCol>
                <a:gridCol w="146082">
                  <a:extLst>
                    <a:ext uri="{9D8B030D-6E8A-4147-A177-3AD203B41FA5}">
                      <a16:colId xmlns:a16="http://schemas.microsoft.com/office/drawing/2014/main" val="20006"/>
                    </a:ext>
                  </a:extLst>
                </a:gridCol>
                <a:gridCol w="582181">
                  <a:extLst>
                    <a:ext uri="{9D8B030D-6E8A-4147-A177-3AD203B41FA5}">
                      <a16:colId xmlns:a16="http://schemas.microsoft.com/office/drawing/2014/main" val="20007"/>
                    </a:ext>
                  </a:extLst>
                </a:gridCol>
                <a:gridCol w="904260">
                  <a:extLst>
                    <a:ext uri="{9D8B030D-6E8A-4147-A177-3AD203B41FA5}">
                      <a16:colId xmlns:a16="http://schemas.microsoft.com/office/drawing/2014/main" val="20008"/>
                    </a:ext>
                  </a:extLst>
                </a:gridCol>
                <a:gridCol w="912368">
                  <a:extLst>
                    <a:ext uri="{9D8B030D-6E8A-4147-A177-3AD203B41FA5}">
                      <a16:colId xmlns:a16="http://schemas.microsoft.com/office/drawing/2014/main" val="20009"/>
                    </a:ext>
                  </a:extLst>
                </a:gridCol>
                <a:gridCol w="146082">
                  <a:extLst>
                    <a:ext uri="{9D8B030D-6E8A-4147-A177-3AD203B41FA5}">
                      <a16:colId xmlns:a16="http://schemas.microsoft.com/office/drawing/2014/main" val="20010"/>
                    </a:ext>
                  </a:extLst>
                </a:gridCol>
                <a:gridCol w="475690">
                  <a:extLst>
                    <a:ext uri="{9D8B030D-6E8A-4147-A177-3AD203B41FA5}">
                      <a16:colId xmlns:a16="http://schemas.microsoft.com/office/drawing/2014/main" val="20011"/>
                    </a:ext>
                  </a:extLst>
                </a:gridCol>
                <a:gridCol w="862106">
                  <a:extLst>
                    <a:ext uri="{9D8B030D-6E8A-4147-A177-3AD203B41FA5}">
                      <a16:colId xmlns:a16="http://schemas.microsoft.com/office/drawing/2014/main" val="20012"/>
                    </a:ext>
                  </a:extLst>
                </a:gridCol>
                <a:gridCol w="738094">
                  <a:extLst>
                    <a:ext uri="{9D8B030D-6E8A-4147-A177-3AD203B41FA5}">
                      <a16:colId xmlns:a16="http://schemas.microsoft.com/office/drawing/2014/main" val="20013"/>
                    </a:ext>
                  </a:extLst>
                </a:gridCol>
              </a:tblGrid>
              <a:tr h="533496">
                <a:tc>
                  <a:txBody>
                    <a:bodyPr/>
                    <a:lstStyle/>
                    <a:p>
                      <a:pPr algn="ctr" fontAlgn="ctr"/>
                      <a:r>
                        <a:rPr lang="en-US" sz="1000" b="1" i="0" u="none" strike="noStrike" dirty="0">
                          <a:solidFill>
                            <a:srgbClr val="000000"/>
                          </a:solidFill>
                          <a:latin typeface="Arial"/>
                        </a:rPr>
                        <a:t>S2 ROO Decile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1" i="0" u="none" strike="noStrike" dirty="0">
                          <a:solidFill>
                            <a:srgbClr val="000000"/>
                          </a:solidFill>
                          <a:latin typeface="Arial"/>
                        </a:rPr>
                        <a:t># MDs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endParaRPr lang="en-US" sz="10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a:solidFill>
                            <a:srgbClr val="000000"/>
                          </a:solidFill>
                          <a:latin typeface="Arial"/>
                        </a:rPr>
                        <a:t>Current Reach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1" i="0" u="none" strike="noStrike" dirty="0">
                          <a:solidFill>
                            <a:srgbClr val="000000"/>
                          </a:solidFill>
                          <a:latin typeface="Arial"/>
                        </a:rPr>
                        <a:t>Current PDE Frequency </a:t>
                      </a:r>
                      <a:br>
                        <a:rPr lang="en-US" sz="1000" b="1" i="0" u="none" strike="noStrike" dirty="0">
                          <a:solidFill>
                            <a:srgbClr val="000000"/>
                          </a:solidFill>
                          <a:latin typeface="Arial"/>
                        </a:rPr>
                      </a:br>
                      <a:r>
                        <a:rPr lang="en-US" sz="1000" b="1" i="0" u="none" strike="noStrike" dirty="0">
                          <a:solidFill>
                            <a:srgbClr val="000000"/>
                          </a:solidFill>
                          <a:latin typeface="Arial"/>
                        </a:rPr>
                        <a:t>(Reached MDs)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1" i="0" u="none" strike="noStrike">
                          <a:solidFill>
                            <a:srgbClr val="000000"/>
                          </a:solidFill>
                          <a:latin typeface="Arial"/>
                        </a:rPr>
                        <a:t>Total PDEs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endParaRPr lang="en-US" sz="10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a:solidFill>
                            <a:srgbClr val="000000"/>
                          </a:solidFill>
                          <a:latin typeface="Arial"/>
                        </a:rPr>
                        <a:t>Reach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1" i="0" u="none" strike="noStrike" dirty="0">
                          <a:solidFill>
                            <a:srgbClr val="000000"/>
                          </a:solidFill>
                          <a:latin typeface="Arial"/>
                        </a:rPr>
                        <a:t>Optimal PDE</a:t>
                      </a:r>
                      <a:r>
                        <a:rPr lang="en-US" sz="1000" b="1" i="0" u="none" strike="noStrike" baseline="0" dirty="0">
                          <a:solidFill>
                            <a:srgbClr val="000000"/>
                          </a:solidFill>
                          <a:latin typeface="Arial"/>
                        </a:rPr>
                        <a:t> Frequency</a:t>
                      </a:r>
                    </a:p>
                    <a:p>
                      <a:pPr algn="ctr" fontAlgn="ctr"/>
                      <a:r>
                        <a:rPr lang="en-US" sz="1000" b="1" i="0" u="none" strike="noStrike" baseline="0" dirty="0">
                          <a:solidFill>
                            <a:srgbClr val="000000"/>
                          </a:solidFill>
                          <a:latin typeface="Arial"/>
                        </a:rPr>
                        <a:t>(50% </a:t>
                      </a:r>
                      <a:r>
                        <a:rPr lang="en-US" sz="1000" b="1" i="0" u="none" strike="noStrike" baseline="0" dirty="0" err="1">
                          <a:solidFill>
                            <a:srgbClr val="000000"/>
                          </a:solidFill>
                          <a:latin typeface="Arial"/>
                        </a:rPr>
                        <a:t>mROI</a:t>
                      </a:r>
                      <a:r>
                        <a:rPr lang="en-US" sz="1000" b="1" i="0" u="none" strike="noStrike" baseline="0" dirty="0">
                          <a:solidFill>
                            <a:srgbClr val="000000"/>
                          </a:solidFill>
                          <a:latin typeface="Arial"/>
                        </a:rPr>
                        <a:t>)</a:t>
                      </a:r>
                      <a:endParaRPr lang="en-US" sz="10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1" i="0" u="none" strike="noStrike">
                          <a:solidFill>
                            <a:srgbClr val="000000"/>
                          </a:solidFill>
                          <a:latin typeface="Arial"/>
                        </a:rPr>
                        <a:t>Total PDEs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b"/>
                      <a:endParaRPr lang="en-US" sz="10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a:solidFill>
                            <a:srgbClr val="000000"/>
                          </a:solidFill>
                          <a:latin typeface="Arial"/>
                        </a:rPr>
                        <a:t>Reach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1" i="0" u="none" strike="noStrike" dirty="0">
                          <a:solidFill>
                            <a:srgbClr val="000000"/>
                          </a:solidFill>
                          <a:latin typeface="Arial"/>
                        </a:rPr>
                        <a:t>Optimal PDE</a:t>
                      </a:r>
                      <a:r>
                        <a:rPr lang="en-US" sz="1000" b="1" i="0" u="none" strike="noStrike" baseline="0" dirty="0">
                          <a:solidFill>
                            <a:srgbClr val="000000"/>
                          </a:solidFill>
                          <a:latin typeface="Arial"/>
                        </a:rPr>
                        <a:t> Frequency</a:t>
                      </a:r>
                    </a:p>
                    <a:p>
                      <a:pPr algn="ctr" fontAlgn="ctr"/>
                      <a:r>
                        <a:rPr lang="en-US" sz="1000" b="1" i="0" u="none" strike="noStrike" baseline="0" dirty="0">
                          <a:solidFill>
                            <a:srgbClr val="000000"/>
                          </a:solidFill>
                          <a:latin typeface="Arial"/>
                        </a:rPr>
                        <a:t>(0% </a:t>
                      </a:r>
                      <a:r>
                        <a:rPr lang="en-US" sz="1000" b="1" i="0" u="none" strike="noStrike" baseline="0" dirty="0" err="1">
                          <a:solidFill>
                            <a:srgbClr val="000000"/>
                          </a:solidFill>
                          <a:latin typeface="Arial"/>
                        </a:rPr>
                        <a:t>mROI</a:t>
                      </a:r>
                      <a:r>
                        <a:rPr lang="en-US" sz="1000" b="1" i="0" u="none" strike="noStrike" baseline="0" dirty="0">
                          <a:solidFill>
                            <a:srgbClr val="000000"/>
                          </a:solidFill>
                          <a:latin typeface="Arial"/>
                        </a:rPr>
                        <a:t>)</a:t>
                      </a:r>
                      <a:endParaRPr lang="en-US" sz="1000" b="1" i="0" u="none" strike="noStrike" dirty="0">
                        <a:solidFill>
                          <a:srgbClr val="000000"/>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1" i="0" u="none" strike="noStrike">
                          <a:solidFill>
                            <a:srgbClr val="000000"/>
                          </a:solidFill>
                          <a:latin typeface="Arial"/>
                        </a:rPr>
                        <a:t>Total PDEs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extLst>
                  <a:ext uri="{0D108BD9-81ED-4DB2-BD59-A6C34878D82A}">
                    <a16:rowId xmlns:a16="http://schemas.microsoft.com/office/drawing/2014/main" val="10000"/>
                  </a:ext>
                </a:extLst>
              </a:tr>
              <a:tr h="266748">
                <a:tc>
                  <a:txBody>
                    <a:bodyPr/>
                    <a:lstStyle/>
                    <a:p>
                      <a:pPr algn="ctr" fontAlgn="ctr"/>
                      <a:r>
                        <a:rPr lang="en-US" sz="1200" b="0" i="0" u="none" strike="noStrike" dirty="0">
                          <a:solidFill>
                            <a:srgbClr val="000000"/>
                          </a:solidFill>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0" i="0" u="none" strike="noStrike" dirty="0">
                          <a:solidFill>
                            <a:srgbClr val="000000"/>
                          </a:solidFill>
                          <a:latin typeface="Arial"/>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26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844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1,450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200" b="0" i="0" u="none" strike="noStrike">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1,450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66748">
                <a:tc>
                  <a:txBody>
                    <a:bodyPr/>
                    <a:lstStyle/>
                    <a:p>
                      <a:pPr algn="ctr" fontAlgn="ctr"/>
                      <a:r>
                        <a:rPr lang="en-US" sz="1200" b="0" i="0" u="none" strike="noStrike" dirty="0">
                          <a:solidFill>
                            <a:srgbClr val="000000"/>
                          </a:solidFill>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dirty="0">
                          <a:solidFill>
                            <a:srgbClr val="000000"/>
                          </a:solidFill>
                          <a:latin typeface="Arial"/>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endParaRPr lang="en-US" sz="1200" b="0" i="0" u="none" strike="noStrike" dirty="0">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18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1,287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3,136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dirty="0">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noFill/>
                  </a:tcPr>
                </a:tc>
                <a:tc>
                  <a:txBody>
                    <a:bodyPr/>
                    <a:lstStyle/>
                    <a:p>
                      <a:pPr algn="ctr" fontAlgn="b"/>
                      <a:r>
                        <a:rPr lang="en-US" sz="1200" b="0" i="0" u="none" strike="noStrike" dirty="0">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3,136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2"/>
                  </a:ext>
                </a:extLst>
              </a:tr>
              <a:tr h="266748">
                <a:tc>
                  <a:txBody>
                    <a:bodyPr/>
                    <a:lstStyle/>
                    <a:p>
                      <a:pPr algn="ctr" fontAlgn="ctr"/>
                      <a:r>
                        <a:rPr lang="en-US" sz="1200" b="0" i="0" u="none" strike="noStrike">
                          <a:solidFill>
                            <a:srgbClr val="000000"/>
                          </a:solidFill>
                          <a:latin typeface="Arial"/>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en-US" sz="1200" b="0" i="0" u="none" strike="noStrike">
                          <a:solidFill>
                            <a:srgbClr val="000000"/>
                          </a:solidFill>
                          <a:latin typeface="Arial"/>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1,945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dirty="0">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a:solidFill>
                            <a:srgbClr val="000000"/>
                          </a:solidFill>
                          <a:latin typeface="Arial"/>
                        </a:rPr>
                        <a:t>4,939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noFill/>
                  </a:tcPr>
                </a:tc>
                <a:tc>
                  <a:txBody>
                    <a:bodyPr/>
                    <a:lstStyle/>
                    <a:p>
                      <a:pPr algn="ctr" fontAlgn="b"/>
                      <a:r>
                        <a:rPr lang="en-US" sz="1200" b="0" i="0" u="none" strike="noStrike">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4,939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extLst>
                  <a:ext uri="{0D108BD9-81ED-4DB2-BD59-A6C34878D82A}">
                    <a16:rowId xmlns:a16="http://schemas.microsoft.com/office/drawing/2014/main" val="10003"/>
                  </a:ext>
                </a:extLst>
              </a:tr>
              <a:tr h="266748">
                <a:tc>
                  <a:txBody>
                    <a:bodyPr/>
                    <a:lstStyle/>
                    <a:p>
                      <a:pPr algn="ctr" fontAlgn="ctr"/>
                      <a:r>
                        <a:rPr lang="en-US" sz="1200" b="0" i="0" u="none" strike="noStrike">
                          <a:solidFill>
                            <a:srgbClr val="000000"/>
                          </a:solidFill>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Arial"/>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16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2,363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7,056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noFill/>
                  </a:tcPr>
                </a:tc>
                <a:tc>
                  <a:txBody>
                    <a:bodyPr/>
                    <a:lstStyle/>
                    <a:p>
                      <a:pPr algn="ctr" fontAlgn="b"/>
                      <a:r>
                        <a:rPr lang="en-US" sz="1200" b="0" i="0" u="none" strike="noStrike">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7,056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4"/>
                  </a:ext>
                </a:extLst>
              </a:tr>
              <a:tr h="266748">
                <a:tc>
                  <a:txBody>
                    <a:bodyPr/>
                    <a:lstStyle/>
                    <a:p>
                      <a:pPr algn="ctr" fontAlgn="ctr"/>
                      <a:r>
                        <a:rPr lang="en-US" sz="1200" b="0" i="0" u="none" strike="noStrike">
                          <a:solidFill>
                            <a:srgbClr val="000000"/>
                          </a:solidFill>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en-US" sz="1200" b="0" i="0" u="none" strike="noStrike">
                          <a:solidFill>
                            <a:srgbClr val="000000"/>
                          </a:solidFill>
                          <a:latin typeface="Arial"/>
                        </a:rPr>
                        <a:t>273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2,796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dirty="0">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32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8,660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noFill/>
                  </a:tcPr>
                </a:tc>
                <a:tc>
                  <a:txBody>
                    <a:bodyPr/>
                    <a:lstStyle/>
                    <a:p>
                      <a:pPr algn="ctr" fontAlgn="b"/>
                      <a:r>
                        <a:rPr lang="en-US" sz="1200" b="0" i="0" u="none" strike="noStrike">
                          <a:solidFill>
                            <a:srgbClr val="000000"/>
                          </a:solidFill>
                          <a:latin typeface="Arial"/>
                        </a:rPr>
                        <a:t>40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10,702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extLst>
                  <a:ext uri="{0D108BD9-81ED-4DB2-BD59-A6C34878D82A}">
                    <a16:rowId xmlns:a16="http://schemas.microsoft.com/office/drawing/2014/main" val="10005"/>
                  </a:ext>
                </a:extLst>
              </a:tr>
              <a:tr h="266748">
                <a:tc>
                  <a:txBody>
                    <a:bodyPr/>
                    <a:lstStyle/>
                    <a:p>
                      <a:pPr algn="ctr" fontAlgn="ctr"/>
                      <a:r>
                        <a:rPr lang="en-US" sz="1200" b="0" i="0" u="none" strike="noStrike">
                          <a:solidFill>
                            <a:srgbClr val="000000"/>
                          </a:solidFill>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Arial"/>
                        </a:rPr>
                        <a:t>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13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3,021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dirty="0">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21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7,470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noFill/>
                  </a:tcPr>
                </a:tc>
                <a:tc>
                  <a:txBody>
                    <a:bodyPr/>
                    <a:lstStyle/>
                    <a:p>
                      <a:pPr algn="ctr" fontAlgn="b"/>
                      <a:r>
                        <a:rPr lang="en-US" sz="1200" b="0" i="0" u="none" strike="noStrike">
                          <a:solidFill>
                            <a:srgbClr val="000000"/>
                          </a:solidFill>
                          <a:latin typeface="Arial"/>
                        </a:rPr>
                        <a:t>33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11,560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6"/>
                  </a:ext>
                </a:extLst>
              </a:tr>
              <a:tr h="266748">
                <a:tc>
                  <a:txBody>
                    <a:bodyPr/>
                    <a:lstStyle/>
                    <a:p>
                      <a:pPr algn="ctr" fontAlgn="ctr"/>
                      <a:r>
                        <a:rPr lang="en-US" sz="1200" b="0" i="0" u="none" strike="noStrike">
                          <a:solidFill>
                            <a:srgbClr val="000000"/>
                          </a:solidFill>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en-US" sz="1200" b="0" i="0" u="none" strike="noStrike">
                          <a:solidFill>
                            <a:srgbClr val="000000"/>
                          </a:solidFill>
                          <a:latin typeface="Arial"/>
                        </a:rPr>
                        <a:t>552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2,936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21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8,717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noFill/>
                  </a:tcPr>
                </a:tc>
                <a:tc>
                  <a:txBody>
                    <a:bodyPr/>
                    <a:lstStyle/>
                    <a:p>
                      <a:pPr algn="ctr" fontAlgn="b"/>
                      <a:r>
                        <a:rPr lang="en-US" sz="1200" b="0" i="0" u="none" strike="noStrike">
                          <a:solidFill>
                            <a:srgbClr val="000000"/>
                          </a:solidFill>
                          <a:latin typeface="Arial"/>
                        </a:rPr>
                        <a:t>33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13,490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extLst>
                  <a:ext uri="{0D108BD9-81ED-4DB2-BD59-A6C34878D82A}">
                    <a16:rowId xmlns:a16="http://schemas.microsoft.com/office/drawing/2014/main" val="10007"/>
                  </a:ext>
                </a:extLst>
              </a:tr>
              <a:tr h="266748">
                <a:tc>
                  <a:txBody>
                    <a:bodyPr/>
                    <a:lstStyle/>
                    <a:p>
                      <a:pPr algn="ctr" fontAlgn="ctr"/>
                      <a:r>
                        <a:rPr lang="en-US" sz="1200" b="0" i="0" u="none" strike="noStrike">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en-US" sz="1200" b="0" i="0" u="none" strike="noStrike">
                          <a:solidFill>
                            <a:srgbClr val="000000"/>
                          </a:solidFill>
                          <a:latin typeface="Arial"/>
                        </a:rPr>
                        <a:t>971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3,387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a:solidFill>
                            <a:srgbClr val="000000"/>
                          </a:solidFill>
                          <a:latin typeface="Arial"/>
                        </a:rPr>
                        <a:t>21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15,335</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noFill/>
                  </a:tcPr>
                </a:tc>
                <a:tc>
                  <a:txBody>
                    <a:bodyPr/>
                    <a:lstStyle/>
                    <a:p>
                      <a:pPr algn="ctr" fontAlgn="b"/>
                      <a:r>
                        <a:rPr lang="en-US" sz="1200" b="0" i="0" u="none" strike="noStrike">
                          <a:solidFill>
                            <a:srgbClr val="000000"/>
                          </a:solidFill>
                          <a:latin typeface="Arial"/>
                        </a:rPr>
                        <a:t>33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12700" cap="flat" cmpd="sng" algn="ctr">
                      <a:solidFill>
                        <a:schemeClr val="tx1"/>
                      </a:solidFill>
                      <a:prstDash val="dot"/>
                      <a:round/>
                      <a:headEnd type="none" w="med" len="med"/>
                      <a:tailEnd type="none" w="med" len="med"/>
                    </a:lnB>
                  </a:tcPr>
                </a:tc>
                <a:tc>
                  <a:txBody>
                    <a:bodyPr/>
                    <a:lstStyle/>
                    <a:p>
                      <a:pPr algn="ctr" fontAlgn="b"/>
                      <a:r>
                        <a:rPr lang="en-US" sz="1200" b="0" i="0" u="none" strike="noStrike" dirty="0">
                          <a:solidFill>
                            <a:srgbClr val="000000"/>
                          </a:solidFill>
                          <a:latin typeface="Arial"/>
                        </a:rPr>
                        <a:t>23,730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8"/>
                  </a:ext>
                </a:extLst>
              </a:tr>
              <a:tr h="266748">
                <a:tc>
                  <a:txBody>
                    <a:bodyPr/>
                    <a:lstStyle/>
                    <a:p>
                      <a:pPr algn="ctr" fontAlgn="ctr"/>
                      <a:r>
                        <a:rPr lang="en-US" sz="1200" b="0"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en-US" sz="1200" b="0" i="0" u="none" strike="noStrike">
                          <a:solidFill>
                            <a:srgbClr val="000000"/>
                          </a:solidFill>
                          <a:latin typeface="Arial"/>
                        </a:rPr>
                        <a:t>1,271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a:solidFill>
                            <a:srgbClr val="000000"/>
                          </a:solidFill>
                          <a:latin typeface="Arial"/>
                        </a:rPr>
                        <a:t>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a:solidFill>
                            <a:srgbClr val="000000"/>
                          </a:solidFill>
                          <a:latin typeface="Arial"/>
                        </a:rPr>
                        <a:t>2,922</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a:solidFill>
                            <a:srgbClr val="000000"/>
                          </a:solidFill>
                          <a:latin typeface="Arial"/>
                        </a:rPr>
                        <a:t>21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dirty="0">
                          <a:solidFill>
                            <a:srgbClr val="000000"/>
                          </a:solidFill>
                          <a:latin typeface="Arial"/>
                        </a:rPr>
                        <a:t>18,734</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noFill/>
                  </a:tcPr>
                </a:tc>
                <a:tc>
                  <a:txBody>
                    <a:bodyPr/>
                    <a:lstStyle/>
                    <a:p>
                      <a:pPr algn="ctr" fontAlgn="b"/>
                      <a:r>
                        <a:rPr lang="en-US" sz="1200" b="0" i="0" u="none" strike="noStrike">
                          <a:solidFill>
                            <a:srgbClr val="000000"/>
                          </a:solidFill>
                          <a:latin typeface="Arial"/>
                        </a:rPr>
                        <a:t>33</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chemeClr val="tx1"/>
                      </a:solidFill>
                      <a:prstDash val="dot"/>
                      <a:round/>
                      <a:headEnd type="none" w="med" len="med"/>
                      <a:tailEnd type="none" w="med" len="med"/>
                    </a:lnT>
                    <a:lnB>
                      <a:noFill/>
                    </a:lnB>
                  </a:tcPr>
                </a:tc>
                <a:tc>
                  <a:txBody>
                    <a:bodyPr/>
                    <a:lstStyle/>
                    <a:p>
                      <a:pPr algn="ctr" fontAlgn="b"/>
                      <a:r>
                        <a:rPr lang="en-US" sz="1200" b="0" i="0" u="none" strike="noStrike">
                          <a:solidFill>
                            <a:srgbClr val="000000"/>
                          </a:solidFill>
                          <a:latin typeface="Arial"/>
                        </a:rPr>
                        <a:t>28,991</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a:noFill/>
                    </a:lnB>
                  </a:tcPr>
                </a:tc>
                <a:extLst>
                  <a:ext uri="{0D108BD9-81ED-4DB2-BD59-A6C34878D82A}">
                    <a16:rowId xmlns:a16="http://schemas.microsoft.com/office/drawing/2014/main" val="10009"/>
                  </a:ext>
                </a:extLst>
              </a:tr>
              <a:tr h="266748">
                <a:tc>
                  <a:txBody>
                    <a:bodyPr/>
                    <a:lstStyle/>
                    <a:p>
                      <a:pPr algn="ctr" fontAlgn="ctr"/>
                      <a:r>
                        <a:rPr lang="en-US" sz="1200" b="0"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4,599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4,019</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solidFill>
                            <a:srgbClr val="000000"/>
                          </a:solidFill>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6</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Arial"/>
                        </a:rPr>
                        <a:t>19,478</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Arial"/>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latin typeface="Arial"/>
                        </a:rPr>
                        <a:t>10</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32,437</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6748">
                <a:tc>
                  <a:txBody>
                    <a:bodyPr/>
                    <a:lstStyle/>
                    <a:p>
                      <a:pPr algn="ctr" fontAlgn="ctr"/>
                      <a:r>
                        <a:rPr lang="en-US" sz="1200" b="1" i="0" u="none" strike="noStrike">
                          <a:solidFill>
                            <a:srgbClr val="000000"/>
                          </a:solidFill>
                          <a:latin typeface="Arial"/>
                        </a:rPr>
                        <a:t>Nation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8,451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25,520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a:rPr>
                        <a:t>94,976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dirty="0">
                          <a:solidFill>
                            <a:srgbClr val="000000"/>
                          </a:solidFill>
                          <a:latin typeface="Arial"/>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a:rPr>
                        <a:t>137,491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17518">
                <a:tc>
                  <a:txBody>
                    <a:bodyPr/>
                    <a:lstStyle/>
                    <a:p>
                      <a:pPr algn="l" fontAlgn="b"/>
                      <a:r>
                        <a:rPr lang="en-US" sz="1200" b="1" i="0" u="none" strike="noStrike">
                          <a:solidFill>
                            <a:srgbClr val="000000"/>
                          </a:solidFill>
                          <a:latin typeface="Arial"/>
                        </a:rPr>
                        <a:t>Top 8 (D3+)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2,581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18,578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56,764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a:rPr>
                        <a:t>76,063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17518">
                <a:tc>
                  <a:txBody>
                    <a:bodyPr/>
                    <a:lstStyle/>
                    <a:p>
                      <a:pPr algn="l" fontAlgn="b"/>
                      <a:r>
                        <a:rPr lang="en-US" sz="1200" b="1" i="0" u="none" strike="noStrike">
                          <a:solidFill>
                            <a:srgbClr val="000000"/>
                          </a:solidFill>
                          <a:latin typeface="Arial"/>
                        </a:rPr>
                        <a:t>Top 6 (D5+)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1,058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12,256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32,712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200" b="1" i="0" u="none" strike="noStrike">
                          <a:solidFill>
                            <a:srgbClr val="000000"/>
                          </a:solidFill>
                          <a:latin typeface="Arial"/>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Arial"/>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a:rPr>
                        <a:t>38,843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0" name="Title 9"/>
          <p:cNvSpPr>
            <a:spLocks noGrp="1"/>
          </p:cNvSpPr>
          <p:nvPr>
            <p:ph type="title"/>
          </p:nvPr>
        </p:nvSpPr>
        <p:spPr>
          <a:xfrm>
            <a:off x="430213" y="315595"/>
            <a:ext cx="8275637" cy="624524"/>
          </a:xfrm>
        </p:spPr>
        <p:txBody>
          <a:bodyPr/>
          <a:lstStyle/>
          <a:p>
            <a:r>
              <a:rPr lang="en-US" dirty="0"/>
              <a:t>There is an opportunity to increase investment in messaging given the high impact and low cost relative to therapy</a:t>
            </a:r>
          </a:p>
        </p:txBody>
      </p:sp>
      <p:sp>
        <p:nvSpPr>
          <p:cNvPr id="14" name="Oval 13"/>
          <p:cNvSpPr/>
          <p:nvPr/>
        </p:nvSpPr>
        <p:spPr bwMode="auto">
          <a:xfrm>
            <a:off x="5715000" y="5029200"/>
            <a:ext cx="1219200" cy="304800"/>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a:p>
        </p:txBody>
      </p:sp>
      <p:sp>
        <p:nvSpPr>
          <p:cNvPr id="15" name="Oval 14"/>
          <p:cNvSpPr/>
          <p:nvPr/>
        </p:nvSpPr>
        <p:spPr bwMode="auto">
          <a:xfrm>
            <a:off x="7924800" y="5029200"/>
            <a:ext cx="1219200" cy="304800"/>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a:xfrm>
            <a:off x="430213" y="326708"/>
            <a:ext cx="8480425" cy="624524"/>
          </a:xfrm>
        </p:spPr>
        <p:txBody>
          <a:bodyPr/>
          <a:lstStyle/>
          <a:p>
            <a:r>
              <a:rPr lang="en-US" sz="1800" dirty="0"/>
              <a:t>Vouchers are the most responsive to promotion and an optimal solution would reallocate vouchers to the higher quintiles</a:t>
            </a:r>
          </a:p>
        </p:txBody>
      </p:sp>
      <p:graphicFrame>
        <p:nvGraphicFramePr>
          <p:cNvPr id="11" name="Chart 10"/>
          <p:cNvGraphicFramePr/>
          <p:nvPr/>
        </p:nvGraphicFramePr>
        <p:xfrm>
          <a:off x="990600" y="1524000"/>
          <a:ext cx="68580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8" name="Road Sign"/>
          <p:cNvSpPr txBox="1">
            <a:spLocks noChangeArrowheads="1"/>
          </p:cNvSpPr>
          <p:nvPr/>
        </p:nvSpPr>
        <p:spPr bwMode="blackWhite">
          <a:xfrm>
            <a:off x="7086600" y="0"/>
            <a:ext cx="2057400" cy="274638"/>
          </a:xfrm>
          <a:prstGeom prst="rect">
            <a:avLst/>
          </a:prstGeom>
          <a:noFill/>
          <a:ln w="9525" algn="ctr">
            <a:noFill/>
            <a:miter lim="800000"/>
            <a:headEnd/>
            <a:tailEnd/>
          </a:ln>
        </p:spPr>
        <p:txBody>
          <a:bodyPr wrap="none" anchor="b"/>
          <a:lstStyle/>
          <a:p>
            <a:pPr marL="304800" indent="-304800" algn="r" eaLnBrk="0" hangingPunct="0">
              <a:spcBef>
                <a:spcPct val="15000"/>
              </a:spcBef>
              <a:buFont typeface="Arial" charset="0"/>
              <a:buNone/>
            </a:pPr>
            <a:r>
              <a:rPr lang="en-US" sz="1200" i="1" dirty="0">
                <a:solidFill>
                  <a:schemeClr val="bg1">
                    <a:lumMod val="50000"/>
                  </a:schemeClr>
                </a:solidFill>
                <a:latin typeface="Arial Black" pitchFamily="34" charset="0"/>
              </a:rPr>
              <a:t>Historical promotion impact – Vouchers</a:t>
            </a:r>
          </a:p>
        </p:txBody>
      </p:sp>
      <p:sp>
        <p:nvSpPr>
          <p:cNvPr id="9" name="Text Box 6"/>
          <p:cNvSpPr txBox="1">
            <a:spLocks noChangeArrowheads="1"/>
          </p:cNvSpPr>
          <p:nvPr/>
        </p:nvSpPr>
        <p:spPr bwMode="auto">
          <a:xfrm>
            <a:off x="2819400" y="1295400"/>
            <a:ext cx="3035523" cy="515148"/>
          </a:xfrm>
          <a:prstGeom prst="rect">
            <a:avLst/>
          </a:prstGeom>
          <a:noFill/>
          <a:ln w="9525" algn="ctr">
            <a:noFill/>
            <a:miter lim="800000"/>
            <a:headEnd/>
            <a:tailEnd/>
          </a:ln>
        </p:spPr>
        <p:txBody>
          <a:bodyPr wrap="none" lIns="86493" tIns="43247" rIns="86493" bIns="43247">
            <a:spAutoFit/>
          </a:bodyPr>
          <a:lstStyle/>
          <a:p>
            <a:pPr marL="304800" indent="-304800" algn="ctr" eaLnBrk="0" hangingPunct="0">
              <a:spcBef>
                <a:spcPct val="15000"/>
              </a:spcBef>
            </a:pPr>
            <a:r>
              <a:rPr lang="en-US" sz="1400" b="1" dirty="0"/>
              <a:t>Vouchers by ROO Market Quintile</a:t>
            </a:r>
          </a:p>
          <a:p>
            <a:pPr marL="304800" indent="-304800" algn="ctr" eaLnBrk="0" hangingPunct="0">
              <a:spcBef>
                <a:spcPct val="15000"/>
              </a:spcBef>
            </a:pPr>
            <a:r>
              <a:rPr lang="en-US" sz="1200" b="1" i="1" dirty="0"/>
              <a:t>(6 Month)</a:t>
            </a:r>
          </a:p>
        </p:txBody>
      </p:sp>
      <p:sp>
        <p:nvSpPr>
          <p:cNvPr id="10" name="Foot Notes"/>
          <p:cNvSpPr txBox="1"/>
          <p:nvPr/>
        </p:nvSpPr>
        <p:spPr bwMode="blackWhite">
          <a:xfrm>
            <a:off x="228600" y="6190488"/>
            <a:ext cx="8686800" cy="457200"/>
          </a:xfrm>
          <a:prstGeom prst="rect">
            <a:avLst/>
          </a:prstGeom>
          <a:noFill/>
        </p:spPr>
        <p:txBody>
          <a:bodyPr vert="horz" wrap="square" lIns="91439" tIns="45719" rIns="91439" bIns="45719" rtlCol="0" anchor="b">
            <a:noAutofit/>
          </a:bodyPr>
          <a:lstStyle/>
          <a:p>
            <a:r>
              <a:rPr lang="en-US" sz="1000" dirty="0">
                <a:solidFill>
                  <a:srgbClr val="000000"/>
                </a:solidFill>
                <a:latin typeface="Arial"/>
              </a:rPr>
              <a:t>Note: </a:t>
            </a:r>
          </a:p>
          <a:p>
            <a:r>
              <a:rPr lang="en-US" sz="1000" dirty="0">
                <a:solidFill>
                  <a:srgbClr val="000000"/>
                </a:solidFill>
                <a:latin typeface="Arial"/>
              </a:rPr>
              <a:t>6-month Voucher data based on Nov ‘09 to Apr ’10 (based on reached MDs)</a:t>
            </a:r>
          </a:p>
          <a:p>
            <a:r>
              <a:rPr lang="en-US" sz="1000" dirty="0">
                <a:solidFill>
                  <a:srgbClr val="000000"/>
                </a:solidFill>
                <a:latin typeface="Arial"/>
              </a:rPr>
              <a:t>Cost / Voucher =  $148</a:t>
            </a:r>
          </a:p>
        </p:txBody>
      </p:sp>
      <p:graphicFrame>
        <p:nvGraphicFramePr>
          <p:cNvPr id="14" name="Illustration"/>
          <p:cNvGraphicFramePr>
            <a:graphicFrameLocks noGrp="1"/>
          </p:cNvGraphicFramePr>
          <p:nvPr/>
        </p:nvGraphicFramePr>
        <p:xfrm>
          <a:off x="7924800" y="1371600"/>
          <a:ext cx="1046798" cy="457198"/>
        </p:xfrm>
        <a:graphic>
          <a:graphicData uri="http://schemas.openxmlformats.org/drawingml/2006/table">
            <a:tbl>
              <a:tblPr firstRow="1" bandRow="1">
                <a:tableStyleId>{5C22544A-7EE6-4342-B048-85BDC9FD1C3A}</a:tableStyleId>
              </a:tblPr>
              <a:tblGrid>
                <a:gridCol w="1046798">
                  <a:extLst>
                    <a:ext uri="{9D8B030D-6E8A-4147-A177-3AD203B41FA5}">
                      <a16:colId xmlns:a16="http://schemas.microsoft.com/office/drawing/2014/main" val="20000"/>
                    </a:ext>
                  </a:extLst>
                </a:gridCol>
              </a:tblGrid>
              <a:tr h="338128">
                <a:tc>
                  <a:txBody>
                    <a:bodyPr/>
                    <a:lstStyle/>
                    <a:p>
                      <a:pPr algn="ctr"/>
                      <a:r>
                        <a:rPr kumimoji="0" lang="en-US" sz="1200" b="1" i="1" u="none" baseline="0" dirty="0">
                          <a:solidFill>
                            <a:srgbClr val="506772"/>
                          </a:solidFill>
                          <a:effectLst/>
                          <a:latin typeface="Arial"/>
                        </a:rPr>
                        <a:t>6 month activity</a:t>
                      </a:r>
                    </a:p>
                  </a:txBody>
                  <a:tcPr marL="0" marR="0" marT="45719" marB="45719" anchor="b">
                    <a:lnL w="12700" cmpd="sng">
                      <a:noFill/>
                    </a:lnL>
                    <a:lnR w="12700" cmpd="sng">
                      <a:noFill/>
                    </a:lnR>
                    <a:lnT w="12700" cmpd="sng">
                      <a:solidFill>
                        <a:srgbClr val="506772"/>
                      </a:solidFill>
                    </a:lnT>
                    <a:lnB w="38100" cmpd="sng">
                      <a:solidFill>
                        <a:srgbClr val="506772"/>
                      </a:solidFill>
                    </a:lnB>
                    <a:noFill/>
                  </a:tcPr>
                </a:tc>
                <a:extLst>
                  <a:ext uri="{0D108BD9-81ED-4DB2-BD59-A6C34878D82A}">
                    <a16:rowId xmlns:a16="http://schemas.microsoft.com/office/drawing/2014/main" val="10000"/>
                  </a:ext>
                </a:extLst>
              </a:tr>
            </a:tbl>
          </a:graphicData>
        </a:graphic>
      </p:graphicFrame>
      <p:sp>
        <p:nvSpPr>
          <p:cNvPr id="17" name="Content Placeholder 6"/>
          <p:cNvSpPr>
            <a:spLocks noGrp="1"/>
          </p:cNvSpPr>
          <p:nvPr>
            <p:ph idx="1"/>
          </p:nvPr>
        </p:nvSpPr>
        <p:spPr>
          <a:xfrm>
            <a:off x="304800" y="5334000"/>
            <a:ext cx="8272463" cy="762000"/>
          </a:xfrm>
        </p:spPr>
        <p:txBody>
          <a:bodyPr/>
          <a:lstStyle/>
          <a:p>
            <a:r>
              <a:rPr lang="en-US" sz="1600" dirty="0"/>
              <a:t>Vouchers can be doubled (to ~6.6K over 6 months) and yet provide a very healthy marginal return on investment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7"/>
            <a:ext cx="8275637" cy="624524"/>
          </a:xfrm>
        </p:spPr>
        <p:txBody>
          <a:bodyPr/>
          <a:lstStyle/>
          <a:p>
            <a:r>
              <a:rPr lang="en-US" dirty="0"/>
              <a:t>Impact of Journals was calculated based on benchmarking studies and the estimated ROI is 429 %</a:t>
            </a:r>
            <a:endParaRPr lang="en-US" sz="1800" dirty="0"/>
          </a:p>
        </p:txBody>
      </p:sp>
      <p:graphicFrame>
        <p:nvGraphicFramePr>
          <p:cNvPr id="4" name="Chart 3"/>
          <p:cNvGraphicFramePr/>
          <p:nvPr/>
        </p:nvGraphicFramePr>
        <p:xfrm>
          <a:off x="1143000" y="1295400"/>
          <a:ext cx="7010400" cy="26416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6"/>
          <p:cNvSpPr>
            <a:spLocks noGrp="1"/>
          </p:cNvSpPr>
          <p:nvPr>
            <p:ph idx="1"/>
          </p:nvPr>
        </p:nvSpPr>
        <p:spPr>
          <a:xfrm>
            <a:off x="457200" y="3962400"/>
            <a:ext cx="8272463" cy="1447800"/>
          </a:xfrm>
        </p:spPr>
        <p:txBody>
          <a:bodyPr/>
          <a:lstStyle/>
          <a:p>
            <a:r>
              <a:rPr lang="en-US" sz="1600" dirty="0"/>
              <a:t>Given the sparse nature of Journal data , regression / time series models did not provide any statistically significant results</a:t>
            </a:r>
          </a:p>
          <a:p>
            <a:r>
              <a:rPr lang="en-US" sz="1600" dirty="0"/>
              <a:t>In 2009 the FENTORA journal spend approximated to  420k</a:t>
            </a:r>
          </a:p>
          <a:p>
            <a:r>
              <a:rPr lang="en-US" sz="1600" dirty="0"/>
              <a:t>ZS Benchmarks indicate that a Journal Exposure is worth  5% of a PDE i.e. 20 Journal exposures equals 1 PDE</a:t>
            </a:r>
          </a:p>
          <a:p>
            <a:endParaRPr lang="en-US" sz="1600" dirty="0"/>
          </a:p>
        </p:txBody>
      </p:sp>
      <p:sp>
        <p:nvSpPr>
          <p:cNvPr id="7" name="Rectangle 6"/>
          <p:cNvSpPr/>
          <p:nvPr/>
        </p:nvSpPr>
        <p:spPr bwMode="auto">
          <a:xfrm>
            <a:off x="1981199" y="5867400"/>
            <a:ext cx="1371600" cy="762000"/>
          </a:xfrm>
          <a:prstGeom prst="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a:solidFill>
                  <a:schemeClr val="bg1"/>
                </a:solidFill>
              </a:rPr>
              <a:t>65,295</a:t>
            </a:r>
          </a:p>
        </p:txBody>
      </p:sp>
      <p:sp>
        <p:nvSpPr>
          <p:cNvPr id="8" name="Rectangle 7"/>
          <p:cNvSpPr/>
          <p:nvPr/>
        </p:nvSpPr>
        <p:spPr bwMode="auto">
          <a:xfrm>
            <a:off x="3924300" y="5867400"/>
            <a:ext cx="1371600" cy="762000"/>
          </a:xfrm>
          <a:prstGeom prst="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a:solidFill>
                  <a:schemeClr val="bg1"/>
                </a:solidFill>
              </a:rPr>
              <a:t>3,254 PDEs</a:t>
            </a:r>
          </a:p>
        </p:txBody>
      </p:sp>
      <p:sp>
        <p:nvSpPr>
          <p:cNvPr id="9" name="Equal 8"/>
          <p:cNvSpPr/>
          <p:nvPr/>
        </p:nvSpPr>
        <p:spPr bwMode="auto">
          <a:xfrm>
            <a:off x="3429000" y="6096000"/>
            <a:ext cx="381000" cy="304800"/>
          </a:xfrm>
          <a:prstGeom prst="mathEqual">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a:p>
        </p:txBody>
      </p:sp>
      <p:sp>
        <p:nvSpPr>
          <p:cNvPr id="10" name="Equal 9"/>
          <p:cNvSpPr/>
          <p:nvPr/>
        </p:nvSpPr>
        <p:spPr bwMode="auto">
          <a:xfrm>
            <a:off x="5410200" y="6096000"/>
            <a:ext cx="381000" cy="304800"/>
          </a:xfrm>
          <a:prstGeom prst="mathEqual">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a:p>
        </p:txBody>
      </p:sp>
      <p:sp>
        <p:nvSpPr>
          <p:cNvPr id="12" name="Rectangle 11"/>
          <p:cNvSpPr/>
          <p:nvPr/>
        </p:nvSpPr>
        <p:spPr bwMode="auto">
          <a:xfrm>
            <a:off x="5943600" y="5867400"/>
            <a:ext cx="1371600" cy="762000"/>
          </a:xfrm>
          <a:prstGeom prst="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b="1" dirty="0">
                <a:solidFill>
                  <a:schemeClr val="bg1"/>
                </a:solidFill>
              </a:rPr>
              <a:t>$2.8 M</a:t>
            </a:r>
          </a:p>
        </p:txBody>
      </p:sp>
      <p:sp>
        <p:nvSpPr>
          <p:cNvPr id="13" name="Content Placeholder 6"/>
          <p:cNvSpPr txBox="1">
            <a:spLocks/>
          </p:cNvSpPr>
          <p:nvPr/>
        </p:nvSpPr>
        <p:spPr bwMode="black">
          <a:xfrm>
            <a:off x="1676400" y="5562600"/>
            <a:ext cx="1981199"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2250" marR="0" lvl="0" indent="-222250" algn="l" defTabSz="914400" rtl="0" eaLnBrk="1" fontAlgn="base" latinLnBrk="0" hangingPunct="1">
              <a:lnSpc>
                <a:spcPct val="100000"/>
              </a:lnSpc>
              <a:spcBef>
                <a:spcPct val="20000"/>
              </a:spcBef>
              <a:spcAft>
                <a:spcPct val="0"/>
              </a:spcAft>
              <a:buClr>
                <a:srgbClr val="688A92"/>
              </a:buClr>
              <a:buSzPct val="110000"/>
              <a:tabLst/>
              <a:defRPr/>
            </a:pPr>
            <a:r>
              <a:rPr lang="en-US" sz="1200" b="1" kern="0" noProof="0" dirty="0">
                <a:latin typeface="+mn-lt"/>
              </a:rPr>
              <a:t>2009 Journal Exposures</a:t>
            </a:r>
            <a:endParaRPr kumimoji="0" lang="en-US" sz="1200" b="1" i="0" strike="noStrike" kern="0" cap="none" spc="0" normalizeH="0" baseline="0" noProof="0" dirty="0">
              <a:ln>
                <a:noFill/>
              </a:ln>
              <a:solidFill>
                <a:schemeClr val="tx1"/>
              </a:solidFill>
              <a:effectLst/>
              <a:uLnTx/>
              <a:uFillTx/>
              <a:latin typeface="+mn-lt"/>
              <a:ea typeface="+mn-ea"/>
              <a:cs typeface="+mn-cs"/>
            </a:endParaRPr>
          </a:p>
        </p:txBody>
      </p:sp>
      <p:sp>
        <p:nvSpPr>
          <p:cNvPr id="14" name="Content Placeholder 6"/>
          <p:cNvSpPr txBox="1">
            <a:spLocks/>
          </p:cNvSpPr>
          <p:nvPr/>
        </p:nvSpPr>
        <p:spPr bwMode="black">
          <a:xfrm>
            <a:off x="3886201" y="5562600"/>
            <a:ext cx="1447799"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2250" marR="0" lvl="0" indent="-222250" algn="l" defTabSz="914400" rtl="0" eaLnBrk="1" fontAlgn="base" latinLnBrk="0" hangingPunct="1">
              <a:lnSpc>
                <a:spcPct val="100000"/>
              </a:lnSpc>
              <a:spcBef>
                <a:spcPct val="20000"/>
              </a:spcBef>
              <a:spcAft>
                <a:spcPct val="0"/>
              </a:spcAft>
              <a:buClr>
                <a:srgbClr val="688A92"/>
              </a:buClr>
              <a:buSzPct val="110000"/>
              <a:tabLst/>
              <a:defRPr/>
            </a:pPr>
            <a:r>
              <a:rPr lang="en-US" sz="1200" b="1" kern="0" noProof="0" dirty="0">
                <a:latin typeface="+mn-lt"/>
              </a:rPr>
              <a:t>PDE Equivalents</a:t>
            </a:r>
            <a:endParaRPr kumimoji="0" lang="en-US" sz="1200" b="1" i="0" strike="noStrike" kern="0" cap="none" spc="0" normalizeH="0" baseline="0" noProof="0" dirty="0">
              <a:ln>
                <a:noFill/>
              </a:ln>
              <a:solidFill>
                <a:schemeClr val="tx1"/>
              </a:solidFill>
              <a:effectLst/>
              <a:uLnTx/>
              <a:uFillTx/>
              <a:latin typeface="+mn-lt"/>
              <a:ea typeface="+mn-ea"/>
              <a:cs typeface="+mn-cs"/>
            </a:endParaRPr>
          </a:p>
        </p:txBody>
      </p:sp>
      <p:sp>
        <p:nvSpPr>
          <p:cNvPr id="15" name="Content Placeholder 6"/>
          <p:cNvSpPr txBox="1">
            <a:spLocks/>
          </p:cNvSpPr>
          <p:nvPr/>
        </p:nvSpPr>
        <p:spPr bwMode="black">
          <a:xfrm>
            <a:off x="5867400" y="5410200"/>
            <a:ext cx="152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20000"/>
              </a:spcBef>
              <a:spcAft>
                <a:spcPct val="0"/>
              </a:spcAft>
              <a:buClr>
                <a:srgbClr val="688A92"/>
              </a:buClr>
              <a:buSzPct val="110000"/>
              <a:tabLst/>
              <a:defRPr/>
            </a:pPr>
            <a:r>
              <a:rPr lang="en-US" sz="1200" b="1" kern="0" noProof="0" dirty="0">
                <a:latin typeface="+mn-lt"/>
              </a:rPr>
              <a:t>Revenue Estimate from Journals</a:t>
            </a:r>
            <a:endParaRPr kumimoji="0" lang="en-US" sz="1200" b="1" i="0" strike="noStrike" kern="0" cap="none" spc="0" normalizeH="0" baseline="0" noProof="0" dirty="0">
              <a:ln>
                <a:noFill/>
              </a:ln>
              <a:solidFill>
                <a:schemeClr val="tx1"/>
              </a:solidFill>
              <a:effectLst/>
              <a:uLnTx/>
              <a:uFillTx/>
              <a:latin typeface="+mn-lt"/>
              <a:ea typeface="+mn-ea"/>
              <a:cs typeface="+mn-cs"/>
            </a:endParaRPr>
          </a:p>
        </p:txBody>
      </p:sp>
      <p:sp>
        <p:nvSpPr>
          <p:cNvPr id="16" name="Right Arrow 15"/>
          <p:cNvSpPr/>
          <p:nvPr/>
        </p:nvSpPr>
        <p:spPr bwMode="auto">
          <a:xfrm flipH="1">
            <a:off x="2392680" y="2590800"/>
            <a:ext cx="350520" cy="304800"/>
          </a:xfrm>
          <a:prstGeom prst="rightArrow">
            <a:avLst/>
          </a:prstGeom>
          <a:solidFill>
            <a:schemeClr val="accent2"/>
          </a:solidFill>
          <a:ln w="12700" cap="flat" cmpd="sng" algn="ctr">
            <a:noFill/>
            <a:prstDash val="solid"/>
            <a:round/>
            <a:headEnd type="none" w="med" len="med"/>
            <a:tailEnd type="none" w="med" len="med"/>
          </a:ln>
          <a:effectLst/>
        </p:spPr>
        <p:txBody>
          <a:bodyPr vert="horz" wrap="square" lIns="91440" tIns="45720" rIns="91440" bIns="45720" numCol="1" anchor="ctr"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Right Arrow 16"/>
          <p:cNvSpPr/>
          <p:nvPr/>
        </p:nvSpPr>
        <p:spPr bwMode="auto">
          <a:xfrm>
            <a:off x="6934200" y="1981200"/>
            <a:ext cx="350520" cy="304800"/>
          </a:xfrm>
          <a:prstGeom prst="rightArrow">
            <a:avLst/>
          </a:prstGeom>
          <a:solidFill>
            <a:srgbClr val="002060"/>
          </a:solidFill>
          <a:ln w="12700" cap="flat" cmpd="sng" algn="ctr">
            <a:noFill/>
            <a:prstDash val="solid"/>
            <a:round/>
            <a:headEnd type="none" w="med" len="med"/>
            <a:tailEnd type="none" w="med" len="med"/>
          </a:ln>
          <a:effectLst/>
        </p:spPr>
        <p:txBody>
          <a:bodyPr vert="horz" wrap="square" lIns="91440" tIns="45720" rIns="91440" bIns="45720" numCol="1" anchor="ctr"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76250" y="3048000"/>
            <a:ext cx="8667750" cy="447254"/>
          </a:xfrm>
          <a:prstGeom prst="rect">
            <a:avLst/>
          </a:prstGeom>
          <a:solidFill>
            <a:schemeClr val="accent6"/>
          </a:solidFill>
          <a:ln w="12700"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272387" name="Rectangle 3"/>
          <p:cNvSpPr>
            <a:spLocks noGrp="1" noChangeArrowheads="1"/>
          </p:cNvSpPr>
          <p:nvPr>
            <p:ph type="title"/>
          </p:nvPr>
        </p:nvSpPr>
        <p:spPr>
          <a:xfrm>
            <a:off x="481011" y="420964"/>
            <a:ext cx="8275637" cy="347525"/>
          </a:xfrm>
        </p:spPr>
        <p:txBody>
          <a:bodyPr/>
          <a:lstStyle/>
          <a:p>
            <a:r>
              <a:rPr lang="en-US" sz="1800" dirty="0"/>
              <a:t>Agenda</a:t>
            </a:r>
          </a:p>
        </p:txBody>
      </p:sp>
      <p:sp>
        <p:nvSpPr>
          <p:cNvPr id="272388" name="Rectangle 4"/>
          <p:cNvSpPr>
            <a:spLocks noGrp="1" noChangeArrowheads="1"/>
          </p:cNvSpPr>
          <p:nvPr>
            <p:ph type="body" idx="1"/>
          </p:nvPr>
        </p:nvSpPr>
        <p:spPr/>
        <p:txBody>
          <a:bodyPr/>
          <a:lstStyle/>
          <a:p>
            <a:pPr>
              <a:spcAft>
                <a:spcPts val="1200"/>
              </a:spcAft>
            </a:pPr>
            <a:r>
              <a:rPr lang="en-US" sz="1800" dirty="0"/>
              <a:t>Project Overview and Executive Summary</a:t>
            </a:r>
          </a:p>
          <a:p>
            <a:pPr>
              <a:spcAft>
                <a:spcPts val="1200"/>
              </a:spcAft>
            </a:pPr>
            <a:r>
              <a:rPr lang="en-US" sz="1800" dirty="0"/>
              <a:t>Methodology to Quantify Responsiveness</a:t>
            </a:r>
          </a:p>
          <a:p>
            <a:pPr>
              <a:spcAft>
                <a:spcPts val="1200"/>
              </a:spcAft>
            </a:pPr>
            <a:r>
              <a:rPr lang="en-US" dirty="0"/>
              <a:t>Historical Responsiveness Results</a:t>
            </a:r>
          </a:p>
          <a:p>
            <a:pPr>
              <a:spcAft>
                <a:spcPts val="1200"/>
              </a:spcAft>
            </a:pPr>
            <a:r>
              <a:rPr lang="en-US" sz="1800" dirty="0">
                <a:solidFill>
                  <a:schemeClr val="bg1"/>
                </a:solidFill>
              </a:rPr>
              <a:t>Next Steps</a:t>
            </a:r>
          </a:p>
          <a:p>
            <a:endParaRPr lang="en-US" dirty="0"/>
          </a:p>
        </p:txBody>
      </p:sp>
      <p:sp>
        <p:nvSpPr>
          <p:cNvPr id="13" name="Rectangle 3"/>
          <p:cNvSpPr>
            <a:spLocks noChangeArrowheads="1"/>
          </p:cNvSpPr>
          <p:nvPr/>
        </p:nvSpPr>
        <p:spPr bwMode="black">
          <a:xfrm>
            <a:off x="0" y="3048000"/>
            <a:ext cx="439738" cy="447254"/>
          </a:xfrm>
          <a:prstGeom prst="rect">
            <a:avLst/>
          </a:prstGeom>
          <a:solidFill>
            <a:srgbClr val="BBBBBA"/>
          </a:solidFill>
          <a:ln w="3175"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8"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anchor="b"/>
          <a:lstStyle/>
          <a:p>
            <a:pPr algn="r"/>
            <a:r>
              <a:rPr lang="en-US" sz="1200" b="1" i="1" dirty="0">
                <a:solidFill>
                  <a:srgbClr val="506772"/>
                </a:solidFill>
              </a:rPr>
              <a:t>Agenda</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30213" y="454094"/>
            <a:ext cx="8275637" cy="347525"/>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dirty="0"/>
              <a:t>Next steps</a:t>
            </a:r>
          </a:p>
        </p:txBody>
      </p:sp>
      <p:sp>
        <p:nvSpPr>
          <p:cNvPr id="25603" name="Content Placeholder 2"/>
          <p:cNvSpPr>
            <a:spLocks noGrp="1"/>
          </p:cNvSpPr>
          <p:nvPr>
            <p:ph idx="1"/>
          </p:nvPr>
        </p:nvSpPr>
        <p:spPr>
          <a:xfrm>
            <a:off x="433387" y="2204864"/>
            <a:ext cx="8272463" cy="1224136"/>
          </a:xfrm>
        </p:spPr>
        <p:txBody>
          <a:bodyPr/>
          <a:lstStyle/>
          <a:p>
            <a:r>
              <a:rPr lang="en-US" dirty="0"/>
              <a:t>Responsiveness will be adjusted for future forecast</a:t>
            </a:r>
          </a:p>
          <a:p>
            <a:r>
              <a:rPr lang="en-US" dirty="0"/>
              <a:t>Are there newer tactics that need to be included in the mix?</a:t>
            </a:r>
          </a:p>
          <a:p>
            <a:r>
              <a:rPr lang="en-US" dirty="0"/>
              <a:t>Are there effectiveness changes that are expected for current tactics?</a:t>
            </a:r>
          </a:p>
        </p:txBody>
      </p:sp>
      <p:sp>
        <p:nvSpPr>
          <p:cNvPr id="25605"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lIns="91439" tIns="45719" rIns="91439" bIns="45719" anchor="b"/>
          <a:lstStyle/>
          <a:p>
            <a:pPr algn="r"/>
            <a:r>
              <a:rPr lang="en-US" sz="1200" b="1" i="1" dirty="0">
                <a:solidFill>
                  <a:srgbClr val="506772"/>
                </a:solidFill>
              </a:rPr>
              <a:t>Next Steps</a:t>
            </a:r>
          </a:p>
        </p:txBody>
      </p:sp>
      <p:sp>
        <p:nvSpPr>
          <p:cNvPr id="7" name="Take-away Box"/>
          <p:cNvSpPr/>
          <p:nvPr/>
        </p:nvSpPr>
        <p:spPr bwMode="blackWhite">
          <a:xfrm>
            <a:off x="636966" y="1656995"/>
            <a:ext cx="7870068" cy="374568"/>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spAutoFit/>
          </a:bodyPr>
          <a:lstStyle/>
          <a:p>
            <a:pPr algn="l"/>
            <a:r>
              <a:rPr lang="en-US" sz="1600" b="1" dirty="0">
                <a:solidFill>
                  <a:srgbClr val="000000"/>
                </a:solidFill>
                <a:latin typeface="Arial"/>
              </a:rPr>
              <a:t>1. Future Adjustments will be made to the historical response measurements</a:t>
            </a:r>
          </a:p>
        </p:txBody>
      </p:sp>
      <p:sp>
        <p:nvSpPr>
          <p:cNvPr id="8" name="Take-away Box"/>
          <p:cNvSpPr/>
          <p:nvPr/>
        </p:nvSpPr>
        <p:spPr bwMode="blackWhite">
          <a:xfrm>
            <a:off x="636966" y="3609020"/>
            <a:ext cx="7870068" cy="374568"/>
          </a:xfrm>
          <a:prstGeom prst="roundRect">
            <a:avLst/>
          </a:prstGeom>
          <a:solidFill>
            <a:srgbClr val="C7CBD7"/>
          </a:solidFill>
          <a:ln w="12700" cap="flat" cmpd="sng" algn="ctr">
            <a:noFill/>
            <a:prstDash val="solid"/>
            <a:round/>
            <a:headEnd type="none" w="med" len="med"/>
            <a:tailEnd type="none" w="med" len="med"/>
          </a:ln>
          <a:effectLst/>
        </p:spPr>
        <p:txBody>
          <a:bodyPr vert="horz" wrap="square" lIns="100584" tIns="45719" rIns="100584" bIns="45719" numCol="1" rtlCol="0" anchor="ctr" anchorCtr="0" compatLnSpc="1">
            <a:prstTxWarp prst="textNoShape">
              <a:avLst/>
            </a:prstTxWarp>
            <a:spAutoFit/>
          </a:bodyPr>
          <a:lstStyle/>
          <a:p>
            <a:pPr algn="l"/>
            <a:r>
              <a:rPr lang="en-US" sz="1600" b="1" dirty="0">
                <a:solidFill>
                  <a:srgbClr val="000000"/>
                </a:solidFill>
                <a:latin typeface="Arial"/>
              </a:rPr>
              <a:t>2. Which spend scenarios should we consider?</a:t>
            </a:r>
          </a:p>
        </p:txBody>
      </p:sp>
      <p:sp>
        <p:nvSpPr>
          <p:cNvPr id="9" name="Content Placeholder 2"/>
          <p:cNvSpPr txBox="1">
            <a:spLocks/>
          </p:cNvSpPr>
          <p:nvPr/>
        </p:nvSpPr>
        <p:spPr bwMode="black">
          <a:xfrm>
            <a:off x="467544" y="4185084"/>
            <a:ext cx="8272463"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kumimoji="0" lang="en-US" sz="1800" b="0" i="0" u="none" strike="noStrike" kern="0" cap="none" spc="0" normalizeH="0" baseline="0" noProof="0" dirty="0">
                <a:ln>
                  <a:noFill/>
                </a:ln>
                <a:solidFill>
                  <a:schemeClr val="tx1"/>
                </a:solidFill>
                <a:effectLst/>
                <a:uLnTx/>
                <a:uFillTx/>
                <a:latin typeface="+mn-lt"/>
                <a:ea typeface="+mn-ea"/>
                <a:cs typeface="+mn-cs"/>
              </a:rPr>
              <a:t>Optimal investment for a given tactic</a:t>
            </a:r>
          </a:p>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lang="en-US" sz="1800" kern="0" dirty="0">
                <a:latin typeface="+mn-lt"/>
                <a:cs typeface="+mn-cs"/>
              </a:rPr>
              <a:t>Are there different overall budget scenarios to consider?</a:t>
            </a:r>
          </a:p>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kumimoji="0" lang="en-US" sz="1800" b="0" i="0" u="none" strike="noStrike" kern="0" cap="none" spc="0" normalizeH="0" baseline="0" noProof="0" dirty="0">
                <a:ln>
                  <a:noFill/>
                </a:ln>
                <a:solidFill>
                  <a:schemeClr val="tx1"/>
                </a:solidFill>
                <a:effectLst/>
                <a:uLnTx/>
                <a:uFillTx/>
                <a:latin typeface="+mn-lt"/>
                <a:ea typeface="+mn-ea"/>
                <a:cs typeface="+mn-cs"/>
              </a:rPr>
              <a:t>Are there realistic upper or lower bounds on vouchers, debit</a:t>
            </a:r>
            <a:r>
              <a:rPr kumimoji="0" lang="en-US" sz="1800" b="0" i="0" u="none" strike="noStrike" kern="0" cap="none" spc="0" normalizeH="0" noProof="0" dirty="0">
                <a:ln>
                  <a:noFill/>
                </a:ln>
                <a:solidFill>
                  <a:schemeClr val="tx1"/>
                </a:solidFill>
                <a:effectLst/>
                <a:uLnTx/>
                <a:uFillTx/>
                <a:latin typeface="+mn-lt"/>
                <a:ea typeface="+mn-ea"/>
                <a:cs typeface="+mn-cs"/>
              </a:rPr>
              <a:t> cards or sales force details to apply?</a:t>
            </a: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423317"/>
            <a:ext cx="8275637" cy="409080"/>
          </a:xfrm>
        </p:spPr>
        <p:txBody>
          <a:bodyPr/>
          <a:lstStyle/>
          <a:p>
            <a:r>
              <a:rPr lang="en-US" dirty="0"/>
              <a:t>Appendix</a:t>
            </a:r>
          </a:p>
        </p:txBody>
      </p:sp>
      <p:graphicFrame>
        <p:nvGraphicFramePr>
          <p:cNvPr id="3" name="Group 3"/>
          <p:cNvGraphicFramePr>
            <a:graphicFrameLocks noGrp="1"/>
          </p:cNvGraphicFramePr>
          <p:nvPr/>
        </p:nvGraphicFramePr>
        <p:xfrm>
          <a:off x="533400" y="1600200"/>
          <a:ext cx="8001000" cy="2243481"/>
        </p:xfrm>
        <a:graphic>
          <a:graphicData uri="http://schemas.openxmlformats.org/drawingml/2006/table">
            <a:tbl>
              <a:tblPr/>
              <a:tblGrid>
                <a:gridCol w="2527511">
                  <a:extLst>
                    <a:ext uri="{9D8B030D-6E8A-4147-A177-3AD203B41FA5}">
                      <a16:colId xmlns:a16="http://schemas.microsoft.com/office/drawing/2014/main" val="20000"/>
                    </a:ext>
                  </a:extLst>
                </a:gridCol>
                <a:gridCol w="1815889">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394621">
                <a:tc>
                  <a:txBody>
                    <a:bodyPr/>
                    <a:lstStyle/>
                    <a:p>
                      <a:pPr marL="0" marR="0" lvl="0" indent="0" algn="l"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Tactic</a:t>
                      </a:r>
                    </a:p>
                  </a:txBody>
                  <a:tcPr marR="0" marT="0" marB="0" anchor="ctr" horzOverflow="overflow">
                    <a:lnL cap="flat">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2009 Budget Spend</a:t>
                      </a:r>
                      <a:endParaRPr kumimoji="0" lang="en-US" sz="1200" b="1" i="0" u="none" strike="noStrike" cap="none" normalizeH="0" baseline="0" dirty="0">
                        <a:ln>
                          <a:noFill/>
                        </a:ln>
                        <a:solidFill>
                          <a:schemeClr val="bg1"/>
                        </a:solidFill>
                        <a:effectLst/>
                        <a:latin typeface="Arial" charset="0"/>
                      </a:endParaRPr>
                    </a:p>
                  </a:txBody>
                  <a:tcPr marL="0" marR="0" marT="0" marB="0" anchor="ctr" horzOverflow="overflow">
                    <a:lnL>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2009 Tactic Units</a:t>
                      </a:r>
                    </a:p>
                  </a:txBody>
                  <a:tcPr marL="0" marR="0" marT="0" marB="0" anchor="ctr" horzOverflow="overflow">
                    <a:lnL>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tc>
                  <a:txBody>
                    <a:bodyPr/>
                    <a:lstStyle/>
                    <a:p>
                      <a:pPr marL="0" marR="0" lvl="0" indent="0" algn="ctr" defTabSz="914400" rtl="0" eaLnBrk="0" fontAlgn="base" latinLnBrk="0" hangingPunct="0">
                        <a:lnSpc>
                          <a:spcPct val="100000"/>
                        </a:lnSpc>
                        <a:spcBef>
                          <a:spcPct val="0"/>
                        </a:spcBef>
                        <a:spcAft>
                          <a:spcPct val="0"/>
                        </a:spcAft>
                        <a:buClrTx/>
                        <a:buSzPct val="125000"/>
                        <a:buFontTx/>
                        <a:buNone/>
                        <a:tabLst/>
                      </a:pPr>
                      <a:r>
                        <a:rPr kumimoji="0" lang="en-US" sz="1400" b="1" i="0" u="none" strike="noStrike" cap="none" normalizeH="0" baseline="0" dirty="0">
                          <a:ln>
                            <a:noFill/>
                          </a:ln>
                          <a:solidFill>
                            <a:schemeClr val="bg1"/>
                          </a:solidFill>
                          <a:effectLst/>
                          <a:latin typeface="Arial" charset="0"/>
                        </a:rPr>
                        <a:t>Cost / Unit</a:t>
                      </a:r>
                    </a:p>
                  </a:txBody>
                  <a:tcPr marL="0" marR="0" marT="0" marB="0" anchor="ctr" horzOverflow="overflow">
                    <a:lnL>
                      <a:noFill/>
                    </a:lnL>
                    <a:lnR>
                      <a:noFill/>
                    </a:lnR>
                    <a:lnT cap="flat">
                      <a:noFill/>
                    </a:lnT>
                    <a:lnB w="12700" cap="flat" cmpd="sng" algn="ctr">
                      <a:solidFill>
                        <a:srgbClr val="002060"/>
                      </a:solidFill>
                      <a:prstDash val="solid"/>
                      <a:round/>
                      <a:headEnd type="none" w="med" len="med"/>
                      <a:tailEnd type="none" w="med" len="med"/>
                    </a:lnB>
                    <a:lnTlToBr>
                      <a:noFill/>
                    </a:lnTlToBr>
                    <a:lnBlToTr>
                      <a:noFill/>
                    </a:lnBlToTr>
                    <a:solidFill>
                      <a:srgbClr val="93A9CF"/>
                    </a:solidFill>
                  </a:tcPr>
                </a:tc>
                <a:extLst>
                  <a:ext uri="{0D108BD9-81ED-4DB2-BD59-A6C34878D82A}">
                    <a16:rowId xmlns:a16="http://schemas.microsoft.com/office/drawing/2014/main" val="10000"/>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lumMod val="95000"/>
                              <a:lumOff val="5000"/>
                            </a:schemeClr>
                          </a:solidFill>
                          <a:effectLst/>
                          <a:latin typeface="Arial" charset="0"/>
                        </a:rPr>
                        <a:t>Messaging</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Pct val="125000"/>
                        <a:buFontTx/>
                        <a:buNone/>
                        <a:tabLst/>
                      </a:pPr>
                      <a:r>
                        <a:rPr kumimoji="0" lang="en-US" sz="1200" b="0" i="0" u="none" strike="noStrike" cap="none" normalizeH="0" baseline="0" dirty="0">
                          <a:ln>
                            <a:noFill/>
                          </a:ln>
                          <a:solidFill>
                            <a:schemeClr val="tx1"/>
                          </a:solidFill>
                          <a:effectLst/>
                          <a:latin typeface="Arial" charset="0"/>
                        </a:rPr>
                        <a:t>$3.4</a:t>
                      </a: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28,360</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$121</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lumMod val="95000"/>
                              <a:lumOff val="5000"/>
                            </a:schemeClr>
                          </a:solidFill>
                          <a:effectLst/>
                          <a:latin typeface="Arial" charset="0"/>
                        </a:rPr>
                        <a:t>Vouchers</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Pct val="125000"/>
                        <a:buFontTx/>
                        <a:buNone/>
                        <a:tabLst/>
                      </a:pPr>
                      <a:r>
                        <a:rPr kumimoji="0" lang="en-US" sz="1200" b="0" i="0" u="none" strike="noStrike" cap="none" normalizeH="0" baseline="0" dirty="0">
                          <a:ln>
                            <a:noFill/>
                          </a:ln>
                          <a:solidFill>
                            <a:schemeClr val="tx1"/>
                          </a:solidFill>
                          <a:effectLst/>
                          <a:latin typeface="Arial" charset="0"/>
                        </a:rPr>
                        <a:t>$0.9</a:t>
                      </a: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6,167</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$148</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lumMod val="95000"/>
                              <a:lumOff val="5000"/>
                            </a:schemeClr>
                          </a:solidFill>
                          <a:effectLst/>
                          <a:latin typeface="Arial" charset="0"/>
                        </a:rPr>
                        <a:t>Debit Cards</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Pct val="125000"/>
                        <a:buFontTx/>
                        <a:buNone/>
                        <a:tabLst/>
                      </a:pPr>
                      <a:r>
                        <a:rPr kumimoji="0" lang="en-US" sz="1200" b="0" i="0" u="none" strike="noStrike" cap="none" normalizeH="0" baseline="0" dirty="0">
                          <a:ln>
                            <a:noFill/>
                          </a:ln>
                          <a:solidFill>
                            <a:schemeClr val="tx1"/>
                          </a:solidFill>
                          <a:effectLst/>
                          <a:latin typeface="Arial" charset="0"/>
                        </a:rPr>
                        <a:t>$0.3</a:t>
                      </a:r>
                      <a:r>
                        <a:rPr kumimoji="0" lang="en-US" sz="1200" b="0" i="0" u="none" strike="noStrike" cap="none" normalizeH="0" baseline="30000" dirty="0">
                          <a:ln>
                            <a:noFill/>
                          </a:ln>
                          <a:solidFill>
                            <a:schemeClr val="tx1"/>
                          </a:solidFill>
                          <a:effectLst/>
                          <a:latin typeface="Arial" charset="0"/>
                        </a:rPr>
                        <a:t>1</a:t>
                      </a: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1,654</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$235</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solidFill>
                          <a:effectLst/>
                          <a:latin typeface="Arial" charset="0"/>
                        </a:rPr>
                        <a:t>Venue Based Speaker Program</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Pct val="125000"/>
                        <a:buFontTx/>
                        <a:buNone/>
                        <a:tabLst/>
                      </a:pPr>
                      <a:r>
                        <a:rPr kumimoji="0" lang="en-US" sz="1200" b="0" i="0" u="none" strike="noStrike" cap="none" normalizeH="0" baseline="0" dirty="0">
                          <a:ln>
                            <a:noFill/>
                          </a:ln>
                          <a:solidFill>
                            <a:schemeClr val="tx1"/>
                          </a:solidFill>
                          <a:effectLst/>
                          <a:latin typeface="Arial" charset="0"/>
                        </a:rPr>
                        <a:t>$1.2</a:t>
                      </a: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893</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$1,347</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9772">
                <a:tc>
                  <a:txBody>
                    <a:bodyPr/>
                    <a:lstStyle/>
                    <a:p>
                      <a:pPr marL="0" marR="0" lvl="0" indent="0" algn="l" defTabSz="914400" rtl="0" eaLnBrk="0" fontAlgn="base" latinLnBrk="0" hangingPunct="0">
                        <a:lnSpc>
                          <a:spcPct val="100000"/>
                        </a:lnSpc>
                        <a:spcBef>
                          <a:spcPct val="80000"/>
                        </a:spcBef>
                        <a:spcAft>
                          <a:spcPct val="0"/>
                        </a:spcAft>
                        <a:buClrTx/>
                        <a:buSzPct val="125000"/>
                        <a:buFontTx/>
                        <a:buNone/>
                        <a:tabLst/>
                      </a:pPr>
                      <a:r>
                        <a:rPr kumimoji="0" lang="en-US" sz="1200" b="1" i="0" u="none" strike="noStrike" cap="none" normalizeH="0" baseline="0" dirty="0">
                          <a:ln>
                            <a:noFill/>
                          </a:ln>
                          <a:solidFill>
                            <a:schemeClr val="tx1"/>
                          </a:solidFill>
                          <a:effectLst/>
                          <a:latin typeface="Arial" charset="0"/>
                        </a:rPr>
                        <a:t>Office Based Speaker Program</a:t>
                      </a:r>
                    </a:p>
                  </a:txBody>
                  <a:tcPr marR="0" marT="0" marB="0" anchor="ctr" horzOverflow="overflow">
                    <a:lnL cap="flat">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Pct val="125000"/>
                        <a:buFontTx/>
                        <a:buNone/>
                        <a:tabLst/>
                      </a:pPr>
                      <a:r>
                        <a:rPr kumimoji="0" lang="en-US" sz="1200" b="0" i="0" u="none" strike="noStrike" cap="none" normalizeH="0" baseline="0">
                          <a:ln>
                            <a:noFill/>
                          </a:ln>
                          <a:solidFill>
                            <a:schemeClr val="tx1"/>
                          </a:solidFill>
                          <a:effectLst/>
                          <a:latin typeface="Arial" charset="0"/>
                        </a:rPr>
                        <a:t>$0.8</a:t>
                      </a:r>
                      <a:endParaRPr kumimoji="0" lang="en-US" sz="1200" b="0" i="0" u="none" strike="noStrike" cap="none" normalizeH="0" baseline="0" dirty="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720</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latin typeface="Arial"/>
                        </a:rPr>
                        <a:t>$1,221</a:t>
                      </a:r>
                    </a:p>
                  </a:txBody>
                  <a:tcPr marL="9525" marR="9525" marT="9525" marB="0" anchor="ctr">
                    <a:lnL>
                      <a:noFill/>
                    </a:lnL>
                    <a:lnR>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Foot Notes"/>
          <p:cNvSpPr txBox="1"/>
          <p:nvPr/>
        </p:nvSpPr>
        <p:spPr bwMode="blackWhite">
          <a:xfrm>
            <a:off x="228600" y="6190488"/>
            <a:ext cx="8686800" cy="457200"/>
          </a:xfrm>
          <a:prstGeom prst="rect">
            <a:avLst/>
          </a:prstGeom>
          <a:noFill/>
        </p:spPr>
        <p:txBody>
          <a:bodyPr vert="horz" wrap="square" lIns="91439" tIns="45719" rIns="91439" bIns="45719" rtlCol="0" anchor="b">
            <a:noAutofit/>
          </a:bodyPr>
          <a:lstStyle/>
          <a:p>
            <a:r>
              <a:rPr lang="en-US" sz="1000" dirty="0">
                <a:solidFill>
                  <a:srgbClr val="000000"/>
                </a:solidFill>
                <a:latin typeface="Arial"/>
              </a:rPr>
              <a:t>Note: </a:t>
            </a:r>
          </a:p>
          <a:p>
            <a:r>
              <a:rPr lang="en-US" sz="1000" dirty="0">
                <a:solidFill>
                  <a:srgbClr val="000000"/>
                </a:solidFill>
                <a:latin typeface="Arial"/>
              </a:rPr>
              <a:t>1- Based on Q3 and Q4 data for 2009</a:t>
            </a:r>
          </a:p>
        </p:txBody>
      </p:sp>
      <p:sp>
        <p:nvSpPr>
          <p:cNvPr id="5" name="Content Placeholder 6"/>
          <p:cNvSpPr txBox="1">
            <a:spLocks/>
          </p:cNvSpPr>
          <p:nvPr/>
        </p:nvSpPr>
        <p:spPr>
          <a:xfrm>
            <a:off x="457200" y="4038600"/>
            <a:ext cx="8272463" cy="1676400"/>
          </a:xfrm>
          <a:prstGeom prst="rect">
            <a:avLst/>
          </a:prstGeom>
        </p:spPr>
        <p:txBody>
          <a:bodyPr/>
          <a:lstStyle/>
          <a:p>
            <a:pPr marL="222250" marR="0" lvl="0" indent="-222250" algn="l" defTabSz="914400" rtl="0" eaLnBrk="1" fontAlgn="base" latinLnBrk="0" hangingPunct="1">
              <a:lnSpc>
                <a:spcPct val="100000"/>
              </a:lnSpc>
              <a:spcBef>
                <a:spcPct val="20000"/>
              </a:spcBef>
              <a:spcAft>
                <a:spcPct val="0"/>
              </a:spcAft>
              <a:buClr>
                <a:srgbClr val="688A92"/>
              </a:buClr>
              <a:buSzPct val="110000"/>
              <a:buFont typeface="Wingdings" pitchFamily="2" charset="2"/>
              <a:buChar char="§"/>
              <a:tabLst/>
              <a:defRPr/>
            </a:pPr>
            <a:r>
              <a:rPr lang="en-US" sz="1600" kern="0" dirty="0">
                <a:latin typeface="+mn-lt"/>
              </a:rPr>
              <a:t>Messaging cost is based on bended sales force activity of PCS</a:t>
            </a:r>
          </a:p>
          <a:p>
            <a:pPr marL="222250" indent="-222250">
              <a:buClr>
                <a:srgbClr val="688A92"/>
              </a:buClr>
              <a:buSzPct val="110000"/>
              <a:buFont typeface="Wingdings" pitchFamily="2" charset="2"/>
              <a:buChar char="§"/>
            </a:pPr>
            <a:r>
              <a:rPr kumimoji="0" lang="en-US" sz="1600" b="0" i="0" u="none" strike="noStrike" kern="0" cap="none" spc="0" normalizeH="0" baseline="0" noProof="0" dirty="0">
                <a:ln>
                  <a:noFill/>
                </a:ln>
                <a:solidFill>
                  <a:schemeClr val="tx1"/>
                </a:solidFill>
                <a:effectLst/>
                <a:uLnTx/>
                <a:uFillTx/>
                <a:latin typeface="+mn-lt"/>
                <a:ea typeface="+mn-ea"/>
                <a:cs typeface="+mn-cs"/>
              </a:rPr>
              <a:t>Voucher spend</a:t>
            </a:r>
            <a:r>
              <a:rPr kumimoji="0" lang="en-US" sz="1600" b="0" i="0" u="none" strike="noStrike" kern="0" cap="none" spc="0" normalizeH="0" noProof="0" dirty="0">
                <a:ln>
                  <a:noFill/>
                </a:ln>
                <a:solidFill>
                  <a:schemeClr val="tx1"/>
                </a:solidFill>
                <a:effectLst/>
                <a:uLnTx/>
                <a:uFillTx/>
                <a:latin typeface="+mn-lt"/>
                <a:ea typeface="+mn-ea"/>
                <a:cs typeface="+mn-cs"/>
              </a:rPr>
              <a:t> obtained from Marketing budget and unit data is based on actual 2009 physician-level data provided</a:t>
            </a:r>
          </a:p>
          <a:p>
            <a:pPr marL="222250" indent="-222250">
              <a:buClr>
                <a:srgbClr val="688A92"/>
              </a:buClr>
              <a:buSzPct val="110000"/>
              <a:buFont typeface="Wingdings" pitchFamily="2" charset="2"/>
              <a:buChar char="§"/>
            </a:pPr>
            <a:r>
              <a:rPr lang="en-US" sz="1600" kern="0" dirty="0"/>
              <a:t>Debit cards spend obtained from Marketing budget based on Q3/Q4 ‘09 data and unit data is based on 6 months actual zip-level data (Jul’09 – Dec’09)</a:t>
            </a:r>
            <a:endParaRPr kumimoji="0" lang="en-US" sz="1600" b="0" i="0" u="none" strike="noStrike" kern="0" cap="none" spc="0" normalizeH="0" noProof="0" dirty="0">
              <a:ln>
                <a:noFill/>
              </a:ln>
              <a:solidFill>
                <a:schemeClr val="tx1"/>
              </a:solidFill>
              <a:effectLst/>
              <a:uLnTx/>
              <a:uFillTx/>
              <a:latin typeface="+mn-lt"/>
              <a:ea typeface="+mn-ea"/>
              <a:cs typeface="+mn-cs"/>
            </a:endParaRPr>
          </a:p>
          <a:p>
            <a:pPr marL="222250" marR="0" lvl="0" indent="-222250" algn="l" defTabSz="914400" rtl="0" eaLnBrk="1" fontAlgn="base" latinLnBrk="0" hangingPunct="1">
              <a:lnSpc>
                <a:spcPct val="100000"/>
              </a:lnSpc>
              <a:spcBef>
                <a:spcPct val="20000"/>
              </a:spcBef>
              <a:spcAft>
                <a:spcPct val="0"/>
              </a:spcAft>
              <a:buClr>
                <a:srgbClr val="688A92"/>
              </a:buClr>
              <a:buSzPct val="110000"/>
              <a:buFont typeface="Wingdings" pitchFamily="2" charset="2"/>
              <a:buChar char="§"/>
              <a:tabLst/>
              <a:defRPr/>
            </a:pPr>
            <a:r>
              <a:rPr lang="en-US" sz="1600" kern="0" dirty="0">
                <a:latin typeface="+mn-lt"/>
              </a:rPr>
              <a:t>Speaker program cost/unit represents the cost / mapped MD as reviewed in the data review meeting</a:t>
            </a:r>
            <a:endParaRPr kumimoji="0" lang="en-US" sz="1600" b="0" i="0" u="none" strike="noStrike" kern="0" cap="none" spc="0" normalizeH="0" noProof="0" dirty="0">
              <a:ln>
                <a:noFill/>
              </a:ln>
              <a:solidFill>
                <a:schemeClr val="tx1"/>
              </a:solidFill>
              <a:effectLst/>
              <a:uLnTx/>
              <a:uFillTx/>
              <a:latin typeface="+mn-lt"/>
              <a:ea typeface="+mn-ea"/>
              <a:cs typeface="+mn-cs"/>
            </a:endParaRPr>
          </a:p>
        </p:txBody>
      </p:sp>
      <p:cxnSp>
        <p:nvCxnSpPr>
          <p:cNvPr id="8" name="Last Page Indicator"/>
          <p:cNvCxnSpPr/>
          <p:nvPr/>
        </p:nvCxnSpPr>
        <p:spPr bwMode="auto">
          <a:xfrm>
            <a:off x="4544567" y="6775704"/>
            <a:ext cx="64009" cy="0"/>
          </a:xfrm>
          <a:prstGeom prst="line">
            <a:avLst/>
          </a:prstGeom>
          <a:solidFill>
            <a:srgbClr val="688A92"/>
          </a:solidFill>
          <a:ln w="6350" cap="flat" cmpd="sng" algn="ctr">
            <a:solidFill>
              <a:schemeClr val="tx1"/>
            </a:solidFill>
            <a:prstDash val="solid"/>
            <a:round/>
            <a:headEnd type="none" w="med" len="med"/>
            <a:tailEnd type="none" w="med" len="med"/>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76250" y="1549401"/>
            <a:ext cx="8667750" cy="447254"/>
          </a:xfrm>
          <a:prstGeom prst="rect">
            <a:avLst/>
          </a:prstGeom>
          <a:solidFill>
            <a:schemeClr val="accent6"/>
          </a:solidFill>
          <a:ln w="12700"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272387" name="Rectangle 3"/>
          <p:cNvSpPr>
            <a:spLocks noGrp="1" noChangeArrowheads="1"/>
          </p:cNvSpPr>
          <p:nvPr>
            <p:ph type="title"/>
          </p:nvPr>
        </p:nvSpPr>
        <p:spPr>
          <a:xfrm>
            <a:off x="481011" y="420964"/>
            <a:ext cx="8275637" cy="347525"/>
          </a:xfrm>
        </p:spPr>
        <p:txBody>
          <a:bodyPr/>
          <a:lstStyle/>
          <a:p>
            <a:r>
              <a:rPr lang="en-US" sz="1800" dirty="0"/>
              <a:t>Agenda</a:t>
            </a:r>
          </a:p>
        </p:txBody>
      </p:sp>
      <p:sp>
        <p:nvSpPr>
          <p:cNvPr id="272388" name="Rectangle 4"/>
          <p:cNvSpPr>
            <a:spLocks noGrp="1" noChangeArrowheads="1"/>
          </p:cNvSpPr>
          <p:nvPr>
            <p:ph type="body" idx="1"/>
          </p:nvPr>
        </p:nvSpPr>
        <p:spPr/>
        <p:txBody>
          <a:bodyPr/>
          <a:lstStyle/>
          <a:p>
            <a:pPr>
              <a:spcAft>
                <a:spcPts val="1200"/>
              </a:spcAft>
            </a:pPr>
            <a:r>
              <a:rPr lang="en-US" sz="1800" dirty="0">
                <a:solidFill>
                  <a:schemeClr val="bg1"/>
                </a:solidFill>
              </a:rPr>
              <a:t>Project Overview and Executive Summary</a:t>
            </a:r>
          </a:p>
          <a:p>
            <a:pPr>
              <a:spcAft>
                <a:spcPts val="1200"/>
              </a:spcAft>
            </a:pPr>
            <a:r>
              <a:rPr lang="en-US" sz="1800" dirty="0"/>
              <a:t>Methodology to Quantify Responsiveness</a:t>
            </a:r>
          </a:p>
          <a:p>
            <a:pPr>
              <a:spcAft>
                <a:spcPts val="1200"/>
              </a:spcAft>
            </a:pPr>
            <a:r>
              <a:rPr lang="en-US" dirty="0"/>
              <a:t>Historical Responsiveness Results</a:t>
            </a:r>
          </a:p>
          <a:p>
            <a:pPr>
              <a:spcAft>
                <a:spcPts val="1200"/>
              </a:spcAft>
            </a:pPr>
            <a:r>
              <a:rPr lang="en-US" sz="1800" dirty="0"/>
              <a:t>Next Steps</a:t>
            </a:r>
          </a:p>
          <a:p>
            <a:endParaRPr lang="en-US" dirty="0"/>
          </a:p>
        </p:txBody>
      </p:sp>
      <p:sp>
        <p:nvSpPr>
          <p:cNvPr id="13" name="Rectangle 3"/>
          <p:cNvSpPr>
            <a:spLocks noChangeArrowheads="1"/>
          </p:cNvSpPr>
          <p:nvPr/>
        </p:nvSpPr>
        <p:spPr bwMode="black">
          <a:xfrm>
            <a:off x="0" y="1549401"/>
            <a:ext cx="439738" cy="447254"/>
          </a:xfrm>
          <a:prstGeom prst="rect">
            <a:avLst/>
          </a:prstGeom>
          <a:solidFill>
            <a:srgbClr val="BBBBBA"/>
          </a:solidFill>
          <a:ln w="3175"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8"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anchor="b"/>
          <a:lstStyle/>
          <a:p>
            <a:pPr algn="r"/>
            <a:r>
              <a:rPr lang="en-US" sz="1200" b="1" i="1" dirty="0">
                <a:solidFill>
                  <a:srgbClr val="506772"/>
                </a:solidFill>
              </a:rPr>
              <a:t>Agenda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38150" y="366076"/>
            <a:ext cx="8553450" cy="624524"/>
          </a:xfrm>
        </p:spPr>
        <p:txBody>
          <a:bodyPr/>
          <a:lstStyle/>
          <a:p>
            <a:pPr eaLnBrk="1" hangingPunct="1"/>
            <a:r>
              <a:rPr lang="en-US" sz="1800" dirty="0" err="1"/>
              <a:t>Cephalon</a:t>
            </a:r>
            <a:r>
              <a:rPr lang="en-US" sz="1800" dirty="0"/>
              <a:t> would like to optimize the 2011 marketing mix decisions for FENTORA</a:t>
            </a:r>
          </a:p>
        </p:txBody>
      </p:sp>
      <p:sp>
        <p:nvSpPr>
          <p:cNvPr id="14340" name="Rectangle 3"/>
          <p:cNvSpPr>
            <a:spLocks noChangeArrowheads="1"/>
          </p:cNvSpPr>
          <p:nvPr/>
        </p:nvSpPr>
        <p:spPr bwMode="auto">
          <a:xfrm>
            <a:off x="409575" y="1219200"/>
            <a:ext cx="8277225" cy="3505200"/>
          </a:xfrm>
          <a:prstGeom prst="rect">
            <a:avLst/>
          </a:prstGeom>
          <a:noFill/>
          <a:ln w="9525" algn="ctr">
            <a:noFill/>
            <a:miter lim="800000"/>
            <a:headEnd/>
            <a:tailEnd/>
          </a:ln>
        </p:spPr>
        <p:txBody>
          <a:bodyPr lIns="86493" tIns="43247" rIns="86493" bIns="43247"/>
          <a:lstStyle/>
          <a:p>
            <a:pPr marL="342900" indent="-342900" eaLnBrk="0" hangingPunct="0">
              <a:spcBef>
                <a:spcPct val="20000"/>
              </a:spcBef>
            </a:pPr>
            <a:r>
              <a:rPr lang="en-US" dirty="0">
                <a:latin typeface="Arial Black" pitchFamily="34" charset="0"/>
              </a:rPr>
              <a:t>Situation</a:t>
            </a:r>
            <a:endParaRPr lang="en-US" dirty="0"/>
          </a:p>
          <a:p>
            <a:pPr marL="227013" indent="-227013" algn="l" eaLnBrk="0" hangingPunct="0">
              <a:buClr>
                <a:srgbClr val="688A92"/>
              </a:buClr>
              <a:buSzPts val="1700"/>
              <a:buFont typeface="Wingdings" pitchFamily="2" charset="2"/>
              <a:buChar char="§"/>
            </a:pPr>
            <a:r>
              <a:rPr lang="en-US" dirty="0"/>
              <a:t>FENTORA was launched in 2006 and is indicated for the management of Break through Pain (BTP)</a:t>
            </a:r>
            <a:r>
              <a:rPr lang="en-US" sz="1300" dirty="0"/>
              <a:t> </a:t>
            </a:r>
          </a:p>
          <a:p>
            <a:pPr marL="684213" lvl="1" indent="-227013" algn="l" eaLnBrk="0" hangingPunct="0">
              <a:buClr>
                <a:srgbClr val="688A92"/>
              </a:buClr>
              <a:buSzPts val="1700"/>
              <a:buFont typeface="Courier New" pitchFamily="49" charset="0"/>
              <a:buChar char="o"/>
            </a:pPr>
            <a:r>
              <a:rPr lang="en-US" sz="1300" dirty="0"/>
              <a:t>FENTORA is first and only tablet that utilizes </a:t>
            </a:r>
            <a:r>
              <a:rPr lang="en-US" sz="1300" dirty="0" err="1"/>
              <a:t>OraVescent</a:t>
            </a:r>
            <a:r>
              <a:rPr lang="en-US" sz="1300" dirty="0"/>
              <a:t> reaction to provide onset of analgesia in as early as 15 minutes</a:t>
            </a:r>
          </a:p>
          <a:p>
            <a:pPr marL="684213" lvl="1" indent="-227013" algn="l" eaLnBrk="0" hangingPunct="0">
              <a:buClr>
                <a:srgbClr val="688A92"/>
              </a:buClr>
              <a:buSzPts val="1700"/>
              <a:buFont typeface="Courier New" pitchFamily="49" charset="0"/>
              <a:buChar char="o"/>
            </a:pPr>
            <a:r>
              <a:rPr lang="en-US" sz="1300" dirty="0"/>
              <a:t>FENTORA competes in ROO (Rapid Onset) market which is part of the broad SAO market</a:t>
            </a:r>
          </a:p>
          <a:p>
            <a:pPr marL="227013" indent="-227013" algn="l" eaLnBrk="0" hangingPunct="0">
              <a:buClr>
                <a:srgbClr val="688A92"/>
              </a:buClr>
              <a:buSzPts val="1700"/>
              <a:buFont typeface="Wingdings" pitchFamily="2" charset="2"/>
              <a:buChar char="§"/>
            </a:pPr>
            <a:r>
              <a:rPr lang="en-US" dirty="0"/>
              <a:t>The 2010 strategic plan outlines three strategic imperatives that must be accomplished in order to achieve the FENTORA vision:</a:t>
            </a:r>
          </a:p>
          <a:p>
            <a:pPr marL="684213" lvl="1" indent="-227013" algn="l" eaLnBrk="0" hangingPunct="0">
              <a:buClr>
                <a:srgbClr val="688A92"/>
              </a:buClr>
              <a:buSzPts val="1700"/>
              <a:buFont typeface="Courier New" pitchFamily="49" charset="0"/>
              <a:buChar char="o"/>
            </a:pPr>
            <a:r>
              <a:rPr lang="en-US" sz="1300" dirty="0"/>
              <a:t>Differentiate with a compelling value proposition </a:t>
            </a:r>
          </a:p>
          <a:p>
            <a:pPr marL="684213" lvl="1" indent="-227013" algn="l" eaLnBrk="0" hangingPunct="0">
              <a:buClr>
                <a:srgbClr val="688A92"/>
              </a:buClr>
              <a:buSzPts val="1700"/>
              <a:buFont typeface="Courier New" pitchFamily="49" charset="0"/>
              <a:buChar char="o"/>
            </a:pPr>
            <a:r>
              <a:rPr lang="en-US" sz="1300" dirty="0"/>
              <a:t>Reduce barriers to FENTORA treatment</a:t>
            </a:r>
          </a:p>
          <a:p>
            <a:pPr marL="684213" lvl="1" indent="-227013" algn="l" eaLnBrk="0" hangingPunct="0">
              <a:buClr>
                <a:srgbClr val="688A92"/>
              </a:buClr>
              <a:buSzPts val="1700"/>
              <a:buFont typeface="Courier New" pitchFamily="49" charset="0"/>
              <a:buChar char="o"/>
            </a:pPr>
            <a:r>
              <a:rPr lang="en-US" sz="1300" dirty="0"/>
              <a:t>Flawlessly execute the SECURE Access program</a:t>
            </a:r>
          </a:p>
          <a:p>
            <a:pPr marL="227013" indent="-227013" algn="l" eaLnBrk="0" hangingPunct="0">
              <a:buClr>
                <a:srgbClr val="688A92"/>
              </a:buClr>
              <a:buSzPts val="1700"/>
              <a:buFont typeface="Wingdings" pitchFamily="2" charset="2"/>
              <a:buChar char="§"/>
            </a:pPr>
            <a:r>
              <a:rPr lang="en-US" dirty="0"/>
              <a:t>Based on the strategy outlined above, the organization has estimated FENTORA to bring in $178.4 M</a:t>
            </a:r>
            <a:r>
              <a:rPr lang="en-US" baseline="30000" dirty="0"/>
              <a:t>1</a:t>
            </a:r>
            <a:r>
              <a:rPr lang="en-US" dirty="0"/>
              <a:t> in 2010 </a:t>
            </a:r>
          </a:p>
          <a:p>
            <a:pPr marL="684213" lvl="1" indent="-227013" algn="l" eaLnBrk="0" hangingPunct="0">
              <a:buClr>
                <a:srgbClr val="688A92"/>
              </a:buClr>
              <a:buSzPts val="1700"/>
              <a:buFont typeface="Courier New" pitchFamily="49" charset="0"/>
              <a:buChar char="o"/>
            </a:pPr>
            <a:r>
              <a:rPr lang="en-US" sz="1300" dirty="0"/>
              <a:t>To support this forecast, the 2010 Marketing budget is estimated to be around $20M</a:t>
            </a:r>
            <a:r>
              <a:rPr lang="en-US" sz="1300" baseline="30000" dirty="0"/>
              <a:t>2</a:t>
            </a:r>
            <a:r>
              <a:rPr lang="en-US" sz="1300" dirty="0"/>
              <a:t> (with A&amp;P, CSPs and Vouchers accounting for $10.5M)</a:t>
            </a:r>
            <a:endParaRPr lang="en-US" sz="1300" baseline="30000" dirty="0"/>
          </a:p>
          <a:p>
            <a:pPr marL="342900" indent="-342900" algn="l" eaLnBrk="0" hangingPunct="0">
              <a:spcBef>
                <a:spcPct val="20000"/>
              </a:spcBef>
              <a:buClr>
                <a:srgbClr val="688A92"/>
              </a:buClr>
              <a:buSzPts val="1700"/>
              <a:buFont typeface="Wingdings" pitchFamily="2" charset="2"/>
              <a:buChar char="§"/>
            </a:pPr>
            <a:endParaRPr lang="en-US" dirty="0"/>
          </a:p>
          <a:p>
            <a:pPr marL="342900" indent="-342900" eaLnBrk="0" hangingPunct="0">
              <a:spcBef>
                <a:spcPct val="20000"/>
              </a:spcBef>
              <a:buClr>
                <a:srgbClr val="688A92"/>
              </a:buClr>
              <a:buSzPts val="1700"/>
              <a:buFont typeface="Wingdings" pitchFamily="2" charset="2"/>
              <a:buNone/>
            </a:pPr>
            <a:r>
              <a:rPr lang="en-US" dirty="0">
                <a:latin typeface="Arial Black" pitchFamily="34" charset="0"/>
              </a:rPr>
              <a:t>Key Project Objectives</a:t>
            </a:r>
          </a:p>
          <a:p>
            <a:pPr marL="227013" indent="-227013" algn="l" eaLnBrk="0" hangingPunct="0">
              <a:buClr>
                <a:srgbClr val="688A92"/>
              </a:buClr>
              <a:buSzPts val="1700"/>
              <a:buFont typeface="Wingdings" pitchFamily="2" charset="2"/>
              <a:buChar char="§"/>
            </a:pPr>
            <a:r>
              <a:rPr lang="en-US" dirty="0"/>
              <a:t>Evaluate the impact of key promotional channels on the brand’s performance</a:t>
            </a:r>
          </a:p>
          <a:p>
            <a:pPr marL="227013" indent="-227013" algn="l" eaLnBrk="0" hangingPunct="0">
              <a:buClr>
                <a:srgbClr val="688A92"/>
              </a:buClr>
              <a:buSzPts val="1700"/>
              <a:buFont typeface="Wingdings" pitchFamily="2" charset="2"/>
              <a:buChar char="§"/>
            </a:pPr>
            <a:r>
              <a:rPr lang="en-US" kern="0" dirty="0">
                <a:solidFill>
                  <a:srgbClr val="000000"/>
                </a:solidFill>
                <a:latin typeface="Arial"/>
              </a:rPr>
              <a:t>Prioritize each tactic based on its return on investment </a:t>
            </a:r>
          </a:p>
          <a:p>
            <a:pPr marL="227013" indent="-227013" algn="l" eaLnBrk="0" hangingPunct="0">
              <a:buClr>
                <a:srgbClr val="688A92"/>
              </a:buClr>
              <a:buSzPts val="1700"/>
              <a:buFont typeface="Wingdings" pitchFamily="2" charset="2"/>
              <a:buChar char="§"/>
            </a:pPr>
            <a:r>
              <a:rPr lang="en-US" kern="0" dirty="0">
                <a:solidFill>
                  <a:srgbClr val="000000"/>
                </a:solidFill>
                <a:latin typeface="Arial"/>
              </a:rPr>
              <a:t>Derive an optimal </a:t>
            </a:r>
            <a:r>
              <a:rPr lang="en-US" u="sng" kern="0" dirty="0">
                <a:solidFill>
                  <a:srgbClr val="000000"/>
                </a:solidFill>
                <a:latin typeface="Arial"/>
              </a:rPr>
              <a:t>marketing mix for 2011</a:t>
            </a:r>
            <a:r>
              <a:rPr lang="en-US" kern="0" dirty="0">
                <a:solidFill>
                  <a:srgbClr val="000000"/>
                </a:solidFill>
                <a:latin typeface="Arial"/>
              </a:rPr>
              <a:t> based on the ROI of each tactic</a:t>
            </a:r>
          </a:p>
        </p:txBody>
      </p:sp>
      <p:sp>
        <p:nvSpPr>
          <p:cNvPr id="14341"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anchor="b"/>
          <a:lstStyle/>
          <a:p>
            <a:pPr algn="r"/>
            <a:r>
              <a:rPr lang="en-US" sz="1200" b="1" i="1" dirty="0">
                <a:solidFill>
                  <a:srgbClr val="506772"/>
                </a:solidFill>
              </a:rPr>
              <a:t>Overview</a:t>
            </a:r>
          </a:p>
        </p:txBody>
      </p:sp>
      <p:sp>
        <p:nvSpPr>
          <p:cNvPr id="8" name="Sourcing Footnote"/>
          <p:cNvSpPr txBox="1"/>
          <p:nvPr/>
        </p:nvSpPr>
        <p:spPr bwMode="blackWhite">
          <a:xfrm>
            <a:off x="228600" y="6553200"/>
            <a:ext cx="8686800" cy="182879"/>
          </a:xfrm>
          <a:prstGeom prst="rect">
            <a:avLst/>
          </a:prstGeom>
          <a:noFill/>
        </p:spPr>
        <p:txBody>
          <a:bodyPr vert="horz" wrap="square" lIns="91439" tIns="45719" rIns="91439" bIns="45719" rtlCol="0" anchor="b">
            <a:noAutofit/>
          </a:bodyPr>
          <a:lstStyle/>
          <a:p>
            <a:r>
              <a:rPr lang="en-US" sz="1000" dirty="0">
                <a:solidFill>
                  <a:srgbClr val="000000"/>
                </a:solidFill>
                <a:latin typeface="Arial"/>
              </a:rPr>
              <a:t>Source: </a:t>
            </a:r>
          </a:p>
          <a:p>
            <a:pPr marL="228600" indent="-228600">
              <a:buFont typeface="+mj-lt"/>
              <a:buAutoNum type="arabicPeriod"/>
            </a:pPr>
            <a:r>
              <a:rPr lang="en-US" sz="1000" dirty="0">
                <a:solidFill>
                  <a:srgbClr val="000000"/>
                </a:solidFill>
                <a:latin typeface="Arial"/>
              </a:rPr>
              <a:t>2010 updated forecast for Shipped/Demand $ (</a:t>
            </a:r>
            <a:r>
              <a:rPr lang="en-US" sz="1000" i="1" dirty="0">
                <a:solidFill>
                  <a:srgbClr val="000000"/>
                </a:solidFill>
                <a:latin typeface="Arial"/>
              </a:rPr>
              <a:t>Forecast.xls</a:t>
            </a:r>
            <a:r>
              <a:rPr lang="en-US" sz="1000" dirty="0">
                <a:solidFill>
                  <a:srgbClr val="000000"/>
                </a:solidFill>
                <a:latin typeface="Arial"/>
              </a:rPr>
              <a:t>) received from Pam </a:t>
            </a:r>
            <a:r>
              <a:rPr lang="en-US" sz="1000" dirty="0" err="1">
                <a:solidFill>
                  <a:srgbClr val="000000"/>
                </a:solidFill>
                <a:latin typeface="Arial"/>
              </a:rPr>
              <a:t>Ardell</a:t>
            </a:r>
            <a:r>
              <a:rPr lang="en-US" sz="1000" dirty="0">
                <a:solidFill>
                  <a:srgbClr val="000000"/>
                </a:solidFill>
                <a:latin typeface="Arial"/>
              </a:rPr>
              <a:t> on July 21,2010</a:t>
            </a:r>
          </a:p>
          <a:p>
            <a:pPr marL="228600" indent="-228600">
              <a:buFont typeface="+mj-lt"/>
              <a:buAutoNum type="arabicPeriod"/>
            </a:pPr>
            <a:r>
              <a:rPr lang="en-US" sz="1000" dirty="0">
                <a:solidFill>
                  <a:srgbClr val="000000"/>
                </a:solidFill>
                <a:latin typeface="Arial"/>
              </a:rPr>
              <a:t>2010 Fentora Brand Plan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315595"/>
            <a:ext cx="8275637" cy="624524"/>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800" dirty="0"/>
              <a:t>Today’s Impact Assessment meeting will focus on reviewing the historical impact analysis for the selected marketing tactics</a:t>
            </a:r>
          </a:p>
        </p:txBody>
      </p:sp>
      <p:sp>
        <p:nvSpPr>
          <p:cNvPr id="35" name="AutoShape 3"/>
          <p:cNvSpPr>
            <a:spLocks noChangeArrowheads="1"/>
          </p:cNvSpPr>
          <p:nvPr/>
        </p:nvSpPr>
        <p:spPr bwMode="auto">
          <a:xfrm>
            <a:off x="467544" y="1584164"/>
            <a:ext cx="1976438" cy="1006475"/>
          </a:xfrm>
          <a:prstGeom prst="homePlate">
            <a:avLst>
              <a:gd name="adj" fmla="val 38011"/>
            </a:avLst>
          </a:prstGeom>
          <a:pattFill prst="ltUpDiag">
            <a:fgClr>
              <a:srgbClr val="EAEAEA"/>
            </a:fgClr>
            <a:bgClr>
              <a:srgbClr val="FFFFFF"/>
            </a:bgClr>
          </a:pattFill>
          <a:ln w="12700">
            <a:solidFill>
              <a:schemeClr val="accent5"/>
            </a:solidFill>
            <a:miter lim="800000"/>
            <a:headEnd/>
            <a:tailEnd/>
          </a:ln>
        </p:spPr>
        <p:txBody>
          <a:bodyPr tIns="9144" rIns="9144" bIns="9144" anchor="ctr"/>
          <a:lstStyle/>
          <a:p>
            <a:pPr marL="228600" algn="l" fontAlgn="auto">
              <a:spcBef>
                <a:spcPts val="0"/>
              </a:spcBef>
              <a:spcAft>
                <a:spcPts val="0"/>
              </a:spcAft>
              <a:defRPr/>
            </a:pPr>
            <a:r>
              <a:rPr lang="en-US" b="1" kern="0" dirty="0">
                <a:solidFill>
                  <a:sysClr val="windowText" lastClr="000000"/>
                </a:solidFill>
              </a:rPr>
              <a:t>Kick-off</a:t>
            </a:r>
          </a:p>
          <a:p>
            <a:pPr marL="228600" algn="l" fontAlgn="auto">
              <a:spcBef>
                <a:spcPts val="0"/>
              </a:spcBef>
              <a:spcAft>
                <a:spcPts val="0"/>
              </a:spcAft>
              <a:defRPr/>
            </a:pPr>
            <a:r>
              <a:rPr lang="en-US" sz="1200" b="1" i="1" kern="0" dirty="0">
                <a:solidFill>
                  <a:sysClr val="windowText" lastClr="000000"/>
                </a:solidFill>
              </a:rPr>
              <a:t>Jun 22</a:t>
            </a:r>
          </a:p>
        </p:txBody>
      </p:sp>
      <p:sp>
        <p:nvSpPr>
          <p:cNvPr id="36" name="AutoShape 4" descr="Light upward diagonal"/>
          <p:cNvSpPr>
            <a:spLocks noChangeArrowheads="1"/>
          </p:cNvSpPr>
          <p:nvPr/>
        </p:nvSpPr>
        <p:spPr bwMode="auto">
          <a:xfrm>
            <a:off x="2205857" y="1584164"/>
            <a:ext cx="2208212" cy="1004887"/>
          </a:xfrm>
          <a:prstGeom prst="chevron">
            <a:avLst>
              <a:gd name="adj" fmla="val 35902"/>
            </a:avLst>
          </a:prstGeom>
          <a:pattFill prst="ltUpDiag">
            <a:fgClr>
              <a:srgbClr val="EAEAEA"/>
            </a:fgClr>
            <a:bgClr>
              <a:srgbClr val="FFFFFF"/>
            </a:bgClr>
          </a:pattFill>
          <a:ln w="12700">
            <a:solidFill>
              <a:schemeClr val="accent5"/>
            </a:solidFill>
            <a:miter lim="800000"/>
            <a:headEnd/>
            <a:tailEnd/>
          </a:ln>
        </p:spPr>
        <p:txBody>
          <a:bodyPr tIns="9144" rIns="9144" bIns="9144" anchor="ctr"/>
          <a:lstStyle/>
          <a:p>
            <a:pPr marL="228600" algn="l" fontAlgn="auto">
              <a:spcBef>
                <a:spcPts val="0"/>
              </a:spcBef>
              <a:spcAft>
                <a:spcPts val="0"/>
              </a:spcAft>
              <a:defRPr/>
            </a:pPr>
            <a:r>
              <a:rPr lang="en-US" b="1" kern="0" dirty="0">
                <a:solidFill>
                  <a:sysClr val="windowText" lastClr="000000"/>
                </a:solidFill>
              </a:rPr>
              <a:t>Data Review</a:t>
            </a:r>
          </a:p>
          <a:p>
            <a:pPr marL="228600" algn="l" fontAlgn="auto">
              <a:spcBef>
                <a:spcPts val="0"/>
              </a:spcBef>
              <a:spcAft>
                <a:spcPts val="0"/>
              </a:spcAft>
              <a:defRPr/>
            </a:pPr>
            <a:r>
              <a:rPr lang="en-US" sz="1200" b="1" kern="0" dirty="0">
                <a:solidFill>
                  <a:sysClr val="windowText" lastClr="000000"/>
                </a:solidFill>
              </a:rPr>
              <a:t>July 11</a:t>
            </a:r>
          </a:p>
        </p:txBody>
      </p:sp>
      <p:sp>
        <p:nvSpPr>
          <p:cNvPr id="37" name="AutoShape 5" descr="Light upward diagonal"/>
          <p:cNvSpPr>
            <a:spLocks noChangeArrowheads="1"/>
          </p:cNvSpPr>
          <p:nvPr/>
        </p:nvSpPr>
        <p:spPr bwMode="auto">
          <a:xfrm>
            <a:off x="4174357" y="1580989"/>
            <a:ext cx="2208212" cy="1004887"/>
          </a:xfrm>
          <a:prstGeom prst="chevron">
            <a:avLst>
              <a:gd name="adj" fmla="val 35902"/>
            </a:avLst>
          </a:prstGeom>
          <a:solidFill>
            <a:srgbClr val="D3E4FD"/>
          </a:solidFill>
          <a:ln w="12700">
            <a:solidFill>
              <a:schemeClr val="accent5"/>
            </a:solidFill>
            <a:miter lim="800000"/>
            <a:headEnd/>
            <a:tailEnd/>
          </a:ln>
        </p:spPr>
        <p:txBody>
          <a:bodyPr tIns="9144" rIns="9144" bIns="9144" anchor="ctr"/>
          <a:lstStyle/>
          <a:p>
            <a:pPr marL="228600" algn="l" fontAlgn="auto">
              <a:spcBef>
                <a:spcPts val="0"/>
              </a:spcBef>
              <a:spcAft>
                <a:spcPts val="0"/>
              </a:spcAft>
              <a:defRPr/>
            </a:pPr>
            <a:r>
              <a:rPr lang="en-US" b="1" kern="0" dirty="0">
                <a:solidFill>
                  <a:sysClr val="windowText" lastClr="000000"/>
                </a:solidFill>
              </a:rPr>
              <a:t>Impact Assessment</a:t>
            </a:r>
          </a:p>
          <a:p>
            <a:pPr marL="228600" algn="l" fontAlgn="auto">
              <a:spcBef>
                <a:spcPts val="0"/>
              </a:spcBef>
              <a:spcAft>
                <a:spcPts val="0"/>
              </a:spcAft>
              <a:defRPr/>
            </a:pPr>
            <a:r>
              <a:rPr lang="en-US" sz="1200" b="1" kern="0" dirty="0">
                <a:solidFill>
                  <a:sysClr val="windowText" lastClr="000000"/>
                </a:solidFill>
              </a:rPr>
              <a:t>July 29</a:t>
            </a:r>
          </a:p>
        </p:txBody>
      </p:sp>
      <p:sp>
        <p:nvSpPr>
          <p:cNvPr id="38" name="AutoShape 6" descr="Light upward diagonal"/>
          <p:cNvSpPr>
            <a:spLocks noChangeArrowheads="1"/>
          </p:cNvSpPr>
          <p:nvPr/>
        </p:nvSpPr>
        <p:spPr bwMode="auto">
          <a:xfrm>
            <a:off x="6142856" y="1577814"/>
            <a:ext cx="2562994" cy="1004887"/>
          </a:xfrm>
          <a:prstGeom prst="chevron">
            <a:avLst>
              <a:gd name="adj" fmla="val 35902"/>
            </a:avLst>
          </a:prstGeom>
          <a:pattFill prst="ltUpDiag">
            <a:fgClr>
              <a:srgbClr val="EAEAEA"/>
            </a:fgClr>
            <a:bgClr>
              <a:srgbClr val="FFFFFF"/>
            </a:bgClr>
          </a:pattFill>
          <a:ln w="12700">
            <a:solidFill>
              <a:schemeClr val="accent5"/>
            </a:solidFill>
            <a:miter lim="800000"/>
            <a:headEnd/>
            <a:tailEnd/>
          </a:ln>
        </p:spPr>
        <p:txBody>
          <a:bodyPr tIns="9144" rIns="9144" bIns="9144" anchor="ctr"/>
          <a:lstStyle/>
          <a:p>
            <a:pPr marL="228600" marR="0" lvl="0" algn="l" defTabSz="914400" eaLnBrk="1" fontAlgn="auto" latinLnBrk="0" hangingPunct="1">
              <a:lnSpc>
                <a:spcPct val="100000"/>
              </a:lnSpc>
              <a:spcBef>
                <a:spcPts val="0"/>
              </a:spcBef>
              <a:spcAft>
                <a:spcPts val="0"/>
              </a:spcAft>
              <a:buClrTx/>
              <a:buSzTx/>
              <a:buFontTx/>
              <a:buNone/>
              <a:tabLst/>
              <a:defRPr/>
            </a:pPr>
            <a:r>
              <a:rPr lang="en-US" b="1" kern="0" dirty="0">
                <a:solidFill>
                  <a:sysClr val="windowText" lastClr="000000"/>
                </a:solidFill>
              </a:rPr>
              <a:t>Promotional mix recommendation </a:t>
            </a:r>
          </a:p>
          <a:p>
            <a:pPr marL="228600" marR="0" lvl="0" algn="l" defTabSz="914400" eaLnBrk="1" fontAlgn="auto" latinLnBrk="0" hangingPunct="1">
              <a:lnSpc>
                <a:spcPct val="100000"/>
              </a:lnSpc>
              <a:spcBef>
                <a:spcPts val="0"/>
              </a:spcBef>
              <a:spcAft>
                <a:spcPts val="0"/>
              </a:spcAft>
              <a:buClrTx/>
              <a:buSzTx/>
              <a:buFontTx/>
              <a:buNone/>
              <a:tabLst/>
              <a:defRPr/>
            </a:pPr>
            <a:r>
              <a:rPr lang="en-US" sz="1200" b="1" i="1" kern="0" dirty="0">
                <a:solidFill>
                  <a:sysClr val="windowText" lastClr="000000"/>
                </a:solidFill>
              </a:rPr>
              <a:t>August  10, 19</a:t>
            </a:r>
          </a:p>
        </p:txBody>
      </p:sp>
      <p:sp>
        <p:nvSpPr>
          <p:cNvPr id="39" name="Text Box 7"/>
          <p:cNvSpPr txBox="1">
            <a:spLocks noChangeArrowheads="1"/>
          </p:cNvSpPr>
          <p:nvPr/>
        </p:nvSpPr>
        <p:spPr bwMode="auto">
          <a:xfrm>
            <a:off x="936537" y="1304764"/>
            <a:ext cx="811441" cy="307777"/>
          </a:xfrm>
          <a:prstGeom prst="rect">
            <a:avLst/>
          </a:prstGeom>
          <a:noFill/>
          <a:ln w="12700">
            <a:noFill/>
            <a:miter lim="800000"/>
            <a:headEnd/>
            <a:tailEnd/>
          </a:ln>
        </p:spPr>
        <p:txBody>
          <a:bodyPr wrap="none">
            <a:spAutoFit/>
          </a:bodyPr>
          <a:lstStyle/>
          <a:p>
            <a:pPr fontAlgn="auto">
              <a:spcBef>
                <a:spcPts val="0"/>
              </a:spcBef>
              <a:spcAft>
                <a:spcPts val="0"/>
              </a:spcAft>
              <a:defRPr/>
            </a:pPr>
            <a:r>
              <a:rPr lang="en-US" kern="0" dirty="0">
                <a:solidFill>
                  <a:sysClr val="windowText" lastClr="000000"/>
                </a:solidFill>
              </a:rPr>
              <a:t>Phase I</a:t>
            </a:r>
          </a:p>
        </p:txBody>
      </p:sp>
      <p:sp>
        <p:nvSpPr>
          <p:cNvPr id="40" name="Text Box 8"/>
          <p:cNvSpPr txBox="1">
            <a:spLocks noChangeArrowheads="1"/>
          </p:cNvSpPr>
          <p:nvPr/>
        </p:nvSpPr>
        <p:spPr bwMode="auto">
          <a:xfrm>
            <a:off x="2879397" y="1304764"/>
            <a:ext cx="861134" cy="307777"/>
          </a:xfrm>
          <a:prstGeom prst="rect">
            <a:avLst/>
          </a:prstGeom>
          <a:noFill/>
          <a:ln w="12700">
            <a:noFill/>
            <a:miter lim="800000"/>
            <a:headEnd/>
            <a:tailEnd/>
          </a:ln>
        </p:spPr>
        <p:txBody>
          <a:bodyPr wrap="none">
            <a:spAutoFit/>
          </a:bodyPr>
          <a:lstStyle/>
          <a:p>
            <a:pPr fontAlgn="auto">
              <a:spcBef>
                <a:spcPts val="0"/>
              </a:spcBef>
              <a:spcAft>
                <a:spcPts val="0"/>
              </a:spcAft>
              <a:defRPr/>
            </a:pPr>
            <a:r>
              <a:rPr lang="en-US" kern="0" dirty="0">
                <a:solidFill>
                  <a:sysClr val="windowText" lastClr="000000"/>
                </a:solidFill>
              </a:rPr>
              <a:t>Phase 2</a:t>
            </a:r>
          </a:p>
        </p:txBody>
      </p:sp>
      <p:sp>
        <p:nvSpPr>
          <p:cNvPr id="41" name="Text Box 9"/>
          <p:cNvSpPr txBox="1">
            <a:spLocks noChangeArrowheads="1"/>
          </p:cNvSpPr>
          <p:nvPr/>
        </p:nvSpPr>
        <p:spPr bwMode="auto">
          <a:xfrm>
            <a:off x="4847897" y="1304764"/>
            <a:ext cx="861134" cy="307777"/>
          </a:xfrm>
          <a:prstGeom prst="rect">
            <a:avLst/>
          </a:prstGeom>
          <a:noFill/>
          <a:ln w="12700">
            <a:noFill/>
            <a:miter lim="800000"/>
            <a:headEnd/>
            <a:tailEnd/>
          </a:ln>
        </p:spPr>
        <p:txBody>
          <a:bodyPr wrap="none">
            <a:spAutoFit/>
          </a:bodyPr>
          <a:lstStyle/>
          <a:p>
            <a:pPr fontAlgn="auto">
              <a:spcBef>
                <a:spcPts val="0"/>
              </a:spcBef>
              <a:spcAft>
                <a:spcPts val="0"/>
              </a:spcAft>
              <a:defRPr/>
            </a:pPr>
            <a:r>
              <a:rPr lang="en-US" b="1" kern="0" dirty="0">
                <a:solidFill>
                  <a:sysClr val="windowText" lastClr="000000"/>
                </a:solidFill>
              </a:rPr>
              <a:t>Phase 3</a:t>
            </a:r>
          </a:p>
        </p:txBody>
      </p:sp>
      <p:sp>
        <p:nvSpPr>
          <p:cNvPr id="42" name="Text Box 10"/>
          <p:cNvSpPr txBox="1">
            <a:spLocks noChangeArrowheads="1"/>
          </p:cNvSpPr>
          <p:nvPr/>
        </p:nvSpPr>
        <p:spPr bwMode="auto">
          <a:xfrm>
            <a:off x="6826015" y="1304764"/>
            <a:ext cx="841898" cy="307777"/>
          </a:xfrm>
          <a:prstGeom prst="rect">
            <a:avLst/>
          </a:prstGeom>
          <a:noFill/>
          <a:ln w="12700">
            <a:noFill/>
            <a:miter lim="800000"/>
            <a:headEnd/>
            <a:tailEnd/>
          </a:ln>
        </p:spPr>
        <p:txBody>
          <a:bodyPr wrap="none">
            <a:spAutoFit/>
          </a:bodyPr>
          <a:lstStyle/>
          <a:p>
            <a:pPr fontAlgn="auto">
              <a:spcBef>
                <a:spcPts val="0"/>
              </a:spcBef>
              <a:spcAft>
                <a:spcPts val="0"/>
              </a:spcAft>
              <a:defRPr/>
            </a:pPr>
            <a:r>
              <a:rPr lang="en-US" kern="0" dirty="0">
                <a:solidFill>
                  <a:sysClr val="windowText" lastClr="000000"/>
                </a:solidFill>
              </a:rPr>
              <a:t>Phase 4</a:t>
            </a:r>
          </a:p>
        </p:txBody>
      </p:sp>
      <p:sp>
        <p:nvSpPr>
          <p:cNvPr id="46"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lIns="91439" tIns="45719" rIns="91439" bIns="45719" anchor="b"/>
          <a:lstStyle/>
          <a:p>
            <a:pPr algn="r"/>
            <a:r>
              <a:rPr lang="en-US" sz="1200" b="1" i="1" dirty="0">
                <a:solidFill>
                  <a:srgbClr val="506772"/>
                </a:solidFill>
              </a:rPr>
              <a:t>Key Objectives</a:t>
            </a:r>
          </a:p>
        </p:txBody>
      </p:sp>
      <p:sp>
        <p:nvSpPr>
          <p:cNvPr id="17" name="AutoShape 12"/>
          <p:cNvSpPr>
            <a:spLocks noChangeArrowheads="1"/>
          </p:cNvSpPr>
          <p:nvPr/>
        </p:nvSpPr>
        <p:spPr bwMode="auto">
          <a:xfrm flipV="1">
            <a:off x="4662984" y="2764523"/>
            <a:ext cx="1265238" cy="338137"/>
          </a:xfrm>
          <a:prstGeom prst="triangle">
            <a:avLst>
              <a:gd name="adj" fmla="val 50000"/>
            </a:avLst>
          </a:prstGeom>
          <a:solidFill>
            <a:srgbClr val="C7CBD7"/>
          </a:solidFill>
          <a:ln w="12700">
            <a:noFill/>
            <a:miter lim="800000"/>
            <a:headEnd/>
            <a:tailEnd/>
          </a:ln>
        </p:spPr>
        <p:txBody>
          <a:bodyPr wrap="none" anchor="ctr"/>
          <a:lstStyle/>
          <a:p>
            <a:pPr fontAlgn="auto">
              <a:spcBef>
                <a:spcPts val="0"/>
              </a:spcBef>
              <a:spcAft>
                <a:spcPts val="0"/>
              </a:spcAft>
              <a:defRPr/>
            </a:pPr>
            <a:endParaRPr lang="en-US" sz="1800" kern="0">
              <a:solidFill>
                <a:sysClr val="windowText" lastClr="000000"/>
              </a:solidFill>
            </a:endParaRPr>
          </a:p>
        </p:txBody>
      </p:sp>
      <p:sp>
        <p:nvSpPr>
          <p:cNvPr id="16" name="Content Placeholder 2"/>
          <p:cNvSpPr>
            <a:spLocks noGrp="1"/>
          </p:cNvSpPr>
          <p:nvPr>
            <p:ph idx="1"/>
          </p:nvPr>
        </p:nvSpPr>
        <p:spPr>
          <a:xfrm>
            <a:off x="544513" y="3262169"/>
            <a:ext cx="8054975" cy="1298817"/>
          </a:xfrm>
          <a:ln>
            <a:solidFill>
              <a:schemeClr val="accent5"/>
            </a:solidFill>
          </a:ln>
        </p:spPr>
        <p:txBody>
          <a:bodyPr>
            <a:spAutoFit/>
          </a:bodyPr>
          <a:lstStyle/>
          <a:p>
            <a:pPr>
              <a:buNone/>
              <a:defRPr/>
            </a:pPr>
            <a:r>
              <a:rPr lang="en-US" sz="1400" b="1" i="1" dirty="0"/>
              <a:t>Impact Assessment Objectives</a:t>
            </a:r>
          </a:p>
          <a:p>
            <a:pPr>
              <a:defRPr/>
            </a:pPr>
            <a:r>
              <a:rPr lang="en-US" sz="1400" dirty="0"/>
              <a:t>Review total costs and total revenue impact of each marketing tactic</a:t>
            </a:r>
          </a:p>
          <a:p>
            <a:pPr>
              <a:defRPr/>
            </a:pPr>
            <a:r>
              <a:rPr lang="en-US" sz="1400" dirty="0"/>
              <a:t>Tactic ROI and Marginal ROI are key outputs of this project step</a:t>
            </a:r>
          </a:p>
          <a:p>
            <a:pPr>
              <a:defRPr/>
            </a:pPr>
            <a:r>
              <a:rPr lang="en-US" sz="1400" dirty="0"/>
              <a:t>Understand the impact of the different tactics relative to each other as well as the impact of a tactic within different customer segments</a:t>
            </a:r>
          </a:p>
        </p:txBody>
      </p:sp>
      <p:sp>
        <p:nvSpPr>
          <p:cNvPr id="18" name="Content Placeholder 2"/>
          <p:cNvSpPr txBox="1">
            <a:spLocks/>
          </p:cNvSpPr>
          <p:nvPr/>
        </p:nvSpPr>
        <p:spPr bwMode="black">
          <a:xfrm>
            <a:off x="551427" y="5023975"/>
            <a:ext cx="8054975" cy="1083374"/>
          </a:xfrm>
          <a:prstGeom prst="rect">
            <a:avLst/>
          </a:prstGeom>
          <a:noFill/>
          <a:ln w="9525">
            <a:solidFill>
              <a:schemeClr val="accent5"/>
            </a:solidFill>
            <a:miter lim="800000"/>
            <a:headEnd/>
            <a:tailEnd/>
          </a:ln>
        </p:spPr>
        <p:txBody>
          <a:bodyPr vert="horz" wrap="square" lIns="91440" tIns="45720" rIns="91440" bIns="45720" numCol="1" anchor="t" anchorCtr="0" compatLnSpc="1">
            <a:prstTxWarp prst="textNoShape">
              <a:avLst/>
            </a:prstTxWarp>
            <a:spAutoFit/>
          </a:bodyPr>
          <a:lstStyle/>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None/>
              <a:tabLst/>
              <a:defRPr/>
            </a:pPr>
            <a:r>
              <a:rPr kumimoji="0" lang="en-US" b="1" i="1" u="none" strike="noStrike" kern="0" cap="none" spc="0" normalizeH="0" baseline="0" noProof="0" dirty="0">
                <a:ln>
                  <a:noFill/>
                </a:ln>
                <a:solidFill>
                  <a:schemeClr val="tx1"/>
                </a:solidFill>
                <a:effectLst/>
                <a:uLnTx/>
                <a:uFillTx/>
                <a:latin typeface="+mn-lt"/>
                <a:ea typeface="+mn-ea"/>
                <a:cs typeface="+mn-cs"/>
              </a:rPr>
              <a:t>Objectives of the next phase (Promotional mix recommendation)</a:t>
            </a:r>
          </a:p>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kumimoji="0" lang="en-US" b="0" i="0" u="none" strike="noStrike" kern="0" cap="none" spc="0" normalizeH="0" baseline="0" noProof="0" dirty="0">
                <a:ln>
                  <a:noFill/>
                </a:ln>
                <a:solidFill>
                  <a:schemeClr val="tx1"/>
                </a:solidFill>
                <a:effectLst/>
                <a:uLnTx/>
                <a:uFillTx/>
                <a:latin typeface="+mn-lt"/>
                <a:ea typeface="+mn-ea"/>
                <a:cs typeface="+mn-cs"/>
              </a:rPr>
              <a:t>Make adjustments for the future conditions</a:t>
            </a:r>
            <a:r>
              <a:rPr kumimoji="0" lang="en-US" b="0" i="0" u="none" strike="noStrike" kern="0" cap="none" spc="0" normalizeH="0" noProof="0" dirty="0">
                <a:ln>
                  <a:noFill/>
                </a:ln>
                <a:solidFill>
                  <a:schemeClr val="tx1"/>
                </a:solidFill>
                <a:effectLst/>
                <a:uLnTx/>
                <a:uFillTx/>
                <a:latin typeface="+mn-lt"/>
                <a:ea typeface="+mn-ea"/>
                <a:cs typeface="+mn-cs"/>
              </a:rPr>
              <a:t> (forecast, tactic responsiveness, new tactics, etc.)</a:t>
            </a:r>
          </a:p>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lang="en-US" kern="0" baseline="0" dirty="0">
                <a:latin typeface="+mn-lt"/>
                <a:cs typeface="+mn-cs"/>
              </a:rPr>
              <a:t>Establish</a:t>
            </a:r>
            <a:r>
              <a:rPr lang="en-US" kern="0" dirty="0">
                <a:latin typeface="+mn-lt"/>
                <a:cs typeface="+mn-cs"/>
              </a:rPr>
              <a:t> the potential scenarios that need to be analyzed</a:t>
            </a:r>
            <a:endParaRPr kumimoji="0" lang="en-US" b="0" i="0" u="none" strike="noStrike" kern="0" cap="none" spc="0" normalizeH="0" baseline="0" noProof="0" dirty="0">
              <a:ln>
                <a:noFill/>
              </a:ln>
              <a:solidFill>
                <a:schemeClr val="tx1"/>
              </a:solidFill>
              <a:effectLst/>
              <a:uLnTx/>
              <a:uFillTx/>
              <a:latin typeface="+mn-lt"/>
              <a:ea typeface="+mn-ea"/>
              <a:cs typeface="+mn-cs"/>
            </a:endParaRPr>
          </a:p>
          <a:p>
            <a:pPr marL="222250" marR="0" lvl="0" indent="-222250" algn="l" defTabSz="914400" rtl="0" eaLnBrk="0" fontAlgn="base" latinLnBrk="0" hangingPunct="0">
              <a:lnSpc>
                <a:spcPct val="100000"/>
              </a:lnSpc>
              <a:spcBef>
                <a:spcPct val="20000"/>
              </a:spcBef>
              <a:spcAft>
                <a:spcPct val="0"/>
              </a:spcAft>
              <a:buClr>
                <a:srgbClr val="688A92"/>
              </a:buClr>
              <a:buSzPct val="110000"/>
              <a:buFont typeface="Wingdings" pitchFamily="2" charset="2"/>
              <a:buChar char="§"/>
              <a:tabLst/>
              <a:defRPr/>
            </a:pPr>
            <a:r>
              <a:rPr kumimoji="0" lang="en-US" b="0" i="0" u="none" strike="noStrike" kern="0" cap="none" spc="0" normalizeH="0" baseline="0" noProof="0" dirty="0">
                <a:ln>
                  <a:noFill/>
                </a:ln>
                <a:solidFill>
                  <a:schemeClr val="tx1"/>
                </a:solidFill>
                <a:effectLst/>
                <a:uLnTx/>
                <a:uFillTx/>
                <a:latin typeface="+mn-lt"/>
                <a:ea typeface="+mn-ea"/>
                <a:cs typeface="+mn-cs"/>
              </a:rPr>
              <a:t>Optimize the marketing mix</a:t>
            </a:r>
            <a:r>
              <a:rPr kumimoji="0" lang="en-US" b="0" i="0" u="none" strike="noStrike" kern="0" cap="none" spc="0" normalizeH="0" noProof="0" dirty="0">
                <a:ln>
                  <a:noFill/>
                </a:ln>
                <a:solidFill>
                  <a:schemeClr val="tx1"/>
                </a:solidFill>
                <a:effectLst/>
                <a:uLnTx/>
                <a:uFillTx/>
                <a:latin typeface="+mn-lt"/>
                <a:ea typeface="+mn-ea"/>
                <a:cs typeface="+mn-cs"/>
              </a:rPr>
              <a:t> spend across the various tactics</a:t>
            </a: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223262"/>
            <a:ext cx="8275637" cy="809190"/>
          </a:xfrm>
          <a:noFill/>
          <a:ln w="9525" algn="ctr">
            <a:noFill/>
            <a:miter lim="800000"/>
            <a:headEnd/>
            <a:tailEnd/>
          </a:ln>
        </p:spPr>
        <p:txBody>
          <a:bodyPr vert="horz" wrap="square" lIns="86493" tIns="34922" rIns="86493" bIns="34922" numCol="1" anchor="ctr" anchorCtr="0" compatLnSpc="1">
            <a:prstTxWarp prst="textNoShape">
              <a:avLst/>
            </a:prstTxWarp>
            <a:spAutoFit/>
          </a:bodyPr>
          <a:lstStyle/>
          <a:p>
            <a:r>
              <a:rPr lang="en-US" sz="1600" dirty="0"/>
              <a:t>FENTORA is highly sensitive to promotion due to a concentrated market, expensive therapy, and limited promotions in the past. Return on investment is positive across the different tactics considered</a:t>
            </a:r>
          </a:p>
        </p:txBody>
      </p:sp>
      <p:sp>
        <p:nvSpPr>
          <p:cNvPr id="7" name="Rectangle 6"/>
          <p:cNvSpPr/>
          <p:nvPr/>
        </p:nvSpPr>
        <p:spPr bwMode="auto">
          <a:xfrm>
            <a:off x="388938" y="1371600"/>
            <a:ext cx="2203450" cy="1295399"/>
          </a:xfrm>
          <a:prstGeom prst="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b="1" dirty="0">
                <a:solidFill>
                  <a:schemeClr val="bg1"/>
                </a:solidFill>
              </a:rPr>
              <a:t>Promotional tactics explain 28% ($48.4 MM) of Fentora sales for  2009</a:t>
            </a:r>
          </a:p>
        </p:txBody>
      </p:sp>
      <p:sp>
        <p:nvSpPr>
          <p:cNvPr id="11"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lIns="91439" tIns="45719" rIns="91439" bIns="45719" anchor="b"/>
          <a:lstStyle/>
          <a:p>
            <a:pPr algn="r"/>
            <a:r>
              <a:rPr lang="en-US" sz="1200" b="1" i="1" dirty="0">
                <a:solidFill>
                  <a:srgbClr val="506772"/>
                </a:solidFill>
              </a:rPr>
              <a:t>Executive Summary</a:t>
            </a:r>
          </a:p>
        </p:txBody>
      </p:sp>
      <p:sp>
        <p:nvSpPr>
          <p:cNvPr id="9" name="Content Placeholder 2"/>
          <p:cNvSpPr>
            <a:spLocks noGrp="1"/>
          </p:cNvSpPr>
          <p:nvPr>
            <p:ph sz="half" idx="1"/>
          </p:nvPr>
        </p:nvSpPr>
        <p:spPr>
          <a:xfrm>
            <a:off x="2895600" y="1368552"/>
            <a:ext cx="5943600" cy="1298448"/>
          </a:xfrm>
          <a:ln>
            <a:solidFill>
              <a:schemeClr val="bg2"/>
            </a:solidFill>
          </a:ln>
        </p:spPr>
        <p:txBody>
          <a:bodyPr anchor="ctr"/>
          <a:lstStyle/>
          <a:p>
            <a:pPr marL="347663" indent="-231775">
              <a:spcBef>
                <a:spcPts val="600"/>
              </a:spcBef>
            </a:pPr>
            <a:r>
              <a:rPr lang="en-US" sz="1300" dirty="0"/>
              <a:t>Rep-driven detailing activities (Messaging, Vouchers &amp; Debit Cards)  have jointly impacted 25% of sales</a:t>
            </a:r>
          </a:p>
          <a:p>
            <a:pPr marL="347663" indent="-231775">
              <a:spcBef>
                <a:spcPts val="600"/>
              </a:spcBef>
            </a:pPr>
            <a:r>
              <a:rPr lang="en-US" sz="1300" dirty="0"/>
              <a:t>Speaker programs (CSPs) have impacted 1.6% of sales</a:t>
            </a:r>
          </a:p>
          <a:p>
            <a:pPr marL="347663" lvl="0" indent="-231775">
              <a:spcBef>
                <a:spcPts val="600"/>
              </a:spcBef>
            </a:pPr>
            <a:r>
              <a:rPr lang="en-US" sz="1300" dirty="0"/>
              <a:t>The remaining 71.5% of sales were carryover in 2009, which is a carryover of physician loyalty and past promotion activit</a:t>
            </a:r>
            <a:r>
              <a:rPr lang="en-US" sz="1400" dirty="0"/>
              <a:t>y</a:t>
            </a:r>
          </a:p>
        </p:txBody>
      </p:sp>
      <p:sp>
        <p:nvSpPr>
          <p:cNvPr id="12" name="Rectangle 11"/>
          <p:cNvSpPr/>
          <p:nvPr/>
        </p:nvSpPr>
        <p:spPr bwMode="auto">
          <a:xfrm>
            <a:off x="381000" y="2819399"/>
            <a:ext cx="2203450" cy="1828800"/>
          </a:xfrm>
          <a:prstGeom prst="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b="1" dirty="0">
                <a:solidFill>
                  <a:schemeClr val="bg1"/>
                </a:solidFill>
              </a:rPr>
              <a:t>ROI of all key physician level promotional tactics are positive</a:t>
            </a:r>
          </a:p>
        </p:txBody>
      </p:sp>
      <p:sp>
        <p:nvSpPr>
          <p:cNvPr id="13" name="Rectangle 12"/>
          <p:cNvSpPr/>
          <p:nvPr/>
        </p:nvSpPr>
        <p:spPr bwMode="auto">
          <a:xfrm>
            <a:off x="381000" y="4800599"/>
            <a:ext cx="2203450" cy="1600200"/>
          </a:xfrm>
          <a:prstGeom prst="rect">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600" b="1" dirty="0">
                <a:solidFill>
                  <a:schemeClr val="bg1"/>
                </a:solidFill>
              </a:rPr>
              <a:t>ROI of broadcast tactics</a:t>
            </a:r>
          </a:p>
        </p:txBody>
      </p:sp>
      <p:sp>
        <p:nvSpPr>
          <p:cNvPr id="14" name="Content Placeholder 2"/>
          <p:cNvSpPr txBox="1">
            <a:spLocks/>
          </p:cNvSpPr>
          <p:nvPr/>
        </p:nvSpPr>
        <p:spPr bwMode="black">
          <a:xfrm>
            <a:off x="2895600" y="2819399"/>
            <a:ext cx="5943600" cy="1828800"/>
          </a:xfrm>
          <a:prstGeom prst="rect">
            <a:avLst/>
          </a:prstGeom>
          <a:noFill/>
          <a:ln w="9525">
            <a:solidFill>
              <a:schemeClr val="bg2"/>
            </a:solidFill>
            <a:miter lim="800000"/>
            <a:headEnd/>
            <a:tailEnd/>
          </a:ln>
          <a:effectLst/>
        </p:spPr>
        <p:txBody>
          <a:bodyPr vert="horz" wrap="square" lIns="91440" tIns="45720" rIns="91440" bIns="45720" numCol="1" anchor="ctr" anchorCtr="0" compatLnSpc="1">
            <a:prstTxWarp prst="textNoShape">
              <a:avLst/>
            </a:prstTxWarp>
          </a:bodyPr>
          <a:lstStyle/>
          <a:p>
            <a:pPr marL="347663" marR="0" lvl="0" indent="-231775" algn="l" defTabSz="914400" rtl="0" eaLnBrk="1" fontAlgn="base" latinLnBrk="0" hangingPunct="1">
              <a:lnSpc>
                <a:spcPct val="100000"/>
              </a:lnSpc>
              <a:spcBef>
                <a:spcPts val="600"/>
              </a:spcBef>
              <a:spcAft>
                <a:spcPct val="0"/>
              </a:spcAft>
              <a:buClr>
                <a:srgbClr val="688A92"/>
              </a:buClr>
              <a:buSzPct val="110000"/>
              <a:buFont typeface="Wingdings" pitchFamily="2" charset="2"/>
              <a:buChar char="§"/>
              <a:tabLst/>
              <a:defRPr/>
            </a:pPr>
            <a:r>
              <a:rPr lang="en-US" sz="1300" kern="0" dirty="0">
                <a:latin typeface="+mn-lt"/>
              </a:rPr>
              <a:t>Historical messaging has been limited ; Based on ROI analysis, this tactic could be increased to 95K PDEs annually</a:t>
            </a:r>
          </a:p>
          <a:p>
            <a:pPr marL="347663" marR="0" lvl="0" indent="-231775" algn="l" defTabSz="914400" rtl="0" eaLnBrk="1" fontAlgn="base" latinLnBrk="0" hangingPunct="1">
              <a:lnSpc>
                <a:spcPct val="100000"/>
              </a:lnSpc>
              <a:spcBef>
                <a:spcPts val="600"/>
              </a:spcBef>
              <a:spcAft>
                <a:spcPct val="0"/>
              </a:spcAft>
              <a:buClr>
                <a:srgbClr val="688A92"/>
              </a:buClr>
              <a:buSzPct val="110000"/>
              <a:buFont typeface="Wingdings" pitchFamily="2" charset="2"/>
              <a:buChar char="§"/>
              <a:tabLst/>
              <a:defRPr/>
            </a:pPr>
            <a:r>
              <a:rPr kumimoji="0" lang="en-US" sz="1300" i="0" u="none" strike="noStrike" kern="0" cap="none" spc="0" normalizeH="0" baseline="0" noProof="0" dirty="0">
                <a:ln>
                  <a:noFill/>
                </a:ln>
                <a:solidFill>
                  <a:schemeClr val="tx1"/>
                </a:solidFill>
                <a:effectLst/>
                <a:uLnTx/>
                <a:uFillTx/>
                <a:latin typeface="+mn-lt"/>
                <a:ea typeface="+mn-ea"/>
                <a:cs typeface="+mn-cs"/>
              </a:rPr>
              <a:t>The ROI on </a:t>
            </a:r>
            <a:r>
              <a:rPr lang="en-US" sz="1300" kern="0" dirty="0">
                <a:latin typeface="+mn-lt"/>
              </a:rPr>
              <a:t>v</a:t>
            </a:r>
            <a:r>
              <a:rPr kumimoji="0" lang="en-US" sz="1300" i="0" u="none" strike="noStrike" kern="0" cap="none" spc="0" normalizeH="0" baseline="0" noProof="0" dirty="0" err="1">
                <a:ln>
                  <a:noFill/>
                </a:ln>
                <a:solidFill>
                  <a:schemeClr val="tx1"/>
                </a:solidFill>
                <a:effectLst/>
                <a:uLnTx/>
                <a:uFillTx/>
                <a:latin typeface="+mn-lt"/>
                <a:ea typeface="+mn-ea"/>
                <a:cs typeface="+mn-cs"/>
              </a:rPr>
              <a:t>oucher</a:t>
            </a:r>
            <a:r>
              <a:rPr lang="en-US" sz="1300" kern="0" dirty="0">
                <a:latin typeface="+mn-lt"/>
              </a:rPr>
              <a:t>s</a:t>
            </a:r>
            <a:r>
              <a:rPr kumimoji="0" lang="en-US" sz="1300" i="0" u="none" strike="noStrike" kern="0" cap="none" spc="0" normalizeH="0" noProof="0" dirty="0">
                <a:ln>
                  <a:noFill/>
                </a:ln>
                <a:solidFill>
                  <a:schemeClr val="tx1"/>
                </a:solidFill>
                <a:effectLst/>
                <a:uLnTx/>
                <a:uFillTx/>
                <a:latin typeface="+mn-lt"/>
                <a:ea typeface="+mn-ea"/>
                <a:cs typeface="+mn-cs"/>
              </a:rPr>
              <a:t> is significantly positive </a:t>
            </a:r>
            <a:r>
              <a:rPr lang="en-US" sz="1300" kern="0" dirty="0">
                <a:latin typeface="+mn-lt"/>
              </a:rPr>
              <a:t>and there is an </a:t>
            </a:r>
            <a:r>
              <a:rPr kumimoji="0" lang="en-US" sz="1300" i="0" u="none" strike="noStrike" kern="0" cap="none" spc="0" normalizeH="0" noProof="0" dirty="0">
                <a:ln>
                  <a:noFill/>
                </a:ln>
                <a:solidFill>
                  <a:schemeClr val="tx1"/>
                </a:solidFill>
                <a:effectLst/>
                <a:uLnTx/>
                <a:uFillTx/>
                <a:latin typeface="+mn-lt"/>
                <a:ea typeface="+mn-ea"/>
                <a:cs typeface="+mn-cs"/>
              </a:rPr>
              <a:t>opportunity to redistribute vouchers across the physician segments</a:t>
            </a:r>
          </a:p>
          <a:p>
            <a:pPr marL="347663" marR="0" lvl="0" indent="-231775" algn="l" defTabSz="914400" rtl="0" eaLnBrk="1" fontAlgn="base" latinLnBrk="0" hangingPunct="1">
              <a:lnSpc>
                <a:spcPct val="100000"/>
              </a:lnSpc>
              <a:spcBef>
                <a:spcPts val="600"/>
              </a:spcBef>
              <a:spcAft>
                <a:spcPct val="0"/>
              </a:spcAft>
              <a:buClr>
                <a:srgbClr val="688A92"/>
              </a:buClr>
              <a:buSzPct val="110000"/>
              <a:buFont typeface="Wingdings" pitchFamily="2" charset="2"/>
              <a:buChar char="§"/>
              <a:tabLst/>
              <a:defRPr/>
            </a:pPr>
            <a:r>
              <a:rPr lang="en-US" sz="1300" kern="0" baseline="0" dirty="0">
                <a:latin typeface="+mn-lt"/>
              </a:rPr>
              <a:t>Speaker</a:t>
            </a:r>
            <a:r>
              <a:rPr lang="en-US" sz="1300" kern="0" dirty="0">
                <a:latin typeface="+mn-lt"/>
              </a:rPr>
              <a:t> programs are profitable for top decile physicians rather than low decile physicians</a:t>
            </a:r>
            <a:endParaRPr kumimoji="0" lang="en-US" sz="1300" i="0" u="none" strike="noStrike" kern="0" cap="none" spc="0" normalizeH="0" baseline="0" noProof="0" dirty="0">
              <a:ln>
                <a:noFill/>
              </a:ln>
              <a:solidFill>
                <a:schemeClr val="tx1"/>
              </a:solidFill>
              <a:effectLst/>
              <a:uLnTx/>
              <a:uFillTx/>
              <a:latin typeface="+mn-lt"/>
              <a:ea typeface="+mn-ea"/>
              <a:cs typeface="+mn-cs"/>
            </a:endParaRPr>
          </a:p>
          <a:p>
            <a:pPr marL="347663" marR="0" lvl="0" indent="-231775" algn="l" defTabSz="914400" rtl="0" eaLnBrk="1" fontAlgn="base" latinLnBrk="0" hangingPunct="1">
              <a:lnSpc>
                <a:spcPct val="100000"/>
              </a:lnSpc>
              <a:spcBef>
                <a:spcPts val="600"/>
              </a:spcBef>
              <a:spcAft>
                <a:spcPct val="0"/>
              </a:spcAft>
              <a:buClr>
                <a:srgbClr val="688A92"/>
              </a:buClr>
              <a:buSzPct val="110000"/>
              <a:buFont typeface="Wingdings" pitchFamily="2" charset="2"/>
              <a:buChar char="§"/>
              <a:tabLst/>
              <a:defRPr/>
            </a:pPr>
            <a:r>
              <a:rPr lang="en-US" sz="1300" kern="0" dirty="0">
                <a:latin typeface="+mn-lt"/>
              </a:rPr>
              <a:t>There are also differences by physician segment, where the top quintile physicians are substantially more valuable than lower quintile physicians</a:t>
            </a:r>
          </a:p>
        </p:txBody>
      </p:sp>
      <p:sp>
        <p:nvSpPr>
          <p:cNvPr id="20" name="Content Placeholder 2"/>
          <p:cNvSpPr txBox="1">
            <a:spLocks/>
          </p:cNvSpPr>
          <p:nvPr/>
        </p:nvSpPr>
        <p:spPr bwMode="black">
          <a:xfrm>
            <a:off x="2895600" y="4800599"/>
            <a:ext cx="5943600" cy="1600200"/>
          </a:xfrm>
          <a:prstGeom prst="rect">
            <a:avLst/>
          </a:prstGeom>
          <a:noFill/>
          <a:ln w="9525">
            <a:solidFill>
              <a:schemeClr val="bg2"/>
            </a:solidFill>
            <a:miter lim="800000"/>
            <a:headEnd/>
            <a:tailEnd/>
          </a:ln>
          <a:effectLst/>
        </p:spPr>
        <p:txBody>
          <a:bodyPr vert="horz" wrap="square" lIns="91440" tIns="45720" rIns="91440" bIns="45720" numCol="1" anchor="ctr" anchorCtr="0" compatLnSpc="1">
            <a:prstTxWarp prst="textNoShape">
              <a:avLst/>
            </a:prstTxWarp>
          </a:bodyPr>
          <a:lstStyle/>
          <a:p>
            <a:pPr marL="347663" marR="0" lvl="0" indent="-231775" algn="l" defTabSz="914400" rtl="0" eaLnBrk="1" fontAlgn="base" latinLnBrk="0" hangingPunct="1">
              <a:lnSpc>
                <a:spcPct val="100000"/>
              </a:lnSpc>
              <a:spcBef>
                <a:spcPts val="600"/>
              </a:spcBef>
              <a:spcAft>
                <a:spcPct val="0"/>
              </a:spcAft>
              <a:buClr>
                <a:srgbClr val="688A92"/>
              </a:buClr>
              <a:buSzPct val="110000"/>
              <a:buFont typeface="Wingdings" pitchFamily="2" charset="2"/>
              <a:buChar char="§"/>
              <a:tabLst/>
              <a:defRPr/>
            </a:pPr>
            <a:r>
              <a:rPr kumimoji="0" lang="en-US" sz="1300" i="0" u="none" strike="noStrike" kern="0" cap="none" spc="0" normalizeH="0" baseline="0" noProof="0" dirty="0">
                <a:ln>
                  <a:noFill/>
                </a:ln>
                <a:solidFill>
                  <a:schemeClr val="tx1"/>
                </a:solidFill>
                <a:effectLst/>
                <a:uLnTx/>
                <a:uFillTx/>
                <a:latin typeface="+mn-lt"/>
                <a:ea typeface="+mn-ea"/>
                <a:cs typeface="+mn-cs"/>
              </a:rPr>
              <a:t>Benchmarks were used to calculate the return on journal investment and </a:t>
            </a:r>
            <a:r>
              <a:rPr lang="en-US" sz="1300" kern="0" dirty="0">
                <a:latin typeface="+mn-lt"/>
              </a:rPr>
              <a:t>based on this analysis, journals</a:t>
            </a:r>
            <a:r>
              <a:rPr kumimoji="0" lang="en-US" sz="1300" i="0" u="none" strike="noStrike" kern="0" cap="none" spc="0" normalizeH="0" baseline="0" noProof="0" dirty="0">
                <a:ln>
                  <a:noFill/>
                </a:ln>
                <a:solidFill>
                  <a:schemeClr val="tx1"/>
                </a:solidFill>
                <a:effectLst/>
                <a:uLnTx/>
                <a:uFillTx/>
                <a:latin typeface="+mn-lt"/>
                <a:ea typeface="+mn-ea"/>
                <a:cs typeface="+mn-cs"/>
              </a:rPr>
              <a:t> generated</a:t>
            </a:r>
            <a:r>
              <a:rPr kumimoji="0" lang="en-US" sz="1300" i="0" u="none" strike="noStrike" kern="0" cap="none" spc="0" normalizeH="0" noProof="0" dirty="0">
                <a:ln>
                  <a:noFill/>
                </a:ln>
                <a:solidFill>
                  <a:schemeClr val="tx1"/>
                </a:solidFill>
                <a:effectLst/>
                <a:uLnTx/>
                <a:uFillTx/>
                <a:latin typeface="+mn-lt"/>
                <a:ea typeface="+mn-ea"/>
                <a:cs typeface="+mn-cs"/>
              </a:rPr>
              <a:t> $2.8 MM (1.6% of total sales)</a:t>
            </a:r>
            <a:endParaRPr kumimoji="0" lang="en-US" sz="1300" i="0" u="none" strike="noStrike" kern="0" cap="none" spc="0" normalizeH="0" baseline="0" noProof="0" dirty="0">
              <a:ln>
                <a:noFill/>
              </a:ln>
              <a:solidFill>
                <a:schemeClr val="tx1"/>
              </a:solidFill>
              <a:effectLst/>
              <a:uLnTx/>
              <a:uFillTx/>
              <a:latin typeface="+mn-lt"/>
              <a:ea typeface="+mn-ea"/>
              <a:cs typeface="+mn-cs"/>
            </a:endParaRPr>
          </a:p>
          <a:p>
            <a:pPr marL="347663" marR="0" lvl="0" indent="-231775" algn="l" defTabSz="914400" rtl="0" eaLnBrk="1" fontAlgn="base" latinLnBrk="0" hangingPunct="1">
              <a:lnSpc>
                <a:spcPct val="100000"/>
              </a:lnSpc>
              <a:spcBef>
                <a:spcPts val="600"/>
              </a:spcBef>
              <a:spcAft>
                <a:spcPct val="0"/>
              </a:spcAft>
              <a:buClr>
                <a:srgbClr val="688A92"/>
              </a:buClr>
              <a:buSzPct val="110000"/>
              <a:buFont typeface="Wingdings" pitchFamily="2" charset="2"/>
              <a:buChar char="§"/>
              <a:tabLst/>
              <a:defRPr/>
            </a:pPr>
            <a:r>
              <a:rPr kumimoji="0" lang="en-US" sz="1300" i="0" u="none" strike="noStrike" kern="0" cap="none" spc="0" normalizeH="0" baseline="0" noProof="0" dirty="0">
                <a:ln>
                  <a:noFill/>
                </a:ln>
                <a:solidFill>
                  <a:schemeClr val="tx1"/>
                </a:solidFill>
                <a:effectLst/>
                <a:uLnTx/>
                <a:uFillTx/>
                <a:latin typeface="+mn-lt"/>
                <a:ea typeface="+mn-ea"/>
                <a:cs typeface="+mn-cs"/>
              </a:rPr>
              <a:t> Despite high ROI, journal spend</a:t>
            </a:r>
            <a:r>
              <a:rPr kumimoji="0" lang="en-US" sz="1300" i="0" u="none" strike="noStrike" kern="0" cap="none" spc="0" normalizeH="0" noProof="0" dirty="0">
                <a:ln>
                  <a:noFill/>
                </a:ln>
                <a:solidFill>
                  <a:schemeClr val="tx1"/>
                </a:solidFill>
                <a:effectLst/>
                <a:uLnTx/>
                <a:uFillTx/>
                <a:latin typeface="+mn-lt"/>
                <a:ea typeface="+mn-ea"/>
                <a:cs typeface="+mn-cs"/>
              </a:rPr>
              <a:t> is likely to be capped based on realistic constraints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76250" y="2057400"/>
            <a:ext cx="8667750" cy="447254"/>
          </a:xfrm>
          <a:prstGeom prst="rect">
            <a:avLst/>
          </a:prstGeom>
          <a:solidFill>
            <a:schemeClr val="accent6"/>
          </a:solidFill>
          <a:ln w="12700"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272387" name="Rectangle 3"/>
          <p:cNvSpPr>
            <a:spLocks noGrp="1" noChangeArrowheads="1"/>
          </p:cNvSpPr>
          <p:nvPr>
            <p:ph type="title"/>
          </p:nvPr>
        </p:nvSpPr>
        <p:spPr>
          <a:xfrm>
            <a:off x="481011" y="420964"/>
            <a:ext cx="8275637" cy="347525"/>
          </a:xfrm>
        </p:spPr>
        <p:txBody>
          <a:bodyPr/>
          <a:lstStyle/>
          <a:p>
            <a:r>
              <a:rPr lang="en-US" sz="1800" dirty="0"/>
              <a:t>Agenda</a:t>
            </a:r>
          </a:p>
        </p:txBody>
      </p:sp>
      <p:sp>
        <p:nvSpPr>
          <p:cNvPr id="272388" name="Rectangle 4"/>
          <p:cNvSpPr>
            <a:spLocks noGrp="1" noChangeArrowheads="1"/>
          </p:cNvSpPr>
          <p:nvPr>
            <p:ph type="body" idx="1"/>
          </p:nvPr>
        </p:nvSpPr>
        <p:spPr/>
        <p:txBody>
          <a:bodyPr/>
          <a:lstStyle/>
          <a:p>
            <a:pPr>
              <a:spcAft>
                <a:spcPts val="1200"/>
              </a:spcAft>
            </a:pPr>
            <a:r>
              <a:rPr lang="en-US" sz="1800" dirty="0"/>
              <a:t>Project Overview and Executive Summary</a:t>
            </a:r>
          </a:p>
          <a:p>
            <a:pPr>
              <a:spcAft>
                <a:spcPts val="1200"/>
              </a:spcAft>
            </a:pPr>
            <a:r>
              <a:rPr lang="en-US" sz="1800" dirty="0">
                <a:solidFill>
                  <a:schemeClr val="bg1"/>
                </a:solidFill>
              </a:rPr>
              <a:t>Methodology to Quantify Responsiveness</a:t>
            </a:r>
          </a:p>
          <a:p>
            <a:pPr>
              <a:spcAft>
                <a:spcPts val="1200"/>
              </a:spcAft>
            </a:pPr>
            <a:r>
              <a:rPr lang="en-US" dirty="0"/>
              <a:t>Historical Responsiveness Results</a:t>
            </a:r>
          </a:p>
          <a:p>
            <a:pPr>
              <a:spcAft>
                <a:spcPts val="1200"/>
              </a:spcAft>
            </a:pPr>
            <a:r>
              <a:rPr lang="en-US" sz="1800" dirty="0"/>
              <a:t>Next Steps</a:t>
            </a:r>
          </a:p>
          <a:p>
            <a:endParaRPr lang="en-US" dirty="0"/>
          </a:p>
        </p:txBody>
      </p:sp>
      <p:sp>
        <p:nvSpPr>
          <p:cNvPr id="13" name="Rectangle 3"/>
          <p:cNvSpPr>
            <a:spLocks noChangeArrowheads="1"/>
          </p:cNvSpPr>
          <p:nvPr/>
        </p:nvSpPr>
        <p:spPr bwMode="black">
          <a:xfrm>
            <a:off x="0" y="2057400"/>
            <a:ext cx="439738" cy="447254"/>
          </a:xfrm>
          <a:prstGeom prst="rect">
            <a:avLst/>
          </a:prstGeom>
          <a:solidFill>
            <a:srgbClr val="BBBBBA"/>
          </a:solidFill>
          <a:ln w="3175"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8"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anchor="b"/>
          <a:lstStyle/>
          <a:p>
            <a:pPr algn="r"/>
            <a:r>
              <a:rPr lang="en-US" sz="1200" b="1" i="1" dirty="0">
                <a:solidFill>
                  <a:srgbClr val="506772"/>
                </a:solidFill>
              </a:rPr>
              <a:t>Agenda</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33" name="Rectangle 6"/>
          <p:cNvSpPr>
            <a:spLocks noChangeArrowheads="1"/>
          </p:cNvSpPr>
          <p:nvPr/>
        </p:nvSpPr>
        <p:spPr bwMode="auto">
          <a:xfrm>
            <a:off x="609601" y="2743201"/>
            <a:ext cx="2723098" cy="982026"/>
          </a:xfrm>
          <a:prstGeom prst="rect">
            <a:avLst/>
          </a:prstGeom>
          <a:solidFill>
            <a:schemeClr val="bg1">
              <a:lumMod val="50000"/>
            </a:schemeClr>
          </a:solidFill>
          <a:ln w="12700">
            <a:noFill/>
            <a:miter lim="800000"/>
            <a:headEnd/>
            <a:tailEnd/>
          </a:ln>
        </p:spPr>
        <p:txBody>
          <a:bodyPr wrap="none" anchor="ctr"/>
          <a:lstStyle/>
          <a:p>
            <a:pPr algn="ctr"/>
            <a:r>
              <a:rPr lang="en-US" sz="1600" b="1" dirty="0">
                <a:solidFill>
                  <a:schemeClr val="bg1"/>
                </a:solidFill>
              </a:rPr>
              <a:t>Fentora Market </a:t>
            </a:r>
            <a:r>
              <a:rPr lang="en-US" sz="1600" b="1" dirty="0" err="1">
                <a:solidFill>
                  <a:schemeClr val="bg1"/>
                </a:solidFill>
              </a:rPr>
              <a:t>NRx</a:t>
            </a:r>
            <a:r>
              <a:rPr lang="en-US" sz="1600" b="1" dirty="0">
                <a:solidFill>
                  <a:schemeClr val="bg1"/>
                </a:solidFill>
              </a:rPr>
              <a:t> Share</a:t>
            </a:r>
          </a:p>
          <a:p>
            <a:pPr algn="ctr"/>
            <a:r>
              <a:rPr lang="en-US" sz="1600" b="1" dirty="0">
                <a:solidFill>
                  <a:schemeClr val="bg1"/>
                </a:solidFill>
              </a:rPr>
              <a:t> </a:t>
            </a:r>
            <a:r>
              <a:rPr lang="en-US" b="1" i="1" dirty="0">
                <a:solidFill>
                  <a:schemeClr val="bg1"/>
                </a:solidFill>
              </a:rPr>
              <a:t>(Nov ‘09 to Apr‘10)</a:t>
            </a:r>
          </a:p>
        </p:txBody>
      </p:sp>
      <p:sp>
        <p:nvSpPr>
          <p:cNvPr id="32834" name="Text Box 7"/>
          <p:cNvSpPr txBox="1">
            <a:spLocks noChangeArrowheads="1"/>
          </p:cNvSpPr>
          <p:nvPr/>
        </p:nvSpPr>
        <p:spPr bwMode="auto">
          <a:xfrm>
            <a:off x="4613510" y="1143000"/>
            <a:ext cx="1787290" cy="276999"/>
          </a:xfrm>
          <a:prstGeom prst="rect">
            <a:avLst/>
          </a:prstGeom>
          <a:noFill/>
          <a:ln w="12700">
            <a:noFill/>
            <a:miter lim="800000"/>
            <a:headEnd/>
            <a:tailEnd/>
          </a:ln>
        </p:spPr>
        <p:txBody>
          <a:bodyPr wrap="square">
            <a:spAutoFit/>
          </a:bodyPr>
          <a:lstStyle/>
          <a:p>
            <a:pPr>
              <a:spcBef>
                <a:spcPct val="50000"/>
              </a:spcBef>
            </a:pPr>
            <a:r>
              <a:rPr lang="en-US" altLang="ja-JP" sz="1200" b="1" dirty="0">
                <a:ea typeface="MS PGothic" pitchFamily="34" charset="-128"/>
              </a:rPr>
              <a:t>Regression variables</a:t>
            </a:r>
            <a:endParaRPr lang="en-US" sz="1200" b="1" dirty="0"/>
          </a:p>
        </p:txBody>
      </p:sp>
      <p:sp>
        <p:nvSpPr>
          <p:cNvPr id="32832" name="Text Box 5"/>
          <p:cNvSpPr txBox="1">
            <a:spLocks noChangeArrowheads="1"/>
          </p:cNvSpPr>
          <p:nvPr/>
        </p:nvSpPr>
        <p:spPr bwMode="auto">
          <a:xfrm>
            <a:off x="1143000" y="2438401"/>
            <a:ext cx="1675639" cy="276636"/>
          </a:xfrm>
          <a:prstGeom prst="rect">
            <a:avLst/>
          </a:prstGeom>
          <a:noFill/>
          <a:ln w="12700">
            <a:noFill/>
            <a:miter lim="800000"/>
            <a:headEnd/>
            <a:tailEnd/>
          </a:ln>
        </p:spPr>
        <p:txBody>
          <a:bodyPr wrap="square">
            <a:spAutoFit/>
          </a:bodyPr>
          <a:lstStyle/>
          <a:p>
            <a:pPr>
              <a:spcBef>
                <a:spcPct val="50000"/>
              </a:spcBef>
            </a:pPr>
            <a:r>
              <a:rPr lang="en-US" altLang="ja-JP" sz="1200" b="1" dirty="0">
                <a:ea typeface="MS PGothic" pitchFamily="34" charset="-128"/>
              </a:rPr>
              <a:t>Dependent variable</a:t>
            </a:r>
            <a:endParaRPr lang="en-US" sz="1200" b="1" dirty="0"/>
          </a:p>
        </p:txBody>
      </p:sp>
      <p:graphicFrame>
        <p:nvGraphicFramePr>
          <p:cNvPr id="713909" name="Illustration"/>
          <p:cNvGraphicFramePr>
            <a:graphicFrameLocks noGrp="1"/>
          </p:cNvGraphicFramePr>
          <p:nvPr/>
        </p:nvGraphicFramePr>
        <p:xfrm>
          <a:off x="7559639" y="4495800"/>
          <a:ext cx="1050925" cy="274638"/>
        </p:xfrm>
        <a:graphic>
          <a:graphicData uri="http://schemas.openxmlformats.org/drawingml/2006/table">
            <a:tbl>
              <a:tblPr/>
              <a:tblGrid>
                <a:gridCol w="1050925">
                  <a:extLst>
                    <a:ext uri="{9D8B030D-6E8A-4147-A177-3AD203B41FA5}">
                      <a16:colId xmlns:a16="http://schemas.microsoft.com/office/drawing/2014/main" val="20000"/>
                    </a:ext>
                  </a:extLst>
                </a:gridCol>
              </a:tblGrid>
              <a:tr h="274638">
                <a:tc>
                  <a:txBody>
                    <a:bodyPr/>
                    <a:lstStyle/>
                    <a:p>
                      <a:pPr marL="0" marR="0" lvl="0" indent="0" algn="ctr" defTabSz="914400" rtl="0" eaLnBrk="0" fontAlgn="base" latinLnBrk="0" hangingPunct="0">
                        <a:lnSpc>
                          <a:spcPct val="100000"/>
                        </a:lnSpc>
                        <a:spcBef>
                          <a:spcPct val="40000"/>
                        </a:spcBef>
                        <a:spcAft>
                          <a:spcPct val="0"/>
                        </a:spcAft>
                        <a:buClrTx/>
                        <a:buSzPct val="125000"/>
                        <a:buFontTx/>
                        <a:buNone/>
                        <a:tabLst/>
                      </a:pPr>
                      <a:r>
                        <a:rPr kumimoji="0" lang="en-US" sz="1200" b="0" i="1" u="none" strike="noStrike" cap="none" normalizeH="0" baseline="0" dirty="0">
                          <a:ln>
                            <a:noFill/>
                          </a:ln>
                          <a:solidFill>
                            <a:srgbClr val="000000"/>
                          </a:solidFill>
                          <a:effectLst/>
                          <a:latin typeface="Arial Black" pitchFamily="34" charset="0"/>
                        </a:rPr>
                        <a:t>Illustration</a:t>
                      </a:r>
                    </a:p>
                  </a:txBody>
                  <a:tcPr marL="0" marR="0" anchor="b" horzOverflow="overflow">
                    <a:lnL cap="flat">
                      <a:noFill/>
                    </a:lnL>
                    <a:lnR cap="flat">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cap="flat">
                      <a:noFill/>
                    </a:lnTlToBr>
                    <a:lnBlToTr cap="flat">
                      <a:noFill/>
                    </a:lnBlToTr>
                    <a:noFill/>
                  </a:tcPr>
                </a:tc>
                <a:extLst>
                  <a:ext uri="{0D108BD9-81ED-4DB2-BD59-A6C34878D82A}">
                    <a16:rowId xmlns:a16="http://schemas.microsoft.com/office/drawing/2014/main" val="10000"/>
                  </a:ext>
                </a:extLst>
              </a:tr>
            </a:tbl>
          </a:graphicData>
        </a:graphic>
      </p:graphicFrame>
      <p:sp>
        <p:nvSpPr>
          <p:cNvPr id="32787" name="Rectangle 238"/>
          <p:cNvSpPr>
            <a:spLocks noGrp="1" noChangeArrowheads="1"/>
          </p:cNvSpPr>
          <p:nvPr>
            <p:ph type="title"/>
          </p:nvPr>
        </p:nvSpPr>
        <p:spPr>
          <a:xfrm>
            <a:off x="430213" y="315594"/>
            <a:ext cx="8275637" cy="624524"/>
          </a:xfrm>
        </p:spPr>
        <p:txBody>
          <a:bodyPr/>
          <a:lstStyle/>
          <a:p>
            <a:r>
              <a:rPr lang="en-US" dirty="0"/>
              <a:t>The regression methodology simultaneously evaluates the effect of details,  vouchers, debit cards, and speaker events</a:t>
            </a:r>
          </a:p>
        </p:txBody>
      </p:sp>
      <p:sp>
        <p:nvSpPr>
          <p:cNvPr id="71" name="Line 232"/>
          <p:cNvSpPr>
            <a:spLocks noChangeShapeType="1"/>
          </p:cNvSpPr>
          <p:nvPr/>
        </p:nvSpPr>
        <p:spPr bwMode="auto">
          <a:xfrm flipV="1">
            <a:off x="6934163" y="6340475"/>
            <a:ext cx="2141538" cy="0"/>
          </a:xfrm>
          <a:prstGeom prst="line">
            <a:avLst/>
          </a:prstGeom>
          <a:noFill/>
          <a:ln w="12700">
            <a:solidFill>
              <a:schemeClr val="tx1"/>
            </a:solidFill>
            <a:round/>
            <a:headEnd/>
            <a:tailEnd type="triangle" w="med" len="med"/>
          </a:ln>
        </p:spPr>
        <p:txBody>
          <a:bodyPr anchor="ctr"/>
          <a:lstStyle/>
          <a:p>
            <a:endParaRPr lang="en-US"/>
          </a:p>
        </p:txBody>
      </p:sp>
      <p:sp>
        <p:nvSpPr>
          <p:cNvPr id="72" name="Text Box 233"/>
          <p:cNvSpPr txBox="1">
            <a:spLocks noChangeArrowheads="1"/>
          </p:cNvSpPr>
          <p:nvPr/>
        </p:nvSpPr>
        <p:spPr bwMode="auto">
          <a:xfrm>
            <a:off x="7559639" y="6306979"/>
            <a:ext cx="723275" cy="246221"/>
          </a:xfrm>
          <a:prstGeom prst="rect">
            <a:avLst/>
          </a:prstGeom>
          <a:noFill/>
          <a:ln w="12700">
            <a:noFill/>
            <a:miter lim="800000"/>
            <a:headEnd/>
            <a:tailEnd/>
          </a:ln>
        </p:spPr>
        <p:txBody>
          <a:bodyPr wrap="none">
            <a:spAutoFit/>
          </a:bodyPr>
          <a:lstStyle/>
          <a:p>
            <a:r>
              <a:rPr lang="en-US" sz="1000" dirty="0"/>
              <a:t>Vouchers</a:t>
            </a:r>
          </a:p>
        </p:txBody>
      </p:sp>
      <p:sp>
        <p:nvSpPr>
          <p:cNvPr id="73" name="Text Box 234"/>
          <p:cNvSpPr txBox="1">
            <a:spLocks noChangeArrowheads="1"/>
          </p:cNvSpPr>
          <p:nvPr/>
        </p:nvSpPr>
        <p:spPr bwMode="auto">
          <a:xfrm rot="-5400000">
            <a:off x="5996394" y="5759416"/>
            <a:ext cx="1493744" cy="246221"/>
          </a:xfrm>
          <a:prstGeom prst="rect">
            <a:avLst/>
          </a:prstGeom>
          <a:noFill/>
          <a:ln w="12700">
            <a:noFill/>
            <a:miter lim="800000"/>
            <a:headEnd/>
            <a:tailEnd/>
          </a:ln>
        </p:spPr>
        <p:txBody>
          <a:bodyPr wrap="square">
            <a:spAutoFit/>
          </a:bodyPr>
          <a:lstStyle/>
          <a:p>
            <a:r>
              <a:rPr lang="en-US" sz="1000" dirty="0"/>
              <a:t>Change in NRx Share</a:t>
            </a:r>
          </a:p>
        </p:txBody>
      </p:sp>
      <p:sp>
        <p:nvSpPr>
          <p:cNvPr id="74" name="Text Box 235"/>
          <p:cNvSpPr txBox="1">
            <a:spLocks noChangeArrowheads="1"/>
          </p:cNvSpPr>
          <p:nvPr/>
        </p:nvSpPr>
        <p:spPr bwMode="auto">
          <a:xfrm>
            <a:off x="7286588" y="5295900"/>
            <a:ext cx="620713" cy="244475"/>
          </a:xfrm>
          <a:prstGeom prst="rect">
            <a:avLst/>
          </a:prstGeom>
          <a:noFill/>
          <a:ln w="12700">
            <a:noFill/>
            <a:miter lim="800000"/>
            <a:headEnd/>
            <a:tailEnd/>
          </a:ln>
        </p:spPr>
        <p:txBody>
          <a:bodyPr wrap="none">
            <a:spAutoFit/>
          </a:bodyPr>
          <a:lstStyle/>
          <a:p>
            <a:r>
              <a:rPr lang="en-US" sz="1000" dirty="0"/>
              <a:t>Optimal</a:t>
            </a:r>
          </a:p>
        </p:txBody>
      </p:sp>
      <p:sp>
        <p:nvSpPr>
          <p:cNvPr id="75" name="Line 237"/>
          <p:cNvSpPr>
            <a:spLocks noChangeShapeType="1"/>
          </p:cNvSpPr>
          <p:nvPr/>
        </p:nvSpPr>
        <p:spPr bwMode="auto">
          <a:xfrm flipV="1">
            <a:off x="6935751" y="5229224"/>
            <a:ext cx="0" cy="1055687"/>
          </a:xfrm>
          <a:prstGeom prst="line">
            <a:avLst/>
          </a:prstGeom>
          <a:noFill/>
          <a:ln w="12700">
            <a:solidFill>
              <a:schemeClr val="tx1"/>
            </a:solidFill>
            <a:round/>
            <a:headEnd/>
            <a:tailEnd type="triangle" w="med" len="med"/>
          </a:ln>
        </p:spPr>
        <p:txBody>
          <a:bodyPr anchor="ctr"/>
          <a:lstStyle/>
          <a:p>
            <a:endParaRPr lang="en-US"/>
          </a:p>
        </p:txBody>
      </p:sp>
      <p:sp>
        <p:nvSpPr>
          <p:cNvPr id="89" name="Text Box 230"/>
          <p:cNvSpPr txBox="1">
            <a:spLocks noChangeArrowheads="1"/>
          </p:cNvSpPr>
          <p:nvPr/>
        </p:nvSpPr>
        <p:spPr bwMode="auto">
          <a:xfrm>
            <a:off x="7099301" y="4876800"/>
            <a:ext cx="1976400" cy="307777"/>
          </a:xfrm>
          <a:prstGeom prst="rect">
            <a:avLst/>
          </a:prstGeom>
          <a:noFill/>
          <a:ln w="12700">
            <a:noFill/>
            <a:miter lim="800000"/>
            <a:headEnd/>
            <a:tailEnd/>
          </a:ln>
        </p:spPr>
        <p:txBody>
          <a:bodyPr wrap="square">
            <a:spAutoFit/>
          </a:bodyPr>
          <a:lstStyle/>
          <a:p>
            <a:pPr>
              <a:spcBef>
                <a:spcPct val="50000"/>
              </a:spcBef>
            </a:pPr>
            <a:r>
              <a:rPr lang="en-US" b="1" u="sng" dirty="0">
                <a:solidFill>
                  <a:schemeClr val="accent1"/>
                </a:solidFill>
              </a:rPr>
              <a:t>Voucher response</a:t>
            </a:r>
          </a:p>
        </p:txBody>
      </p:sp>
      <p:sp>
        <p:nvSpPr>
          <p:cNvPr id="25" name="Content Placeholder 2"/>
          <p:cNvSpPr>
            <a:spLocks noGrp="1"/>
          </p:cNvSpPr>
          <p:nvPr>
            <p:ph sz="half" idx="1"/>
          </p:nvPr>
        </p:nvSpPr>
        <p:spPr>
          <a:xfrm>
            <a:off x="304800" y="5181600"/>
            <a:ext cx="6248400" cy="1600200"/>
          </a:xfrm>
        </p:spPr>
        <p:txBody>
          <a:bodyPr/>
          <a:lstStyle/>
          <a:p>
            <a:r>
              <a:rPr lang="en-US" sz="1400" dirty="0"/>
              <a:t>Fentora details, vouchers and debit cards were modeled using an increasing response function with diminishing returns (logarithmic)</a:t>
            </a:r>
          </a:p>
          <a:p>
            <a:r>
              <a:rPr lang="en-US" sz="1400" dirty="0"/>
              <a:t>Impact of each </a:t>
            </a:r>
            <a:r>
              <a:rPr lang="en-US" sz="1400" dirty="0" err="1"/>
              <a:t>Fentora</a:t>
            </a:r>
            <a:r>
              <a:rPr lang="en-US" sz="1400" dirty="0"/>
              <a:t> speaker program (CSP) were modeled individually as a linear function given it is a reach (and not a frequency) tactic</a:t>
            </a:r>
          </a:p>
          <a:p>
            <a:r>
              <a:rPr lang="en-US" sz="1400" dirty="0"/>
              <a:t>Zip-level debit card data was divided among MDs based on their recent 12-month </a:t>
            </a:r>
            <a:r>
              <a:rPr lang="en-US" sz="1400" dirty="0" err="1"/>
              <a:t>Fentora</a:t>
            </a:r>
            <a:r>
              <a:rPr lang="en-US" sz="1400" dirty="0"/>
              <a:t> NRx</a:t>
            </a:r>
          </a:p>
        </p:txBody>
      </p:sp>
      <p:sp>
        <p:nvSpPr>
          <p:cNvPr id="26" name="AutoShape 48"/>
          <p:cNvSpPr>
            <a:spLocks noChangeArrowheads="1"/>
          </p:cNvSpPr>
          <p:nvPr/>
        </p:nvSpPr>
        <p:spPr bwMode="auto">
          <a:xfrm rot="16200000">
            <a:off x="3008856" y="3008857"/>
            <a:ext cx="1600200" cy="459288"/>
          </a:xfrm>
          <a:prstGeom prst="triangle">
            <a:avLst>
              <a:gd name="adj" fmla="val 50000"/>
            </a:avLst>
          </a:prstGeom>
          <a:solidFill>
            <a:srgbClr val="E7CEB5"/>
          </a:solidFill>
          <a:ln w="12700" algn="ctr">
            <a:noFill/>
            <a:miter lim="800000"/>
            <a:headEnd/>
            <a:tailEnd/>
          </a:ln>
        </p:spPr>
        <p:txBody>
          <a:bodyPr wrap="none" anchor="ctr"/>
          <a:lstStyle/>
          <a:p>
            <a:endParaRPr lang="en-US"/>
          </a:p>
        </p:txBody>
      </p:sp>
      <p:sp>
        <p:nvSpPr>
          <p:cNvPr id="27" name="Rectangle 6"/>
          <p:cNvSpPr>
            <a:spLocks noChangeArrowheads="1"/>
          </p:cNvSpPr>
          <p:nvPr/>
        </p:nvSpPr>
        <p:spPr bwMode="auto">
          <a:xfrm>
            <a:off x="4267200" y="1371600"/>
            <a:ext cx="2667000" cy="838200"/>
          </a:xfrm>
          <a:prstGeom prst="rect">
            <a:avLst/>
          </a:prstGeom>
          <a:solidFill>
            <a:srgbClr val="93A9CF"/>
          </a:solidFill>
          <a:ln w="12700">
            <a:noFill/>
            <a:miter lim="800000"/>
            <a:headEnd/>
            <a:tailEnd/>
          </a:ln>
        </p:spPr>
        <p:txBody>
          <a:bodyPr wrap="none" anchor="ctr"/>
          <a:lstStyle/>
          <a:p>
            <a:pPr algn="ctr"/>
            <a:r>
              <a:rPr lang="en-US" b="1" u="sng" dirty="0">
                <a:solidFill>
                  <a:schemeClr val="bg1"/>
                </a:solidFill>
              </a:rPr>
              <a:t>Carry Over</a:t>
            </a:r>
          </a:p>
          <a:p>
            <a:pPr algn="ctr"/>
            <a:r>
              <a:rPr lang="en-US" sz="1000" b="1" i="1" dirty="0">
                <a:solidFill>
                  <a:schemeClr val="bg1"/>
                </a:solidFill>
              </a:rPr>
              <a:t>(May’09 – Oct’09)</a:t>
            </a:r>
          </a:p>
          <a:p>
            <a:pPr algn="ctr"/>
            <a:r>
              <a:rPr lang="en-US" sz="1200" b="1" dirty="0">
                <a:solidFill>
                  <a:schemeClr val="bg1"/>
                </a:solidFill>
              </a:rPr>
              <a:t>Fentora Market NRx Share</a:t>
            </a:r>
            <a:endParaRPr lang="en-US" sz="1200" b="1" baseline="-25000" dirty="0">
              <a:solidFill>
                <a:schemeClr val="bg1"/>
              </a:solidFill>
            </a:endParaRPr>
          </a:p>
        </p:txBody>
      </p:sp>
      <p:sp>
        <p:nvSpPr>
          <p:cNvPr id="28" name="Rectangle 6"/>
          <p:cNvSpPr>
            <a:spLocks noChangeArrowheads="1"/>
          </p:cNvSpPr>
          <p:nvPr/>
        </p:nvSpPr>
        <p:spPr bwMode="auto">
          <a:xfrm>
            <a:off x="4267200" y="2286000"/>
            <a:ext cx="2667000" cy="1752600"/>
          </a:xfrm>
          <a:prstGeom prst="rect">
            <a:avLst/>
          </a:prstGeom>
          <a:solidFill>
            <a:srgbClr val="89A54E"/>
          </a:solidFill>
          <a:ln w="12700">
            <a:noFill/>
            <a:miter lim="800000"/>
            <a:headEnd/>
            <a:tailEnd/>
          </a:ln>
        </p:spPr>
        <p:txBody>
          <a:bodyPr wrap="none" anchor="ctr"/>
          <a:lstStyle/>
          <a:p>
            <a:pPr algn="ctr"/>
            <a:r>
              <a:rPr lang="en-US" b="1" u="sng" dirty="0">
                <a:solidFill>
                  <a:schemeClr val="bg1"/>
                </a:solidFill>
              </a:rPr>
              <a:t>Sales due to promotion</a:t>
            </a:r>
          </a:p>
          <a:p>
            <a:pPr algn="ctr"/>
            <a:r>
              <a:rPr lang="en-US" sz="1000" b="1" i="1" dirty="0">
                <a:solidFill>
                  <a:schemeClr val="bg1"/>
                </a:solidFill>
              </a:rPr>
              <a:t>(Nov’09 – Apr’10)</a:t>
            </a:r>
            <a:endParaRPr lang="en-US" sz="1200" b="1" dirty="0">
              <a:solidFill>
                <a:schemeClr val="bg1"/>
              </a:solidFill>
            </a:endParaRPr>
          </a:p>
          <a:p>
            <a:pPr algn="ctr"/>
            <a:r>
              <a:rPr lang="en-US" sz="1200" b="1" dirty="0">
                <a:solidFill>
                  <a:schemeClr val="bg1"/>
                </a:solidFill>
              </a:rPr>
              <a:t>Messaging Effort</a:t>
            </a:r>
            <a:endParaRPr lang="en-US" sz="1200" b="1" baseline="-25000" dirty="0">
              <a:solidFill>
                <a:schemeClr val="bg1"/>
              </a:solidFill>
            </a:endParaRPr>
          </a:p>
          <a:p>
            <a:pPr algn="ctr"/>
            <a:r>
              <a:rPr lang="en-US" sz="1200" b="1" dirty="0">
                <a:solidFill>
                  <a:schemeClr val="bg1"/>
                </a:solidFill>
              </a:rPr>
              <a:t>Vouchers</a:t>
            </a:r>
          </a:p>
          <a:p>
            <a:pPr algn="ctr"/>
            <a:r>
              <a:rPr lang="en-US" sz="1200" b="1" dirty="0">
                <a:solidFill>
                  <a:schemeClr val="bg1"/>
                </a:solidFill>
              </a:rPr>
              <a:t>Office Based CSP</a:t>
            </a:r>
          </a:p>
          <a:p>
            <a:pPr algn="ctr"/>
            <a:r>
              <a:rPr lang="en-US" sz="1200" b="1" dirty="0">
                <a:solidFill>
                  <a:schemeClr val="bg1"/>
                </a:solidFill>
              </a:rPr>
              <a:t>Venue Based CSP</a:t>
            </a:r>
          </a:p>
          <a:p>
            <a:pPr algn="ctr"/>
            <a:r>
              <a:rPr lang="en-US" sz="1200" b="1" dirty="0">
                <a:solidFill>
                  <a:schemeClr val="bg1"/>
                </a:solidFill>
              </a:rPr>
              <a:t>Debit Card Usage</a:t>
            </a:r>
            <a:endParaRPr lang="en-US" sz="1200" b="1" baseline="-25000" dirty="0">
              <a:solidFill>
                <a:schemeClr val="bg1"/>
              </a:solidFill>
            </a:endParaRPr>
          </a:p>
        </p:txBody>
      </p:sp>
      <p:sp>
        <p:nvSpPr>
          <p:cNvPr id="30" name="Road Sign"/>
          <p:cNvSpPr txBox="1"/>
          <p:nvPr/>
        </p:nvSpPr>
        <p:spPr bwMode="blackWhite">
          <a:xfrm>
            <a:off x="7086600" y="0"/>
            <a:ext cx="2057400" cy="274320"/>
          </a:xfrm>
          <a:prstGeom prst="rect">
            <a:avLst/>
          </a:prstGeom>
          <a:noFill/>
        </p:spPr>
        <p:txBody>
          <a:bodyPr vert="horz" wrap="none" lIns="91439" tIns="45719" rIns="91439" bIns="45719" rtlCol="0" anchor="b">
            <a:noAutofit/>
          </a:bodyPr>
          <a:lstStyle/>
          <a:p>
            <a:pPr algn="r"/>
            <a:r>
              <a:rPr lang="en-US" sz="1200" b="1" i="1" dirty="0">
                <a:solidFill>
                  <a:srgbClr val="506772"/>
                </a:solidFill>
                <a:latin typeface="Arial"/>
              </a:rPr>
              <a:t>Methodology</a:t>
            </a:r>
          </a:p>
        </p:txBody>
      </p:sp>
      <p:sp>
        <p:nvSpPr>
          <p:cNvPr id="31" name="Arc 18"/>
          <p:cNvSpPr>
            <a:spLocks/>
          </p:cNvSpPr>
          <p:nvPr/>
        </p:nvSpPr>
        <p:spPr bwMode="gray">
          <a:xfrm rot="10800000" flipV="1">
            <a:off x="6934200" y="5504021"/>
            <a:ext cx="1752600" cy="831779"/>
          </a:xfrm>
          <a:custGeom>
            <a:avLst/>
            <a:gdLst>
              <a:gd name="G0" fmla="+- 108 0 0"/>
              <a:gd name="G1" fmla="+- 21600 0 0"/>
              <a:gd name="G2" fmla="+- 21600 0 0"/>
              <a:gd name="T0" fmla="*/ 0 w 21708"/>
              <a:gd name="T1" fmla="*/ 0 h 21600"/>
              <a:gd name="T2" fmla="*/ 21708 w 21708"/>
              <a:gd name="T3" fmla="*/ 21600 h 21600"/>
              <a:gd name="T4" fmla="*/ 108 w 21708"/>
              <a:gd name="T5" fmla="*/ 21600 h 21600"/>
            </a:gdLst>
            <a:ahLst/>
            <a:cxnLst>
              <a:cxn ang="0">
                <a:pos x="T0" y="T1"/>
              </a:cxn>
              <a:cxn ang="0">
                <a:pos x="T2" y="T3"/>
              </a:cxn>
              <a:cxn ang="0">
                <a:pos x="T4" y="T5"/>
              </a:cxn>
            </a:cxnLst>
            <a:rect l="0" t="0" r="r" b="b"/>
            <a:pathLst>
              <a:path w="21708" h="21600" fill="none" extrusionOk="0">
                <a:moveTo>
                  <a:pt x="0" y="0"/>
                </a:moveTo>
                <a:cubicBezTo>
                  <a:pt x="36" y="0"/>
                  <a:pt x="72" y="-1"/>
                  <a:pt x="108" y="0"/>
                </a:cubicBezTo>
                <a:cubicBezTo>
                  <a:pt x="12037" y="0"/>
                  <a:pt x="21708" y="9670"/>
                  <a:pt x="21708" y="21600"/>
                </a:cubicBezTo>
              </a:path>
              <a:path w="21708" h="21600" stroke="0" extrusionOk="0">
                <a:moveTo>
                  <a:pt x="0" y="0"/>
                </a:moveTo>
                <a:cubicBezTo>
                  <a:pt x="36" y="0"/>
                  <a:pt x="72" y="-1"/>
                  <a:pt x="108" y="0"/>
                </a:cubicBezTo>
                <a:cubicBezTo>
                  <a:pt x="12037" y="0"/>
                  <a:pt x="21708" y="9670"/>
                  <a:pt x="21708" y="21600"/>
                </a:cubicBezTo>
                <a:lnTo>
                  <a:pt x="108" y="21600"/>
                </a:lnTo>
                <a:close/>
              </a:path>
            </a:pathLst>
          </a:custGeom>
          <a:noFill/>
          <a:ln w="12700">
            <a:solidFill>
              <a:schemeClr val="tx1"/>
            </a:solidFill>
            <a:round/>
            <a:headEnd/>
            <a:tailEnd/>
          </a:ln>
          <a:effectLst/>
        </p:spPr>
        <p:txBody>
          <a:bodyPr wrap="none" anchor="ctr"/>
          <a:lstStyle/>
          <a:p>
            <a:endParaRPr lang="en-US"/>
          </a:p>
        </p:txBody>
      </p:sp>
      <p:sp>
        <p:nvSpPr>
          <p:cNvPr id="33" name="Rectangle 6"/>
          <p:cNvSpPr>
            <a:spLocks noChangeArrowheads="1"/>
          </p:cNvSpPr>
          <p:nvPr/>
        </p:nvSpPr>
        <p:spPr bwMode="auto">
          <a:xfrm>
            <a:off x="4267200" y="4114800"/>
            <a:ext cx="2667000" cy="1066800"/>
          </a:xfrm>
          <a:prstGeom prst="rect">
            <a:avLst/>
          </a:prstGeom>
          <a:solidFill>
            <a:schemeClr val="accent2">
              <a:lumMod val="75000"/>
            </a:schemeClr>
          </a:solidFill>
          <a:ln w="12700">
            <a:noFill/>
            <a:miter lim="800000"/>
            <a:headEnd/>
            <a:tailEnd/>
          </a:ln>
        </p:spPr>
        <p:txBody>
          <a:bodyPr wrap="none" anchor="ctr"/>
          <a:lstStyle/>
          <a:p>
            <a:pPr algn="ctr"/>
            <a:r>
              <a:rPr lang="en-US" b="1" u="sng" dirty="0">
                <a:solidFill>
                  <a:schemeClr val="bg1"/>
                </a:solidFill>
              </a:rPr>
              <a:t>Segmentation</a:t>
            </a:r>
          </a:p>
          <a:p>
            <a:pPr algn="ctr"/>
            <a:r>
              <a:rPr lang="en-US" sz="1000" b="1" i="1" dirty="0">
                <a:solidFill>
                  <a:schemeClr val="bg1"/>
                </a:solidFill>
              </a:rPr>
              <a:t>(May’09 – Oct’09)</a:t>
            </a:r>
          </a:p>
          <a:p>
            <a:pPr algn="ctr"/>
            <a:r>
              <a:rPr lang="en-US" sz="1200" b="1" dirty="0">
                <a:solidFill>
                  <a:schemeClr val="bg1"/>
                </a:solidFill>
              </a:rPr>
              <a:t>ROO Market Volume Bucket</a:t>
            </a:r>
          </a:p>
          <a:p>
            <a:pPr algn="ctr"/>
            <a:r>
              <a:rPr lang="en-US" sz="1200" b="1" dirty="0">
                <a:solidFill>
                  <a:schemeClr val="bg1"/>
                </a:solidFill>
              </a:rPr>
              <a:t>ROO share in SAO</a:t>
            </a:r>
          </a:p>
          <a:p>
            <a:pPr algn="ctr"/>
            <a:r>
              <a:rPr lang="en-US" sz="1200" b="1" dirty="0">
                <a:solidFill>
                  <a:schemeClr val="bg1"/>
                </a:solidFill>
              </a:rPr>
              <a:t>Specialty</a:t>
            </a:r>
            <a:endParaRPr lang="en-US" sz="1200" b="1" baseline="-25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3" y="254040"/>
            <a:ext cx="8275637" cy="747635"/>
          </a:xfrm>
        </p:spPr>
        <p:txBody>
          <a:bodyPr/>
          <a:lstStyle/>
          <a:p>
            <a:r>
              <a:rPr lang="en-US" dirty="0"/>
              <a:t>Regression helps understand the responsiveness of each tactic in isolation while keeping the rest of the tactics unchanged</a:t>
            </a:r>
          </a:p>
        </p:txBody>
      </p:sp>
      <p:sp>
        <p:nvSpPr>
          <p:cNvPr id="6" name="Rectangle 5"/>
          <p:cNvSpPr/>
          <p:nvPr/>
        </p:nvSpPr>
        <p:spPr bwMode="auto">
          <a:xfrm>
            <a:off x="924744" y="1664804"/>
            <a:ext cx="3323220" cy="234026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cxnSp>
        <p:nvCxnSpPr>
          <p:cNvPr id="8" name="Straight Connector 7"/>
          <p:cNvCxnSpPr>
            <a:stCxn id="6" idx="0"/>
            <a:endCxn id="6" idx="2"/>
          </p:cNvCxnSpPr>
          <p:nvPr/>
        </p:nvCxnSpPr>
        <p:spPr bwMode="auto">
          <a:xfrm>
            <a:off x="2586354" y="1664804"/>
            <a:ext cx="0" cy="2340260"/>
          </a:xfrm>
          <a:prstGeom prst="line">
            <a:avLst/>
          </a:prstGeom>
          <a:solidFill>
            <a:srgbClr val="688A92"/>
          </a:solidFill>
          <a:ln w="12700" cap="flat" cmpd="sng" algn="ctr">
            <a:solidFill>
              <a:schemeClr val="tx1"/>
            </a:solidFill>
            <a:prstDash val="solid"/>
            <a:round/>
            <a:headEnd type="none" w="med" len="med"/>
            <a:tailEnd type="none" w="med" len="med"/>
          </a:ln>
          <a:effectLst/>
        </p:spPr>
      </p:cxnSp>
      <p:cxnSp>
        <p:nvCxnSpPr>
          <p:cNvPr id="10" name="Straight Connector 9"/>
          <p:cNvCxnSpPr>
            <a:stCxn id="6" idx="1"/>
            <a:endCxn id="6" idx="3"/>
          </p:cNvCxnSpPr>
          <p:nvPr/>
        </p:nvCxnSpPr>
        <p:spPr bwMode="auto">
          <a:xfrm>
            <a:off x="924744" y="2834934"/>
            <a:ext cx="3323220" cy="0"/>
          </a:xfrm>
          <a:prstGeom prst="line">
            <a:avLst/>
          </a:prstGeom>
          <a:solidFill>
            <a:srgbClr val="688A92"/>
          </a:solidFill>
          <a:ln w="12700" cap="flat" cmpd="sng" algn="ctr">
            <a:solidFill>
              <a:schemeClr val="tx1"/>
            </a:solidFill>
            <a:prstDash val="solid"/>
            <a:round/>
            <a:headEnd type="none" w="med" len="med"/>
            <a:tailEnd type="none" w="med" len="med"/>
          </a:ln>
          <a:effectLst/>
        </p:spPr>
      </p:cxnSp>
      <p:sp>
        <p:nvSpPr>
          <p:cNvPr id="11" name="TextBox 10"/>
          <p:cNvSpPr txBox="1"/>
          <p:nvPr/>
        </p:nvSpPr>
        <p:spPr>
          <a:xfrm>
            <a:off x="1248780" y="3969060"/>
            <a:ext cx="1008112" cy="307777"/>
          </a:xfrm>
          <a:prstGeom prst="rect">
            <a:avLst/>
          </a:prstGeom>
          <a:noFill/>
        </p:spPr>
        <p:txBody>
          <a:bodyPr wrap="square" rtlCol="0">
            <a:spAutoFit/>
          </a:bodyPr>
          <a:lstStyle/>
          <a:p>
            <a:r>
              <a:rPr lang="en-US" dirty="0"/>
              <a:t>Low</a:t>
            </a:r>
          </a:p>
        </p:txBody>
      </p:sp>
      <p:sp>
        <p:nvSpPr>
          <p:cNvPr id="12" name="TextBox 11"/>
          <p:cNvSpPr txBox="1"/>
          <p:nvPr/>
        </p:nvSpPr>
        <p:spPr>
          <a:xfrm>
            <a:off x="2904964" y="3969060"/>
            <a:ext cx="1008112" cy="307777"/>
          </a:xfrm>
          <a:prstGeom prst="rect">
            <a:avLst/>
          </a:prstGeom>
          <a:noFill/>
        </p:spPr>
        <p:txBody>
          <a:bodyPr wrap="square" rtlCol="0">
            <a:spAutoFit/>
          </a:bodyPr>
          <a:lstStyle/>
          <a:p>
            <a:r>
              <a:rPr lang="en-US" dirty="0"/>
              <a:t>High</a:t>
            </a:r>
          </a:p>
        </p:txBody>
      </p:sp>
      <p:sp>
        <p:nvSpPr>
          <p:cNvPr id="13" name="TextBox 12"/>
          <p:cNvSpPr txBox="1"/>
          <p:nvPr/>
        </p:nvSpPr>
        <p:spPr>
          <a:xfrm rot="16200000">
            <a:off x="156280" y="3275112"/>
            <a:ext cx="1008112" cy="307777"/>
          </a:xfrm>
          <a:prstGeom prst="rect">
            <a:avLst/>
          </a:prstGeom>
          <a:noFill/>
        </p:spPr>
        <p:txBody>
          <a:bodyPr wrap="square" rtlCol="0">
            <a:spAutoFit/>
          </a:bodyPr>
          <a:lstStyle/>
          <a:p>
            <a:r>
              <a:rPr lang="en-US" dirty="0"/>
              <a:t>Low</a:t>
            </a:r>
          </a:p>
        </p:txBody>
      </p:sp>
      <p:sp>
        <p:nvSpPr>
          <p:cNvPr id="14" name="TextBox 13"/>
          <p:cNvSpPr txBox="1"/>
          <p:nvPr/>
        </p:nvSpPr>
        <p:spPr>
          <a:xfrm rot="16200000">
            <a:off x="156281" y="2122984"/>
            <a:ext cx="1008112" cy="307777"/>
          </a:xfrm>
          <a:prstGeom prst="rect">
            <a:avLst/>
          </a:prstGeom>
          <a:noFill/>
        </p:spPr>
        <p:txBody>
          <a:bodyPr wrap="square" rtlCol="0">
            <a:spAutoFit/>
          </a:bodyPr>
          <a:lstStyle/>
          <a:p>
            <a:r>
              <a:rPr lang="en-US" dirty="0"/>
              <a:t>High</a:t>
            </a:r>
          </a:p>
        </p:txBody>
      </p:sp>
      <p:sp>
        <p:nvSpPr>
          <p:cNvPr id="15" name="TextBox 14"/>
          <p:cNvSpPr txBox="1"/>
          <p:nvPr/>
        </p:nvSpPr>
        <p:spPr>
          <a:xfrm>
            <a:off x="1670965" y="4276837"/>
            <a:ext cx="1830778" cy="338554"/>
          </a:xfrm>
          <a:prstGeom prst="rect">
            <a:avLst/>
          </a:prstGeom>
          <a:noFill/>
        </p:spPr>
        <p:txBody>
          <a:bodyPr wrap="square" rtlCol="0">
            <a:spAutoFit/>
          </a:bodyPr>
          <a:lstStyle/>
          <a:p>
            <a:pPr algn="ctr"/>
            <a:r>
              <a:rPr lang="en-US" sz="1600" b="1" dirty="0"/>
              <a:t>Messaging </a:t>
            </a:r>
          </a:p>
        </p:txBody>
      </p:sp>
      <p:sp>
        <p:nvSpPr>
          <p:cNvPr id="16" name="TextBox 15"/>
          <p:cNvSpPr txBox="1"/>
          <p:nvPr/>
        </p:nvSpPr>
        <p:spPr>
          <a:xfrm rot="16200000">
            <a:off x="-318791" y="2620285"/>
            <a:ext cx="1311923" cy="338554"/>
          </a:xfrm>
          <a:prstGeom prst="rect">
            <a:avLst/>
          </a:prstGeom>
          <a:noFill/>
        </p:spPr>
        <p:txBody>
          <a:bodyPr wrap="square" rtlCol="0">
            <a:spAutoFit/>
          </a:bodyPr>
          <a:lstStyle/>
          <a:p>
            <a:pPr algn="ctr"/>
            <a:r>
              <a:rPr lang="en-US" sz="1600" b="1" dirty="0"/>
              <a:t>Vouchers</a:t>
            </a:r>
          </a:p>
        </p:txBody>
      </p:sp>
      <p:sp>
        <p:nvSpPr>
          <p:cNvPr id="17" name="Oval 16"/>
          <p:cNvSpPr/>
          <p:nvPr/>
        </p:nvSpPr>
        <p:spPr bwMode="auto">
          <a:xfrm>
            <a:off x="1248780" y="231287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8" name="Oval 17"/>
          <p:cNvSpPr/>
          <p:nvPr/>
        </p:nvSpPr>
        <p:spPr bwMode="auto">
          <a:xfrm>
            <a:off x="1355461" y="187382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9" name="Oval 18"/>
          <p:cNvSpPr/>
          <p:nvPr/>
        </p:nvSpPr>
        <p:spPr bwMode="auto">
          <a:xfrm>
            <a:off x="1610770" y="224429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0" name="Oval 19"/>
          <p:cNvSpPr/>
          <p:nvPr/>
        </p:nvSpPr>
        <p:spPr bwMode="auto">
          <a:xfrm>
            <a:off x="1881239" y="226715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1" name="Oval 20"/>
          <p:cNvSpPr/>
          <p:nvPr/>
        </p:nvSpPr>
        <p:spPr bwMode="auto">
          <a:xfrm>
            <a:off x="2315580" y="191954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2" name="Oval 21"/>
          <p:cNvSpPr/>
          <p:nvPr/>
        </p:nvSpPr>
        <p:spPr bwMode="auto">
          <a:xfrm>
            <a:off x="1835520" y="321297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3" name="Oval 22"/>
          <p:cNvSpPr/>
          <p:nvPr/>
        </p:nvSpPr>
        <p:spPr bwMode="auto">
          <a:xfrm>
            <a:off x="1599298" y="292494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4" name="Oval 23"/>
          <p:cNvSpPr/>
          <p:nvPr/>
        </p:nvSpPr>
        <p:spPr bwMode="auto">
          <a:xfrm>
            <a:off x="2256892" y="273521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5" name="Oval 24"/>
          <p:cNvSpPr/>
          <p:nvPr/>
        </p:nvSpPr>
        <p:spPr bwMode="auto">
          <a:xfrm>
            <a:off x="1670965" y="2689491"/>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6" name="Oval 25"/>
          <p:cNvSpPr/>
          <p:nvPr/>
        </p:nvSpPr>
        <p:spPr bwMode="auto">
          <a:xfrm>
            <a:off x="1881239" y="185096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7" name="Oval 26"/>
          <p:cNvSpPr/>
          <p:nvPr/>
        </p:nvSpPr>
        <p:spPr bwMode="auto">
          <a:xfrm>
            <a:off x="2361299" y="235859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8" name="Oval 27"/>
          <p:cNvSpPr/>
          <p:nvPr/>
        </p:nvSpPr>
        <p:spPr bwMode="auto">
          <a:xfrm>
            <a:off x="2807804" y="226715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29" name="Oval 28"/>
          <p:cNvSpPr/>
          <p:nvPr/>
        </p:nvSpPr>
        <p:spPr bwMode="auto">
          <a:xfrm>
            <a:off x="2914485" y="182810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0" name="Oval 29"/>
          <p:cNvSpPr/>
          <p:nvPr/>
        </p:nvSpPr>
        <p:spPr bwMode="auto">
          <a:xfrm>
            <a:off x="3089744" y="219857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1" name="Oval 30"/>
          <p:cNvSpPr/>
          <p:nvPr/>
        </p:nvSpPr>
        <p:spPr bwMode="auto">
          <a:xfrm>
            <a:off x="3440263" y="222143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2" name="Oval 31"/>
          <p:cNvSpPr/>
          <p:nvPr/>
        </p:nvSpPr>
        <p:spPr bwMode="auto">
          <a:xfrm>
            <a:off x="3874604" y="187382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3" name="Oval 32"/>
          <p:cNvSpPr/>
          <p:nvPr/>
        </p:nvSpPr>
        <p:spPr bwMode="auto">
          <a:xfrm>
            <a:off x="3158322" y="287922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4" name="Oval 33"/>
          <p:cNvSpPr/>
          <p:nvPr/>
        </p:nvSpPr>
        <p:spPr bwMode="auto">
          <a:xfrm>
            <a:off x="3815916" y="2689491"/>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5" name="Oval 34"/>
          <p:cNvSpPr/>
          <p:nvPr/>
        </p:nvSpPr>
        <p:spPr bwMode="auto">
          <a:xfrm>
            <a:off x="3229989" y="2643772"/>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6" name="Oval 35"/>
          <p:cNvSpPr/>
          <p:nvPr/>
        </p:nvSpPr>
        <p:spPr bwMode="auto">
          <a:xfrm>
            <a:off x="3440263" y="180524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7" name="Oval 36"/>
          <p:cNvSpPr/>
          <p:nvPr/>
        </p:nvSpPr>
        <p:spPr bwMode="auto">
          <a:xfrm>
            <a:off x="3920323" y="231287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8" name="Oval 37"/>
          <p:cNvSpPr/>
          <p:nvPr/>
        </p:nvSpPr>
        <p:spPr bwMode="auto">
          <a:xfrm>
            <a:off x="1079612" y="324283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39" name="Oval 38"/>
          <p:cNvSpPr/>
          <p:nvPr/>
        </p:nvSpPr>
        <p:spPr bwMode="auto">
          <a:xfrm>
            <a:off x="1186293" y="280378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0" name="Oval 39"/>
          <p:cNvSpPr/>
          <p:nvPr/>
        </p:nvSpPr>
        <p:spPr bwMode="auto">
          <a:xfrm>
            <a:off x="1361552" y="317425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1" name="Oval 40"/>
          <p:cNvSpPr/>
          <p:nvPr/>
        </p:nvSpPr>
        <p:spPr bwMode="auto">
          <a:xfrm>
            <a:off x="1712071" y="319711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2" name="Oval 41"/>
          <p:cNvSpPr/>
          <p:nvPr/>
        </p:nvSpPr>
        <p:spPr bwMode="auto">
          <a:xfrm>
            <a:off x="2146412" y="284950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3" name="Oval 42"/>
          <p:cNvSpPr/>
          <p:nvPr/>
        </p:nvSpPr>
        <p:spPr bwMode="auto">
          <a:xfrm>
            <a:off x="1430130" y="385490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4" name="Oval 43"/>
          <p:cNvSpPr/>
          <p:nvPr/>
        </p:nvSpPr>
        <p:spPr bwMode="auto">
          <a:xfrm>
            <a:off x="2087724" y="3665172"/>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5" name="Oval 44"/>
          <p:cNvSpPr/>
          <p:nvPr/>
        </p:nvSpPr>
        <p:spPr bwMode="auto">
          <a:xfrm>
            <a:off x="1370841" y="3619453"/>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6" name="Oval 45"/>
          <p:cNvSpPr/>
          <p:nvPr/>
        </p:nvSpPr>
        <p:spPr bwMode="auto">
          <a:xfrm>
            <a:off x="1712071" y="278092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7" name="Oval 46"/>
          <p:cNvSpPr/>
          <p:nvPr/>
        </p:nvSpPr>
        <p:spPr bwMode="auto">
          <a:xfrm>
            <a:off x="2192131" y="328855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8" name="Oval 47"/>
          <p:cNvSpPr/>
          <p:nvPr/>
        </p:nvSpPr>
        <p:spPr bwMode="auto">
          <a:xfrm>
            <a:off x="2909706" y="327526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49" name="Oval 48"/>
          <p:cNvSpPr/>
          <p:nvPr/>
        </p:nvSpPr>
        <p:spPr bwMode="auto">
          <a:xfrm>
            <a:off x="3016387" y="283621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0" name="Oval 49"/>
          <p:cNvSpPr/>
          <p:nvPr/>
        </p:nvSpPr>
        <p:spPr bwMode="auto">
          <a:xfrm>
            <a:off x="3191646" y="320669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1" name="Oval 50"/>
          <p:cNvSpPr/>
          <p:nvPr/>
        </p:nvSpPr>
        <p:spPr bwMode="auto">
          <a:xfrm>
            <a:off x="3542165" y="322955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2" name="Oval 51"/>
          <p:cNvSpPr/>
          <p:nvPr/>
        </p:nvSpPr>
        <p:spPr bwMode="auto">
          <a:xfrm>
            <a:off x="3976506" y="288193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3" name="Oval 52"/>
          <p:cNvSpPr/>
          <p:nvPr/>
        </p:nvSpPr>
        <p:spPr bwMode="auto">
          <a:xfrm>
            <a:off x="3260224" y="388733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4" name="Oval 53"/>
          <p:cNvSpPr/>
          <p:nvPr/>
        </p:nvSpPr>
        <p:spPr bwMode="auto">
          <a:xfrm>
            <a:off x="3701793" y="3535863"/>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5" name="Oval 54"/>
          <p:cNvSpPr/>
          <p:nvPr/>
        </p:nvSpPr>
        <p:spPr bwMode="auto">
          <a:xfrm>
            <a:off x="3331891" y="365188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6" name="Oval 55"/>
          <p:cNvSpPr/>
          <p:nvPr/>
        </p:nvSpPr>
        <p:spPr bwMode="auto">
          <a:xfrm>
            <a:off x="3542165" y="281335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7" name="Oval 56"/>
          <p:cNvSpPr/>
          <p:nvPr/>
        </p:nvSpPr>
        <p:spPr bwMode="auto">
          <a:xfrm>
            <a:off x="4022225" y="332098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8" name="Oval 57"/>
          <p:cNvSpPr/>
          <p:nvPr/>
        </p:nvSpPr>
        <p:spPr bwMode="auto">
          <a:xfrm>
            <a:off x="2045610" y="287922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59" name="Oval 58"/>
          <p:cNvSpPr/>
          <p:nvPr/>
        </p:nvSpPr>
        <p:spPr bwMode="auto">
          <a:xfrm>
            <a:off x="2152291" y="244017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0" name="Oval 59"/>
          <p:cNvSpPr/>
          <p:nvPr/>
        </p:nvSpPr>
        <p:spPr bwMode="auto">
          <a:xfrm>
            <a:off x="2327550" y="281064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1" name="Oval 60"/>
          <p:cNvSpPr/>
          <p:nvPr/>
        </p:nvSpPr>
        <p:spPr bwMode="auto">
          <a:xfrm>
            <a:off x="2678069" y="283350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2" name="Oval 61"/>
          <p:cNvSpPr/>
          <p:nvPr/>
        </p:nvSpPr>
        <p:spPr bwMode="auto">
          <a:xfrm>
            <a:off x="3112410" y="248589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3" name="Oval 62"/>
          <p:cNvSpPr/>
          <p:nvPr/>
        </p:nvSpPr>
        <p:spPr bwMode="auto">
          <a:xfrm>
            <a:off x="2396128" y="3491293"/>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4" name="Oval 63"/>
          <p:cNvSpPr/>
          <p:nvPr/>
        </p:nvSpPr>
        <p:spPr bwMode="auto">
          <a:xfrm>
            <a:off x="3053722" y="330155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5" name="Oval 64"/>
          <p:cNvSpPr/>
          <p:nvPr/>
        </p:nvSpPr>
        <p:spPr bwMode="auto">
          <a:xfrm>
            <a:off x="2467795" y="325584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6" name="Oval 65"/>
          <p:cNvSpPr/>
          <p:nvPr/>
        </p:nvSpPr>
        <p:spPr bwMode="auto">
          <a:xfrm>
            <a:off x="2678069" y="241731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7" name="Oval 66"/>
          <p:cNvSpPr/>
          <p:nvPr/>
        </p:nvSpPr>
        <p:spPr bwMode="auto">
          <a:xfrm>
            <a:off x="3158129" y="292494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8" name="Oval 67"/>
          <p:cNvSpPr/>
          <p:nvPr/>
        </p:nvSpPr>
        <p:spPr bwMode="auto">
          <a:xfrm>
            <a:off x="1289526" y="323926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69" name="Oval 68"/>
          <p:cNvSpPr/>
          <p:nvPr/>
        </p:nvSpPr>
        <p:spPr bwMode="auto">
          <a:xfrm>
            <a:off x="1396207" y="280021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0" name="Oval 69"/>
          <p:cNvSpPr/>
          <p:nvPr/>
        </p:nvSpPr>
        <p:spPr bwMode="auto">
          <a:xfrm>
            <a:off x="1571466" y="317068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1" name="Oval 70"/>
          <p:cNvSpPr/>
          <p:nvPr/>
        </p:nvSpPr>
        <p:spPr bwMode="auto">
          <a:xfrm>
            <a:off x="1921985" y="319354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2" name="Oval 71"/>
          <p:cNvSpPr/>
          <p:nvPr/>
        </p:nvSpPr>
        <p:spPr bwMode="auto">
          <a:xfrm>
            <a:off x="2356326" y="284593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3" name="Oval 72"/>
          <p:cNvSpPr/>
          <p:nvPr/>
        </p:nvSpPr>
        <p:spPr bwMode="auto">
          <a:xfrm>
            <a:off x="1640044" y="3851333"/>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4" name="Oval 73"/>
          <p:cNvSpPr/>
          <p:nvPr/>
        </p:nvSpPr>
        <p:spPr bwMode="auto">
          <a:xfrm>
            <a:off x="2297638" y="366159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5" name="Oval 74"/>
          <p:cNvSpPr/>
          <p:nvPr/>
        </p:nvSpPr>
        <p:spPr bwMode="auto">
          <a:xfrm>
            <a:off x="1711711" y="361588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6" name="Oval 75"/>
          <p:cNvSpPr/>
          <p:nvPr/>
        </p:nvSpPr>
        <p:spPr bwMode="auto">
          <a:xfrm>
            <a:off x="1921985" y="277735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7" name="Oval 76"/>
          <p:cNvSpPr/>
          <p:nvPr/>
        </p:nvSpPr>
        <p:spPr bwMode="auto">
          <a:xfrm>
            <a:off x="2402045" y="328498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8" name="Oval 77"/>
          <p:cNvSpPr/>
          <p:nvPr/>
        </p:nvSpPr>
        <p:spPr bwMode="auto">
          <a:xfrm>
            <a:off x="2981714" y="246527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79" name="Oval 78"/>
          <p:cNvSpPr/>
          <p:nvPr/>
        </p:nvSpPr>
        <p:spPr bwMode="auto">
          <a:xfrm>
            <a:off x="3088395" y="202622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0" name="Oval 79"/>
          <p:cNvSpPr/>
          <p:nvPr/>
        </p:nvSpPr>
        <p:spPr bwMode="auto">
          <a:xfrm>
            <a:off x="3263654" y="239669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1" name="Oval 80"/>
          <p:cNvSpPr/>
          <p:nvPr/>
        </p:nvSpPr>
        <p:spPr bwMode="auto">
          <a:xfrm>
            <a:off x="3614173" y="241955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2" name="Oval 81"/>
          <p:cNvSpPr/>
          <p:nvPr/>
        </p:nvSpPr>
        <p:spPr bwMode="auto">
          <a:xfrm>
            <a:off x="4048514" y="207194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3" name="Oval 82"/>
          <p:cNvSpPr/>
          <p:nvPr/>
        </p:nvSpPr>
        <p:spPr bwMode="auto">
          <a:xfrm>
            <a:off x="3332232" y="307734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4" name="Oval 83"/>
          <p:cNvSpPr/>
          <p:nvPr/>
        </p:nvSpPr>
        <p:spPr bwMode="auto">
          <a:xfrm>
            <a:off x="3989826" y="288761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5" name="Oval 84"/>
          <p:cNvSpPr/>
          <p:nvPr/>
        </p:nvSpPr>
        <p:spPr bwMode="auto">
          <a:xfrm>
            <a:off x="3403899" y="2841891"/>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6" name="Oval 85"/>
          <p:cNvSpPr/>
          <p:nvPr/>
        </p:nvSpPr>
        <p:spPr bwMode="auto">
          <a:xfrm>
            <a:off x="3614173" y="200336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7" name="Oval 86"/>
          <p:cNvSpPr/>
          <p:nvPr/>
        </p:nvSpPr>
        <p:spPr bwMode="auto">
          <a:xfrm>
            <a:off x="4094233" y="251099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8" name="Oval 87"/>
          <p:cNvSpPr/>
          <p:nvPr/>
        </p:nvSpPr>
        <p:spPr bwMode="auto">
          <a:xfrm>
            <a:off x="2801694" y="246527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89" name="Oval 88"/>
          <p:cNvSpPr/>
          <p:nvPr/>
        </p:nvSpPr>
        <p:spPr bwMode="auto">
          <a:xfrm>
            <a:off x="2908375" y="202622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0" name="Oval 89"/>
          <p:cNvSpPr/>
          <p:nvPr/>
        </p:nvSpPr>
        <p:spPr bwMode="auto">
          <a:xfrm>
            <a:off x="3083634" y="239669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1" name="Oval 90"/>
          <p:cNvSpPr/>
          <p:nvPr/>
        </p:nvSpPr>
        <p:spPr bwMode="auto">
          <a:xfrm>
            <a:off x="3434153" y="241955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2" name="Oval 91"/>
          <p:cNvSpPr/>
          <p:nvPr/>
        </p:nvSpPr>
        <p:spPr bwMode="auto">
          <a:xfrm>
            <a:off x="3868494" y="207194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3" name="Oval 92"/>
          <p:cNvSpPr/>
          <p:nvPr/>
        </p:nvSpPr>
        <p:spPr bwMode="auto">
          <a:xfrm>
            <a:off x="3152212" y="307734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4" name="Oval 93"/>
          <p:cNvSpPr/>
          <p:nvPr/>
        </p:nvSpPr>
        <p:spPr bwMode="auto">
          <a:xfrm>
            <a:off x="3809806" y="288761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5" name="Oval 94"/>
          <p:cNvSpPr/>
          <p:nvPr/>
        </p:nvSpPr>
        <p:spPr bwMode="auto">
          <a:xfrm>
            <a:off x="3223879" y="2841891"/>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6" name="Oval 95"/>
          <p:cNvSpPr/>
          <p:nvPr/>
        </p:nvSpPr>
        <p:spPr bwMode="auto">
          <a:xfrm>
            <a:off x="3434153" y="200336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7" name="Oval 96"/>
          <p:cNvSpPr/>
          <p:nvPr/>
        </p:nvSpPr>
        <p:spPr bwMode="auto">
          <a:xfrm>
            <a:off x="3914213" y="2510995"/>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8" name="Oval 97"/>
          <p:cNvSpPr/>
          <p:nvPr/>
        </p:nvSpPr>
        <p:spPr bwMode="auto">
          <a:xfrm>
            <a:off x="1401180" y="3098822"/>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99" name="Oval 98"/>
          <p:cNvSpPr/>
          <p:nvPr/>
        </p:nvSpPr>
        <p:spPr bwMode="auto">
          <a:xfrm>
            <a:off x="1507861" y="2659772"/>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0" name="Oval 99"/>
          <p:cNvSpPr/>
          <p:nvPr/>
        </p:nvSpPr>
        <p:spPr bwMode="auto">
          <a:xfrm>
            <a:off x="1683120" y="3030243"/>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1" name="Oval 100"/>
          <p:cNvSpPr/>
          <p:nvPr/>
        </p:nvSpPr>
        <p:spPr bwMode="auto">
          <a:xfrm>
            <a:off x="2033639" y="3053103"/>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2" name="Oval 101"/>
          <p:cNvSpPr/>
          <p:nvPr/>
        </p:nvSpPr>
        <p:spPr bwMode="auto">
          <a:xfrm>
            <a:off x="2467980" y="2705491"/>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3" name="Oval 102"/>
          <p:cNvSpPr/>
          <p:nvPr/>
        </p:nvSpPr>
        <p:spPr bwMode="auto">
          <a:xfrm>
            <a:off x="1751698" y="371089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4" name="Oval 103"/>
          <p:cNvSpPr/>
          <p:nvPr/>
        </p:nvSpPr>
        <p:spPr bwMode="auto">
          <a:xfrm>
            <a:off x="2409292" y="3521156"/>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5" name="Oval 104"/>
          <p:cNvSpPr/>
          <p:nvPr/>
        </p:nvSpPr>
        <p:spPr bwMode="auto">
          <a:xfrm>
            <a:off x="1823365" y="347543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6" name="Oval 105"/>
          <p:cNvSpPr/>
          <p:nvPr/>
        </p:nvSpPr>
        <p:spPr bwMode="auto">
          <a:xfrm>
            <a:off x="2033639" y="2636912"/>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7" name="Oval 106"/>
          <p:cNvSpPr/>
          <p:nvPr/>
        </p:nvSpPr>
        <p:spPr bwMode="auto">
          <a:xfrm>
            <a:off x="2513699" y="3144541"/>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8" name="Oval 107"/>
          <p:cNvSpPr/>
          <p:nvPr/>
        </p:nvSpPr>
        <p:spPr bwMode="auto">
          <a:xfrm>
            <a:off x="2117618" y="291522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09" name="Oval 108"/>
          <p:cNvSpPr/>
          <p:nvPr/>
        </p:nvSpPr>
        <p:spPr bwMode="auto">
          <a:xfrm>
            <a:off x="2224299" y="247617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0" name="Oval 109"/>
          <p:cNvSpPr/>
          <p:nvPr/>
        </p:nvSpPr>
        <p:spPr bwMode="auto">
          <a:xfrm>
            <a:off x="2399558" y="284665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1" name="Oval 110"/>
          <p:cNvSpPr/>
          <p:nvPr/>
        </p:nvSpPr>
        <p:spPr bwMode="auto">
          <a:xfrm>
            <a:off x="2750077" y="2869510"/>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2" name="Oval 111"/>
          <p:cNvSpPr/>
          <p:nvPr/>
        </p:nvSpPr>
        <p:spPr bwMode="auto">
          <a:xfrm>
            <a:off x="3184418" y="252189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3" name="Oval 112"/>
          <p:cNvSpPr/>
          <p:nvPr/>
        </p:nvSpPr>
        <p:spPr bwMode="auto">
          <a:xfrm>
            <a:off x="2468136" y="3527297"/>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4" name="Oval 113"/>
          <p:cNvSpPr/>
          <p:nvPr/>
        </p:nvSpPr>
        <p:spPr bwMode="auto">
          <a:xfrm>
            <a:off x="3125730" y="3337563"/>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5" name="Oval 114"/>
          <p:cNvSpPr/>
          <p:nvPr/>
        </p:nvSpPr>
        <p:spPr bwMode="auto">
          <a:xfrm>
            <a:off x="2539803" y="3291844"/>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6" name="Oval 115"/>
          <p:cNvSpPr/>
          <p:nvPr/>
        </p:nvSpPr>
        <p:spPr bwMode="auto">
          <a:xfrm>
            <a:off x="2750077" y="2453319"/>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7" name="Oval 116"/>
          <p:cNvSpPr/>
          <p:nvPr/>
        </p:nvSpPr>
        <p:spPr bwMode="auto">
          <a:xfrm>
            <a:off x="3230137" y="2960948"/>
            <a:ext cx="45719" cy="45719"/>
          </a:xfrm>
          <a:prstGeom prst="ellipse">
            <a:avLst/>
          </a:prstGeom>
          <a:solidFill>
            <a:srgbClr val="688A9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18" name="Oval 117"/>
          <p:cNvSpPr/>
          <p:nvPr/>
        </p:nvSpPr>
        <p:spPr bwMode="auto">
          <a:xfrm>
            <a:off x="1561623" y="2188850"/>
            <a:ext cx="124140" cy="151138"/>
          </a:xfrm>
          <a:prstGeom prst="ellips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20" name="TextBox 119"/>
          <p:cNvSpPr txBox="1"/>
          <p:nvPr/>
        </p:nvSpPr>
        <p:spPr>
          <a:xfrm>
            <a:off x="985899" y="3498987"/>
            <a:ext cx="375653" cy="307777"/>
          </a:xfrm>
          <a:prstGeom prst="rect">
            <a:avLst/>
          </a:prstGeom>
          <a:noFill/>
        </p:spPr>
        <p:txBody>
          <a:bodyPr wrap="square" rtlCol="0">
            <a:spAutoFit/>
          </a:bodyPr>
          <a:lstStyle/>
          <a:p>
            <a:r>
              <a:rPr lang="en-US" dirty="0"/>
              <a:t>A</a:t>
            </a:r>
          </a:p>
        </p:txBody>
      </p:sp>
      <p:sp>
        <p:nvSpPr>
          <p:cNvPr id="121" name="TextBox 120"/>
          <p:cNvSpPr txBox="1"/>
          <p:nvPr/>
        </p:nvSpPr>
        <p:spPr>
          <a:xfrm>
            <a:off x="1280023" y="1963775"/>
            <a:ext cx="375653" cy="307777"/>
          </a:xfrm>
          <a:prstGeom prst="rect">
            <a:avLst/>
          </a:prstGeom>
          <a:noFill/>
        </p:spPr>
        <p:txBody>
          <a:bodyPr wrap="square" rtlCol="0">
            <a:spAutoFit/>
          </a:bodyPr>
          <a:lstStyle/>
          <a:p>
            <a:r>
              <a:rPr lang="en-US" dirty="0"/>
              <a:t>B</a:t>
            </a:r>
          </a:p>
        </p:txBody>
      </p:sp>
      <p:sp>
        <p:nvSpPr>
          <p:cNvPr id="123" name="TextBox 122"/>
          <p:cNvSpPr txBox="1"/>
          <p:nvPr/>
        </p:nvSpPr>
        <p:spPr>
          <a:xfrm>
            <a:off x="3485982" y="2032210"/>
            <a:ext cx="375653" cy="307777"/>
          </a:xfrm>
          <a:prstGeom prst="rect">
            <a:avLst/>
          </a:prstGeom>
          <a:noFill/>
        </p:spPr>
        <p:txBody>
          <a:bodyPr wrap="square" rtlCol="0">
            <a:spAutoFit/>
          </a:bodyPr>
          <a:lstStyle/>
          <a:p>
            <a:r>
              <a:rPr lang="en-US" dirty="0"/>
              <a:t>C</a:t>
            </a:r>
          </a:p>
        </p:txBody>
      </p:sp>
      <p:sp>
        <p:nvSpPr>
          <p:cNvPr id="125" name="TextBox 124"/>
          <p:cNvSpPr txBox="1"/>
          <p:nvPr/>
        </p:nvSpPr>
        <p:spPr>
          <a:xfrm>
            <a:off x="3419872" y="3248506"/>
            <a:ext cx="375653" cy="307777"/>
          </a:xfrm>
          <a:prstGeom prst="rect">
            <a:avLst/>
          </a:prstGeom>
          <a:noFill/>
        </p:spPr>
        <p:txBody>
          <a:bodyPr wrap="square" rtlCol="0">
            <a:spAutoFit/>
          </a:bodyPr>
          <a:lstStyle/>
          <a:p>
            <a:r>
              <a:rPr lang="en-US" dirty="0"/>
              <a:t>D</a:t>
            </a:r>
          </a:p>
        </p:txBody>
      </p:sp>
      <p:sp>
        <p:nvSpPr>
          <p:cNvPr id="128" name="Rectangle 127"/>
          <p:cNvSpPr/>
          <p:nvPr/>
        </p:nvSpPr>
        <p:spPr bwMode="auto">
          <a:xfrm>
            <a:off x="5382630" y="1676520"/>
            <a:ext cx="3323220" cy="234026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29" name="TextBox 128"/>
          <p:cNvSpPr txBox="1"/>
          <p:nvPr/>
        </p:nvSpPr>
        <p:spPr>
          <a:xfrm>
            <a:off x="5940152" y="4062554"/>
            <a:ext cx="2187565" cy="338554"/>
          </a:xfrm>
          <a:prstGeom prst="rect">
            <a:avLst/>
          </a:prstGeom>
          <a:noFill/>
        </p:spPr>
        <p:txBody>
          <a:bodyPr wrap="square" rtlCol="0">
            <a:spAutoFit/>
          </a:bodyPr>
          <a:lstStyle/>
          <a:p>
            <a:pPr algn="ctr"/>
            <a:r>
              <a:rPr lang="en-US" sz="1600" b="1" dirty="0"/>
              <a:t>Effort</a:t>
            </a:r>
          </a:p>
        </p:txBody>
      </p:sp>
      <p:sp>
        <p:nvSpPr>
          <p:cNvPr id="130" name="TextBox 129"/>
          <p:cNvSpPr txBox="1"/>
          <p:nvPr/>
        </p:nvSpPr>
        <p:spPr>
          <a:xfrm rot="16200000">
            <a:off x="4243418" y="2677373"/>
            <a:ext cx="1830778" cy="338554"/>
          </a:xfrm>
          <a:prstGeom prst="rect">
            <a:avLst/>
          </a:prstGeom>
          <a:noFill/>
        </p:spPr>
        <p:txBody>
          <a:bodyPr wrap="square" rtlCol="0">
            <a:spAutoFit/>
          </a:bodyPr>
          <a:lstStyle/>
          <a:p>
            <a:pPr algn="ctr"/>
            <a:r>
              <a:rPr lang="en-US" sz="1600" b="1" dirty="0" err="1">
                <a:latin typeface="Symbol" pitchFamily="18" charset="2"/>
              </a:rPr>
              <a:t>D</a:t>
            </a:r>
            <a:r>
              <a:rPr lang="en-US" sz="1600" b="1" dirty="0" err="1"/>
              <a:t>NRx</a:t>
            </a:r>
            <a:r>
              <a:rPr lang="en-US" sz="1600" b="1" dirty="0"/>
              <a:t> Share</a:t>
            </a:r>
          </a:p>
        </p:txBody>
      </p:sp>
      <p:sp>
        <p:nvSpPr>
          <p:cNvPr id="131" name="Rectangle 130"/>
          <p:cNvSpPr/>
          <p:nvPr/>
        </p:nvSpPr>
        <p:spPr bwMode="auto">
          <a:xfrm>
            <a:off x="1295636" y="3549712"/>
            <a:ext cx="180232" cy="176447"/>
          </a:xfrm>
          <a:prstGeom prst="rect">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32" name="Isosceles Triangle 131"/>
          <p:cNvSpPr/>
          <p:nvPr/>
        </p:nvSpPr>
        <p:spPr bwMode="auto">
          <a:xfrm>
            <a:off x="3593782" y="3405135"/>
            <a:ext cx="258138" cy="239889"/>
          </a:xfrm>
          <a:prstGeom prst="triangl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33" name="5-Point Star 132"/>
          <p:cNvSpPr/>
          <p:nvPr/>
        </p:nvSpPr>
        <p:spPr bwMode="auto">
          <a:xfrm>
            <a:off x="3743908" y="1952836"/>
            <a:ext cx="265385" cy="275604"/>
          </a:xfrm>
          <a:prstGeom prst="star5">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35" name="Arc 14"/>
          <p:cNvSpPr>
            <a:spLocks/>
          </p:cNvSpPr>
          <p:nvPr/>
        </p:nvSpPr>
        <p:spPr bwMode="gray">
          <a:xfrm rot="10426198" flipV="1">
            <a:off x="5387874" y="2000971"/>
            <a:ext cx="2946431" cy="1262287"/>
          </a:xfrm>
          <a:custGeom>
            <a:avLst/>
            <a:gdLst>
              <a:gd name="G0" fmla="+- 7 0 0"/>
              <a:gd name="G1" fmla="+- 21600 0 0"/>
              <a:gd name="G2" fmla="+- 21600 0 0"/>
              <a:gd name="T0" fmla="*/ 0 w 21607"/>
              <a:gd name="T1" fmla="*/ 0 h 21600"/>
              <a:gd name="T2" fmla="*/ 21607 w 21607"/>
              <a:gd name="T3" fmla="*/ 21600 h 21600"/>
              <a:gd name="T4" fmla="*/ 7 w 21607"/>
              <a:gd name="T5" fmla="*/ 21600 h 21600"/>
            </a:gdLst>
            <a:ahLst/>
            <a:cxnLst>
              <a:cxn ang="0">
                <a:pos x="T0" y="T1"/>
              </a:cxn>
              <a:cxn ang="0">
                <a:pos x="T2" y="T3"/>
              </a:cxn>
              <a:cxn ang="0">
                <a:pos x="T4" y="T5"/>
              </a:cxn>
            </a:cxnLst>
            <a:rect l="0" t="0" r="r" b="b"/>
            <a:pathLst>
              <a:path w="21607" h="21600" fill="none" extrusionOk="0">
                <a:moveTo>
                  <a:pt x="0" y="0"/>
                </a:moveTo>
                <a:cubicBezTo>
                  <a:pt x="2" y="0"/>
                  <a:pt x="4" y="-1"/>
                  <a:pt x="7" y="0"/>
                </a:cubicBezTo>
                <a:cubicBezTo>
                  <a:pt x="11936" y="0"/>
                  <a:pt x="21607" y="9670"/>
                  <a:pt x="21607" y="21600"/>
                </a:cubicBezTo>
              </a:path>
              <a:path w="21607" h="21600" stroke="0" extrusionOk="0">
                <a:moveTo>
                  <a:pt x="0" y="0"/>
                </a:moveTo>
                <a:cubicBezTo>
                  <a:pt x="2" y="0"/>
                  <a:pt x="4" y="-1"/>
                  <a:pt x="7" y="0"/>
                </a:cubicBezTo>
                <a:cubicBezTo>
                  <a:pt x="11936" y="0"/>
                  <a:pt x="21607" y="9670"/>
                  <a:pt x="21607" y="21600"/>
                </a:cubicBezTo>
                <a:lnTo>
                  <a:pt x="7" y="21600"/>
                </a:lnTo>
                <a:close/>
              </a:path>
            </a:pathLst>
          </a:custGeom>
          <a:noFill/>
          <a:ln w="25400">
            <a:solidFill>
              <a:schemeClr val="accent1"/>
            </a:solidFill>
            <a:round/>
            <a:headEnd/>
            <a:tailEnd/>
          </a:ln>
          <a:effectLst/>
        </p:spPr>
        <p:txBody>
          <a:bodyPr wrap="none" anchor="ctr"/>
          <a:lstStyle/>
          <a:p>
            <a:endParaRPr lang="en-US"/>
          </a:p>
        </p:txBody>
      </p:sp>
      <p:sp>
        <p:nvSpPr>
          <p:cNvPr id="136" name="Arc 18"/>
          <p:cNvSpPr>
            <a:spLocks/>
          </p:cNvSpPr>
          <p:nvPr/>
        </p:nvSpPr>
        <p:spPr bwMode="gray">
          <a:xfrm rot="10800000" flipV="1">
            <a:off x="5468439" y="2587015"/>
            <a:ext cx="2785515" cy="1274033"/>
          </a:xfrm>
          <a:custGeom>
            <a:avLst/>
            <a:gdLst>
              <a:gd name="G0" fmla="+- 108 0 0"/>
              <a:gd name="G1" fmla="+- 21600 0 0"/>
              <a:gd name="G2" fmla="+- 21600 0 0"/>
              <a:gd name="T0" fmla="*/ 0 w 21708"/>
              <a:gd name="T1" fmla="*/ 0 h 21600"/>
              <a:gd name="T2" fmla="*/ 21708 w 21708"/>
              <a:gd name="T3" fmla="*/ 21600 h 21600"/>
              <a:gd name="T4" fmla="*/ 108 w 21708"/>
              <a:gd name="T5" fmla="*/ 21600 h 21600"/>
            </a:gdLst>
            <a:ahLst/>
            <a:cxnLst>
              <a:cxn ang="0">
                <a:pos x="T0" y="T1"/>
              </a:cxn>
              <a:cxn ang="0">
                <a:pos x="T2" y="T3"/>
              </a:cxn>
              <a:cxn ang="0">
                <a:pos x="T4" y="T5"/>
              </a:cxn>
            </a:cxnLst>
            <a:rect l="0" t="0" r="r" b="b"/>
            <a:pathLst>
              <a:path w="21708" h="21600" fill="none" extrusionOk="0">
                <a:moveTo>
                  <a:pt x="0" y="0"/>
                </a:moveTo>
                <a:cubicBezTo>
                  <a:pt x="36" y="0"/>
                  <a:pt x="72" y="-1"/>
                  <a:pt x="108" y="0"/>
                </a:cubicBezTo>
                <a:cubicBezTo>
                  <a:pt x="12037" y="0"/>
                  <a:pt x="21708" y="9670"/>
                  <a:pt x="21708" y="21600"/>
                </a:cubicBezTo>
              </a:path>
              <a:path w="21708" h="21600" stroke="0" extrusionOk="0">
                <a:moveTo>
                  <a:pt x="0" y="0"/>
                </a:moveTo>
                <a:cubicBezTo>
                  <a:pt x="36" y="0"/>
                  <a:pt x="72" y="-1"/>
                  <a:pt x="108" y="0"/>
                </a:cubicBezTo>
                <a:cubicBezTo>
                  <a:pt x="12037" y="0"/>
                  <a:pt x="21708" y="9670"/>
                  <a:pt x="21708" y="21600"/>
                </a:cubicBezTo>
                <a:lnTo>
                  <a:pt x="108" y="21600"/>
                </a:lnTo>
                <a:close/>
              </a:path>
            </a:pathLst>
          </a:custGeom>
          <a:noFill/>
          <a:ln w="25400">
            <a:solidFill>
              <a:srgbClr val="008000"/>
            </a:solidFill>
            <a:round/>
            <a:headEnd/>
            <a:tailEnd/>
          </a:ln>
          <a:effectLst/>
        </p:spPr>
        <p:txBody>
          <a:bodyPr wrap="none" anchor="ctr"/>
          <a:lstStyle/>
          <a:p>
            <a:endParaRPr lang="en-US"/>
          </a:p>
        </p:txBody>
      </p:sp>
      <p:sp>
        <p:nvSpPr>
          <p:cNvPr id="137" name="TextBox 136"/>
          <p:cNvSpPr txBox="1"/>
          <p:nvPr/>
        </p:nvSpPr>
        <p:spPr>
          <a:xfrm>
            <a:off x="6444208" y="2743200"/>
            <a:ext cx="2187565" cy="338554"/>
          </a:xfrm>
          <a:prstGeom prst="rect">
            <a:avLst/>
          </a:prstGeom>
          <a:noFill/>
        </p:spPr>
        <p:txBody>
          <a:bodyPr wrap="square" rtlCol="0">
            <a:spAutoFit/>
          </a:bodyPr>
          <a:lstStyle/>
          <a:p>
            <a:pPr algn="ctr"/>
            <a:r>
              <a:rPr lang="en-US" sz="1600" b="1" dirty="0"/>
              <a:t>Vouchers</a:t>
            </a:r>
          </a:p>
        </p:txBody>
      </p:sp>
      <p:sp>
        <p:nvSpPr>
          <p:cNvPr id="138" name="TextBox 137"/>
          <p:cNvSpPr txBox="1"/>
          <p:nvPr/>
        </p:nvSpPr>
        <p:spPr>
          <a:xfrm>
            <a:off x="6518285" y="2046330"/>
            <a:ext cx="2187565" cy="338554"/>
          </a:xfrm>
          <a:prstGeom prst="rect">
            <a:avLst/>
          </a:prstGeom>
          <a:noFill/>
        </p:spPr>
        <p:txBody>
          <a:bodyPr wrap="square" rtlCol="0">
            <a:spAutoFit/>
          </a:bodyPr>
          <a:lstStyle/>
          <a:p>
            <a:pPr algn="ctr"/>
            <a:r>
              <a:rPr lang="en-US" sz="1600" b="1" dirty="0"/>
              <a:t>Messages</a:t>
            </a:r>
          </a:p>
        </p:txBody>
      </p:sp>
      <p:sp>
        <p:nvSpPr>
          <p:cNvPr id="139" name="Rectangle 138"/>
          <p:cNvSpPr/>
          <p:nvPr/>
        </p:nvSpPr>
        <p:spPr bwMode="auto">
          <a:xfrm>
            <a:off x="5580112" y="3320988"/>
            <a:ext cx="180232" cy="176447"/>
          </a:xfrm>
          <a:prstGeom prst="rect">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40" name="Rectangle 139"/>
          <p:cNvSpPr/>
          <p:nvPr/>
        </p:nvSpPr>
        <p:spPr bwMode="auto">
          <a:xfrm>
            <a:off x="5566988" y="2833506"/>
            <a:ext cx="180232" cy="176447"/>
          </a:xfrm>
          <a:prstGeom prst="rect">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41" name="Oval 140"/>
          <p:cNvSpPr/>
          <p:nvPr/>
        </p:nvSpPr>
        <p:spPr bwMode="auto">
          <a:xfrm>
            <a:off x="7256172" y="2564904"/>
            <a:ext cx="124140" cy="151138"/>
          </a:xfrm>
          <a:prstGeom prst="ellips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44" name="Oval 143"/>
          <p:cNvSpPr/>
          <p:nvPr/>
        </p:nvSpPr>
        <p:spPr bwMode="auto">
          <a:xfrm>
            <a:off x="5816012" y="2561343"/>
            <a:ext cx="124140" cy="151138"/>
          </a:xfrm>
          <a:prstGeom prst="ellips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45" name="Isosceles Triangle 144"/>
          <p:cNvSpPr/>
          <p:nvPr/>
        </p:nvSpPr>
        <p:spPr bwMode="auto">
          <a:xfrm>
            <a:off x="7256172" y="1832891"/>
            <a:ext cx="258138" cy="239889"/>
          </a:xfrm>
          <a:prstGeom prst="triangl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46" name="Isosceles Triangle 145"/>
          <p:cNvSpPr/>
          <p:nvPr/>
        </p:nvSpPr>
        <p:spPr bwMode="auto">
          <a:xfrm>
            <a:off x="5747220" y="3054314"/>
            <a:ext cx="258138" cy="239889"/>
          </a:xfrm>
          <a:prstGeom prst="triangl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47" name="5-Point Star 146"/>
          <p:cNvSpPr/>
          <p:nvPr/>
        </p:nvSpPr>
        <p:spPr bwMode="auto">
          <a:xfrm>
            <a:off x="7668344" y="1758883"/>
            <a:ext cx="265385" cy="275604"/>
          </a:xfrm>
          <a:prstGeom prst="star5">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sp>
        <p:nvSpPr>
          <p:cNvPr id="148" name="5-Point Star 147"/>
          <p:cNvSpPr/>
          <p:nvPr/>
        </p:nvSpPr>
        <p:spPr bwMode="auto">
          <a:xfrm>
            <a:off x="7668344" y="2436877"/>
            <a:ext cx="265385" cy="275604"/>
          </a:xfrm>
          <a:prstGeom prst="star5">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lang="en-US"/>
          </a:p>
        </p:txBody>
      </p:sp>
      <p:graphicFrame>
        <p:nvGraphicFramePr>
          <p:cNvPr id="149" name="Illustration"/>
          <p:cNvGraphicFramePr>
            <a:graphicFrameLocks noGrp="1"/>
          </p:cNvGraphicFramePr>
          <p:nvPr/>
        </p:nvGraphicFramePr>
        <p:xfrm>
          <a:off x="7010400" y="4648200"/>
          <a:ext cx="1676400" cy="3810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tblGrid>
              <a:tr h="381000">
                <a:tc>
                  <a:txBody>
                    <a:bodyPr/>
                    <a:lstStyle/>
                    <a:p>
                      <a:pPr algn="ctr"/>
                      <a:r>
                        <a:rPr kumimoji="0" lang="en-US" sz="1200" b="1" i="1" u="none" baseline="0" dirty="0">
                          <a:solidFill>
                            <a:srgbClr val="506772"/>
                          </a:solidFill>
                          <a:effectLst/>
                          <a:latin typeface="Arial"/>
                        </a:rPr>
                        <a:t>Illustration</a:t>
                      </a:r>
                    </a:p>
                  </a:txBody>
                  <a:tcPr marL="0" marR="0" marT="45719" marB="45719" anchor="b">
                    <a:lnL w="12700" cmpd="sng">
                      <a:noFill/>
                    </a:lnL>
                    <a:lnR w="12700" cmpd="sng">
                      <a:noFill/>
                    </a:lnR>
                    <a:lnT w="25400" cmpd="sng">
                      <a:solidFill>
                        <a:srgbClr val="506772"/>
                      </a:solidFill>
                    </a:lnT>
                    <a:lnB w="25400" cmpd="sng">
                      <a:solidFill>
                        <a:srgbClr val="506772"/>
                      </a:solidFill>
                    </a:lnB>
                    <a:solidFill>
                      <a:schemeClr val="accent1">
                        <a:alpha val="0"/>
                      </a:schemeClr>
                    </a:solidFill>
                  </a:tcPr>
                </a:tc>
                <a:extLst>
                  <a:ext uri="{0D108BD9-81ED-4DB2-BD59-A6C34878D82A}">
                    <a16:rowId xmlns:a16="http://schemas.microsoft.com/office/drawing/2014/main" val="10000"/>
                  </a:ext>
                </a:extLst>
              </a:tr>
            </a:tbl>
          </a:graphicData>
        </a:graphic>
      </p:graphicFrame>
      <p:sp>
        <p:nvSpPr>
          <p:cNvPr id="151" name="TextBox 150"/>
          <p:cNvSpPr txBox="1"/>
          <p:nvPr/>
        </p:nvSpPr>
        <p:spPr>
          <a:xfrm>
            <a:off x="4319972" y="5587425"/>
            <a:ext cx="3082044" cy="584775"/>
          </a:xfrm>
          <a:prstGeom prst="rect">
            <a:avLst/>
          </a:prstGeom>
          <a:noFill/>
        </p:spPr>
        <p:txBody>
          <a:bodyPr wrap="square" rtlCol="0">
            <a:spAutoFit/>
          </a:bodyPr>
          <a:lstStyle/>
          <a:p>
            <a:r>
              <a:rPr lang="en-US" sz="1600" b="1" dirty="0"/>
              <a:t>Scatter plot for high decile physicians</a:t>
            </a:r>
          </a:p>
        </p:txBody>
      </p:sp>
      <p:pic>
        <p:nvPicPr>
          <p:cNvPr id="1029" name="Picture 5"/>
          <p:cNvPicPr>
            <a:picLocks noChangeAspect="1" noChangeArrowheads="1"/>
          </p:cNvPicPr>
          <p:nvPr/>
        </p:nvPicPr>
        <p:blipFill>
          <a:blip r:embed="rId3" cstate="print"/>
          <a:srcRect/>
          <a:stretch>
            <a:fillRect/>
          </a:stretch>
        </p:blipFill>
        <p:spPr bwMode="auto">
          <a:xfrm>
            <a:off x="838200" y="4648200"/>
            <a:ext cx="3276600" cy="197320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ChangeArrowheads="1"/>
          </p:cNvSpPr>
          <p:nvPr/>
        </p:nvSpPr>
        <p:spPr bwMode="auto">
          <a:xfrm>
            <a:off x="476250" y="2524546"/>
            <a:ext cx="8667750" cy="447254"/>
          </a:xfrm>
          <a:prstGeom prst="rect">
            <a:avLst/>
          </a:prstGeom>
          <a:solidFill>
            <a:schemeClr val="accent6"/>
          </a:solidFill>
          <a:ln w="12700"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272387" name="Rectangle 3"/>
          <p:cNvSpPr>
            <a:spLocks noGrp="1" noChangeArrowheads="1"/>
          </p:cNvSpPr>
          <p:nvPr>
            <p:ph type="title"/>
          </p:nvPr>
        </p:nvSpPr>
        <p:spPr>
          <a:xfrm>
            <a:off x="481011" y="420964"/>
            <a:ext cx="8275637" cy="347525"/>
          </a:xfrm>
        </p:spPr>
        <p:txBody>
          <a:bodyPr/>
          <a:lstStyle/>
          <a:p>
            <a:r>
              <a:rPr lang="en-US" sz="1800" dirty="0"/>
              <a:t>Agenda</a:t>
            </a:r>
          </a:p>
        </p:txBody>
      </p:sp>
      <p:sp>
        <p:nvSpPr>
          <p:cNvPr id="272388" name="Rectangle 4"/>
          <p:cNvSpPr>
            <a:spLocks noGrp="1" noChangeArrowheads="1"/>
          </p:cNvSpPr>
          <p:nvPr>
            <p:ph type="body" idx="1"/>
          </p:nvPr>
        </p:nvSpPr>
        <p:spPr/>
        <p:txBody>
          <a:bodyPr/>
          <a:lstStyle/>
          <a:p>
            <a:pPr>
              <a:spcAft>
                <a:spcPts val="1200"/>
              </a:spcAft>
            </a:pPr>
            <a:r>
              <a:rPr lang="en-US" sz="1800" dirty="0"/>
              <a:t>Project Overview and Executive Summary</a:t>
            </a:r>
          </a:p>
          <a:p>
            <a:pPr>
              <a:spcAft>
                <a:spcPts val="1200"/>
              </a:spcAft>
            </a:pPr>
            <a:r>
              <a:rPr lang="en-US" sz="1800" dirty="0"/>
              <a:t>Methodology to Quantify Responsiveness</a:t>
            </a:r>
          </a:p>
          <a:p>
            <a:pPr>
              <a:spcAft>
                <a:spcPts val="1200"/>
              </a:spcAft>
            </a:pPr>
            <a:r>
              <a:rPr lang="en-US" dirty="0">
                <a:solidFill>
                  <a:schemeClr val="bg1"/>
                </a:solidFill>
              </a:rPr>
              <a:t>Historical Responsiveness Results</a:t>
            </a:r>
          </a:p>
          <a:p>
            <a:pPr>
              <a:spcAft>
                <a:spcPts val="1200"/>
              </a:spcAft>
            </a:pPr>
            <a:r>
              <a:rPr lang="en-US" sz="1800" dirty="0"/>
              <a:t>Next Steps</a:t>
            </a:r>
          </a:p>
          <a:p>
            <a:endParaRPr lang="en-US" dirty="0"/>
          </a:p>
        </p:txBody>
      </p:sp>
      <p:sp>
        <p:nvSpPr>
          <p:cNvPr id="13" name="Rectangle 3"/>
          <p:cNvSpPr>
            <a:spLocks noChangeArrowheads="1"/>
          </p:cNvSpPr>
          <p:nvPr/>
        </p:nvSpPr>
        <p:spPr bwMode="black">
          <a:xfrm>
            <a:off x="0" y="2524546"/>
            <a:ext cx="439738" cy="447254"/>
          </a:xfrm>
          <a:prstGeom prst="rect">
            <a:avLst/>
          </a:prstGeom>
          <a:solidFill>
            <a:srgbClr val="BBBBBA"/>
          </a:solidFill>
          <a:ln w="3175" algn="ctr">
            <a:noFill/>
            <a:miter lim="800000"/>
            <a:headEnd/>
            <a:tailEnd/>
          </a:ln>
        </p:spPr>
        <p:txBody>
          <a:bodyPr wrap="none" anchor="ctr"/>
          <a:lstStyle/>
          <a:p>
            <a:pPr algn="ctr" eaLnBrk="0" hangingPunct="0">
              <a:spcBef>
                <a:spcPct val="45000"/>
              </a:spcBef>
              <a:buClr>
                <a:schemeClr val="bg1"/>
              </a:buClr>
              <a:buSzPct val="110000"/>
              <a:buFont typeface="Wingdings" pitchFamily="2" charset="2"/>
              <a:buChar char="§"/>
            </a:pPr>
            <a:endParaRPr lang="en-US" sz="1600" i="0" dirty="0">
              <a:solidFill>
                <a:schemeClr val="bg1"/>
              </a:solidFill>
            </a:endParaRPr>
          </a:p>
        </p:txBody>
      </p:sp>
      <p:sp>
        <p:nvSpPr>
          <p:cNvPr id="8" name="Road Sign"/>
          <p:cNvSpPr txBox="1">
            <a:spLocks noChangeArrowheads="1"/>
          </p:cNvSpPr>
          <p:nvPr/>
        </p:nvSpPr>
        <p:spPr bwMode="blackWhite">
          <a:xfrm>
            <a:off x="7086600" y="0"/>
            <a:ext cx="2057400" cy="274638"/>
          </a:xfrm>
          <a:prstGeom prst="rect">
            <a:avLst/>
          </a:prstGeom>
          <a:noFill/>
          <a:ln w="9525">
            <a:noFill/>
            <a:miter lim="800000"/>
            <a:headEnd/>
            <a:tailEnd/>
          </a:ln>
        </p:spPr>
        <p:txBody>
          <a:bodyPr wrap="none" anchor="b"/>
          <a:lstStyle/>
          <a:p>
            <a:pPr algn="r"/>
            <a:r>
              <a:rPr lang="en-US" sz="1200" b="1" i="1" dirty="0">
                <a:solidFill>
                  <a:srgbClr val="506772"/>
                </a:solidFill>
              </a:rPr>
              <a:t>Agenda</a:t>
            </a:r>
          </a:p>
        </p:txBody>
      </p:sp>
    </p:spTree>
  </p:cSld>
  <p:clrMapOvr>
    <a:masterClrMapping/>
  </p:clrMapOvr>
  <p:transition/>
</p:sld>
</file>

<file path=ppt/theme/theme1.xml><?xml version="1.0" encoding="utf-8"?>
<a:theme xmlns:a="http://schemas.openxmlformats.org/drawingml/2006/main" name="ZS Conference 5.0">
  <a:themeElements>
    <a:clrScheme name="Custom Design 1">
      <a:dk1>
        <a:srgbClr val="000000"/>
      </a:dk1>
      <a:lt1>
        <a:srgbClr val="FFFFFF"/>
      </a:lt1>
      <a:dk2>
        <a:srgbClr val="506772"/>
      </a:dk2>
      <a:lt2>
        <a:srgbClr val="A41128"/>
      </a:lt2>
      <a:accent1>
        <a:srgbClr val="00845E"/>
      </a:accent1>
      <a:accent2>
        <a:srgbClr val="FF7D00"/>
      </a:accent2>
      <a:accent3>
        <a:srgbClr val="FFFFFF"/>
      </a:accent3>
      <a:accent4>
        <a:srgbClr val="000000"/>
      </a:accent4>
      <a:accent5>
        <a:srgbClr val="AAC2B6"/>
      </a:accent5>
      <a:accent6>
        <a:srgbClr val="E77100"/>
      </a:accent6>
      <a:hlink>
        <a:srgbClr val="076AB5"/>
      </a:hlink>
      <a:folHlink>
        <a:srgbClr val="9D9E9C"/>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88A92"/>
        </a:solidFill>
        <a:ln w="12700"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noAutofit/>
      </a:bodyPr>
      <a:lstStyle>
        <a:defPPr>
          <a:defRPr/>
        </a:defPPr>
      </a:lstStyle>
    </a:spDef>
    <a:lnDef>
      <a:spPr bwMode="auto">
        <a:xfrm>
          <a:off x="0" y="0"/>
          <a:ext cx="1" cy="1"/>
        </a:xfrm>
        <a:custGeom>
          <a:avLst/>
          <a:gdLst/>
          <a:ahLst/>
          <a:cxnLst/>
          <a:rect l="0" t="0" r="0" b="0"/>
          <a:pathLst/>
        </a:custGeom>
        <a:solidFill>
          <a:srgbClr val="688A92"/>
        </a:solidFill>
        <a:ln w="127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506772"/>
        </a:dk2>
        <a:lt2>
          <a:srgbClr val="A41128"/>
        </a:lt2>
        <a:accent1>
          <a:srgbClr val="00845E"/>
        </a:accent1>
        <a:accent2>
          <a:srgbClr val="FF7D00"/>
        </a:accent2>
        <a:accent3>
          <a:srgbClr val="FFFFFF"/>
        </a:accent3>
        <a:accent4>
          <a:srgbClr val="000000"/>
        </a:accent4>
        <a:accent5>
          <a:srgbClr val="AAC2B6"/>
        </a:accent5>
        <a:accent6>
          <a:srgbClr val="E77100"/>
        </a:accent6>
        <a:hlink>
          <a:srgbClr val="076AB5"/>
        </a:hlink>
        <a:folHlink>
          <a:srgbClr val="9D9E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ZS Conference 4.1 1">
    <a:dk1>
      <a:srgbClr val="000000"/>
    </a:dk1>
    <a:lt1>
      <a:srgbClr val="FFFFFF"/>
    </a:lt1>
    <a:dk2>
      <a:srgbClr val="506772"/>
    </a:dk2>
    <a:lt2>
      <a:srgbClr val="A41128"/>
    </a:lt2>
    <a:accent1>
      <a:srgbClr val="00845E"/>
    </a:accent1>
    <a:accent2>
      <a:srgbClr val="FF7D00"/>
    </a:accent2>
    <a:accent3>
      <a:srgbClr val="FFFFFF"/>
    </a:accent3>
    <a:accent4>
      <a:srgbClr val="000000"/>
    </a:accent4>
    <a:accent5>
      <a:srgbClr val="AAC2B6"/>
    </a:accent5>
    <a:accent6>
      <a:srgbClr val="E77100"/>
    </a:accent6>
    <a:hlink>
      <a:srgbClr val="076AB5"/>
    </a:hlink>
    <a:folHlink>
      <a:srgbClr val="9D9E9C"/>
    </a:folHlink>
  </a:clrScheme>
  <a:fontScheme name="ZS Conference 4.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ZS Conference 5.0</Template>
  <TotalTime>9183</TotalTime>
  <Words>2418</Words>
  <Application>Microsoft Office PowerPoint</Application>
  <PresentationFormat>On-screen Show (4:3)</PresentationFormat>
  <Paragraphs>524</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Courier New</vt:lpstr>
      <vt:lpstr>Symbol</vt:lpstr>
      <vt:lpstr>Wingdings</vt:lpstr>
      <vt:lpstr>ZS Conference 5.0</vt:lpstr>
      <vt:lpstr>PowerPoint Presentation</vt:lpstr>
      <vt:lpstr>Agenda</vt:lpstr>
      <vt:lpstr>Cephalon would like to optimize the 2011 marketing mix decisions for FENTORA</vt:lpstr>
      <vt:lpstr>Today’s Impact Assessment meeting will focus on reviewing the historical impact analysis for the selected marketing tactics</vt:lpstr>
      <vt:lpstr>FENTORA is highly sensitive to promotion due to a concentrated market, expensive therapy, and limited promotions in the past. Return on investment is positive across the different tactics considered</vt:lpstr>
      <vt:lpstr>Agenda</vt:lpstr>
      <vt:lpstr>The regression methodology simultaneously evaluates the effect of details,  vouchers, debit cards, and speaker events</vt:lpstr>
      <vt:lpstr>Regression helps understand the responsiveness of each tactic in isolation while keeping the rest of the tactics unchanged</vt:lpstr>
      <vt:lpstr>Agenda</vt:lpstr>
      <vt:lpstr>All of the physician-level marketing tactics jointly explain 28.5% ($49.4 MM) of 2009 Fentora Sales ($173.5 MM)</vt:lpstr>
      <vt:lpstr>The profitability of the marketing programs has been defined as marginal Return on Investment (mROI), incremental profit at a given activity level</vt:lpstr>
      <vt:lpstr>Promotion effort can be increased for the different FENTORA promotional tactics without affecting profitability</vt:lpstr>
      <vt:lpstr>All of the physician-targeted programs have high marginal return on investment in the higher quintiles (5 &amp; 4)</vt:lpstr>
      <vt:lpstr>There is an opportunity to increase investment in messaging given the high impact and low cost relative to therapy</vt:lpstr>
      <vt:lpstr>Vouchers are the most responsive to promotion and an optimal solution would reallocate vouchers to the higher quintiles</vt:lpstr>
      <vt:lpstr>Impact of Journals was calculated based on benchmarking studies and the estimated ROI is 429 %</vt:lpstr>
      <vt:lpstr>Agenda</vt:lpstr>
      <vt:lpstr>Next steps</vt:lpstr>
      <vt:lpstr>Appendix</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subject/>
  <dc:creator>Holly Nighbert</dc:creator>
  <cp:lastModifiedBy>Holly Nighbert</cp:lastModifiedBy>
  <cp:revision>968</cp:revision>
  <dcterms:created xsi:type="dcterms:W3CDTF">2010-06-08T13:16:21Z</dcterms:created>
  <dcterms:modified xsi:type="dcterms:W3CDTF">2020-03-26T16:12:15Z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FileName">
    <vt:bool>true</vt:bool>
  </property>
  <property fmtid="{D5CDD505-2E9C-101B-9397-08002B2CF9AE}" pid="3" name="UsePageNumber">
    <vt:bool>true</vt:bool>
  </property>
</Properties>
</file>