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20"/>
  </p:notesMasterIdLst>
  <p:handoutMasterIdLst>
    <p:handoutMasterId r:id="rId21"/>
  </p:handoutMasterIdLst>
  <p:sldIdLst>
    <p:sldId id="281" r:id="rId2"/>
    <p:sldId id="963" r:id="rId3"/>
    <p:sldId id="906" r:id="rId4"/>
    <p:sldId id="968" r:id="rId5"/>
    <p:sldId id="914" r:id="rId6"/>
    <p:sldId id="915" r:id="rId7"/>
    <p:sldId id="979" r:id="rId8"/>
    <p:sldId id="981" r:id="rId9"/>
    <p:sldId id="975" r:id="rId10"/>
    <p:sldId id="871" r:id="rId11"/>
    <p:sldId id="913" r:id="rId12"/>
    <p:sldId id="976" r:id="rId13"/>
    <p:sldId id="977" r:id="rId14"/>
    <p:sldId id="978" r:id="rId15"/>
    <p:sldId id="974" r:id="rId16"/>
    <p:sldId id="982" r:id="rId17"/>
    <p:sldId id="970" r:id="rId18"/>
    <p:sldId id="954" r:id="rId19"/>
  </p:sldIdLst>
  <p:sldSz cx="9144000" cy="6858000" type="screen4x3"/>
  <p:notesSz cx="7023100" cy="9309100"/>
  <p:defaultTextStyle>
    <a:defPPr>
      <a:defRPr lang="en-US"/>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tin Jain" initials="NJ"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E4FD"/>
    <a:srgbClr val="0C8BEA"/>
    <a:srgbClr val="92D050"/>
    <a:srgbClr val="FFFF99"/>
    <a:srgbClr val="CCECFF"/>
    <a:srgbClr val="1CFFBE"/>
    <a:srgbClr val="D9D9D9"/>
    <a:srgbClr val="00845E"/>
    <a:srgbClr val="00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18" autoAdjust="0"/>
    <p:restoredTop sz="99815" autoAdjust="0"/>
  </p:normalViewPr>
  <p:slideViewPr>
    <p:cSldViewPr snapToGrid="0">
      <p:cViewPr varScale="1">
        <p:scale>
          <a:sx n="94" d="100"/>
          <a:sy n="94" d="100"/>
        </p:scale>
        <p:origin x="-10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839473190852169E-3"/>
          <c:y val="0"/>
          <c:w val="0.90470586187001234"/>
          <c:h val="1"/>
        </c:manualLayout>
      </c:layout>
      <c:ofPieChart>
        <c:ofPieType val="pie"/>
        <c:varyColors val="1"/>
        <c:ser>
          <c:idx val="0"/>
          <c:order val="0"/>
          <c:tx>
            <c:strRef>
              <c:f>Sheet1!$B$1</c:f>
              <c:strCache>
                <c:ptCount val="1"/>
                <c:pt idx="0">
                  <c:v>Frequency</c:v>
                </c:pt>
              </c:strCache>
            </c:strRef>
          </c:tx>
          <c:spPr>
            <a:ln>
              <a:solidFill>
                <a:srgbClr val="FFFFFF">
                  <a:lumMod val="75000"/>
                </a:srgbClr>
              </a:solidFill>
            </a:ln>
          </c:spPr>
          <c:explosion val="10"/>
          <c:dPt>
            <c:idx val="0"/>
            <c:bubble3D val="0"/>
            <c:spPr>
              <a:solidFill>
                <a:srgbClr val="93A9CF"/>
              </a:solidFill>
              <a:ln>
                <a:solidFill>
                  <a:srgbClr val="FFFFFF">
                    <a:lumMod val="75000"/>
                  </a:srgbClr>
                </a:solidFill>
              </a:ln>
            </c:spPr>
          </c:dPt>
          <c:dPt>
            <c:idx val="2"/>
            <c:bubble3D val="0"/>
            <c:spPr>
              <a:solidFill>
                <a:srgbClr val="93A9CF"/>
              </a:solidFill>
              <a:ln>
                <a:solidFill>
                  <a:srgbClr val="FFFFFF">
                    <a:lumMod val="75000"/>
                  </a:srgbClr>
                </a:solidFill>
              </a:ln>
            </c:spPr>
          </c:dPt>
          <c:dPt>
            <c:idx val="5"/>
            <c:bubble3D val="0"/>
            <c:spPr>
              <a:solidFill>
                <a:srgbClr val="92D050"/>
              </a:solidFill>
              <a:ln>
                <a:solidFill>
                  <a:srgbClr val="FFFFFF">
                    <a:lumMod val="75000"/>
                  </a:srgbClr>
                </a:solidFill>
              </a:ln>
            </c:spPr>
          </c:dPt>
          <c:dPt>
            <c:idx val="6"/>
            <c:bubble3D val="0"/>
            <c:spPr>
              <a:solidFill>
                <a:srgbClr val="506772"/>
              </a:solidFill>
              <a:ln>
                <a:noFill/>
              </a:ln>
            </c:spPr>
          </c:dPt>
          <c:dPt>
            <c:idx val="7"/>
            <c:bubble3D val="0"/>
            <c:spPr>
              <a:solidFill>
                <a:srgbClr val="89A54E"/>
              </a:solidFill>
              <a:ln>
                <a:solidFill>
                  <a:srgbClr val="FFFFFF">
                    <a:lumMod val="75000"/>
                  </a:srgbClr>
                </a:solidFill>
              </a:ln>
            </c:spPr>
          </c:dPt>
          <c:dLbls>
            <c:dLbl>
              <c:idx val="6"/>
              <c:showLegendKey val="0"/>
              <c:showVal val="1"/>
              <c:showCatName val="0"/>
              <c:showSerName val="0"/>
              <c:showPercent val="0"/>
              <c:showBubbleSize val="0"/>
            </c:dLbl>
            <c:showLegendKey val="0"/>
            <c:showVal val="0"/>
            <c:showCatName val="0"/>
            <c:showSerName val="0"/>
            <c:showPercent val="0"/>
            <c:showBubbleSize val="0"/>
          </c:dLbls>
          <c:cat>
            <c:strRef>
              <c:f>Sheet1!$A$2:$A$6</c:f>
              <c:strCache>
                <c:ptCount val="5"/>
                <c:pt idx="0">
                  <c:v>Carry Over</c:v>
                </c:pt>
                <c:pt idx="1">
                  <c:v>Details</c:v>
                </c:pt>
                <c:pt idx="2">
                  <c:v>Rx Savings Cards</c:v>
                </c:pt>
                <c:pt idx="3">
                  <c:v>In Office CSP</c:v>
                </c:pt>
                <c:pt idx="4">
                  <c:v>Venue Based CSP</c:v>
                </c:pt>
              </c:strCache>
            </c:strRef>
          </c:cat>
          <c:val>
            <c:numRef>
              <c:f>Sheet1!$B$2:$B$6</c:f>
              <c:numCache>
                <c:formatCode>0.0%</c:formatCode>
                <c:ptCount val="5"/>
                <c:pt idx="0">
                  <c:v>0.72157696730574039</c:v>
                </c:pt>
                <c:pt idx="1">
                  <c:v>0.18247822856141546</c:v>
                </c:pt>
                <c:pt idx="2">
                  <c:v>9.2490671228622853E-2</c:v>
                </c:pt>
                <c:pt idx="3">
                  <c:v>9.7894161083003314E-4</c:v>
                </c:pt>
                <c:pt idx="4">
                  <c:v>2.4751912933914186E-3</c:v>
                </c:pt>
              </c:numCache>
            </c:numRef>
          </c:val>
        </c:ser>
        <c:dLbls>
          <c:showLegendKey val="0"/>
          <c:showVal val="0"/>
          <c:showCatName val="0"/>
          <c:showSerName val="0"/>
          <c:showPercent val="0"/>
          <c:showBubbleSize val="0"/>
          <c:showLeaderLines val="1"/>
        </c:dLbls>
        <c:gapWidth val="100"/>
        <c:splitType val="percent"/>
        <c:splitPos val="50"/>
        <c:secondPieSize val="75"/>
        <c:serLines/>
      </c:ofPieChart>
      <c:spPr>
        <a:noFill/>
        <a:ln w="25376">
          <a:noFill/>
        </a:ln>
      </c:spPr>
    </c:plotArea>
    <c:plotVisOnly val="1"/>
    <c:dispBlanksAs val="zero"/>
    <c:showDLblsOverMax val="0"/>
  </c:chart>
  <c:spPr>
    <a:noFill/>
    <a:ln>
      <a:noFill/>
    </a:ln>
  </c:spPr>
  <c:txPr>
    <a:bodyPr/>
    <a:lstStyle/>
    <a:p>
      <a:pPr>
        <a:defRPr sz="1798"/>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703817757446127"/>
          <c:y val="4.3260358445215877E-2"/>
          <c:w val="0.70296182242553984"/>
          <c:h val="0.92679016263119296"/>
        </c:manualLayout>
      </c:layout>
      <c:barChart>
        <c:barDir val="bar"/>
        <c:grouping val="clustered"/>
        <c:varyColors val="0"/>
        <c:ser>
          <c:idx val="0"/>
          <c:order val="0"/>
          <c:tx>
            <c:strRef>
              <c:f>Sheet1!$B$1</c:f>
              <c:strCache>
                <c:ptCount val="1"/>
                <c:pt idx="0">
                  <c:v>Jan-Mar'12</c:v>
                </c:pt>
              </c:strCache>
            </c:strRef>
          </c:tx>
          <c:spPr>
            <a:solidFill>
              <a:schemeClr val="bg1">
                <a:lumMod val="85000"/>
              </a:schemeClr>
            </a:solidFill>
          </c:spPr>
          <c:invertIfNegative val="0"/>
          <c:dLbls>
            <c:numFmt formatCode="0%" sourceLinked="0"/>
            <c:txPr>
              <a:bodyPr/>
              <a:lstStyle/>
              <a:p>
                <a:pPr>
                  <a:defRPr sz="900" b="0">
                    <a:solidFill>
                      <a:schemeClr val="bg2"/>
                    </a:solidFill>
                  </a:defRPr>
                </a:pPr>
                <a:endParaRPr lang="en-US"/>
              </a:p>
            </c:txPr>
            <c:dLblPos val="outEnd"/>
            <c:showLegendKey val="0"/>
            <c:showVal val="1"/>
            <c:showCatName val="0"/>
            <c:showSerName val="0"/>
            <c:showPercent val="0"/>
            <c:showBubbleSize val="0"/>
            <c:showLeaderLines val="0"/>
          </c:dLbls>
          <c:cat>
            <c:strRef>
              <c:f>Sheet1!$A$2:$A$6</c:f>
              <c:strCache>
                <c:ptCount val="5"/>
                <c:pt idx="0">
                  <c:v>CSPs - OB</c:v>
                </c:pt>
                <c:pt idx="1">
                  <c:v>CSP - Venue</c:v>
                </c:pt>
                <c:pt idx="2">
                  <c:v>RX Savings Card</c:v>
                </c:pt>
                <c:pt idx="3">
                  <c:v>Rep Message</c:v>
                </c:pt>
                <c:pt idx="4">
                  <c:v>Sales Call</c:v>
                </c:pt>
              </c:strCache>
            </c:strRef>
          </c:cat>
          <c:val>
            <c:numRef>
              <c:f>Sheet1!$B$2:$B$6</c:f>
              <c:numCache>
                <c:formatCode>0%</c:formatCode>
                <c:ptCount val="5"/>
                <c:pt idx="0">
                  <c:v>0.23770917626019911</c:v>
                </c:pt>
                <c:pt idx="1">
                  <c:v>1.16322556533514</c:v>
                </c:pt>
                <c:pt idx="2">
                  <c:v>0.64449982836229258</c:v>
                </c:pt>
                <c:pt idx="3">
                  <c:v>0.14185501120103</c:v>
                </c:pt>
                <c:pt idx="4">
                  <c:v>0.24500000000000011</c:v>
                </c:pt>
              </c:numCache>
            </c:numRef>
          </c:val>
        </c:ser>
        <c:ser>
          <c:idx val="1"/>
          <c:order val="1"/>
          <c:tx>
            <c:strRef>
              <c:f>Sheet1!$C$1</c:f>
              <c:strCache>
                <c:ptCount val="1"/>
                <c:pt idx="0">
                  <c:v>Jun-Aug'12</c:v>
                </c:pt>
              </c:strCache>
            </c:strRef>
          </c:tx>
          <c:spPr>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txPr>
              <a:bodyPr/>
              <a:lstStyle/>
              <a:p>
                <a:pPr>
                  <a:defRPr sz="1100" b="1"/>
                </a:pPr>
                <a:endParaRPr lang="en-US"/>
              </a:p>
            </c:txPr>
            <c:showLegendKey val="0"/>
            <c:showVal val="1"/>
            <c:showCatName val="0"/>
            <c:showSerName val="0"/>
            <c:showPercent val="0"/>
            <c:showBubbleSize val="0"/>
            <c:showLeaderLines val="0"/>
          </c:dLbls>
          <c:cat>
            <c:strRef>
              <c:f>Sheet1!$A$2:$A$6</c:f>
              <c:strCache>
                <c:ptCount val="5"/>
                <c:pt idx="0">
                  <c:v>CSPs - OB</c:v>
                </c:pt>
                <c:pt idx="1">
                  <c:v>CSP - Venue</c:v>
                </c:pt>
                <c:pt idx="2">
                  <c:v>RX Savings Card</c:v>
                </c:pt>
                <c:pt idx="3">
                  <c:v>Rep Message</c:v>
                </c:pt>
                <c:pt idx="4">
                  <c:v>Sales Call</c:v>
                </c:pt>
              </c:strCache>
            </c:strRef>
          </c:cat>
          <c:val>
            <c:numRef>
              <c:f>Sheet1!$C$2:$C$6</c:f>
              <c:numCache>
                <c:formatCode>0%</c:formatCode>
                <c:ptCount val="5"/>
                <c:pt idx="0">
                  <c:v>1.0121535966433601</c:v>
                </c:pt>
                <c:pt idx="1">
                  <c:v>0.92269665737004058</c:v>
                </c:pt>
                <c:pt idx="2">
                  <c:v>0.85527575804786404</c:v>
                </c:pt>
                <c:pt idx="3">
                  <c:v>0.18398547215835412</c:v>
                </c:pt>
                <c:pt idx="4">
                  <c:v>0.29759091166332702</c:v>
                </c:pt>
              </c:numCache>
            </c:numRef>
          </c:val>
        </c:ser>
        <c:dLbls>
          <c:showLegendKey val="0"/>
          <c:showVal val="0"/>
          <c:showCatName val="0"/>
          <c:showSerName val="0"/>
          <c:showPercent val="0"/>
          <c:showBubbleSize val="0"/>
        </c:dLbls>
        <c:gapWidth val="139"/>
        <c:axId val="149634432"/>
        <c:axId val="149636224"/>
      </c:barChart>
      <c:catAx>
        <c:axId val="149634432"/>
        <c:scaling>
          <c:orientation val="minMax"/>
        </c:scaling>
        <c:delete val="0"/>
        <c:axPos val="l"/>
        <c:majorTickMark val="none"/>
        <c:minorTickMark val="none"/>
        <c:tickLblPos val="none"/>
        <c:crossAx val="149636224"/>
        <c:crosses val="autoZero"/>
        <c:auto val="1"/>
        <c:lblAlgn val="ctr"/>
        <c:lblOffset val="100"/>
        <c:noMultiLvlLbl val="0"/>
      </c:catAx>
      <c:valAx>
        <c:axId val="149636224"/>
        <c:scaling>
          <c:orientation val="minMax"/>
        </c:scaling>
        <c:delete val="1"/>
        <c:axPos val="b"/>
        <c:numFmt formatCode="0%" sourceLinked="1"/>
        <c:majorTickMark val="out"/>
        <c:minorTickMark val="none"/>
        <c:tickLblPos val="none"/>
        <c:crossAx val="149634432"/>
        <c:crosses val="autoZero"/>
        <c:crossBetween val="between"/>
      </c:valAx>
    </c:plotArea>
    <c:legend>
      <c:legendPos val="r"/>
      <c:layout>
        <c:manualLayout>
          <c:xMode val="edge"/>
          <c:yMode val="edge"/>
          <c:x val="7.9307208858761004E-3"/>
          <c:y val="6.5258497440391139E-2"/>
          <c:w val="0.26706629728796444"/>
          <c:h val="0.13598711254305076"/>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622998030248745E-2"/>
          <c:y val="4.2177914110429447E-2"/>
          <c:w val="0.88738703135350327"/>
          <c:h val="0.72119734553886283"/>
        </c:manualLayout>
      </c:layout>
      <c:bubbleChart>
        <c:varyColors val="0"/>
        <c:ser>
          <c:idx val="0"/>
          <c:order val="0"/>
          <c:tx>
            <c:strRef>
              <c:f>Sheet1!$B$1</c:f>
              <c:strCache>
                <c:ptCount val="1"/>
                <c:pt idx="0">
                  <c:v>Y-Values</c:v>
                </c:pt>
              </c:strCache>
            </c:strRef>
          </c:tx>
          <c:invertIfNegative val="0"/>
          <c:dLbls>
            <c:numFmt formatCode="0%" sourceLinked="0"/>
            <c:txPr>
              <a:bodyPr/>
              <a:lstStyle/>
              <a:p>
                <a:pPr>
                  <a:defRPr sz="1400" b="0">
                    <a:solidFill>
                      <a:schemeClr val="tx1"/>
                    </a:solidFill>
                  </a:defRPr>
                </a:pPr>
                <a:endParaRPr lang="en-US"/>
              </a:p>
            </c:txPr>
            <c:dLblPos val="t"/>
            <c:showLegendKey val="0"/>
            <c:showVal val="0"/>
            <c:showCatName val="0"/>
            <c:showSerName val="0"/>
            <c:showPercent val="0"/>
            <c:showBubbleSize val="1"/>
            <c:showLeaderLines val="0"/>
          </c:dLbls>
          <c:xVal>
            <c:numRef>
              <c:f>Sheet1!$A$2:$A$5</c:f>
              <c:numCache>
                <c:formatCode>General</c:formatCode>
                <c:ptCount val="4"/>
                <c:pt idx="0">
                  <c:v>1</c:v>
                </c:pt>
                <c:pt idx="1">
                  <c:v>1</c:v>
                </c:pt>
                <c:pt idx="2">
                  <c:v>2</c:v>
                </c:pt>
                <c:pt idx="3">
                  <c:v>2</c:v>
                </c:pt>
              </c:numCache>
            </c:numRef>
          </c:xVal>
          <c:yVal>
            <c:numRef>
              <c:f>Sheet1!$B$2:$B$5</c:f>
              <c:numCache>
                <c:formatCode>General</c:formatCode>
                <c:ptCount val="4"/>
                <c:pt idx="0">
                  <c:v>190</c:v>
                </c:pt>
                <c:pt idx="1">
                  <c:v>159</c:v>
                </c:pt>
                <c:pt idx="2">
                  <c:v>190</c:v>
                </c:pt>
                <c:pt idx="3">
                  <c:v>159</c:v>
                </c:pt>
              </c:numCache>
            </c:numRef>
          </c:yVal>
          <c:bubbleSize>
            <c:numRef>
              <c:f>Sheet1!$C$2:$C$5</c:f>
              <c:numCache>
                <c:formatCode>General</c:formatCode>
                <c:ptCount val="4"/>
                <c:pt idx="0" formatCode="0%">
                  <c:v>0.18</c:v>
                </c:pt>
                <c:pt idx="1">
                  <c:v>0.42</c:v>
                </c:pt>
                <c:pt idx="2">
                  <c:v>0.41</c:v>
                </c:pt>
                <c:pt idx="3">
                  <c:v>0.68</c:v>
                </c:pt>
              </c:numCache>
            </c:numRef>
          </c:bubbleSize>
          <c:bubble3D val="0"/>
        </c:ser>
        <c:dLbls>
          <c:showLegendKey val="0"/>
          <c:showVal val="0"/>
          <c:showCatName val="0"/>
          <c:showSerName val="0"/>
          <c:showPercent val="0"/>
          <c:showBubbleSize val="0"/>
        </c:dLbls>
        <c:bubbleScale val="100"/>
        <c:showNegBubbles val="0"/>
        <c:axId val="149594880"/>
        <c:axId val="149596800"/>
      </c:bubbleChart>
      <c:valAx>
        <c:axId val="149594880"/>
        <c:scaling>
          <c:orientation val="minMax"/>
        </c:scaling>
        <c:delete val="0"/>
        <c:axPos val="b"/>
        <c:title>
          <c:tx>
            <c:rich>
              <a:bodyPr/>
              <a:lstStyle/>
              <a:p>
                <a:pPr>
                  <a:defRPr sz="1200"/>
                </a:pPr>
                <a:r>
                  <a:rPr lang="en-US" sz="1200" dirty="0" smtClean="0"/>
                  <a:t>Detail</a:t>
                </a:r>
                <a:r>
                  <a:rPr lang="en-US" sz="1200" baseline="0" dirty="0" smtClean="0"/>
                  <a:t> Targeting</a:t>
                </a:r>
                <a:endParaRPr lang="en-US" sz="1200" dirty="0"/>
              </a:p>
            </c:rich>
          </c:tx>
          <c:layout>
            <c:manualLayout>
              <c:xMode val="edge"/>
              <c:yMode val="edge"/>
              <c:x val="0.45321873762009002"/>
              <c:y val="0.88880368098159512"/>
            </c:manualLayout>
          </c:layout>
          <c:overlay val="0"/>
        </c:title>
        <c:numFmt formatCode="General" sourceLinked="1"/>
        <c:majorTickMark val="out"/>
        <c:minorTickMark val="none"/>
        <c:tickLblPos val="nextTo"/>
        <c:txPr>
          <a:bodyPr/>
          <a:lstStyle/>
          <a:p>
            <a:pPr>
              <a:defRPr sz="1000">
                <a:solidFill>
                  <a:schemeClr val="bg1"/>
                </a:solidFill>
              </a:defRPr>
            </a:pPr>
            <a:endParaRPr lang="en-US"/>
          </a:p>
        </c:txPr>
        <c:crossAx val="149596800"/>
        <c:crosses val="autoZero"/>
        <c:crossBetween val="midCat"/>
        <c:majorUnit val="1"/>
      </c:valAx>
      <c:valAx>
        <c:axId val="149596800"/>
        <c:scaling>
          <c:orientation val="minMax"/>
        </c:scaling>
        <c:delete val="0"/>
        <c:axPos val="l"/>
        <c:majorGridlines>
          <c:spPr>
            <a:ln>
              <a:solidFill>
                <a:schemeClr val="bg1">
                  <a:lumMod val="75000"/>
                </a:schemeClr>
              </a:solidFill>
              <a:prstDash val="dash"/>
            </a:ln>
          </c:spPr>
        </c:majorGridlines>
        <c:title>
          <c:tx>
            <c:rich>
              <a:bodyPr rot="-5400000" vert="horz"/>
              <a:lstStyle/>
              <a:p>
                <a:pPr>
                  <a:defRPr sz="1200"/>
                </a:pPr>
                <a:r>
                  <a:rPr lang="en-US" sz="1200" dirty="0" smtClean="0"/>
                  <a:t>Cost</a:t>
                </a:r>
                <a:r>
                  <a:rPr lang="en-US" sz="1200" baseline="0" dirty="0" smtClean="0"/>
                  <a:t> per Call</a:t>
                </a:r>
                <a:endParaRPr lang="en-US" sz="1200" dirty="0"/>
              </a:p>
            </c:rich>
          </c:tx>
          <c:layout>
            <c:manualLayout>
              <c:xMode val="edge"/>
              <c:yMode val="edge"/>
              <c:x val="0"/>
              <c:y val="0.23257089029515479"/>
            </c:manualLayout>
          </c:layout>
          <c:overlay val="0"/>
        </c:title>
        <c:numFmt formatCode="&quot;$&quot;#,##0" sourceLinked="0"/>
        <c:majorTickMark val="out"/>
        <c:minorTickMark val="none"/>
        <c:tickLblPos val="nextTo"/>
        <c:txPr>
          <a:bodyPr/>
          <a:lstStyle/>
          <a:p>
            <a:pPr>
              <a:defRPr sz="1000"/>
            </a:pPr>
            <a:endParaRPr lang="en-US"/>
          </a:p>
        </c:txPr>
        <c:crossAx val="149594880"/>
        <c:crosses val="autoZero"/>
        <c:crossBetween val="midCat"/>
        <c:majorUnit val="10"/>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645284922311039E-2"/>
          <c:y val="0.14009558873302391"/>
          <c:w val="0.90392875999396549"/>
          <c:h val="0.6216745147975038"/>
        </c:manualLayout>
      </c:layout>
      <c:barChart>
        <c:barDir val="col"/>
        <c:grouping val="clustered"/>
        <c:varyColors val="0"/>
        <c:ser>
          <c:idx val="0"/>
          <c:order val="0"/>
          <c:tx>
            <c:strRef>
              <c:f>Sheet1!$B$1</c:f>
              <c:strCache>
                <c:ptCount val="1"/>
                <c:pt idx="0">
                  <c:v>Detailing</c:v>
                </c:pt>
              </c:strCache>
            </c:strRef>
          </c:tx>
          <c:invertIfNegative val="0"/>
          <c:dLbls>
            <c:txPr>
              <a:bodyPr/>
              <a:lstStyle/>
              <a:p>
                <a:pPr>
                  <a:defRPr sz="1000"/>
                </a:pPr>
                <a:endParaRPr lang="en-US"/>
              </a:p>
            </c:txPr>
            <c:showLegendKey val="0"/>
            <c:showVal val="1"/>
            <c:showCatName val="0"/>
            <c:showSerName val="0"/>
            <c:showPercent val="0"/>
            <c:showBubbleSize val="0"/>
            <c:showLeaderLines val="0"/>
          </c:dLbls>
          <c:cat>
            <c:strRef>
              <c:f>Sheet1!$A$2:$A$8</c:f>
              <c:strCache>
                <c:ptCount val="7"/>
                <c:pt idx="0">
                  <c:v>FEN High
(D10-8)</c:v>
                </c:pt>
                <c:pt idx="1">
                  <c:v>FEN Medium
(D7-5)</c:v>
                </c:pt>
                <c:pt idx="2">
                  <c:v>FEN Low
(D4-2)</c:v>
                </c:pt>
                <c:pt idx="3">
                  <c:v>TIRF</c:v>
                </c:pt>
                <c:pt idx="4">
                  <c:v>ONC PSAO/LAO
(D4-10)</c:v>
                </c:pt>
                <c:pt idx="5">
                  <c:v>PSAO/LAO
(D5-10)</c:v>
                </c:pt>
                <c:pt idx="6">
                  <c:v>REMS
Enrolled</c:v>
                </c:pt>
              </c:strCache>
            </c:strRef>
          </c:cat>
          <c:val>
            <c:numRef>
              <c:f>Sheet1!$B$2:$B$8</c:f>
              <c:numCache>
                <c:formatCode>0%</c:formatCode>
                <c:ptCount val="7"/>
                <c:pt idx="0">
                  <c:v>0.98837209302325579</c:v>
                </c:pt>
                <c:pt idx="1">
                  <c:v>0.87159533073929962</c:v>
                </c:pt>
                <c:pt idx="2">
                  <c:v>0.79505813953488369</c:v>
                </c:pt>
                <c:pt idx="3">
                  <c:v>0.54395604395604391</c:v>
                </c:pt>
                <c:pt idx="4">
                  <c:v>0.23820224719101124</c:v>
                </c:pt>
                <c:pt idx="5">
                  <c:v>0.22096918267083521</c:v>
                </c:pt>
                <c:pt idx="6">
                  <c:v>0.2055984555984556</c:v>
                </c:pt>
              </c:numCache>
            </c:numRef>
          </c:val>
        </c:ser>
        <c:ser>
          <c:idx val="1"/>
          <c:order val="1"/>
          <c:tx>
            <c:strRef>
              <c:f>Sheet1!$C$1</c:f>
              <c:strCache>
                <c:ptCount val="1"/>
                <c:pt idx="0">
                  <c:v>Rx Savings Card</c:v>
                </c:pt>
              </c:strCache>
            </c:strRef>
          </c:tx>
          <c:invertIfNegative val="0"/>
          <c:dLbls>
            <c:txPr>
              <a:bodyPr/>
              <a:lstStyle/>
              <a:p>
                <a:pPr>
                  <a:defRPr sz="1000"/>
                </a:pPr>
                <a:endParaRPr lang="en-US"/>
              </a:p>
            </c:txPr>
            <c:showLegendKey val="0"/>
            <c:showVal val="1"/>
            <c:showCatName val="0"/>
            <c:showSerName val="0"/>
            <c:showPercent val="0"/>
            <c:showBubbleSize val="0"/>
            <c:showLeaderLines val="0"/>
          </c:dLbls>
          <c:cat>
            <c:strRef>
              <c:f>Sheet1!$A$2:$A$8</c:f>
              <c:strCache>
                <c:ptCount val="7"/>
                <c:pt idx="0">
                  <c:v>FEN High
(D10-8)</c:v>
                </c:pt>
                <c:pt idx="1">
                  <c:v>FEN Medium
(D7-5)</c:v>
                </c:pt>
                <c:pt idx="2">
                  <c:v>FEN Low
(D4-2)</c:v>
                </c:pt>
                <c:pt idx="3">
                  <c:v>TIRF</c:v>
                </c:pt>
                <c:pt idx="4">
                  <c:v>ONC PSAO/LAO
(D4-10)</c:v>
                </c:pt>
                <c:pt idx="5">
                  <c:v>PSAO/LAO
(D5-10)</c:v>
                </c:pt>
                <c:pt idx="6">
                  <c:v>REMS
Enrolled</c:v>
                </c:pt>
              </c:strCache>
            </c:strRef>
          </c:cat>
          <c:val>
            <c:numRef>
              <c:f>Sheet1!$C$2:$C$8</c:f>
              <c:numCache>
                <c:formatCode>0%</c:formatCode>
                <c:ptCount val="7"/>
                <c:pt idx="0">
                  <c:v>0.59302325581395354</c:v>
                </c:pt>
                <c:pt idx="1">
                  <c:v>0.29961089494163423</c:v>
                </c:pt>
                <c:pt idx="2">
                  <c:v>0.1308139534883721</c:v>
                </c:pt>
                <c:pt idx="3">
                  <c:v>1.9230769230769232E-2</c:v>
                </c:pt>
                <c:pt idx="4">
                  <c:v>4.4943820224719105E-3</c:v>
                </c:pt>
                <c:pt idx="5">
                  <c:v>7.0343903528360873E-3</c:v>
                </c:pt>
                <c:pt idx="6">
                  <c:v>1.1341698841698842E-2</c:v>
                </c:pt>
              </c:numCache>
            </c:numRef>
          </c:val>
        </c:ser>
        <c:dLbls>
          <c:showLegendKey val="0"/>
          <c:showVal val="0"/>
          <c:showCatName val="0"/>
          <c:showSerName val="0"/>
          <c:showPercent val="0"/>
          <c:showBubbleSize val="0"/>
        </c:dLbls>
        <c:gapWidth val="150"/>
        <c:axId val="168732160"/>
        <c:axId val="168733696"/>
      </c:barChart>
      <c:catAx>
        <c:axId val="168732160"/>
        <c:scaling>
          <c:orientation val="minMax"/>
        </c:scaling>
        <c:delete val="0"/>
        <c:axPos val="b"/>
        <c:majorTickMark val="out"/>
        <c:minorTickMark val="none"/>
        <c:tickLblPos val="nextTo"/>
        <c:txPr>
          <a:bodyPr rot="0"/>
          <a:lstStyle/>
          <a:p>
            <a:pPr>
              <a:defRPr sz="1100"/>
            </a:pPr>
            <a:endParaRPr lang="en-US"/>
          </a:p>
        </c:txPr>
        <c:crossAx val="168733696"/>
        <c:crosses val="autoZero"/>
        <c:auto val="1"/>
        <c:lblAlgn val="ctr"/>
        <c:lblOffset val="100"/>
        <c:noMultiLvlLbl val="0"/>
      </c:catAx>
      <c:valAx>
        <c:axId val="168733696"/>
        <c:scaling>
          <c:orientation val="minMax"/>
          <c:max val="1.2"/>
          <c:min val="0"/>
        </c:scaling>
        <c:delete val="0"/>
        <c:axPos val="l"/>
        <c:majorGridlines>
          <c:spPr>
            <a:ln>
              <a:solidFill>
                <a:schemeClr val="bg1">
                  <a:lumMod val="75000"/>
                </a:schemeClr>
              </a:solidFill>
              <a:prstDash val="dash"/>
            </a:ln>
          </c:spPr>
        </c:majorGridlines>
        <c:numFmt formatCode="0%" sourceLinked="1"/>
        <c:majorTickMark val="out"/>
        <c:minorTickMark val="none"/>
        <c:tickLblPos val="nextTo"/>
        <c:txPr>
          <a:bodyPr/>
          <a:lstStyle/>
          <a:p>
            <a:pPr>
              <a:defRPr sz="1100"/>
            </a:pPr>
            <a:endParaRPr lang="en-US"/>
          </a:p>
        </c:txPr>
        <c:crossAx val="168732160"/>
        <c:crosses val="autoZero"/>
        <c:crossBetween val="between"/>
        <c:majorUnit val="0.2"/>
        <c:minorUnit val="0.1"/>
      </c:valAx>
    </c:plotArea>
    <c:legend>
      <c:legendPos val="r"/>
      <c:layout>
        <c:manualLayout>
          <c:xMode val="edge"/>
          <c:yMode val="edge"/>
          <c:x val="0.82397432210740673"/>
          <c:y val="0.17488589676079733"/>
          <c:w val="0.14908439715643385"/>
          <c:h val="0.12544410484041313"/>
        </c:manualLayout>
      </c:layout>
      <c:overlay val="0"/>
      <c:spPr>
        <a:solidFill>
          <a:schemeClr val="bg1"/>
        </a:solidFill>
        <a:ln>
          <a:solidFill>
            <a:schemeClr val="bg1">
              <a:lumMod val="75000"/>
            </a:schemeClr>
          </a:solidFill>
        </a:ln>
      </c:spPr>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645284922311039E-2"/>
          <c:y val="0.14009558873302391"/>
          <c:w val="0.90392875999396549"/>
          <c:h val="0.621674514797503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Sheet1!$A$2:$A$10</c:f>
              <c:strCache>
                <c:ptCount val="9"/>
                <c:pt idx="0">
                  <c:v>FEN High 
(D10-8)</c:v>
                </c:pt>
                <c:pt idx="1">
                  <c:v>FEN Medium
(D7-5)</c:v>
                </c:pt>
                <c:pt idx="2">
                  <c:v>FEN Low
(D4-2)</c:v>
                </c:pt>
                <c:pt idx="3">
                  <c:v>TIRF</c:v>
                </c:pt>
                <c:pt idx="4">
                  <c:v>ONC
Enrolled</c:v>
                </c:pt>
                <c:pt idx="5">
                  <c:v>ONC
Not Enr.</c:v>
                </c:pt>
                <c:pt idx="6">
                  <c:v>PSAO/LAO
Enrolled</c:v>
                </c:pt>
                <c:pt idx="7">
                  <c:v>PSAE/LAO Not Enr.</c:v>
                </c:pt>
                <c:pt idx="8">
                  <c:v>REMS
Enrolled</c:v>
                </c:pt>
              </c:strCache>
            </c:strRef>
          </c:cat>
          <c:val>
            <c:numRef>
              <c:f>Sheet1!$B$2:$B$10</c:f>
              <c:numCache>
                <c:formatCode>0%</c:formatCode>
                <c:ptCount val="9"/>
                <c:pt idx="0">
                  <c:v>1</c:v>
                </c:pt>
                <c:pt idx="1">
                  <c:v>0.47112509033377836</c:v>
                </c:pt>
                <c:pt idx="2">
                  <c:v>0.24497933056102722</c:v>
                </c:pt>
                <c:pt idx="3">
                  <c:v>0.23361649984401983</c:v>
                </c:pt>
                <c:pt idx="4">
                  <c:v>0.15601798860274527</c:v>
                </c:pt>
                <c:pt idx="5">
                  <c:v>1.1005267528438719E-2</c:v>
                </c:pt>
                <c:pt idx="6">
                  <c:v>0.16224308160365858</c:v>
                </c:pt>
                <c:pt idx="7">
                  <c:v>1.7230360529352104E-2</c:v>
                </c:pt>
                <c:pt idx="8">
                  <c:v>1.5841560315955489E-2</c:v>
                </c:pt>
              </c:numCache>
            </c:numRef>
          </c:val>
        </c:ser>
        <c:dLbls>
          <c:showLegendKey val="0"/>
          <c:showVal val="0"/>
          <c:showCatName val="0"/>
          <c:showSerName val="0"/>
          <c:showPercent val="0"/>
          <c:showBubbleSize val="0"/>
        </c:dLbls>
        <c:gapWidth val="150"/>
        <c:axId val="169018112"/>
        <c:axId val="169019648"/>
      </c:barChart>
      <c:catAx>
        <c:axId val="169018112"/>
        <c:scaling>
          <c:orientation val="minMax"/>
        </c:scaling>
        <c:delete val="0"/>
        <c:axPos val="b"/>
        <c:majorTickMark val="out"/>
        <c:minorTickMark val="none"/>
        <c:tickLblPos val="nextTo"/>
        <c:txPr>
          <a:bodyPr rot="0"/>
          <a:lstStyle/>
          <a:p>
            <a:pPr>
              <a:defRPr sz="1200" b="0"/>
            </a:pPr>
            <a:endParaRPr lang="en-US"/>
          </a:p>
        </c:txPr>
        <c:crossAx val="169019648"/>
        <c:crosses val="autoZero"/>
        <c:auto val="1"/>
        <c:lblAlgn val="ctr"/>
        <c:lblOffset val="100"/>
        <c:noMultiLvlLbl val="0"/>
      </c:catAx>
      <c:valAx>
        <c:axId val="169019648"/>
        <c:scaling>
          <c:orientation val="minMax"/>
          <c:max val="1.2"/>
          <c:min val="0"/>
        </c:scaling>
        <c:delete val="0"/>
        <c:axPos val="l"/>
        <c:numFmt formatCode="0%" sourceLinked="1"/>
        <c:majorTickMark val="out"/>
        <c:minorTickMark val="none"/>
        <c:tickLblPos val="nextTo"/>
        <c:txPr>
          <a:bodyPr/>
          <a:lstStyle/>
          <a:p>
            <a:pPr>
              <a:defRPr sz="1000" b="0"/>
            </a:pPr>
            <a:endParaRPr lang="en-US"/>
          </a:p>
        </c:txPr>
        <c:crossAx val="169018112"/>
        <c:crosses val="autoZero"/>
        <c:crossBetween val="between"/>
        <c:majorUnit val="0.2"/>
        <c:minorUnit val="0.1"/>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 of Active Cards</a:t>
            </a:r>
            <a:r>
              <a:rPr lang="en-US" sz="1400" baseline="0" dirty="0" smtClean="0"/>
              <a:t> by Month When Rx Savings Card Was First Used</a:t>
            </a:r>
            <a:endParaRPr lang="en-US" sz="1400" dirty="0"/>
          </a:p>
        </c:rich>
      </c:tx>
      <c:layout/>
      <c:overlay val="1"/>
    </c:title>
    <c:autoTitleDeleted val="0"/>
    <c:plotArea>
      <c:layout>
        <c:manualLayout>
          <c:layoutTarget val="inner"/>
          <c:xMode val="edge"/>
          <c:yMode val="edge"/>
          <c:x val="9.6657485092882814E-2"/>
          <c:y val="0.13761770750153704"/>
          <c:w val="0.73341212923323906"/>
          <c:h val="0.7303928247998811"/>
        </c:manualLayout>
      </c:layout>
      <c:lineChart>
        <c:grouping val="standard"/>
        <c:varyColors val="0"/>
        <c:ser>
          <c:idx val="0"/>
          <c:order val="0"/>
          <c:tx>
            <c:strRef>
              <c:f>Sheet1!$B$1</c:f>
              <c:strCache>
                <c:ptCount val="1"/>
                <c:pt idx="0">
                  <c:v>Jan-12 (185)</c:v>
                </c:pt>
              </c:strCache>
            </c:strRef>
          </c:tx>
          <c:marker>
            <c:symbol val="circle"/>
            <c:size val="7"/>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Sheet1!$B$2:$B$9</c:f>
              <c:numCache>
                <c:formatCode>0%</c:formatCode>
                <c:ptCount val="8"/>
                <c:pt idx="0">
                  <c:v>1</c:v>
                </c:pt>
                <c:pt idx="1">
                  <c:v>0.50270270270270268</c:v>
                </c:pt>
                <c:pt idx="2">
                  <c:v>0.38918918918918921</c:v>
                </c:pt>
                <c:pt idx="3">
                  <c:v>0.2864864864864865</c:v>
                </c:pt>
                <c:pt idx="4">
                  <c:v>0.31351351351351353</c:v>
                </c:pt>
                <c:pt idx="5">
                  <c:v>0.27567567567567569</c:v>
                </c:pt>
                <c:pt idx="6">
                  <c:v>0.23783783783783785</c:v>
                </c:pt>
                <c:pt idx="7">
                  <c:v>0.24864864864864866</c:v>
                </c:pt>
              </c:numCache>
            </c:numRef>
          </c:val>
          <c:smooth val="0"/>
        </c:ser>
        <c:dLbls>
          <c:showLegendKey val="0"/>
          <c:showVal val="0"/>
          <c:showCatName val="0"/>
          <c:showSerName val="0"/>
          <c:showPercent val="0"/>
          <c:showBubbleSize val="0"/>
        </c:dLbls>
        <c:marker val="1"/>
        <c:smooth val="0"/>
        <c:axId val="170280448"/>
        <c:axId val="170282368"/>
      </c:lineChart>
      <c:lineChart>
        <c:grouping val="standard"/>
        <c:varyColors val="0"/>
        <c:ser>
          <c:idx val="1"/>
          <c:order val="1"/>
          <c:tx>
            <c:strRef>
              <c:f>Sheet1!$C$1</c:f>
              <c:strCache>
                <c:ptCount val="1"/>
                <c:pt idx="0">
                  <c:v>Feb-12 (176)</c:v>
                </c:pt>
              </c:strCache>
            </c:strRef>
          </c:tx>
          <c:marker>
            <c:symbol val="circle"/>
            <c:size val="7"/>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Sheet1!$C$2:$C$9</c:f>
              <c:numCache>
                <c:formatCode>0%</c:formatCode>
                <c:ptCount val="8"/>
                <c:pt idx="1">
                  <c:v>1</c:v>
                </c:pt>
                <c:pt idx="2">
                  <c:v>0.52272727272727271</c:v>
                </c:pt>
                <c:pt idx="3">
                  <c:v>0.42613636363636365</c:v>
                </c:pt>
                <c:pt idx="4">
                  <c:v>0.35795454545454547</c:v>
                </c:pt>
                <c:pt idx="5">
                  <c:v>0.32386363636363635</c:v>
                </c:pt>
                <c:pt idx="6">
                  <c:v>0.31818181818181818</c:v>
                </c:pt>
                <c:pt idx="7">
                  <c:v>0.35227272727272729</c:v>
                </c:pt>
              </c:numCache>
            </c:numRef>
          </c:val>
          <c:smooth val="0"/>
        </c:ser>
        <c:ser>
          <c:idx val="2"/>
          <c:order val="2"/>
          <c:tx>
            <c:strRef>
              <c:f>Sheet1!$D$1</c:f>
              <c:strCache>
                <c:ptCount val="1"/>
                <c:pt idx="0">
                  <c:v>Mar-12 (131)</c:v>
                </c:pt>
              </c:strCache>
            </c:strRef>
          </c:tx>
          <c:spPr>
            <a:ln>
              <a:solidFill>
                <a:srgbClr val="0070C0"/>
              </a:solidFill>
            </a:ln>
          </c:spPr>
          <c:marker>
            <c:symbol val="circle"/>
            <c:size val="7"/>
            <c:spPr>
              <a:solidFill>
                <a:srgbClr val="0070C0"/>
              </a:solidFill>
              <a:ln>
                <a:solidFill>
                  <a:srgbClr val="0070C0"/>
                </a:solidFill>
              </a:ln>
            </c:spPr>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Sheet1!$D$2:$D$9</c:f>
              <c:numCache>
                <c:formatCode>General</c:formatCode>
                <c:ptCount val="8"/>
                <c:pt idx="2" formatCode="0%">
                  <c:v>1</c:v>
                </c:pt>
                <c:pt idx="3" formatCode="0%">
                  <c:v>0.44274809160305345</c:v>
                </c:pt>
                <c:pt idx="4" formatCode="0%">
                  <c:v>0.4580152671755725</c:v>
                </c:pt>
                <c:pt idx="5" formatCode="0%">
                  <c:v>0.36641221374045801</c:v>
                </c:pt>
                <c:pt idx="6" formatCode="0%">
                  <c:v>0.32061068702290074</c:v>
                </c:pt>
                <c:pt idx="7" formatCode="0%">
                  <c:v>0.28244274809160308</c:v>
                </c:pt>
              </c:numCache>
            </c:numRef>
          </c:val>
          <c:smooth val="0"/>
        </c:ser>
        <c:ser>
          <c:idx val="3"/>
          <c:order val="3"/>
          <c:tx>
            <c:strRef>
              <c:f>Sheet1!$E$1</c:f>
              <c:strCache>
                <c:ptCount val="1"/>
                <c:pt idx="0">
                  <c:v>Apr-12 (107)</c:v>
                </c:pt>
              </c:strCache>
            </c:strRef>
          </c:tx>
          <c:marker>
            <c:symbol val="circle"/>
            <c:size val="7"/>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Sheet1!$E$2:$E$9</c:f>
              <c:numCache>
                <c:formatCode>General</c:formatCode>
                <c:ptCount val="8"/>
                <c:pt idx="3" formatCode="0%">
                  <c:v>1</c:v>
                </c:pt>
                <c:pt idx="4" formatCode="0%">
                  <c:v>0.53271028037383172</c:v>
                </c:pt>
                <c:pt idx="5" formatCode="0%">
                  <c:v>0.40186915887850466</c:v>
                </c:pt>
                <c:pt idx="6" formatCode="0%">
                  <c:v>0.30841121495327101</c:v>
                </c:pt>
                <c:pt idx="7" formatCode="0%">
                  <c:v>0.28971962616822428</c:v>
                </c:pt>
              </c:numCache>
            </c:numRef>
          </c:val>
          <c:smooth val="0"/>
        </c:ser>
        <c:ser>
          <c:idx val="4"/>
          <c:order val="4"/>
          <c:tx>
            <c:strRef>
              <c:f>Sheet1!$F$1</c:f>
              <c:strCache>
                <c:ptCount val="1"/>
                <c:pt idx="0">
                  <c:v>May-12 (118)</c:v>
                </c:pt>
              </c:strCache>
            </c:strRef>
          </c:tx>
          <c:spPr>
            <a:ln>
              <a:solidFill>
                <a:schemeClr val="bg2"/>
              </a:solidFill>
            </a:ln>
          </c:spPr>
          <c:marker>
            <c:symbol val="circle"/>
            <c:size val="7"/>
            <c:spPr>
              <a:solidFill>
                <a:schemeClr val="bg2"/>
              </a:solidFill>
              <a:ln>
                <a:solidFill>
                  <a:schemeClr val="bg2"/>
                </a:solidFill>
              </a:ln>
            </c:spPr>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Sheet1!$F$2:$F$9</c:f>
              <c:numCache>
                <c:formatCode>General</c:formatCode>
                <c:ptCount val="8"/>
                <c:pt idx="4" formatCode="0%">
                  <c:v>1</c:v>
                </c:pt>
                <c:pt idx="5" formatCode="0%">
                  <c:v>0.43220338983050849</c:v>
                </c:pt>
                <c:pt idx="6" formatCode="0%">
                  <c:v>0.33898305084745761</c:v>
                </c:pt>
                <c:pt idx="7" formatCode="0%">
                  <c:v>0.25423728813559321</c:v>
                </c:pt>
              </c:numCache>
            </c:numRef>
          </c:val>
          <c:smooth val="0"/>
        </c:ser>
        <c:ser>
          <c:idx val="5"/>
          <c:order val="5"/>
          <c:tx>
            <c:strRef>
              <c:f>Sheet1!$G$1</c:f>
              <c:strCache>
                <c:ptCount val="1"/>
                <c:pt idx="0">
                  <c:v>Jun-12 (79)</c:v>
                </c:pt>
              </c:strCache>
            </c:strRef>
          </c:tx>
          <c:spPr>
            <a:ln>
              <a:solidFill>
                <a:schemeClr val="bg1">
                  <a:lumMod val="50000"/>
                </a:schemeClr>
              </a:solidFill>
            </a:ln>
          </c:spPr>
          <c:marker>
            <c:spPr>
              <a:solidFill>
                <a:schemeClr val="tx1">
                  <a:lumMod val="50000"/>
                  <a:lumOff val="50000"/>
                </a:schemeClr>
              </a:solidFill>
              <a:ln>
                <a:solidFill>
                  <a:schemeClr val="bg1">
                    <a:lumMod val="50000"/>
                  </a:schemeClr>
                </a:solidFill>
              </a:ln>
            </c:spPr>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Sheet1!$G$2:$G$9</c:f>
              <c:numCache>
                <c:formatCode>General</c:formatCode>
                <c:ptCount val="8"/>
                <c:pt idx="5" formatCode="0%">
                  <c:v>1</c:v>
                </c:pt>
                <c:pt idx="6" formatCode="0%">
                  <c:v>0.45569620253164556</c:v>
                </c:pt>
                <c:pt idx="7" formatCode="0%">
                  <c:v>0.379746835443038</c:v>
                </c:pt>
              </c:numCache>
            </c:numRef>
          </c:val>
          <c:smooth val="0"/>
        </c:ser>
        <c:ser>
          <c:idx val="6"/>
          <c:order val="6"/>
          <c:tx>
            <c:strRef>
              <c:f>Sheet1!$H$1</c:f>
              <c:strCache>
                <c:ptCount val="1"/>
                <c:pt idx="0">
                  <c:v>Jul-12 (88)</c:v>
                </c:pt>
              </c:strCache>
            </c:strRef>
          </c:tx>
          <c:spPr>
            <a:ln>
              <a:solidFill>
                <a:srgbClr val="00B0F0"/>
              </a:solidFill>
            </a:ln>
          </c:spPr>
          <c:marker>
            <c:symbol val="circle"/>
            <c:size val="7"/>
            <c:spPr>
              <a:solidFill>
                <a:srgbClr val="00B0F0"/>
              </a:solidFill>
              <a:ln>
                <a:solidFill>
                  <a:srgbClr val="00B0F0"/>
                </a:solidFill>
              </a:ln>
            </c:spPr>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Sheet1!$H$2:$H$9</c:f>
              <c:numCache>
                <c:formatCode>General</c:formatCode>
                <c:ptCount val="8"/>
                <c:pt idx="6" formatCode="0%">
                  <c:v>1</c:v>
                </c:pt>
                <c:pt idx="7" formatCode="0%">
                  <c:v>0.31818181818181818</c:v>
                </c:pt>
              </c:numCache>
            </c:numRef>
          </c:val>
          <c:smooth val="0"/>
        </c:ser>
        <c:dLbls>
          <c:showLegendKey val="0"/>
          <c:showVal val="0"/>
          <c:showCatName val="0"/>
          <c:showSerName val="0"/>
          <c:showPercent val="0"/>
          <c:showBubbleSize val="0"/>
        </c:dLbls>
        <c:marker val="1"/>
        <c:smooth val="0"/>
        <c:axId val="170302464"/>
        <c:axId val="170300928"/>
      </c:lineChart>
      <c:catAx>
        <c:axId val="170280448"/>
        <c:scaling>
          <c:orientation val="minMax"/>
        </c:scaling>
        <c:delete val="0"/>
        <c:axPos val="b"/>
        <c:majorTickMark val="out"/>
        <c:minorTickMark val="none"/>
        <c:tickLblPos val="low"/>
        <c:txPr>
          <a:bodyPr/>
          <a:lstStyle/>
          <a:p>
            <a:pPr>
              <a:defRPr sz="1200"/>
            </a:pPr>
            <a:endParaRPr lang="en-US"/>
          </a:p>
        </c:txPr>
        <c:crossAx val="170282368"/>
        <c:crosses val="autoZero"/>
        <c:auto val="1"/>
        <c:lblAlgn val="ctr"/>
        <c:lblOffset val="100"/>
        <c:noMultiLvlLbl val="0"/>
      </c:catAx>
      <c:valAx>
        <c:axId val="170282368"/>
        <c:scaling>
          <c:orientation val="minMax"/>
        </c:scaling>
        <c:delete val="0"/>
        <c:axPos val="l"/>
        <c:majorGridlines>
          <c:spPr>
            <a:ln>
              <a:solidFill>
                <a:schemeClr val="bg1">
                  <a:lumMod val="75000"/>
                </a:schemeClr>
              </a:solidFill>
              <a:prstDash val="dash"/>
            </a:ln>
          </c:spPr>
        </c:majorGridlines>
        <c:title>
          <c:tx>
            <c:rich>
              <a:bodyPr rot="-5400000" vert="horz"/>
              <a:lstStyle/>
              <a:p>
                <a:pPr>
                  <a:defRPr sz="1200"/>
                </a:pPr>
                <a:r>
                  <a:rPr lang="en-US" sz="1200" dirty="0" smtClean="0"/>
                  <a:t>% of Cards Still in Use</a:t>
                </a:r>
                <a:endParaRPr lang="en-US" sz="1200" dirty="0"/>
              </a:p>
            </c:rich>
          </c:tx>
          <c:layout>
            <c:manualLayout>
              <c:xMode val="edge"/>
              <c:yMode val="edge"/>
              <c:x val="3.4317426037764665E-4"/>
              <c:y val="0.27295096641780714"/>
            </c:manualLayout>
          </c:layout>
          <c:overlay val="0"/>
        </c:title>
        <c:numFmt formatCode="0%" sourceLinked="1"/>
        <c:majorTickMark val="out"/>
        <c:minorTickMark val="none"/>
        <c:tickLblPos val="nextTo"/>
        <c:txPr>
          <a:bodyPr/>
          <a:lstStyle/>
          <a:p>
            <a:pPr>
              <a:defRPr sz="1200"/>
            </a:pPr>
            <a:endParaRPr lang="en-US"/>
          </a:p>
        </c:txPr>
        <c:crossAx val="170280448"/>
        <c:crosses val="autoZero"/>
        <c:crossBetween val="between"/>
      </c:valAx>
      <c:valAx>
        <c:axId val="170300928"/>
        <c:scaling>
          <c:orientation val="minMax"/>
        </c:scaling>
        <c:delete val="1"/>
        <c:axPos val="r"/>
        <c:numFmt formatCode="0%" sourceLinked="1"/>
        <c:majorTickMark val="out"/>
        <c:minorTickMark val="none"/>
        <c:tickLblPos val="none"/>
        <c:crossAx val="170302464"/>
        <c:crosses val="max"/>
        <c:crossBetween val="between"/>
      </c:valAx>
      <c:catAx>
        <c:axId val="170302464"/>
        <c:scaling>
          <c:orientation val="minMax"/>
        </c:scaling>
        <c:delete val="1"/>
        <c:axPos val="b"/>
        <c:majorTickMark val="out"/>
        <c:minorTickMark val="none"/>
        <c:tickLblPos val="none"/>
        <c:crossAx val="170300928"/>
        <c:crosses val="autoZero"/>
        <c:auto val="1"/>
        <c:lblAlgn val="ctr"/>
        <c:lblOffset val="100"/>
        <c:noMultiLvlLbl val="0"/>
      </c:catAx>
    </c:plotArea>
    <c:legend>
      <c:legendPos val="r"/>
      <c:layout/>
      <c:overlay val="0"/>
      <c:spPr>
        <a:solidFill>
          <a:schemeClr val="bg1"/>
        </a:solidFill>
        <a:ln>
          <a:solidFill>
            <a:schemeClr val="bg1">
              <a:lumMod val="75000"/>
            </a:schemeClr>
          </a:solidFill>
        </a:ln>
      </c:spPr>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Uses</a:t>
            </a:r>
            <a:r>
              <a:rPr lang="en-US" sz="1400" baseline="0" dirty="0" smtClean="0"/>
              <a:t> Per Card by Month When Rx Savings Card Was First Used</a:t>
            </a:r>
            <a:endParaRPr lang="en-US" sz="1400" dirty="0"/>
          </a:p>
        </c:rich>
      </c:tx>
      <c:layout/>
      <c:overlay val="1"/>
    </c:title>
    <c:autoTitleDeleted val="0"/>
    <c:plotArea>
      <c:layout>
        <c:manualLayout>
          <c:layoutTarget val="inner"/>
          <c:xMode val="edge"/>
          <c:yMode val="edge"/>
          <c:x val="8.3004534671493366E-2"/>
          <c:y val="0.13761770750153704"/>
          <c:w val="0.90938296161354359"/>
          <c:h val="0.7303928247998811"/>
        </c:manualLayout>
      </c:layout>
      <c:lineChart>
        <c:grouping val="standard"/>
        <c:varyColors val="0"/>
        <c:ser>
          <c:idx val="0"/>
          <c:order val="0"/>
          <c:tx>
            <c:strRef>
              <c:f>Sheet1!$B$1</c:f>
              <c:strCache>
                <c:ptCount val="1"/>
                <c:pt idx="0">
                  <c:v>Jan-12</c:v>
                </c:pt>
              </c:strCache>
            </c:strRef>
          </c:tx>
          <c:marker>
            <c:symbol val="circle"/>
            <c:size val="7"/>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Sheet1!$B$2:$B$9</c:f>
              <c:numCache>
                <c:formatCode>0.0</c:formatCode>
                <c:ptCount val="8"/>
                <c:pt idx="0">
                  <c:v>1.9351351351351351</c:v>
                </c:pt>
                <c:pt idx="1">
                  <c:v>0.88648648648648654</c:v>
                </c:pt>
                <c:pt idx="2">
                  <c:v>0.69729729729729761</c:v>
                </c:pt>
                <c:pt idx="3">
                  <c:v>0.52972972972972976</c:v>
                </c:pt>
                <c:pt idx="4">
                  <c:v>0.62162162162162238</c:v>
                </c:pt>
                <c:pt idx="5">
                  <c:v>0.55675675675675651</c:v>
                </c:pt>
                <c:pt idx="6">
                  <c:v>0.4864864864864869</c:v>
                </c:pt>
                <c:pt idx="7">
                  <c:v>0.54054054054054068</c:v>
                </c:pt>
              </c:numCache>
            </c:numRef>
          </c:val>
          <c:smooth val="0"/>
        </c:ser>
        <c:dLbls>
          <c:showLegendKey val="0"/>
          <c:showVal val="0"/>
          <c:showCatName val="0"/>
          <c:showSerName val="0"/>
          <c:showPercent val="0"/>
          <c:showBubbleSize val="0"/>
        </c:dLbls>
        <c:marker val="1"/>
        <c:smooth val="0"/>
        <c:axId val="170226816"/>
        <c:axId val="170228736"/>
      </c:lineChart>
      <c:lineChart>
        <c:grouping val="standard"/>
        <c:varyColors val="0"/>
        <c:ser>
          <c:idx val="1"/>
          <c:order val="1"/>
          <c:tx>
            <c:strRef>
              <c:f>Sheet1!$C$1</c:f>
              <c:strCache>
                <c:ptCount val="1"/>
                <c:pt idx="0">
                  <c:v>Feb-12</c:v>
                </c:pt>
              </c:strCache>
            </c:strRef>
          </c:tx>
          <c:marker>
            <c:symbol val="circle"/>
            <c:size val="7"/>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Sheet1!$C$2:$C$9</c:f>
              <c:numCache>
                <c:formatCode>0.0</c:formatCode>
                <c:ptCount val="8"/>
                <c:pt idx="1">
                  <c:v>1.2045454545454546</c:v>
                </c:pt>
                <c:pt idx="2">
                  <c:v>0.74431818181818177</c:v>
                </c:pt>
                <c:pt idx="3">
                  <c:v>0.59090909090909094</c:v>
                </c:pt>
                <c:pt idx="4">
                  <c:v>0.61931818181818177</c:v>
                </c:pt>
                <c:pt idx="5">
                  <c:v>0.46590909090909088</c:v>
                </c:pt>
                <c:pt idx="6">
                  <c:v>0.50568181818181901</c:v>
                </c:pt>
                <c:pt idx="7">
                  <c:v>0.56818181818181901</c:v>
                </c:pt>
              </c:numCache>
            </c:numRef>
          </c:val>
          <c:smooth val="0"/>
        </c:ser>
        <c:ser>
          <c:idx val="2"/>
          <c:order val="2"/>
          <c:tx>
            <c:strRef>
              <c:f>Sheet1!$D$1</c:f>
              <c:strCache>
                <c:ptCount val="1"/>
                <c:pt idx="0">
                  <c:v>Mar-12</c:v>
                </c:pt>
              </c:strCache>
            </c:strRef>
          </c:tx>
          <c:spPr>
            <a:ln>
              <a:solidFill>
                <a:srgbClr val="0070C0"/>
              </a:solidFill>
            </a:ln>
          </c:spPr>
          <c:marker>
            <c:symbol val="circle"/>
            <c:size val="7"/>
            <c:spPr>
              <a:solidFill>
                <a:srgbClr val="0070C0"/>
              </a:solidFill>
              <a:ln>
                <a:solidFill>
                  <a:srgbClr val="0070C0"/>
                </a:solidFill>
              </a:ln>
            </c:spPr>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Sheet1!$D$2:$D$9</c:f>
              <c:numCache>
                <c:formatCode>General</c:formatCode>
                <c:ptCount val="8"/>
                <c:pt idx="2" formatCode="0.0">
                  <c:v>1.3282442748091599</c:v>
                </c:pt>
                <c:pt idx="3" formatCode="0.0">
                  <c:v>0.58778625954198449</c:v>
                </c:pt>
                <c:pt idx="4" formatCode="0.0">
                  <c:v>0.60305343511450471</c:v>
                </c:pt>
                <c:pt idx="5" formatCode="0.0">
                  <c:v>0.51908396946564783</c:v>
                </c:pt>
                <c:pt idx="6" formatCode="0.0">
                  <c:v>0.43511450381679423</c:v>
                </c:pt>
                <c:pt idx="7" formatCode="0.0">
                  <c:v>0.38931297709923768</c:v>
                </c:pt>
              </c:numCache>
            </c:numRef>
          </c:val>
          <c:smooth val="0"/>
        </c:ser>
        <c:ser>
          <c:idx val="3"/>
          <c:order val="3"/>
          <c:tx>
            <c:strRef>
              <c:f>Sheet1!$E$1</c:f>
              <c:strCache>
                <c:ptCount val="1"/>
                <c:pt idx="0">
                  <c:v>Apr-12</c:v>
                </c:pt>
              </c:strCache>
            </c:strRef>
          </c:tx>
          <c:marker>
            <c:symbol val="circle"/>
            <c:size val="7"/>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Sheet1!$E$2:$E$9</c:f>
              <c:numCache>
                <c:formatCode>General</c:formatCode>
                <c:ptCount val="8"/>
                <c:pt idx="3" formatCode="0.0">
                  <c:v>1.42056074766355</c:v>
                </c:pt>
                <c:pt idx="4" formatCode="0.0">
                  <c:v>0.7850467289719617</c:v>
                </c:pt>
                <c:pt idx="5" formatCode="0.0">
                  <c:v>0.52336448598130736</c:v>
                </c:pt>
                <c:pt idx="6" formatCode="0.0">
                  <c:v>0.47663551401869159</c:v>
                </c:pt>
                <c:pt idx="7" formatCode="0.0">
                  <c:v>0.47663551401869159</c:v>
                </c:pt>
              </c:numCache>
            </c:numRef>
          </c:val>
          <c:smooth val="0"/>
        </c:ser>
        <c:ser>
          <c:idx val="4"/>
          <c:order val="4"/>
          <c:tx>
            <c:strRef>
              <c:f>Sheet1!$F$1</c:f>
              <c:strCache>
                <c:ptCount val="1"/>
                <c:pt idx="0">
                  <c:v>May-12</c:v>
                </c:pt>
              </c:strCache>
            </c:strRef>
          </c:tx>
          <c:spPr>
            <a:ln>
              <a:solidFill>
                <a:schemeClr val="bg2"/>
              </a:solidFill>
            </a:ln>
          </c:spPr>
          <c:marker>
            <c:symbol val="circle"/>
            <c:size val="7"/>
            <c:spPr>
              <a:solidFill>
                <a:schemeClr val="bg2"/>
              </a:solidFill>
              <a:ln>
                <a:solidFill>
                  <a:schemeClr val="bg2"/>
                </a:solidFill>
              </a:ln>
            </c:spPr>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Sheet1!$F$2:$F$9</c:f>
              <c:numCache>
                <c:formatCode>General</c:formatCode>
                <c:ptCount val="8"/>
                <c:pt idx="4" formatCode="0.0">
                  <c:v>1.3813559322033901</c:v>
                </c:pt>
                <c:pt idx="5" formatCode="0.0">
                  <c:v>0.5847457627118644</c:v>
                </c:pt>
                <c:pt idx="6" formatCode="0.0">
                  <c:v>0.52542372881355937</c:v>
                </c:pt>
                <c:pt idx="7" formatCode="0.0">
                  <c:v>0.38135593220338981</c:v>
                </c:pt>
              </c:numCache>
            </c:numRef>
          </c:val>
          <c:smooth val="0"/>
        </c:ser>
        <c:ser>
          <c:idx val="5"/>
          <c:order val="5"/>
          <c:tx>
            <c:strRef>
              <c:f>Sheet1!$G$1</c:f>
              <c:strCache>
                <c:ptCount val="1"/>
                <c:pt idx="0">
                  <c:v>Jun-12</c:v>
                </c:pt>
              </c:strCache>
            </c:strRef>
          </c:tx>
          <c:spPr>
            <a:ln>
              <a:solidFill>
                <a:schemeClr val="bg1">
                  <a:lumMod val="50000"/>
                </a:schemeClr>
              </a:solidFill>
            </a:ln>
          </c:spPr>
          <c:marker>
            <c:spPr>
              <a:solidFill>
                <a:schemeClr val="tx1">
                  <a:lumMod val="50000"/>
                  <a:lumOff val="50000"/>
                </a:schemeClr>
              </a:solidFill>
              <a:ln>
                <a:solidFill>
                  <a:schemeClr val="bg1">
                    <a:lumMod val="50000"/>
                  </a:schemeClr>
                </a:solidFill>
              </a:ln>
            </c:spPr>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Sheet1!$G$2:$G$9</c:f>
              <c:numCache>
                <c:formatCode>General</c:formatCode>
                <c:ptCount val="8"/>
                <c:pt idx="5" formatCode="0.0">
                  <c:v>1.2911392405063278</c:v>
                </c:pt>
                <c:pt idx="6" formatCode="0.0">
                  <c:v>0.68354430379746767</c:v>
                </c:pt>
                <c:pt idx="7" formatCode="0.0">
                  <c:v>0.59493670886075822</c:v>
                </c:pt>
              </c:numCache>
            </c:numRef>
          </c:val>
          <c:smooth val="0"/>
        </c:ser>
        <c:ser>
          <c:idx val="6"/>
          <c:order val="6"/>
          <c:tx>
            <c:strRef>
              <c:f>Sheet1!$H$1</c:f>
              <c:strCache>
                <c:ptCount val="1"/>
                <c:pt idx="0">
                  <c:v>Jul-12</c:v>
                </c:pt>
              </c:strCache>
            </c:strRef>
          </c:tx>
          <c:spPr>
            <a:ln>
              <a:solidFill>
                <a:srgbClr val="00B0F0"/>
              </a:solidFill>
            </a:ln>
          </c:spPr>
          <c:marker>
            <c:symbol val="circle"/>
            <c:size val="7"/>
            <c:spPr>
              <a:solidFill>
                <a:srgbClr val="00B0F0"/>
              </a:solidFill>
              <a:ln>
                <a:solidFill>
                  <a:srgbClr val="00B0F0"/>
                </a:solidFill>
              </a:ln>
            </c:spPr>
          </c:marker>
          <c:cat>
            <c:strRef>
              <c:f>Sheet1!$A$2:$A$9</c:f>
              <c:strCache>
                <c:ptCount val="8"/>
                <c:pt idx="0">
                  <c:v>Jan-12</c:v>
                </c:pt>
                <c:pt idx="1">
                  <c:v>Feb-12</c:v>
                </c:pt>
                <c:pt idx="2">
                  <c:v>Mar-12</c:v>
                </c:pt>
                <c:pt idx="3">
                  <c:v>Apr-12</c:v>
                </c:pt>
                <c:pt idx="4">
                  <c:v>May-12</c:v>
                </c:pt>
                <c:pt idx="5">
                  <c:v>Jun-12</c:v>
                </c:pt>
                <c:pt idx="6">
                  <c:v>Jul-12</c:v>
                </c:pt>
                <c:pt idx="7">
                  <c:v>Aug-12</c:v>
                </c:pt>
              </c:strCache>
            </c:strRef>
          </c:cat>
          <c:val>
            <c:numRef>
              <c:f>Sheet1!$H$2:$H$9</c:f>
              <c:numCache>
                <c:formatCode>General</c:formatCode>
                <c:ptCount val="8"/>
                <c:pt idx="6" formatCode="0.0">
                  <c:v>1.25</c:v>
                </c:pt>
                <c:pt idx="7" formatCode="0.0">
                  <c:v>0.48863636363636381</c:v>
                </c:pt>
              </c:numCache>
            </c:numRef>
          </c:val>
          <c:smooth val="0"/>
        </c:ser>
        <c:dLbls>
          <c:showLegendKey val="0"/>
          <c:showVal val="0"/>
          <c:showCatName val="0"/>
          <c:showSerName val="0"/>
          <c:showPercent val="0"/>
          <c:showBubbleSize val="0"/>
        </c:dLbls>
        <c:marker val="1"/>
        <c:smooth val="0"/>
        <c:axId val="170244736"/>
        <c:axId val="170243200"/>
      </c:lineChart>
      <c:catAx>
        <c:axId val="170226816"/>
        <c:scaling>
          <c:orientation val="minMax"/>
        </c:scaling>
        <c:delete val="0"/>
        <c:axPos val="b"/>
        <c:majorTickMark val="out"/>
        <c:minorTickMark val="none"/>
        <c:tickLblPos val="low"/>
        <c:txPr>
          <a:bodyPr/>
          <a:lstStyle/>
          <a:p>
            <a:pPr>
              <a:defRPr sz="1200"/>
            </a:pPr>
            <a:endParaRPr lang="en-US"/>
          </a:p>
        </c:txPr>
        <c:crossAx val="170228736"/>
        <c:crosses val="autoZero"/>
        <c:auto val="1"/>
        <c:lblAlgn val="ctr"/>
        <c:lblOffset val="100"/>
        <c:noMultiLvlLbl val="0"/>
      </c:catAx>
      <c:valAx>
        <c:axId val="170228736"/>
        <c:scaling>
          <c:orientation val="minMax"/>
          <c:max val="3"/>
        </c:scaling>
        <c:delete val="0"/>
        <c:axPos val="l"/>
        <c:majorGridlines>
          <c:spPr>
            <a:ln>
              <a:solidFill>
                <a:schemeClr val="bg1">
                  <a:lumMod val="75000"/>
                </a:schemeClr>
              </a:solidFill>
              <a:prstDash val="dash"/>
            </a:ln>
          </c:spPr>
        </c:majorGridlines>
        <c:title>
          <c:tx>
            <c:rich>
              <a:bodyPr rot="-5400000" vert="horz"/>
              <a:lstStyle/>
              <a:p>
                <a:pPr>
                  <a:defRPr sz="1200"/>
                </a:pPr>
                <a:r>
                  <a:rPr lang="en-US" sz="1200" dirty="0" smtClean="0"/>
                  <a:t>Uses per Card</a:t>
                </a:r>
                <a:endParaRPr lang="en-US" sz="1200" dirty="0"/>
              </a:p>
            </c:rich>
          </c:tx>
          <c:layout>
            <c:manualLayout>
              <c:xMode val="edge"/>
              <c:yMode val="edge"/>
              <c:x val="4.8941065674336388E-3"/>
              <c:y val="0.32169756261623078"/>
            </c:manualLayout>
          </c:layout>
          <c:overlay val="0"/>
        </c:title>
        <c:numFmt formatCode="0.0" sourceLinked="1"/>
        <c:majorTickMark val="out"/>
        <c:minorTickMark val="none"/>
        <c:tickLblPos val="nextTo"/>
        <c:txPr>
          <a:bodyPr/>
          <a:lstStyle/>
          <a:p>
            <a:pPr>
              <a:defRPr sz="1200"/>
            </a:pPr>
            <a:endParaRPr lang="en-US"/>
          </a:p>
        </c:txPr>
        <c:crossAx val="170226816"/>
        <c:crosses val="autoZero"/>
        <c:crossBetween val="between"/>
      </c:valAx>
      <c:valAx>
        <c:axId val="170243200"/>
        <c:scaling>
          <c:orientation val="minMax"/>
        </c:scaling>
        <c:delete val="1"/>
        <c:axPos val="r"/>
        <c:numFmt formatCode="0.0" sourceLinked="1"/>
        <c:majorTickMark val="out"/>
        <c:minorTickMark val="none"/>
        <c:tickLblPos val="none"/>
        <c:crossAx val="170244736"/>
        <c:crosses val="max"/>
        <c:crossBetween val="between"/>
      </c:valAx>
      <c:catAx>
        <c:axId val="170244736"/>
        <c:scaling>
          <c:orientation val="minMax"/>
        </c:scaling>
        <c:delete val="1"/>
        <c:axPos val="b"/>
        <c:majorTickMark val="out"/>
        <c:minorTickMark val="none"/>
        <c:tickLblPos val="none"/>
        <c:crossAx val="170243200"/>
        <c:crosses val="autoZero"/>
        <c:auto val="1"/>
        <c:lblAlgn val="ctr"/>
        <c:lblOffset val="100"/>
        <c:noMultiLvlLbl val="0"/>
      </c:catAx>
    </c:plotArea>
    <c:legend>
      <c:legendPos val="r"/>
      <c:layout>
        <c:manualLayout>
          <c:xMode val="edge"/>
          <c:yMode val="edge"/>
          <c:x val="0.72827967528485071"/>
          <c:y val="0.15365607565385969"/>
          <c:w val="0.2512418602429588"/>
          <c:h val="0.2541813397697148"/>
        </c:manualLayout>
      </c:layout>
      <c:overlay val="1"/>
      <c:spPr>
        <a:solidFill>
          <a:schemeClr val="bg1"/>
        </a:solidFill>
        <a:ln>
          <a:solidFill>
            <a:schemeClr val="bg1">
              <a:lumMod val="75000"/>
            </a:schemeClr>
          </a:solidFill>
        </a:ln>
      </c:spPr>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1572" tIns="45786" rIns="91572" bIns="45786" numCol="1" anchor="t" anchorCtr="0" compatLnSpc="1">
            <a:prstTxWarp prst="textNoShape">
              <a:avLst/>
            </a:prstTxWarp>
          </a:bodyPr>
          <a:lstStyle>
            <a:lvl1pPr eaLnBrk="0" hangingPunct="0">
              <a:spcBef>
                <a:spcPct val="0"/>
              </a:spcBef>
              <a:defRPr sz="1200"/>
            </a:lvl1pPr>
          </a:lstStyle>
          <a:p>
            <a:pPr>
              <a:defRPr/>
            </a:pPr>
            <a:endParaRPr lang="en-US" dirty="0"/>
          </a:p>
        </p:txBody>
      </p:sp>
      <p:sp>
        <p:nvSpPr>
          <p:cNvPr id="54275" name="Rectangle 3"/>
          <p:cNvSpPr>
            <a:spLocks noGrp="1" noChangeArrowheads="1"/>
          </p:cNvSpPr>
          <p:nvPr>
            <p:ph type="dt" sz="quarter" idx="1"/>
          </p:nvPr>
        </p:nvSpPr>
        <p:spPr bwMode="auto">
          <a:xfrm>
            <a:off x="3977531" y="0"/>
            <a:ext cx="3043979" cy="465773"/>
          </a:xfrm>
          <a:prstGeom prst="rect">
            <a:avLst/>
          </a:prstGeom>
          <a:noFill/>
          <a:ln w="9525">
            <a:noFill/>
            <a:miter lim="800000"/>
            <a:headEnd/>
            <a:tailEnd/>
          </a:ln>
          <a:effectLst/>
        </p:spPr>
        <p:txBody>
          <a:bodyPr vert="horz" wrap="square" lIns="91572" tIns="45786" rIns="91572" bIns="45786" numCol="1" anchor="t" anchorCtr="0" compatLnSpc="1">
            <a:prstTxWarp prst="textNoShape">
              <a:avLst/>
            </a:prstTxWarp>
          </a:bodyPr>
          <a:lstStyle>
            <a:lvl1pPr algn="r" eaLnBrk="0" hangingPunct="0">
              <a:spcBef>
                <a:spcPct val="0"/>
              </a:spcBef>
              <a:defRPr sz="1200"/>
            </a:lvl1pPr>
          </a:lstStyle>
          <a:p>
            <a:pPr>
              <a:defRPr/>
            </a:pPr>
            <a:fld id="{007876F7-367A-457A-8F57-919D6EF2BCC5}" type="datetime1">
              <a:rPr lang="en-US"/>
              <a:pPr>
                <a:defRPr/>
              </a:pPr>
              <a:t>11/13/2012</a:t>
            </a:fld>
            <a:endParaRPr lang="en-US" dirty="0"/>
          </a:p>
        </p:txBody>
      </p:sp>
      <p:sp>
        <p:nvSpPr>
          <p:cNvPr id="54276" name="Rectangle 4"/>
          <p:cNvSpPr>
            <a:spLocks noGrp="1" noChangeArrowheads="1"/>
          </p:cNvSpPr>
          <p:nvPr>
            <p:ph type="ftr" sz="quarter" idx="2"/>
          </p:nvPr>
        </p:nvSpPr>
        <p:spPr bwMode="auto">
          <a:xfrm>
            <a:off x="1" y="8841738"/>
            <a:ext cx="3043979" cy="465773"/>
          </a:xfrm>
          <a:prstGeom prst="rect">
            <a:avLst/>
          </a:prstGeom>
          <a:noFill/>
          <a:ln w="9525">
            <a:noFill/>
            <a:miter lim="800000"/>
            <a:headEnd/>
            <a:tailEnd/>
          </a:ln>
          <a:effectLst/>
        </p:spPr>
        <p:txBody>
          <a:bodyPr vert="horz" wrap="square" lIns="91572" tIns="45786" rIns="91572" bIns="45786" numCol="1" anchor="b" anchorCtr="0" compatLnSpc="1">
            <a:prstTxWarp prst="textNoShape">
              <a:avLst/>
            </a:prstTxWarp>
          </a:bodyPr>
          <a:lstStyle>
            <a:lvl1pPr eaLnBrk="0" hangingPunct="0">
              <a:spcBef>
                <a:spcPct val="0"/>
              </a:spcBef>
              <a:defRPr sz="1200"/>
            </a:lvl1pPr>
          </a:lstStyle>
          <a:p>
            <a:pPr>
              <a:defRPr/>
            </a:pPr>
            <a:endParaRPr lang="en-US" dirty="0"/>
          </a:p>
        </p:txBody>
      </p:sp>
      <p:sp>
        <p:nvSpPr>
          <p:cNvPr id="54277" name="Rectangle 5"/>
          <p:cNvSpPr>
            <a:spLocks noGrp="1" noChangeArrowheads="1"/>
          </p:cNvSpPr>
          <p:nvPr>
            <p:ph type="sldNum" sz="quarter" idx="3"/>
          </p:nvPr>
        </p:nvSpPr>
        <p:spPr bwMode="auto">
          <a:xfrm>
            <a:off x="3977531" y="8841738"/>
            <a:ext cx="3043979" cy="465773"/>
          </a:xfrm>
          <a:prstGeom prst="rect">
            <a:avLst/>
          </a:prstGeom>
          <a:noFill/>
          <a:ln w="9525">
            <a:noFill/>
            <a:miter lim="800000"/>
            <a:headEnd/>
            <a:tailEnd/>
          </a:ln>
          <a:effectLst/>
        </p:spPr>
        <p:txBody>
          <a:bodyPr vert="horz" wrap="square" lIns="91572" tIns="45786" rIns="91572" bIns="45786" numCol="1" anchor="b" anchorCtr="0" compatLnSpc="1">
            <a:prstTxWarp prst="textNoShape">
              <a:avLst/>
            </a:prstTxWarp>
          </a:bodyPr>
          <a:lstStyle>
            <a:lvl1pPr algn="r" eaLnBrk="0" hangingPunct="0">
              <a:spcBef>
                <a:spcPct val="0"/>
              </a:spcBef>
              <a:defRPr sz="1200"/>
            </a:lvl1pPr>
          </a:lstStyle>
          <a:p>
            <a:pPr>
              <a:defRPr/>
            </a:pPr>
            <a:fld id="{CC324A15-3D36-45CA-8CEF-7E09B80F7AEB}" type="slidenum">
              <a:rPr lang="en-US"/>
              <a:pPr>
                <a:defRPr/>
              </a:pPr>
              <a:t>‹#›</a:t>
            </a:fld>
            <a:endParaRPr lang="en-US" dirty="0"/>
          </a:p>
        </p:txBody>
      </p:sp>
    </p:spTree>
    <p:extLst>
      <p:ext uri="{BB962C8B-B14F-4D97-AF65-F5344CB8AC3E}">
        <p14:creationId xmlns:p14="http://schemas.microsoft.com/office/powerpoint/2010/main" val="1867638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1572" tIns="45786" rIns="91572" bIns="45786" numCol="1" anchor="t" anchorCtr="0" compatLnSpc="1">
            <a:prstTxWarp prst="textNoShape">
              <a:avLst/>
            </a:prstTxWarp>
          </a:bodyPr>
          <a:lstStyle>
            <a:lvl1pPr>
              <a:spcBef>
                <a:spcPct val="0"/>
              </a:spcBef>
              <a:defRPr sz="1200"/>
            </a:lvl1pPr>
          </a:lstStyle>
          <a:p>
            <a:pPr>
              <a:defRPr/>
            </a:pPr>
            <a:endParaRPr lang="en-US" dirty="0"/>
          </a:p>
        </p:txBody>
      </p:sp>
      <p:sp>
        <p:nvSpPr>
          <p:cNvPr id="15363" name="Rectangle 3"/>
          <p:cNvSpPr>
            <a:spLocks noGrp="1" noChangeArrowheads="1"/>
          </p:cNvSpPr>
          <p:nvPr>
            <p:ph type="dt" idx="1"/>
          </p:nvPr>
        </p:nvSpPr>
        <p:spPr bwMode="auto">
          <a:xfrm>
            <a:off x="3977531" y="0"/>
            <a:ext cx="3043979" cy="465773"/>
          </a:xfrm>
          <a:prstGeom prst="rect">
            <a:avLst/>
          </a:prstGeom>
          <a:noFill/>
          <a:ln w="9525">
            <a:noFill/>
            <a:miter lim="800000"/>
            <a:headEnd/>
            <a:tailEnd/>
          </a:ln>
          <a:effectLst/>
        </p:spPr>
        <p:txBody>
          <a:bodyPr vert="horz" wrap="square" lIns="91572" tIns="45786" rIns="91572" bIns="45786" numCol="1" anchor="t" anchorCtr="0" compatLnSpc="1">
            <a:prstTxWarp prst="textNoShape">
              <a:avLst/>
            </a:prstTxWarp>
          </a:bodyPr>
          <a:lstStyle>
            <a:lvl1pPr algn="r">
              <a:spcBef>
                <a:spcPct val="0"/>
              </a:spcBef>
              <a:defRPr sz="1200"/>
            </a:lvl1pPr>
          </a:lstStyle>
          <a:p>
            <a:pPr>
              <a:defRPr/>
            </a:pPr>
            <a:fld id="{E90D08DD-F9D4-4FDD-905E-F6728EE72CFB}" type="datetime1">
              <a:rPr lang="en-US"/>
              <a:pPr>
                <a:defRPr/>
              </a:pPr>
              <a:t>11/13/2012</a:t>
            </a:fld>
            <a:endParaRPr lang="en-US" dirty="0"/>
          </a:p>
        </p:txBody>
      </p:sp>
      <p:sp>
        <p:nvSpPr>
          <p:cNvPr id="3482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2946" y="4422459"/>
            <a:ext cx="5617208" cy="4188778"/>
          </a:xfrm>
          <a:prstGeom prst="rect">
            <a:avLst/>
          </a:prstGeom>
          <a:noFill/>
          <a:ln w="9525">
            <a:noFill/>
            <a:miter lim="800000"/>
            <a:headEnd/>
            <a:tailEnd/>
          </a:ln>
          <a:effectLst/>
        </p:spPr>
        <p:txBody>
          <a:bodyPr vert="horz" wrap="square" lIns="91572" tIns="45786" rIns="91572" bIns="457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1" y="8841738"/>
            <a:ext cx="3043979" cy="465773"/>
          </a:xfrm>
          <a:prstGeom prst="rect">
            <a:avLst/>
          </a:prstGeom>
          <a:noFill/>
          <a:ln w="9525">
            <a:noFill/>
            <a:miter lim="800000"/>
            <a:headEnd/>
            <a:tailEnd/>
          </a:ln>
          <a:effectLst/>
        </p:spPr>
        <p:txBody>
          <a:bodyPr vert="horz" wrap="square" lIns="91572" tIns="45786" rIns="91572" bIns="45786" numCol="1" anchor="b" anchorCtr="0" compatLnSpc="1">
            <a:prstTxWarp prst="textNoShape">
              <a:avLst/>
            </a:prstTxWarp>
          </a:bodyPr>
          <a:lstStyle>
            <a:lvl1pPr>
              <a:spcBef>
                <a:spcPct val="0"/>
              </a:spcBef>
              <a:defRPr sz="1200"/>
            </a:lvl1pPr>
          </a:lstStyle>
          <a:p>
            <a:pPr>
              <a:defRPr/>
            </a:pPr>
            <a:endParaRPr lang="en-US" dirty="0"/>
          </a:p>
        </p:txBody>
      </p:sp>
      <p:sp>
        <p:nvSpPr>
          <p:cNvPr id="15367" name="Rectangle 7"/>
          <p:cNvSpPr>
            <a:spLocks noGrp="1" noChangeArrowheads="1"/>
          </p:cNvSpPr>
          <p:nvPr>
            <p:ph type="sldNum" sz="quarter" idx="5"/>
          </p:nvPr>
        </p:nvSpPr>
        <p:spPr bwMode="auto">
          <a:xfrm>
            <a:off x="3977531" y="8841738"/>
            <a:ext cx="3043979" cy="465773"/>
          </a:xfrm>
          <a:prstGeom prst="rect">
            <a:avLst/>
          </a:prstGeom>
          <a:noFill/>
          <a:ln w="9525">
            <a:noFill/>
            <a:miter lim="800000"/>
            <a:headEnd/>
            <a:tailEnd/>
          </a:ln>
          <a:effectLst/>
        </p:spPr>
        <p:txBody>
          <a:bodyPr vert="horz" wrap="square" lIns="91572" tIns="45786" rIns="91572" bIns="45786" numCol="1" anchor="b" anchorCtr="0" compatLnSpc="1">
            <a:prstTxWarp prst="textNoShape">
              <a:avLst/>
            </a:prstTxWarp>
          </a:bodyPr>
          <a:lstStyle>
            <a:lvl1pPr algn="r">
              <a:spcBef>
                <a:spcPct val="0"/>
              </a:spcBef>
              <a:defRPr sz="1200"/>
            </a:lvl1pPr>
          </a:lstStyle>
          <a:p>
            <a:pPr>
              <a:defRPr/>
            </a:pPr>
            <a:fld id="{CD67A654-D5FC-4532-B949-197293EF95BA}" type="slidenum">
              <a:rPr lang="en-US"/>
              <a:pPr>
                <a:defRPr/>
              </a:pPr>
              <a:t>‹#›</a:t>
            </a:fld>
            <a:endParaRPr lang="en-US" dirty="0"/>
          </a:p>
        </p:txBody>
      </p:sp>
    </p:spTree>
    <p:extLst>
      <p:ext uri="{BB962C8B-B14F-4D97-AF65-F5344CB8AC3E}">
        <p14:creationId xmlns:p14="http://schemas.microsoft.com/office/powerpoint/2010/main" val="34527596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A2CF33-8DCD-4632-96D3-C80EBE2064FC}"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D67A654-D5FC-4532-B949-197293EF95BA}"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D67A654-D5FC-4532-B949-197293EF95BA}"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D67A654-D5FC-4532-B949-197293EF95BA}"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Rot="1" noChangeAspect="1" noChangeArrowheads="1" noTextEdit="1"/>
          </p:cNvSpPr>
          <p:nvPr>
            <p:ph type="sldImg"/>
          </p:nvPr>
        </p:nvSpPr>
        <p:spPr>
          <a:ln/>
        </p:spPr>
      </p:sp>
      <p:sp>
        <p:nvSpPr>
          <p:cNvPr id="1119235"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B79AE3-FFA0-412E-BDC5-6B7FAF1B9856}"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D67A654-D5FC-4532-B949-197293EF95BA}"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D67A654-D5FC-4532-B949-197293EF95BA}"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D67A654-D5FC-4532-B949-197293EF95BA}"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solidFill>
                  <a:prstClr val="black"/>
                </a:solidFill>
              </a:rPr>
              <a:pPr>
                <a:def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A2CF33-8DCD-4632-96D3-C80EBE2064FC}"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dirty="0" smtClean="0"/>
          </a:p>
        </p:txBody>
      </p:sp>
      <p:sp>
        <p:nvSpPr>
          <p:cNvPr id="58372" name="Slide Number Placeholder 3"/>
          <p:cNvSpPr>
            <a:spLocks noGrp="1"/>
          </p:cNvSpPr>
          <p:nvPr>
            <p:ph type="sldNum" sz="quarter" idx="5"/>
          </p:nvPr>
        </p:nvSpPr>
        <p:spPr>
          <a:noFill/>
        </p:spPr>
        <p:txBody>
          <a:bodyPr/>
          <a:lstStyle/>
          <a:p>
            <a:fld id="{A4AAD5A7-DEEB-45E3-8109-C9E2FF07D54A}" type="slidenum">
              <a:rPr lang="en-US" smtClean="0"/>
              <a:pPr/>
              <a:t>10</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B79AE3-FFA0-412E-BDC5-6B7FAF1B9856}"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3"/>
          <p:cNvSpPr>
            <a:spLocks noChangeArrowheads="1"/>
          </p:cNvSpPr>
          <p:nvPr/>
        </p:nvSpPr>
        <p:spPr bwMode="hidden">
          <a:xfrm flipH="1">
            <a:off x="7938" y="2497138"/>
            <a:ext cx="9144000" cy="1617662"/>
          </a:xfrm>
          <a:prstGeom prst="rect">
            <a:avLst/>
          </a:prstGeom>
          <a:gradFill rotWithShape="1">
            <a:gsLst>
              <a:gs pos="0">
                <a:srgbClr val="DBDEE5"/>
              </a:gs>
              <a:gs pos="100000">
                <a:schemeClr val="bg1"/>
              </a:gs>
            </a:gsLst>
            <a:lin ang="5400000" scaled="1"/>
          </a:gradFill>
          <a:ln w="12700" algn="ctr">
            <a:noFill/>
            <a:miter lim="800000"/>
            <a:headEnd/>
            <a:tailEnd/>
          </a:ln>
          <a:effectLst/>
        </p:spPr>
        <p:txBody>
          <a:bodyPr wrap="none" anchor="ctr"/>
          <a:lstStyle/>
          <a:p>
            <a:pPr>
              <a:spcBef>
                <a:spcPct val="20000"/>
              </a:spcBef>
              <a:defRPr/>
            </a:pPr>
            <a:endParaRPr lang="en-US" dirty="0"/>
          </a:p>
        </p:txBody>
      </p:sp>
      <p:sp>
        <p:nvSpPr>
          <p:cNvPr id="5" name="titlemaster_line1"/>
          <p:cNvSpPr>
            <a:spLocks noChangeArrowheads="1"/>
          </p:cNvSpPr>
          <p:nvPr/>
        </p:nvSpPr>
        <p:spPr bwMode="black">
          <a:xfrm>
            <a:off x="7938" y="2324100"/>
            <a:ext cx="2686050" cy="134938"/>
          </a:xfrm>
          <a:prstGeom prst="rect">
            <a:avLst/>
          </a:prstGeom>
          <a:solidFill>
            <a:srgbClr val="A41128"/>
          </a:solidFill>
          <a:ln w="3175" algn="ctr">
            <a:solidFill>
              <a:srgbClr val="A41128"/>
            </a:solidFill>
            <a:miter lim="800000"/>
            <a:headEnd/>
            <a:tailEnd/>
          </a:ln>
          <a:effectLst/>
        </p:spPr>
        <p:txBody>
          <a:bodyPr wrap="none" anchor="ctr"/>
          <a:lstStyle/>
          <a:p>
            <a:pPr algn="ctr">
              <a:defRPr/>
            </a:pPr>
            <a:endParaRPr lang="en-US" sz="1200" b="1" dirty="0"/>
          </a:p>
        </p:txBody>
      </p:sp>
      <p:sp>
        <p:nvSpPr>
          <p:cNvPr id="6" name="titlemaster_line2"/>
          <p:cNvSpPr>
            <a:spLocks noChangeArrowheads="1"/>
          </p:cNvSpPr>
          <p:nvPr/>
        </p:nvSpPr>
        <p:spPr bwMode="black">
          <a:xfrm>
            <a:off x="2730500" y="2324100"/>
            <a:ext cx="6410325" cy="134938"/>
          </a:xfrm>
          <a:prstGeom prst="rect">
            <a:avLst/>
          </a:prstGeom>
          <a:solidFill>
            <a:srgbClr val="BBBBBA"/>
          </a:solidFill>
          <a:ln w="3175" algn="ctr">
            <a:solidFill>
              <a:srgbClr val="BBBBBA"/>
            </a:solidFill>
            <a:miter lim="800000"/>
            <a:headEnd/>
            <a:tailEnd/>
          </a:ln>
          <a:effectLst/>
        </p:spPr>
        <p:txBody>
          <a:bodyPr wrap="none" anchor="ctr"/>
          <a:lstStyle/>
          <a:p>
            <a:pPr>
              <a:spcBef>
                <a:spcPct val="20000"/>
              </a:spcBef>
              <a:defRPr/>
            </a:pPr>
            <a:endParaRPr lang="en-US" dirty="0"/>
          </a:p>
        </p:txBody>
      </p:sp>
      <p:sp>
        <p:nvSpPr>
          <p:cNvPr id="7" name="Rectangle 28"/>
          <p:cNvSpPr>
            <a:spLocks noChangeArrowheads="1"/>
          </p:cNvSpPr>
          <p:nvPr/>
        </p:nvSpPr>
        <p:spPr bwMode="white">
          <a:xfrm>
            <a:off x="7938" y="0"/>
            <a:ext cx="9144000" cy="2286000"/>
          </a:xfrm>
          <a:prstGeom prst="rect">
            <a:avLst/>
          </a:prstGeom>
          <a:gradFill rotWithShape="1">
            <a:gsLst>
              <a:gs pos="0">
                <a:srgbClr val="688A92"/>
              </a:gs>
              <a:gs pos="100000">
                <a:srgbClr val="5C7B82"/>
              </a:gs>
            </a:gsLst>
            <a:lin ang="5400000" scaled="1"/>
          </a:gradFill>
          <a:ln w="12700" algn="ctr">
            <a:noFill/>
            <a:miter lim="800000"/>
            <a:headEnd/>
            <a:tailEnd/>
          </a:ln>
          <a:effectLst/>
        </p:spPr>
        <p:txBody>
          <a:bodyPr wrap="none" anchor="ctr"/>
          <a:lstStyle/>
          <a:p>
            <a:pPr>
              <a:spcBef>
                <a:spcPct val="20000"/>
              </a:spcBef>
              <a:defRPr/>
            </a:pPr>
            <a:endParaRPr lang="en-US" dirty="0"/>
          </a:p>
        </p:txBody>
      </p:sp>
      <p:pic>
        <p:nvPicPr>
          <p:cNvPr id="8" name="titlemaster_zslogo" descr="ZS-logo-isolate_GRYSCL"/>
          <p:cNvPicPr>
            <a:picLocks noChangeAspect="1" noChangeArrowheads="1"/>
          </p:cNvPicPr>
          <p:nvPr/>
        </p:nvPicPr>
        <p:blipFill>
          <a:blip r:embed="rId2" cstate="print">
            <a:lum bright="100000" contrast="100000"/>
          </a:blip>
          <a:srcRect/>
          <a:stretch>
            <a:fillRect/>
          </a:stretch>
        </p:blipFill>
        <p:spPr bwMode="black">
          <a:xfrm>
            <a:off x="566738" y="568325"/>
            <a:ext cx="1590675" cy="1377950"/>
          </a:xfrm>
          <a:prstGeom prst="rect">
            <a:avLst/>
          </a:prstGeom>
          <a:noFill/>
          <a:ln w="9525">
            <a:noFill/>
            <a:miter lim="800000"/>
            <a:headEnd/>
            <a:tailEnd/>
          </a:ln>
        </p:spPr>
      </p:pic>
      <p:sp>
        <p:nvSpPr>
          <p:cNvPr id="9" name="slide_footer"/>
          <p:cNvSpPr>
            <a:spLocks noChangeArrowheads="1"/>
          </p:cNvSpPr>
          <p:nvPr/>
        </p:nvSpPr>
        <p:spPr bwMode="gray">
          <a:xfrm>
            <a:off x="4800600" y="6421438"/>
            <a:ext cx="4114800" cy="346075"/>
          </a:xfrm>
          <a:prstGeom prst="rect">
            <a:avLst/>
          </a:prstGeom>
          <a:noFill/>
          <a:ln w="9525">
            <a:noFill/>
            <a:miter lim="800000"/>
            <a:headEnd/>
            <a:tailEnd/>
          </a:ln>
          <a:effectLst/>
        </p:spPr>
        <p:txBody>
          <a:bodyPr lIns="93905" tIns="46953" rIns="93905" bIns="46953"/>
          <a:lstStyle/>
          <a:p>
            <a:pPr algn="r" defTabSz="938213" eaLnBrk="0" hangingPunct="0">
              <a:defRPr/>
            </a:pPr>
            <a:endParaRPr lang="en-US" sz="1000" dirty="0">
              <a:solidFill>
                <a:srgbClr val="5F5F5F"/>
              </a:solidFill>
            </a:endParaRPr>
          </a:p>
        </p:txBody>
      </p:sp>
      <p:sp>
        <p:nvSpPr>
          <p:cNvPr id="10" name="slide_client&amp;project_name"/>
          <p:cNvSpPr>
            <a:spLocks noChangeArrowheads="1"/>
          </p:cNvSpPr>
          <p:nvPr/>
        </p:nvSpPr>
        <p:spPr bwMode="gray">
          <a:xfrm>
            <a:off x="2647950" y="2641600"/>
            <a:ext cx="6038850" cy="1365250"/>
          </a:xfrm>
          <a:prstGeom prst="rect">
            <a:avLst/>
          </a:prstGeom>
          <a:noFill/>
          <a:ln w="9525" algn="ctr">
            <a:noFill/>
            <a:miter lim="800000"/>
            <a:headEnd/>
            <a:tailEnd/>
          </a:ln>
          <a:effectLst/>
        </p:spPr>
        <p:txBody>
          <a:bodyPr lIns="86493" tIns="34922" rIns="86493" bIns="34922" anchor="b"/>
          <a:lstStyle/>
          <a:p>
            <a:pPr>
              <a:defRPr/>
            </a:pPr>
            <a:endParaRPr lang="en-US" sz="3000" dirty="0"/>
          </a:p>
        </p:txBody>
      </p:sp>
      <p:sp>
        <p:nvSpPr>
          <p:cNvPr id="11" name="slide_projectinformation"/>
          <p:cNvSpPr>
            <a:spLocks noChangeArrowheads="1"/>
          </p:cNvSpPr>
          <p:nvPr/>
        </p:nvSpPr>
        <p:spPr bwMode="gray">
          <a:xfrm>
            <a:off x="2647950" y="3944938"/>
            <a:ext cx="6038850" cy="793750"/>
          </a:xfrm>
          <a:prstGeom prst="rect">
            <a:avLst/>
          </a:prstGeom>
          <a:noFill/>
          <a:ln w="9525" algn="ctr">
            <a:noFill/>
            <a:miter lim="800000"/>
            <a:headEnd/>
            <a:tailEnd/>
          </a:ln>
          <a:effectLst/>
        </p:spPr>
        <p:txBody>
          <a:bodyPr lIns="86493" tIns="34922" rIns="86493" bIns="34922"/>
          <a:lstStyle/>
          <a:p>
            <a:pPr eaLnBrk="0" hangingPunct="0">
              <a:spcBef>
                <a:spcPct val="20000"/>
              </a:spcBef>
              <a:buSzPct val="110000"/>
              <a:defRPr/>
            </a:pPr>
            <a:endParaRPr lang="en-US" sz="2400" dirty="0"/>
          </a:p>
        </p:txBody>
      </p:sp>
      <p:sp>
        <p:nvSpPr>
          <p:cNvPr id="12" name="slide_date"/>
          <p:cNvSpPr>
            <a:spLocks noChangeArrowheads="1"/>
          </p:cNvSpPr>
          <p:nvPr/>
        </p:nvSpPr>
        <p:spPr bwMode="gray">
          <a:xfrm>
            <a:off x="2647950" y="4830763"/>
            <a:ext cx="6038850" cy="420687"/>
          </a:xfrm>
          <a:prstGeom prst="rect">
            <a:avLst/>
          </a:prstGeom>
          <a:noFill/>
          <a:ln w="9525" algn="ctr">
            <a:noFill/>
            <a:miter lim="800000"/>
            <a:headEnd/>
            <a:tailEnd/>
          </a:ln>
          <a:effectLst/>
        </p:spPr>
        <p:txBody>
          <a:bodyPr lIns="86493" tIns="34922" rIns="86493" bIns="34922"/>
          <a:lstStyle/>
          <a:p>
            <a:pPr>
              <a:lnSpc>
                <a:spcPct val="90000"/>
              </a:lnSpc>
              <a:spcBef>
                <a:spcPct val="50000"/>
              </a:spcBef>
              <a:buClr>
                <a:srgbClr val="688A92"/>
              </a:buClr>
              <a:buSzPct val="110000"/>
              <a:buFont typeface="Wingdings" pitchFamily="2" charset="2"/>
              <a:buNone/>
              <a:defRPr/>
            </a:pPr>
            <a:endParaRPr lang="en-US" sz="2000" dirty="0">
              <a:solidFill>
                <a:srgbClr val="5F5F5F"/>
              </a:solidFill>
            </a:endParaRPr>
          </a:p>
        </p:txBody>
      </p:sp>
      <p:sp>
        <p:nvSpPr>
          <p:cNvPr id="13" name="slide_disclaimer"/>
          <p:cNvSpPr>
            <a:spLocks noChangeArrowheads="1"/>
          </p:cNvSpPr>
          <p:nvPr/>
        </p:nvSpPr>
        <p:spPr bwMode="gray">
          <a:xfrm>
            <a:off x="2633663" y="5357813"/>
            <a:ext cx="6007100" cy="457200"/>
          </a:xfrm>
          <a:prstGeom prst="rect">
            <a:avLst/>
          </a:prstGeom>
          <a:noFill/>
          <a:ln w="12700">
            <a:noFill/>
            <a:miter lim="800000"/>
            <a:headEnd/>
            <a:tailEnd/>
          </a:ln>
          <a:effectLst/>
        </p:spPr>
        <p:txBody>
          <a:bodyPr lIns="86493" tIns="43247" rIns="86493" bIns="43247" anchor="ctr"/>
          <a:lstStyle/>
          <a:p>
            <a:pPr defTabSz="865188" eaLnBrk="0" hangingPunct="0">
              <a:defRPr/>
            </a:pPr>
            <a:endParaRPr lang="en-US" sz="1000" dirty="0">
              <a:solidFill>
                <a:srgbClr val="5F5F5F"/>
              </a:solidFill>
            </a:endParaRPr>
          </a:p>
        </p:txBody>
      </p:sp>
      <p:sp>
        <p:nvSpPr>
          <p:cNvPr id="14" name="titlemaster_clientlogo"/>
          <p:cNvSpPr txBox="1">
            <a:spLocks noChangeArrowheads="1"/>
          </p:cNvSpPr>
          <p:nvPr/>
        </p:nvSpPr>
        <p:spPr bwMode="auto">
          <a:xfrm>
            <a:off x="7302500" y="611188"/>
            <a:ext cx="1517650" cy="1279525"/>
          </a:xfrm>
          <a:prstGeom prst="rect">
            <a:avLst/>
          </a:prstGeom>
          <a:noFill/>
          <a:ln w="9525">
            <a:noFill/>
            <a:miter lim="800000"/>
            <a:headEnd/>
            <a:tailEnd/>
          </a:ln>
          <a:effectLst/>
        </p:spPr>
        <p:txBody>
          <a:bodyPr/>
          <a:lstStyle/>
          <a:p>
            <a:pPr>
              <a:spcBef>
                <a:spcPct val="50000"/>
              </a:spcBef>
              <a:defRPr/>
            </a:pPr>
            <a:endParaRPr lang="en-US" sz="1800" dirty="0"/>
          </a:p>
        </p:txBody>
      </p:sp>
      <p:sp>
        <p:nvSpPr>
          <p:cNvPr id="45110" name="titlemaster_clientname"/>
          <p:cNvSpPr>
            <a:spLocks noGrp="1" noChangeArrowheads="1"/>
          </p:cNvSpPr>
          <p:nvPr>
            <p:ph type="ctrTitle"/>
          </p:nvPr>
        </p:nvSpPr>
        <p:spPr bwMode="gray">
          <a:xfrm>
            <a:off x="2651125" y="2816225"/>
            <a:ext cx="6043613" cy="1928813"/>
          </a:xfrm>
        </p:spPr>
        <p:txBody>
          <a:bodyPr anchor="b"/>
          <a:lstStyle>
            <a:lvl1pPr>
              <a:defRPr sz="3000"/>
            </a:lvl1pPr>
          </a:lstStyle>
          <a:p>
            <a:r>
              <a:rPr lang="en-US"/>
              <a:t>Click to edit Master title style</a:t>
            </a:r>
          </a:p>
        </p:txBody>
      </p:sp>
      <p:sp>
        <p:nvSpPr>
          <p:cNvPr id="45111" name="titlemaster_projectinformation"/>
          <p:cNvSpPr>
            <a:spLocks noGrp="1" noChangeArrowheads="1"/>
          </p:cNvSpPr>
          <p:nvPr>
            <p:ph type="subTitle" idx="1"/>
          </p:nvPr>
        </p:nvSpPr>
        <p:spPr bwMode="gray">
          <a:xfrm>
            <a:off x="2651125" y="4800600"/>
            <a:ext cx="6043613" cy="1216025"/>
          </a:xfrm>
          <a:ln algn="ctr"/>
        </p:spPr>
        <p:txBody>
          <a:bodyPr lIns="86493" tIns="34922" rIns="86493" bIns="34922"/>
          <a:lstStyle>
            <a:lvl1pPr marL="0" indent="0">
              <a:buClrTx/>
              <a:buFontTx/>
              <a:buNone/>
              <a:defRPr sz="2400"/>
            </a:lvl1pPr>
          </a:lstStyle>
          <a:p>
            <a:r>
              <a:rPr lang="en-US"/>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1000"/>
                                        <p:tgtEl>
                                          <p:spTgt spid="6"/>
                                        </p:tgtEl>
                                      </p:cBhvr>
                                    </p:animEffect>
                                  </p:childTnLst>
                                </p:cTn>
                              </p:par>
                              <p:par>
                                <p:cTn id="8" presetID="10" presetClass="entr" presetSubtype="0" fill="hold" grpId="0" nodeType="withEffect">
                                  <p:stCondLst>
                                    <p:cond delay="8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par>
                                <p:cTn id="11" presetID="10" presetClass="entr" presetSubtype="0" fill="hold" grpId="0" nodeType="withEffect">
                                  <p:stCondLst>
                                    <p:cond delay="8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master_pagenumber"/>
          <p:cNvSpPr>
            <a:spLocks noGrp="1" noChangeArrowheads="1"/>
          </p:cNvSpPr>
          <p:nvPr>
            <p:ph type="sldNum" sz="quarter" idx="10"/>
          </p:nvPr>
        </p:nvSpPr>
        <p:spPr>
          <a:ln/>
        </p:spPr>
        <p:txBody>
          <a:bodyPr/>
          <a:lstStyle>
            <a:lvl1pPr>
              <a:defRPr/>
            </a:lvl1pPr>
          </a:lstStyle>
          <a:p>
            <a:pPr>
              <a:defRPr/>
            </a:pPr>
            <a:fld id="{CF71D53E-DF6E-46F9-9D6F-0AB170C2FE1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425450"/>
            <a:ext cx="2068512" cy="57007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0213" y="425450"/>
            <a:ext cx="6054725" cy="5700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master_pagenumber"/>
          <p:cNvSpPr>
            <a:spLocks noGrp="1" noChangeArrowheads="1"/>
          </p:cNvSpPr>
          <p:nvPr>
            <p:ph type="sldNum" sz="quarter" idx="10"/>
          </p:nvPr>
        </p:nvSpPr>
        <p:spPr>
          <a:ln/>
        </p:spPr>
        <p:txBody>
          <a:bodyPr/>
          <a:lstStyle>
            <a:lvl1pPr>
              <a:defRPr/>
            </a:lvl1pPr>
          </a:lstStyle>
          <a:p>
            <a:pPr>
              <a:defRPr/>
            </a:pPr>
            <a:fld id="{309AA52A-95BD-4B7F-A6B1-E1C7604EBE4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30213" y="425450"/>
            <a:ext cx="8275637" cy="40481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30213" y="1600200"/>
            <a:ext cx="4060825"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600200"/>
            <a:ext cx="4062412"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30213" y="3938588"/>
            <a:ext cx="4060825"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3438" y="3938588"/>
            <a:ext cx="4062412"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master_pagenumber"/>
          <p:cNvSpPr>
            <a:spLocks noGrp="1" noChangeArrowheads="1"/>
          </p:cNvSpPr>
          <p:nvPr>
            <p:ph type="sldNum" sz="quarter" idx="10"/>
          </p:nvPr>
        </p:nvSpPr>
        <p:spPr>
          <a:ln/>
        </p:spPr>
        <p:txBody>
          <a:bodyPr/>
          <a:lstStyle>
            <a:lvl1pPr>
              <a:defRPr/>
            </a:lvl1pPr>
          </a:lstStyle>
          <a:p>
            <a:pPr>
              <a:defRPr/>
            </a:pPr>
            <a:fld id="{4DA32800-F65D-4FAF-A14E-C59235D5AF93}"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30213" y="425450"/>
            <a:ext cx="8275637" cy="40481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30213" y="1600200"/>
            <a:ext cx="8275637" cy="4525963"/>
          </a:xfrm>
        </p:spPr>
        <p:txBody>
          <a:bodyPr/>
          <a:lstStyle/>
          <a:p>
            <a:pPr lvl="0"/>
            <a:endParaRPr lang="en-US" noProof="0" dirty="0" smtClean="0"/>
          </a:p>
        </p:txBody>
      </p:sp>
      <p:sp>
        <p:nvSpPr>
          <p:cNvPr id="4" name="slidemaster_pagenumber"/>
          <p:cNvSpPr>
            <a:spLocks noGrp="1" noChangeArrowheads="1"/>
          </p:cNvSpPr>
          <p:nvPr>
            <p:ph type="sldNum" sz="quarter" idx="10"/>
          </p:nvPr>
        </p:nvSpPr>
        <p:spPr>
          <a:ln/>
        </p:spPr>
        <p:txBody>
          <a:bodyPr/>
          <a:lstStyle>
            <a:lvl1pPr>
              <a:defRPr/>
            </a:lvl1pPr>
          </a:lstStyle>
          <a:p>
            <a:pPr>
              <a:defRPr/>
            </a:pPr>
            <a:fld id="{89AB29E5-74C5-4D9A-AC25-C30EA368B0EA}"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0213" y="425450"/>
            <a:ext cx="8275637" cy="4048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0213" y="1600200"/>
            <a:ext cx="40608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00200"/>
            <a:ext cx="406241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master_pagenumber"/>
          <p:cNvSpPr>
            <a:spLocks noGrp="1" noChangeArrowheads="1"/>
          </p:cNvSpPr>
          <p:nvPr>
            <p:ph type="sldNum" sz="quarter" idx="10"/>
          </p:nvPr>
        </p:nvSpPr>
        <p:spPr>
          <a:ln/>
        </p:spPr>
        <p:txBody>
          <a:bodyPr/>
          <a:lstStyle>
            <a:lvl1pPr>
              <a:defRPr/>
            </a:lvl1pPr>
          </a:lstStyle>
          <a:p>
            <a:pPr>
              <a:defRPr/>
            </a:pPr>
            <a:fld id="{F3F0C086-2F33-4813-8169-93AA836F760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30213" y="425450"/>
            <a:ext cx="8275637" cy="4048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0213" y="1600200"/>
            <a:ext cx="40608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3438" y="1600200"/>
            <a:ext cx="4062412" cy="4525963"/>
          </a:xfrm>
        </p:spPr>
        <p:txBody>
          <a:bodyPr/>
          <a:lstStyle/>
          <a:p>
            <a:pPr lvl="0"/>
            <a:endParaRPr lang="en-US" noProof="0" dirty="0" smtClean="0"/>
          </a:p>
        </p:txBody>
      </p:sp>
      <p:sp>
        <p:nvSpPr>
          <p:cNvPr id="5" name="slidemaster_pagenumber"/>
          <p:cNvSpPr>
            <a:spLocks noGrp="1" noChangeArrowheads="1"/>
          </p:cNvSpPr>
          <p:nvPr>
            <p:ph type="sldNum" sz="quarter" idx="10"/>
          </p:nvPr>
        </p:nvSpPr>
        <p:spPr>
          <a:ln/>
        </p:spPr>
        <p:txBody>
          <a:bodyPr/>
          <a:lstStyle>
            <a:lvl1pPr>
              <a:defRPr/>
            </a:lvl1pPr>
          </a:lstStyle>
          <a:p>
            <a:pPr>
              <a:defRPr/>
            </a:pPr>
            <a:fld id="{9266CD1E-B8DE-46D4-8EC3-AC90F8948B1F}"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0213" y="425450"/>
            <a:ext cx="8275637" cy="4048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0213" y="1600200"/>
            <a:ext cx="40608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600200"/>
            <a:ext cx="4062412"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3438" y="3938588"/>
            <a:ext cx="4062412"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master_pagenumber"/>
          <p:cNvSpPr>
            <a:spLocks noGrp="1" noChangeArrowheads="1"/>
          </p:cNvSpPr>
          <p:nvPr>
            <p:ph type="sldNum" sz="quarter" idx="10"/>
          </p:nvPr>
        </p:nvSpPr>
        <p:spPr>
          <a:ln/>
        </p:spPr>
        <p:txBody>
          <a:bodyPr/>
          <a:lstStyle>
            <a:lvl1pPr>
              <a:defRPr/>
            </a:lvl1pPr>
          </a:lstStyle>
          <a:p>
            <a:pPr>
              <a:defRPr/>
            </a:pPr>
            <a:fld id="{7E2D4F46-02E7-4EEF-9E0C-D1DF2FD1A8D7}"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0213" y="425450"/>
            <a:ext cx="8275637" cy="40481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30213" y="1600200"/>
            <a:ext cx="8275637" cy="4525963"/>
          </a:xfrm>
        </p:spPr>
        <p:txBody>
          <a:bodyPr/>
          <a:lstStyle/>
          <a:p>
            <a:pPr lvl="0"/>
            <a:endParaRPr lang="en-US" noProof="0" dirty="0" smtClean="0"/>
          </a:p>
        </p:txBody>
      </p:sp>
      <p:sp>
        <p:nvSpPr>
          <p:cNvPr id="4" name="slidemaster_pagenumber"/>
          <p:cNvSpPr>
            <a:spLocks noGrp="1" noChangeArrowheads="1"/>
          </p:cNvSpPr>
          <p:nvPr>
            <p:ph type="sldNum" sz="quarter" idx="10"/>
          </p:nvPr>
        </p:nvSpPr>
        <p:spPr>
          <a:ln/>
        </p:spPr>
        <p:txBody>
          <a:bodyPr/>
          <a:lstStyle>
            <a:lvl1pPr>
              <a:defRPr/>
            </a:lvl1pPr>
          </a:lstStyle>
          <a:p>
            <a:pPr>
              <a:defRPr/>
            </a:pPr>
            <a:fld id="{41D3E1A2-4204-449F-9667-C2AFE737BA6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master_pagenumber"/>
          <p:cNvSpPr>
            <a:spLocks noGrp="1" noChangeArrowheads="1"/>
          </p:cNvSpPr>
          <p:nvPr>
            <p:ph type="sldNum" sz="quarter" idx="10"/>
          </p:nvPr>
        </p:nvSpPr>
        <p:spPr>
          <a:ln/>
        </p:spPr>
        <p:txBody>
          <a:bodyPr/>
          <a:lstStyle>
            <a:lvl1pPr>
              <a:defRPr/>
            </a:lvl1pPr>
          </a:lstStyle>
          <a:p>
            <a:pPr>
              <a:defRPr/>
            </a:pPr>
            <a:fld id="{B96F2637-D3B6-4864-87AE-A1451DE5865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master_pagenumber"/>
          <p:cNvSpPr>
            <a:spLocks noGrp="1" noChangeArrowheads="1"/>
          </p:cNvSpPr>
          <p:nvPr>
            <p:ph type="sldNum" sz="quarter" idx="10"/>
          </p:nvPr>
        </p:nvSpPr>
        <p:spPr>
          <a:ln/>
        </p:spPr>
        <p:txBody>
          <a:bodyPr/>
          <a:lstStyle>
            <a:lvl1pPr>
              <a:defRPr/>
            </a:lvl1pPr>
          </a:lstStyle>
          <a:p>
            <a:pPr>
              <a:defRPr/>
            </a:pPr>
            <a:fld id="{64866F2D-3676-4743-8DF1-CFA74DE35DB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0213" y="1600200"/>
            <a:ext cx="40608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00200"/>
            <a:ext cx="40624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master_pagenumber"/>
          <p:cNvSpPr>
            <a:spLocks noGrp="1" noChangeArrowheads="1"/>
          </p:cNvSpPr>
          <p:nvPr>
            <p:ph type="sldNum" sz="quarter" idx="10"/>
          </p:nvPr>
        </p:nvSpPr>
        <p:spPr>
          <a:ln/>
        </p:spPr>
        <p:txBody>
          <a:bodyPr/>
          <a:lstStyle>
            <a:lvl1pPr>
              <a:defRPr/>
            </a:lvl1pPr>
          </a:lstStyle>
          <a:p>
            <a:pPr>
              <a:defRPr/>
            </a:pPr>
            <a:fld id="{09241485-14EE-4EB9-A7B4-28E03099584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master_pagenumber"/>
          <p:cNvSpPr>
            <a:spLocks noGrp="1" noChangeArrowheads="1"/>
          </p:cNvSpPr>
          <p:nvPr>
            <p:ph type="sldNum" sz="quarter" idx="10"/>
          </p:nvPr>
        </p:nvSpPr>
        <p:spPr>
          <a:ln/>
        </p:spPr>
        <p:txBody>
          <a:bodyPr/>
          <a:lstStyle>
            <a:lvl1pPr>
              <a:defRPr/>
            </a:lvl1pPr>
          </a:lstStyle>
          <a:p>
            <a:pPr>
              <a:defRPr/>
            </a:pPr>
            <a:fld id="{AA2A6A2D-67CB-49AD-B12B-E7B71D4D6A9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master_pagenumber"/>
          <p:cNvSpPr>
            <a:spLocks noGrp="1" noChangeArrowheads="1"/>
          </p:cNvSpPr>
          <p:nvPr>
            <p:ph type="sldNum" sz="quarter" idx="10"/>
          </p:nvPr>
        </p:nvSpPr>
        <p:spPr>
          <a:ln/>
        </p:spPr>
        <p:txBody>
          <a:bodyPr/>
          <a:lstStyle>
            <a:lvl1pPr>
              <a:defRPr/>
            </a:lvl1pPr>
          </a:lstStyle>
          <a:p>
            <a:pPr>
              <a:defRPr/>
            </a:pPr>
            <a:fld id="{342F08B0-0B8F-4231-B761-786967BE3B3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master_pagenumber"/>
          <p:cNvSpPr>
            <a:spLocks noGrp="1" noChangeArrowheads="1"/>
          </p:cNvSpPr>
          <p:nvPr>
            <p:ph type="sldNum" sz="quarter" idx="10"/>
          </p:nvPr>
        </p:nvSpPr>
        <p:spPr>
          <a:ln/>
        </p:spPr>
        <p:txBody>
          <a:bodyPr/>
          <a:lstStyle>
            <a:lvl1pPr>
              <a:defRPr/>
            </a:lvl1pPr>
          </a:lstStyle>
          <a:p>
            <a:pPr>
              <a:defRPr/>
            </a:pPr>
            <a:fld id="{342F47E5-F276-49F9-99E0-33F8419BD7B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master_pagenumber"/>
          <p:cNvSpPr>
            <a:spLocks noGrp="1" noChangeArrowheads="1"/>
          </p:cNvSpPr>
          <p:nvPr>
            <p:ph type="sldNum" sz="quarter" idx="10"/>
          </p:nvPr>
        </p:nvSpPr>
        <p:spPr>
          <a:ln/>
        </p:spPr>
        <p:txBody>
          <a:bodyPr/>
          <a:lstStyle>
            <a:lvl1pPr>
              <a:defRPr/>
            </a:lvl1pPr>
          </a:lstStyle>
          <a:p>
            <a:pPr>
              <a:defRPr/>
            </a:pPr>
            <a:fld id="{EAF8AE79-54AD-40F1-BA65-A6CAA834A42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master_pagenumber"/>
          <p:cNvSpPr>
            <a:spLocks noGrp="1" noChangeArrowheads="1"/>
          </p:cNvSpPr>
          <p:nvPr>
            <p:ph type="sldNum" sz="quarter" idx="10"/>
          </p:nvPr>
        </p:nvSpPr>
        <p:spPr>
          <a:ln/>
        </p:spPr>
        <p:txBody>
          <a:bodyPr/>
          <a:lstStyle>
            <a:lvl1pPr>
              <a:defRPr/>
            </a:lvl1pPr>
          </a:lstStyle>
          <a:p>
            <a:pPr>
              <a:defRPr/>
            </a:pPr>
            <a:fld id="{24A10D05-C650-464C-ACC0-135FF3D5118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37" name="Rectangle 29"/>
          <p:cNvSpPr>
            <a:spLocks noChangeArrowheads="1"/>
          </p:cNvSpPr>
          <p:nvPr/>
        </p:nvSpPr>
        <p:spPr bwMode="black">
          <a:xfrm>
            <a:off x="0" y="1039813"/>
            <a:ext cx="433388" cy="134937"/>
          </a:xfrm>
          <a:prstGeom prst="rect">
            <a:avLst/>
          </a:prstGeom>
          <a:solidFill>
            <a:srgbClr val="A41128"/>
          </a:solidFill>
          <a:ln w="3175" algn="ctr">
            <a:solidFill>
              <a:srgbClr val="A41128"/>
            </a:solidFill>
            <a:miter lim="800000"/>
            <a:headEnd/>
            <a:tailEnd/>
          </a:ln>
          <a:effectLst/>
        </p:spPr>
        <p:txBody>
          <a:bodyPr wrap="none" anchor="ctr"/>
          <a:lstStyle/>
          <a:p>
            <a:pPr algn="ctr">
              <a:defRPr/>
            </a:pPr>
            <a:endParaRPr lang="en-US" sz="1200" b="1" dirty="0"/>
          </a:p>
        </p:txBody>
      </p:sp>
      <p:sp>
        <p:nvSpPr>
          <p:cNvPr id="43038" name="Rectangle 30"/>
          <p:cNvSpPr>
            <a:spLocks noChangeArrowheads="1"/>
          </p:cNvSpPr>
          <p:nvPr/>
        </p:nvSpPr>
        <p:spPr bwMode="black">
          <a:xfrm>
            <a:off x="477838" y="1039813"/>
            <a:ext cx="8662987" cy="134937"/>
          </a:xfrm>
          <a:prstGeom prst="rect">
            <a:avLst/>
          </a:prstGeom>
          <a:solidFill>
            <a:srgbClr val="BBBBBA"/>
          </a:solidFill>
          <a:ln w="3175" algn="ctr">
            <a:solidFill>
              <a:srgbClr val="BBBBBA"/>
            </a:solidFill>
            <a:miter lim="800000"/>
            <a:headEnd/>
            <a:tailEnd/>
          </a:ln>
          <a:effectLst/>
        </p:spPr>
        <p:txBody>
          <a:bodyPr wrap="none" anchor="ctr"/>
          <a:lstStyle/>
          <a:p>
            <a:pPr>
              <a:spcBef>
                <a:spcPct val="20000"/>
              </a:spcBef>
              <a:defRPr/>
            </a:pPr>
            <a:endParaRPr lang="en-US" dirty="0"/>
          </a:p>
        </p:txBody>
      </p:sp>
      <p:sp>
        <p:nvSpPr>
          <p:cNvPr id="43039" name="Rectangle 31"/>
          <p:cNvSpPr>
            <a:spLocks noChangeArrowheads="1"/>
          </p:cNvSpPr>
          <p:nvPr/>
        </p:nvSpPr>
        <p:spPr bwMode="hidden">
          <a:xfrm flipH="1">
            <a:off x="7938" y="1212850"/>
            <a:ext cx="9144000" cy="633413"/>
          </a:xfrm>
          <a:prstGeom prst="rect">
            <a:avLst/>
          </a:prstGeom>
          <a:gradFill rotWithShape="1">
            <a:gsLst>
              <a:gs pos="0">
                <a:srgbClr val="E4E6EB"/>
              </a:gs>
              <a:gs pos="100000">
                <a:srgbClr val="FFFFFF"/>
              </a:gs>
            </a:gsLst>
            <a:lin ang="5400000" scaled="1"/>
          </a:gradFill>
          <a:ln w="12700" algn="ctr">
            <a:noFill/>
            <a:miter lim="800000"/>
            <a:headEnd/>
            <a:tailEnd/>
          </a:ln>
          <a:effectLst/>
        </p:spPr>
        <p:txBody>
          <a:bodyPr wrap="none" anchor="ctr"/>
          <a:lstStyle/>
          <a:p>
            <a:pPr>
              <a:spcBef>
                <a:spcPct val="20000"/>
              </a:spcBef>
              <a:defRPr/>
            </a:pPr>
            <a:endParaRPr lang="en-US" dirty="0"/>
          </a:p>
        </p:txBody>
      </p:sp>
      <p:sp>
        <p:nvSpPr>
          <p:cNvPr id="6149" name="slidemaster_title"/>
          <p:cNvSpPr>
            <a:spLocks noGrp="1" noChangeArrowheads="1"/>
          </p:cNvSpPr>
          <p:nvPr>
            <p:ph type="title"/>
          </p:nvPr>
        </p:nvSpPr>
        <p:spPr bwMode="black">
          <a:xfrm>
            <a:off x="430213" y="425450"/>
            <a:ext cx="8275637" cy="404813"/>
          </a:xfrm>
          <a:prstGeom prst="rect">
            <a:avLst/>
          </a:prstGeom>
          <a:noFill/>
          <a:ln w="9525" algn="ctr">
            <a:noFill/>
            <a:miter lim="800000"/>
            <a:headEnd/>
            <a:tailEnd/>
          </a:ln>
        </p:spPr>
        <p:txBody>
          <a:bodyPr vert="horz" wrap="square" lIns="86493" tIns="34922" rIns="86493" bIns="34922" numCol="1" anchor="ctr" anchorCtr="0" compatLnSpc="1">
            <a:prstTxWarp prst="textNoShape">
              <a:avLst/>
            </a:prstTxWarp>
            <a:spAutoFit/>
          </a:bodyPr>
          <a:lstStyle/>
          <a:p>
            <a:pPr lvl="0"/>
            <a:r>
              <a:rPr lang="en-US" smtClean="0"/>
              <a:t>Heading Text is Arial 22</a:t>
            </a:r>
          </a:p>
        </p:txBody>
      </p:sp>
      <p:sp>
        <p:nvSpPr>
          <p:cNvPr id="43042" name="slidemaster_pagenumber"/>
          <p:cNvSpPr>
            <a:spLocks noGrp="1" noChangeArrowheads="1"/>
          </p:cNvSpPr>
          <p:nvPr>
            <p:ph type="sldNum" sz="quarter" idx="4"/>
          </p:nvPr>
        </p:nvSpPr>
        <p:spPr bwMode="black">
          <a:xfrm>
            <a:off x="4114800" y="6648450"/>
            <a:ext cx="914400" cy="136525"/>
          </a:xfrm>
          <a:prstGeom prst="rect">
            <a:avLst/>
          </a:prstGeom>
          <a:noFill/>
          <a:ln w="9525" algn="ctr">
            <a:noFill/>
            <a:miter lim="800000"/>
            <a:headEnd/>
            <a:tailEnd/>
          </a:ln>
          <a:effectLst/>
        </p:spPr>
        <p:txBody>
          <a:bodyPr vert="horz" wrap="none" lIns="0" tIns="0" rIns="0" bIns="0" numCol="1" anchor="b" anchorCtr="1" compatLnSpc="1">
            <a:prstTxWarp prst="textNoShape">
              <a:avLst/>
            </a:prstTxWarp>
          </a:bodyPr>
          <a:lstStyle>
            <a:lvl1pPr algn="ctr">
              <a:spcBef>
                <a:spcPct val="0"/>
              </a:spcBef>
              <a:defRPr sz="900">
                <a:solidFill>
                  <a:srgbClr val="5F5F5F"/>
                </a:solidFill>
                <a:sym typeface="Symbol" pitchFamily="18" charset="2"/>
              </a:defRPr>
            </a:lvl1pPr>
          </a:lstStyle>
          <a:p>
            <a:pPr>
              <a:defRPr/>
            </a:pPr>
            <a:fld id="{C97F581F-C51F-4CC6-8321-1994B9401F0E}" type="slidenum">
              <a:rPr lang="en-US"/>
              <a:pPr>
                <a:defRPr/>
              </a:pPr>
              <a:t>‹#›</a:t>
            </a:fld>
            <a:endParaRPr lang="en-US" dirty="0"/>
          </a:p>
        </p:txBody>
      </p:sp>
      <p:sp>
        <p:nvSpPr>
          <p:cNvPr id="43043" name="slidemaster_filename"/>
          <p:cNvSpPr>
            <a:spLocks noChangeArrowheads="1"/>
          </p:cNvSpPr>
          <p:nvPr/>
        </p:nvSpPr>
        <p:spPr bwMode="black">
          <a:xfrm>
            <a:off x="5838825" y="6594475"/>
            <a:ext cx="3076575" cy="201613"/>
          </a:xfrm>
          <a:prstGeom prst="rect">
            <a:avLst/>
          </a:prstGeom>
          <a:noFill/>
          <a:ln w="9525">
            <a:noFill/>
            <a:miter lim="800000"/>
            <a:headEnd/>
            <a:tailEnd/>
          </a:ln>
          <a:effectLst/>
        </p:spPr>
        <p:txBody>
          <a:bodyPr lIns="0" tIns="0" rIns="0" bIns="0" anchor="b"/>
          <a:lstStyle/>
          <a:p>
            <a:pPr algn="r" defTabSz="938213">
              <a:lnSpc>
                <a:spcPct val="80000"/>
              </a:lnSpc>
              <a:defRPr/>
            </a:pPr>
            <a:r>
              <a:rPr lang="en-US" sz="600" smtClean="0">
                <a:solidFill>
                  <a:srgbClr val="5F5F5F"/>
                </a:solidFill>
              </a:rPr>
              <a:t>FENTORA Historical Impact Review 11-13-2012 v3.0</a:t>
            </a:r>
            <a:endParaRPr lang="en-US" sz="600" dirty="0">
              <a:solidFill>
                <a:srgbClr val="5F5F5F"/>
              </a:solidFill>
            </a:endParaRPr>
          </a:p>
        </p:txBody>
      </p:sp>
      <p:sp>
        <p:nvSpPr>
          <p:cNvPr id="43044" name="Rectangle 36"/>
          <p:cNvSpPr>
            <a:spLocks noChangeArrowheads="1"/>
          </p:cNvSpPr>
          <p:nvPr/>
        </p:nvSpPr>
        <p:spPr bwMode="gray">
          <a:xfrm>
            <a:off x="430213" y="1274763"/>
            <a:ext cx="8275637" cy="4946650"/>
          </a:xfrm>
          <a:prstGeom prst="rect">
            <a:avLst/>
          </a:prstGeom>
          <a:noFill/>
          <a:ln w="9525" algn="ctr">
            <a:noFill/>
            <a:miter lim="800000"/>
            <a:headEnd/>
            <a:tailEnd/>
          </a:ln>
          <a:effectLst/>
        </p:spPr>
        <p:txBody>
          <a:bodyPr lIns="86493" tIns="43247" rIns="86493" bIns="43247"/>
          <a:lstStyle/>
          <a:p>
            <a:pPr marL="222250" indent="-222250" eaLnBrk="0" hangingPunct="0">
              <a:spcBef>
                <a:spcPct val="20000"/>
              </a:spcBef>
              <a:buClr>
                <a:srgbClr val="688A92"/>
              </a:buClr>
              <a:buSzPct val="110000"/>
              <a:buFont typeface="Wingdings" pitchFamily="2" charset="2"/>
              <a:buChar char="§"/>
              <a:defRPr/>
            </a:pPr>
            <a:endParaRPr lang="en-US" sz="1800" dirty="0"/>
          </a:p>
        </p:txBody>
      </p:sp>
      <p:sp>
        <p:nvSpPr>
          <p:cNvPr id="6153" name="slidemaster_content"/>
          <p:cNvSpPr>
            <a:spLocks noGrp="1" noChangeArrowheads="1"/>
          </p:cNvSpPr>
          <p:nvPr>
            <p:ph type="body" idx="1"/>
          </p:nvPr>
        </p:nvSpPr>
        <p:spPr bwMode="black">
          <a:xfrm>
            <a:off x="430213" y="1600200"/>
            <a:ext cx="827563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Level one bullet text is Arial 18</a:t>
            </a:r>
          </a:p>
          <a:p>
            <a:pPr lvl="1"/>
            <a:r>
              <a:rPr lang="en-US" smtClean="0"/>
              <a:t>Level two bullet text is Arial 16</a:t>
            </a:r>
          </a:p>
          <a:p>
            <a:pPr lvl="2"/>
            <a:r>
              <a:rPr lang="en-US" smtClean="0"/>
              <a:t>Level three bullet text is Arial 16</a:t>
            </a:r>
          </a:p>
          <a:p>
            <a:pPr lvl="3"/>
            <a:r>
              <a:rPr lang="en-US" smtClean="0"/>
              <a:t>Level four bullet is Arial 16</a:t>
            </a:r>
          </a:p>
          <a:p>
            <a:pPr lvl="4"/>
            <a:r>
              <a:rPr lang="en-US" smtClean="0"/>
              <a:t>Level five bullet is Arial 16</a:t>
            </a:r>
          </a:p>
        </p:txBody>
      </p:sp>
      <p:sp>
        <p:nvSpPr>
          <p:cNvPr id="43048" name="slidemaster_copyright"/>
          <p:cNvSpPr>
            <a:spLocks noChangeArrowheads="1"/>
          </p:cNvSpPr>
          <p:nvPr/>
        </p:nvSpPr>
        <p:spPr bwMode="auto">
          <a:xfrm>
            <a:off x="228600" y="6656388"/>
            <a:ext cx="2176463" cy="128587"/>
          </a:xfrm>
          <a:prstGeom prst="rect">
            <a:avLst/>
          </a:prstGeom>
          <a:noFill/>
          <a:ln w="9525">
            <a:noFill/>
            <a:miter lim="800000"/>
            <a:headEnd/>
            <a:tailEnd/>
          </a:ln>
          <a:effectLst/>
        </p:spPr>
        <p:txBody>
          <a:bodyPr wrap="none" lIns="0" tIns="0" rIns="0" bIns="0" anchor="b"/>
          <a:lstStyle/>
          <a:p>
            <a:pPr defTabSz="938213">
              <a:lnSpc>
                <a:spcPct val="80000"/>
              </a:lnSpc>
              <a:defRPr/>
            </a:pPr>
            <a:r>
              <a:rPr lang="en-US" sz="600" dirty="0">
                <a:solidFill>
                  <a:srgbClr val="5F5F5F"/>
                </a:solidFill>
              </a:rPr>
              <a:t>© </a:t>
            </a:r>
            <a:r>
              <a:rPr lang="en-US" sz="600" dirty="0" smtClean="0">
                <a:solidFill>
                  <a:srgbClr val="5F5F5F"/>
                </a:solidFill>
              </a:rPr>
              <a:t>2012</a:t>
            </a:r>
            <a:r>
              <a:rPr lang="en-US" sz="600" baseline="0" dirty="0" smtClean="0">
                <a:solidFill>
                  <a:srgbClr val="5F5F5F"/>
                </a:solidFill>
              </a:rPr>
              <a:t> </a:t>
            </a:r>
            <a:r>
              <a:rPr lang="en-US" sz="600" dirty="0" smtClean="0">
                <a:solidFill>
                  <a:srgbClr val="5F5F5F"/>
                </a:solidFill>
              </a:rPr>
              <a:t>ZS </a:t>
            </a:r>
            <a:r>
              <a:rPr lang="en-US" sz="600" dirty="0">
                <a:solidFill>
                  <a:srgbClr val="5F5F5F"/>
                </a:solidFill>
              </a:rPr>
              <a:t>Associates</a:t>
            </a:r>
          </a:p>
        </p:txBody>
      </p:sp>
    </p:spTree>
  </p:cSld>
  <p:clrMap bg1="lt1" tx1="dk1" bg2="lt2" tx2="dk2" accent1="accent1" accent2="accent2" accent3="accent3" accent4="accent4" accent5="accent5" accent6="accent6" hlink="hlink" folHlink="folHlink"/>
  <p:sldLayoutIdLst>
    <p:sldLayoutId id="2147483993"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 id="2147483990" r:id="rId15"/>
    <p:sldLayoutId id="2147483991" r:id="rId16"/>
    <p:sldLayoutId id="2147483992" r:id="rId17"/>
  </p:sldLayoutIdLst>
  <p:timing>
    <p:tnLst>
      <p:par>
        <p:cTn id="1" dur="indefinite" restart="never" nodeType="tmRoot"/>
      </p:par>
    </p:tnLst>
  </p:timing>
  <p:hf hdr="0" ftr="0" dt="0"/>
  <p:txStyles>
    <p:title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charset="0"/>
        </a:defRPr>
      </a:lvl2pPr>
      <a:lvl3pPr algn="l" rtl="0" eaLnBrk="0" fontAlgn="base" hangingPunct="0">
        <a:spcBef>
          <a:spcPct val="0"/>
        </a:spcBef>
        <a:spcAft>
          <a:spcPct val="0"/>
        </a:spcAft>
        <a:defRPr sz="2200">
          <a:solidFill>
            <a:schemeClr val="tx1"/>
          </a:solidFill>
          <a:latin typeface="Arial" charset="0"/>
        </a:defRPr>
      </a:lvl3pPr>
      <a:lvl4pPr algn="l" rtl="0" eaLnBrk="0" fontAlgn="base" hangingPunct="0">
        <a:spcBef>
          <a:spcPct val="0"/>
        </a:spcBef>
        <a:spcAft>
          <a:spcPct val="0"/>
        </a:spcAft>
        <a:defRPr sz="2200">
          <a:solidFill>
            <a:schemeClr val="tx1"/>
          </a:solidFill>
          <a:latin typeface="Arial" charset="0"/>
        </a:defRPr>
      </a:lvl4pPr>
      <a:lvl5pPr algn="l" rtl="0" eaLnBrk="0" fontAlgn="base" hangingPunct="0">
        <a:spcBef>
          <a:spcPct val="0"/>
        </a:spcBef>
        <a:spcAft>
          <a:spcPct val="0"/>
        </a:spcAft>
        <a:defRPr sz="2200">
          <a:solidFill>
            <a:schemeClr val="tx1"/>
          </a:solidFill>
          <a:latin typeface="Arial" charset="0"/>
        </a:defRPr>
      </a:lvl5pPr>
      <a:lvl6pPr marL="457200" algn="l" rtl="0" fontAlgn="base">
        <a:spcBef>
          <a:spcPct val="0"/>
        </a:spcBef>
        <a:spcAft>
          <a:spcPct val="0"/>
        </a:spcAft>
        <a:defRPr sz="2200">
          <a:solidFill>
            <a:schemeClr val="tx1"/>
          </a:solidFill>
          <a:latin typeface="Arial" charset="0"/>
        </a:defRPr>
      </a:lvl6pPr>
      <a:lvl7pPr marL="914400" algn="l" rtl="0" fontAlgn="base">
        <a:spcBef>
          <a:spcPct val="0"/>
        </a:spcBef>
        <a:spcAft>
          <a:spcPct val="0"/>
        </a:spcAft>
        <a:defRPr sz="2200">
          <a:solidFill>
            <a:schemeClr val="tx1"/>
          </a:solidFill>
          <a:latin typeface="Arial" charset="0"/>
        </a:defRPr>
      </a:lvl7pPr>
      <a:lvl8pPr marL="1371600" algn="l" rtl="0" fontAlgn="base">
        <a:spcBef>
          <a:spcPct val="0"/>
        </a:spcBef>
        <a:spcAft>
          <a:spcPct val="0"/>
        </a:spcAft>
        <a:defRPr sz="2200">
          <a:solidFill>
            <a:schemeClr val="tx1"/>
          </a:solidFill>
          <a:latin typeface="Arial" charset="0"/>
        </a:defRPr>
      </a:lvl8pPr>
      <a:lvl9pPr marL="1828800" algn="l" rtl="0" fontAlgn="base">
        <a:spcBef>
          <a:spcPct val="0"/>
        </a:spcBef>
        <a:spcAft>
          <a:spcPct val="0"/>
        </a:spcAft>
        <a:defRPr sz="2200">
          <a:solidFill>
            <a:schemeClr val="tx1"/>
          </a:solidFill>
          <a:latin typeface="Arial" charset="0"/>
        </a:defRPr>
      </a:lvl9pPr>
    </p:titleStyle>
    <p:bodyStyle>
      <a:lvl1pPr marL="222250" indent="-222250" algn="l" rtl="0" eaLnBrk="0" fontAlgn="base" hangingPunct="0">
        <a:spcBef>
          <a:spcPct val="20000"/>
        </a:spcBef>
        <a:spcAft>
          <a:spcPct val="0"/>
        </a:spcAft>
        <a:buClr>
          <a:srgbClr val="688A92"/>
        </a:buClr>
        <a:buSzPct val="110000"/>
        <a:buFont typeface="Wingdings" pitchFamily="2" charset="2"/>
        <a:buChar char="§"/>
        <a:defRPr>
          <a:solidFill>
            <a:schemeClr val="tx1"/>
          </a:solidFill>
          <a:latin typeface="+mn-lt"/>
          <a:ea typeface="+mn-ea"/>
          <a:cs typeface="+mn-cs"/>
        </a:defRPr>
      </a:lvl1pPr>
      <a:lvl2pPr marL="652463" indent="-222250" algn="l" rtl="0" eaLnBrk="0" fontAlgn="base" hangingPunct="0">
        <a:spcBef>
          <a:spcPct val="20000"/>
        </a:spcBef>
        <a:spcAft>
          <a:spcPct val="0"/>
        </a:spcAft>
        <a:buClr>
          <a:srgbClr val="688A92"/>
        </a:buClr>
        <a:buSzPct val="110000"/>
        <a:buFont typeface="Arial" charset="0"/>
        <a:buChar char="–"/>
        <a:defRPr sz="1600">
          <a:solidFill>
            <a:schemeClr val="tx1"/>
          </a:solidFill>
          <a:latin typeface="+mn-lt"/>
        </a:defRPr>
      </a:lvl2pPr>
      <a:lvl3pPr marL="1084263" indent="-222250" algn="l" rtl="0" eaLnBrk="0" fontAlgn="base" hangingPunct="0">
        <a:spcBef>
          <a:spcPct val="20000"/>
        </a:spcBef>
        <a:spcAft>
          <a:spcPct val="0"/>
        </a:spcAft>
        <a:buClr>
          <a:srgbClr val="688A92"/>
        </a:buClr>
        <a:buSzPct val="110000"/>
        <a:buFont typeface="Arial" charset="0"/>
        <a:buChar char="•"/>
        <a:defRPr sz="1600">
          <a:solidFill>
            <a:schemeClr val="tx1"/>
          </a:solidFill>
          <a:latin typeface="+mn-lt"/>
        </a:defRPr>
      </a:lvl3pPr>
      <a:lvl4pPr marL="1514475" indent="-222250" algn="l" rtl="0" eaLnBrk="0" fontAlgn="base" hangingPunct="0">
        <a:spcBef>
          <a:spcPct val="20000"/>
        </a:spcBef>
        <a:spcAft>
          <a:spcPct val="0"/>
        </a:spcAft>
        <a:buClr>
          <a:srgbClr val="688A92"/>
        </a:buClr>
        <a:buSzPct val="110000"/>
        <a:buFont typeface="Arial" charset="0"/>
        <a:buChar char="•"/>
        <a:defRPr sz="1600">
          <a:solidFill>
            <a:schemeClr val="tx1"/>
          </a:solidFill>
          <a:latin typeface="+mn-lt"/>
        </a:defRPr>
      </a:lvl4pPr>
      <a:lvl5pPr marL="1889125" indent="-165100" algn="l" rtl="0" eaLnBrk="0" fontAlgn="base" hangingPunct="0">
        <a:spcBef>
          <a:spcPct val="20000"/>
        </a:spcBef>
        <a:spcAft>
          <a:spcPct val="0"/>
        </a:spcAft>
        <a:buClr>
          <a:srgbClr val="688A92"/>
        </a:buClr>
        <a:buSzPct val="110000"/>
        <a:buFont typeface="Arial" charset="0"/>
        <a:buChar char="•"/>
        <a:defRPr sz="1600">
          <a:solidFill>
            <a:schemeClr val="tx1"/>
          </a:solidFill>
          <a:latin typeface="+mn-lt"/>
        </a:defRPr>
      </a:lvl5pPr>
      <a:lvl6pPr marL="2346325" indent="-165100" algn="l" rtl="0" eaLnBrk="0" fontAlgn="base" hangingPunct="0">
        <a:spcBef>
          <a:spcPct val="20000"/>
        </a:spcBef>
        <a:spcAft>
          <a:spcPct val="0"/>
        </a:spcAft>
        <a:buClr>
          <a:srgbClr val="688A92"/>
        </a:buClr>
        <a:buSzPct val="110000"/>
        <a:buFont typeface="Arial" charset="0"/>
        <a:buChar char="•"/>
        <a:defRPr sz="1600">
          <a:solidFill>
            <a:schemeClr val="tx1"/>
          </a:solidFill>
          <a:latin typeface="+mn-lt"/>
        </a:defRPr>
      </a:lvl6pPr>
      <a:lvl7pPr marL="2803525" indent="-165100" algn="l" rtl="0" eaLnBrk="0" fontAlgn="base" hangingPunct="0">
        <a:spcBef>
          <a:spcPct val="20000"/>
        </a:spcBef>
        <a:spcAft>
          <a:spcPct val="0"/>
        </a:spcAft>
        <a:buClr>
          <a:srgbClr val="688A92"/>
        </a:buClr>
        <a:buSzPct val="110000"/>
        <a:buFont typeface="Arial" charset="0"/>
        <a:buChar char="•"/>
        <a:defRPr sz="1600">
          <a:solidFill>
            <a:schemeClr val="tx1"/>
          </a:solidFill>
          <a:latin typeface="+mn-lt"/>
        </a:defRPr>
      </a:lvl7pPr>
      <a:lvl8pPr marL="3260725" indent="-165100" algn="l" rtl="0" eaLnBrk="0" fontAlgn="base" hangingPunct="0">
        <a:spcBef>
          <a:spcPct val="20000"/>
        </a:spcBef>
        <a:spcAft>
          <a:spcPct val="0"/>
        </a:spcAft>
        <a:buClr>
          <a:srgbClr val="688A92"/>
        </a:buClr>
        <a:buSzPct val="110000"/>
        <a:buFont typeface="Arial" charset="0"/>
        <a:buChar char="•"/>
        <a:defRPr sz="1600">
          <a:solidFill>
            <a:schemeClr val="tx1"/>
          </a:solidFill>
          <a:latin typeface="+mn-lt"/>
        </a:defRPr>
      </a:lvl8pPr>
      <a:lvl9pPr marL="3717925" indent="-165100" algn="l" rtl="0" eaLnBrk="0" fontAlgn="base" hangingPunct="0">
        <a:spcBef>
          <a:spcPct val="20000"/>
        </a:spcBef>
        <a:spcAft>
          <a:spcPct val="0"/>
        </a:spcAft>
        <a:buClr>
          <a:srgbClr val="688A92"/>
        </a:buClr>
        <a:buSzPct val="110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slide_footer"/>
          <p:cNvSpPr>
            <a:spLocks noChangeArrowheads="1"/>
          </p:cNvSpPr>
          <p:nvPr/>
        </p:nvSpPr>
        <p:spPr bwMode="black">
          <a:xfrm>
            <a:off x="4800600" y="6419850"/>
            <a:ext cx="4114800" cy="347663"/>
          </a:xfrm>
          <a:prstGeom prst="rect">
            <a:avLst/>
          </a:prstGeom>
          <a:noFill/>
          <a:ln w="9525">
            <a:noFill/>
            <a:miter lim="800000"/>
            <a:headEnd/>
            <a:tailEnd/>
          </a:ln>
        </p:spPr>
        <p:txBody>
          <a:bodyPr lIns="93905" tIns="46953" rIns="93905" bIns="46953"/>
          <a:lstStyle/>
          <a:p>
            <a:pPr algn="r" defTabSz="938213" eaLnBrk="0" hangingPunct="0"/>
            <a:r>
              <a:rPr lang="en-US" sz="1000" dirty="0">
                <a:solidFill>
                  <a:srgbClr val="5F5F5F"/>
                </a:solidFill>
              </a:rPr>
              <a:t>ZS Associates | 267.402.5400 | www.zsassociates.com</a:t>
            </a:r>
          </a:p>
        </p:txBody>
      </p:sp>
      <p:sp>
        <p:nvSpPr>
          <p:cNvPr id="12" name="slide_project&amp;pres_name"/>
          <p:cNvSpPr>
            <a:spLocks noChangeArrowheads="1"/>
          </p:cNvSpPr>
          <p:nvPr/>
        </p:nvSpPr>
        <p:spPr bwMode="blackWhite">
          <a:xfrm>
            <a:off x="2651125" y="3189288"/>
            <a:ext cx="6043613" cy="1362075"/>
          </a:xfrm>
          <a:prstGeom prst="rect">
            <a:avLst/>
          </a:prstGeom>
          <a:noFill/>
          <a:ln w="9525" algn="ctr">
            <a:noFill/>
            <a:miter lim="800000"/>
            <a:headEnd/>
            <a:tailEnd/>
          </a:ln>
        </p:spPr>
        <p:txBody>
          <a:bodyPr lIns="86493" tIns="34922" rIns="86493" bIns="34922" anchor="b"/>
          <a:lstStyle/>
          <a:p>
            <a:r>
              <a:rPr lang="en-US" sz="2400" dirty="0" smtClean="0"/>
              <a:t>FENTORA Marketing </a:t>
            </a:r>
            <a:r>
              <a:rPr lang="en-US" sz="2400" dirty="0"/>
              <a:t>Mix Analysis Refresh</a:t>
            </a:r>
          </a:p>
          <a:p>
            <a:r>
              <a:rPr lang="en-US" sz="2000" dirty="0" smtClean="0"/>
              <a:t>Impact Assessment Findings Review</a:t>
            </a:r>
            <a:endParaRPr lang="en-US" sz="2000" dirty="0"/>
          </a:p>
        </p:txBody>
      </p:sp>
      <p:sp>
        <p:nvSpPr>
          <p:cNvPr id="13" name="slide_disclaimer"/>
          <p:cNvSpPr txBox="1">
            <a:spLocks noChangeArrowheads="1"/>
          </p:cNvSpPr>
          <p:nvPr/>
        </p:nvSpPr>
        <p:spPr bwMode="blackWhite">
          <a:xfrm>
            <a:off x="2633663" y="5637213"/>
            <a:ext cx="5119687" cy="457200"/>
          </a:xfrm>
          <a:prstGeom prst="rect">
            <a:avLst/>
          </a:prstGeom>
          <a:noFill/>
          <a:ln w="12700" algn="ctr">
            <a:noFill/>
            <a:miter lim="800000"/>
            <a:headEnd/>
            <a:tailEnd/>
          </a:ln>
        </p:spPr>
        <p:txBody>
          <a:bodyPr lIns="82296" rIns="82296" anchor="ctr"/>
          <a:lstStyle/>
          <a:p>
            <a:pPr>
              <a:spcBef>
                <a:spcPct val="20000"/>
              </a:spcBef>
            </a:pPr>
            <a:r>
              <a:rPr lang="en-US" sz="1000" dirty="0">
                <a:solidFill>
                  <a:srgbClr val="5F5F5F"/>
                </a:solidFill>
              </a:rPr>
              <a:t>This presentation is solely for the use of client personnel. No part of it may be circulated, quoted or reproduced for distribution outside of the client organization without prior written approval of ZS Associates.</a:t>
            </a:r>
          </a:p>
        </p:txBody>
      </p:sp>
      <p:sp>
        <p:nvSpPr>
          <p:cNvPr id="14" name="slide_clientName"/>
          <p:cNvSpPr>
            <a:spLocks noChangeArrowheads="1"/>
          </p:cNvSpPr>
          <p:nvPr/>
        </p:nvSpPr>
        <p:spPr bwMode="blackWhite">
          <a:xfrm>
            <a:off x="2651125" y="4775200"/>
            <a:ext cx="6043613" cy="304800"/>
          </a:xfrm>
          <a:prstGeom prst="rect">
            <a:avLst/>
          </a:prstGeom>
          <a:noFill/>
          <a:ln w="9525" algn="ctr">
            <a:noFill/>
            <a:miter lim="800000"/>
            <a:headEnd/>
            <a:tailEnd/>
          </a:ln>
        </p:spPr>
        <p:txBody>
          <a:bodyPr lIns="86493" tIns="34922" rIns="86493" bIns="34922"/>
          <a:lstStyle/>
          <a:p>
            <a:pPr eaLnBrk="0" hangingPunct="0">
              <a:spcBef>
                <a:spcPct val="20000"/>
              </a:spcBef>
              <a:buSzPct val="110000"/>
            </a:pPr>
            <a:r>
              <a:rPr lang="en-US" sz="1800" dirty="0"/>
              <a:t>Prepared for </a:t>
            </a:r>
            <a:r>
              <a:rPr lang="en-US" sz="1800" dirty="0" smtClean="0"/>
              <a:t>TEVA</a:t>
            </a:r>
            <a:endParaRPr lang="en-US" sz="1800" dirty="0"/>
          </a:p>
        </p:txBody>
      </p:sp>
      <p:sp>
        <p:nvSpPr>
          <p:cNvPr id="15" name="slide_date"/>
          <p:cNvSpPr>
            <a:spLocks noChangeArrowheads="1"/>
          </p:cNvSpPr>
          <p:nvPr/>
        </p:nvSpPr>
        <p:spPr bwMode="blackWhite">
          <a:xfrm>
            <a:off x="2647950" y="5094288"/>
            <a:ext cx="6043613" cy="304800"/>
          </a:xfrm>
          <a:prstGeom prst="rect">
            <a:avLst/>
          </a:prstGeom>
          <a:noFill/>
          <a:ln w="9525" algn="ctr">
            <a:noFill/>
            <a:miter lim="800000"/>
            <a:headEnd/>
            <a:tailEnd/>
          </a:ln>
        </p:spPr>
        <p:txBody>
          <a:bodyPr lIns="86493" tIns="34922" rIns="86493" bIns="34922"/>
          <a:lstStyle/>
          <a:p>
            <a:pPr eaLnBrk="0" hangingPunct="0">
              <a:buSzPct val="110000"/>
            </a:pPr>
            <a:r>
              <a:rPr lang="en-US" sz="1600" dirty="0" smtClean="0"/>
              <a:t>November 13, 2012</a:t>
            </a:r>
            <a:endParaRPr lang="en-US" sz="1600" dirty="0"/>
          </a:p>
        </p:txBody>
      </p:sp>
      <p:pic>
        <p:nvPicPr>
          <p:cNvPr id="8" name="Picture 2" descr="C:\Users\pgoundan\Desktop\teva-banner.jpg"/>
          <p:cNvPicPr>
            <a:picLocks noChangeAspect="1" noChangeArrowheads="1"/>
          </p:cNvPicPr>
          <p:nvPr/>
        </p:nvPicPr>
        <p:blipFill>
          <a:blip r:embed="rId3" cstate="print"/>
          <a:srcRect/>
          <a:stretch>
            <a:fillRect/>
          </a:stretch>
        </p:blipFill>
        <p:spPr bwMode="auto">
          <a:xfrm>
            <a:off x="5491034" y="492501"/>
            <a:ext cx="2841312" cy="1254409"/>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fade">
                                      <p:cBhvr>
                                        <p:cTn id="7" dur="400"/>
                                        <p:tgtEl>
                                          <p:spTgt spid="481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P spid="12" grpId="0"/>
      <p:bldP spid="13" grpId="0"/>
      <p:bldP spid="14"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a:xfrm>
            <a:off x="457200" y="3160713"/>
            <a:ext cx="8275638" cy="501650"/>
          </a:xfrm>
        </p:spPr>
        <p:txBody>
          <a:bodyPr/>
          <a:lstStyle/>
          <a:p>
            <a:r>
              <a:rPr lang="en-US" sz="2800" b="1" dirty="0" smtClean="0"/>
              <a:t>Appendix</a:t>
            </a:r>
          </a:p>
        </p:txBody>
      </p:sp>
      <p:sp>
        <p:nvSpPr>
          <p:cNvPr id="27651" name="Slide Number Placeholder 3"/>
          <p:cNvSpPr>
            <a:spLocks noGrp="1"/>
          </p:cNvSpPr>
          <p:nvPr>
            <p:ph type="sldNum" sz="quarter" idx="10"/>
          </p:nvPr>
        </p:nvSpPr>
        <p:spPr>
          <a:noFill/>
        </p:spPr>
        <p:txBody>
          <a:bodyPr/>
          <a:lstStyle/>
          <a:p>
            <a:fld id="{61DB7F51-60E0-4ED7-A156-3C27A6129564}" type="slidenum">
              <a:rPr lang="en-US" smtClean="0"/>
              <a:pPr/>
              <a:t>10</a:t>
            </a:fld>
            <a:endParaRPr lang="en-US" dirty="0" smtClean="0"/>
          </a:p>
        </p:txBody>
      </p:sp>
      <p:sp>
        <p:nvSpPr>
          <p:cNvPr id="5" name="Road Sign"/>
          <p:cNvSpPr txBox="1">
            <a:spLocks noChangeArrowheads="1"/>
          </p:cNvSpPr>
          <p:nvPr/>
        </p:nvSpPr>
        <p:spPr bwMode="blackWhite">
          <a:xfrm>
            <a:off x="7086600" y="0"/>
            <a:ext cx="2057400" cy="274638"/>
          </a:xfrm>
          <a:prstGeom prst="rect">
            <a:avLst/>
          </a:prstGeom>
          <a:noFill/>
          <a:ln w="12700">
            <a:noFill/>
            <a:miter lim="800000"/>
            <a:headEnd/>
            <a:tailEnd/>
          </a:ln>
          <a:effectLst/>
        </p:spPr>
        <p:txBody>
          <a:bodyPr wrap="none" anchor="b"/>
          <a:lstStyle/>
          <a:p>
            <a:pPr algn="r">
              <a:spcBef>
                <a:spcPct val="50000"/>
              </a:spcBef>
              <a:spcAft>
                <a:spcPct val="50000"/>
              </a:spcAft>
            </a:pPr>
            <a:r>
              <a:rPr lang="en-US" sz="1200" b="1" dirty="0" smtClean="0">
                <a:solidFill>
                  <a:schemeClr val="tx2"/>
                </a:solidFill>
              </a:rPr>
              <a:t>Appendix</a:t>
            </a:r>
            <a:endParaRPr lang="en-US" sz="1200" b="1" i="1" dirty="0" smtClean="0">
              <a:solidFill>
                <a:schemeClr val="tx2"/>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33" name="Rectangle 6"/>
          <p:cNvSpPr>
            <a:spLocks noChangeArrowheads="1"/>
          </p:cNvSpPr>
          <p:nvPr/>
        </p:nvSpPr>
        <p:spPr bwMode="auto">
          <a:xfrm>
            <a:off x="90977" y="3166289"/>
            <a:ext cx="2723098" cy="982026"/>
          </a:xfrm>
          <a:prstGeom prst="rect">
            <a:avLst/>
          </a:prstGeom>
          <a:solidFill>
            <a:schemeClr val="bg1">
              <a:lumMod val="50000"/>
            </a:schemeClr>
          </a:solidFill>
          <a:ln w="12700">
            <a:noFill/>
            <a:miter lim="800000"/>
            <a:headEnd/>
            <a:tailEnd/>
          </a:ln>
        </p:spPr>
        <p:txBody>
          <a:bodyPr wrap="none" anchor="ctr"/>
          <a:lstStyle/>
          <a:p>
            <a:pPr algn="ctr"/>
            <a:r>
              <a:rPr lang="en-US" sz="1600" b="1" dirty="0" smtClean="0">
                <a:solidFill>
                  <a:schemeClr val="bg1"/>
                </a:solidFill>
              </a:rPr>
              <a:t>Fentora Market TRx Volume</a:t>
            </a:r>
          </a:p>
          <a:p>
            <a:pPr algn="ctr"/>
            <a:r>
              <a:rPr lang="en-US" sz="1600" b="1" dirty="0" smtClean="0">
                <a:solidFill>
                  <a:schemeClr val="bg1"/>
                </a:solidFill>
              </a:rPr>
              <a:t> </a:t>
            </a:r>
            <a:r>
              <a:rPr lang="en-US" b="1" i="1" dirty="0" smtClean="0">
                <a:solidFill>
                  <a:schemeClr val="bg1"/>
                </a:solidFill>
              </a:rPr>
              <a:t>(Jun’12 to Aug’12)</a:t>
            </a:r>
            <a:endParaRPr lang="en-US" b="1" i="1" dirty="0">
              <a:solidFill>
                <a:schemeClr val="bg1"/>
              </a:solidFill>
            </a:endParaRPr>
          </a:p>
        </p:txBody>
      </p:sp>
      <p:sp>
        <p:nvSpPr>
          <p:cNvPr id="32834" name="Text Box 7"/>
          <p:cNvSpPr txBox="1">
            <a:spLocks noChangeArrowheads="1"/>
          </p:cNvSpPr>
          <p:nvPr/>
        </p:nvSpPr>
        <p:spPr bwMode="auto">
          <a:xfrm>
            <a:off x="3849222" y="1566088"/>
            <a:ext cx="1787290" cy="276999"/>
          </a:xfrm>
          <a:prstGeom prst="rect">
            <a:avLst/>
          </a:prstGeom>
          <a:noFill/>
          <a:ln w="12700">
            <a:noFill/>
            <a:miter lim="800000"/>
            <a:headEnd/>
            <a:tailEnd/>
          </a:ln>
        </p:spPr>
        <p:txBody>
          <a:bodyPr wrap="square">
            <a:spAutoFit/>
          </a:bodyPr>
          <a:lstStyle/>
          <a:p>
            <a:pPr>
              <a:spcBef>
                <a:spcPct val="50000"/>
              </a:spcBef>
            </a:pPr>
            <a:r>
              <a:rPr lang="en-US" altLang="ja-JP" sz="1200" b="1" dirty="0">
                <a:ea typeface="MS PGothic" pitchFamily="34" charset="-128"/>
              </a:rPr>
              <a:t>Regression variables</a:t>
            </a:r>
            <a:endParaRPr lang="en-US" sz="1200" b="1" dirty="0"/>
          </a:p>
        </p:txBody>
      </p:sp>
      <p:sp>
        <p:nvSpPr>
          <p:cNvPr id="32832" name="Text Box 5"/>
          <p:cNvSpPr txBox="1">
            <a:spLocks noChangeArrowheads="1"/>
          </p:cNvSpPr>
          <p:nvPr/>
        </p:nvSpPr>
        <p:spPr bwMode="auto">
          <a:xfrm>
            <a:off x="665320" y="2861489"/>
            <a:ext cx="1675639" cy="276636"/>
          </a:xfrm>
          <a:prstGeom prst="rect">
            <a:avLst/>
          </a:prstGeom>
          <a:noFill/>
          <a:ln w="12700">
            <a:noFill/>
            <a:miter lim="800000"/>
            <a:headEnd/>
            <a:tailEnd/>
          </a:ln>
        </p:spPr>
        <p:txBody>
          <a:bodyPr wrap="square">
            <a:spAutoFit/>
          </a:bodyPr>
          <a:lstStyle/>
          <a:p>
            <a:pPr>
              <a:spcBef>
                <a:spcPct val="50000"/>
              </a:spcBef>
            </a:pPr>
            <a:r>
              <a:rPr lang="en-US" altLang="ja-JP" sz="1200" b="1" dirty="0">
                <a:ea typeface="MS PGothic" pitchFamily="34" charset="-128"/>
              </a:rPr>
              <a:t>Dependent variable</a:t>
            </a:r>
            <a:endParaRPr lang="en-US" sz="1200" b="1" dirty="0"/>
          </a:p>
        </p:txBody>
      </p:sp>
      <p:sp>
        <p:nvSpPr>
          <p:cNvPr id="32787" name="Rectangle 238"/>
          <p:cNvSpPr>
            <a:spLocks noGrp="1" noChangeArrowheads="1"/>
          </p:cNvSpPr>
          <p:nvPr>
            <p:ph type="title"/>
          </p:nvPr>
        </p:nvSpPr>
        <p:spPr>
          <a:xfrm>
            <a:off x="430213" y="315594"/>
            <a:ext cx="8275637" cy="624524"/>
          </a:xfrm>
        </p:spPr>
        <p:txBody>
          <a:bodyPr/>
          <a:lstStyle/>
          <a:p>
            <a:r>
              <a:rPr lang="en-US" sz="1800" b="1" dirty="0" smtClean="0"/>
              <a:t>Marketing mix analysis simultaneously evaluates the effect of various FENTORA sales &amp; marketing tactics</a:t>
            </a:r>
          </a:p>
        </p:txBody>
      </p:sp>
      <p:sp>
        <p:nvSpPr>
          <p:cNvPr id="26" name="AutoShape 48"/>
          <p:cNvSpPr>
            <a:spLocks noChangeArrowheads="1"/>
          </p:cNvSpPr>
          <p:nvPr/>
        </p:nvSpPr>
        <p:spPr bwMode="auto">
          <a:xfrm rot="16200000">
            <a:off x="2326456" y="3459241"/>
            <a:ext cx="1600200" cy="459288"/>
          </a:xfrm>
          <a:prstGeom prst="triangle">
            <a:avLst>
              <a:gd name="adj" fmla="val 50000"/>
            </a:avLst>
          </a:prstGeom>
          <a:solidFill>
            <a:srgbClr val="E7CEB5"/>
          </a:solidFill>
          <a:ln w="12700" algn="ctr">
            <a:noFill/>
            <a:miter lim="800000"/>
            <a:headEnd/>
            <a:tailEnd/>
          </a:ln>
        </p:spPr>
        <p:txBody>
          <a:bodyPr wrap="none" anchor="ctr"/>
          <a:lstStyle/>
          <a:p>
            <a:endParaRPr lang="en-US" dirty="0"/>
          </a:p>
        </p:txBody>
      </p:sp>
      <p:sp>
        <p:nvSpPr>
          <p:cNvPr id="27" name="Rectangle 6"/>
          <p:cNvSpPr>
            <a:spLocks noChangeArrowheads="1"/>
          </p:cNvSpPr>
          <p:nvPr/>
        </p:nvSpPr>
        <p:spPr bwMode="auto">
          <a:xfrm>
            <a:off x="3502912" y="1794688"/>
            <a:ext cx="2667000" cy="838200"/>
          </a:xfrm>
          <a:prstGeom prst="rect">
            <a:avLst/>
          </a:prstGeom>
          <a:solidFill>
            <a:srgbClr val="93A9CF"/>
          </a:solidFill>
          <a:ln w="12700">
            <a:noFill/>
            <a:miter lim="800000"/>
            <a:headEnd/>
            <a:tailEnd/>
          </a:ln>
        </p:spPr>
        <p:txBody>
          <a:bodyPr wrap="none" anchor="ctr"/>
          <a:lstStyle/>
          <a:p>
            <a:pPr algn="ctr"/>
            <a:r>
              <a:rPr lang="en-US" b="1" u="sng" dirty="0" smtClean="0">
                <a:solidFill>
                  <a:schemeClr val="bg1"/>
                </a:solidFill>
              </a:rPr>
              <a:t>Carry Over</a:t>
            </a:r>
          </a:p>
          <a:p>
            <a:pPr algn="ctr"/>
            <a:r>
              <a:rPr lang="en-US" sz="1000" b="1" i="1" dirty="0" smtClean="0">
                <a:solidFill>
                  <a:schemeClr val="bg1"/>
                </a:solidFill>
              </a:rPr>
              <a:t>(Mar’12 – May’12)</a:t>
            </a:r>
          </a:p>
          <a:p>
            <a:pPr algn="ctr"/>
            <a:r>
              <a:rPr lang="en-US" sz="1200" b="1" dirty="0" smtClean="0">
                <a:solidFill>
                  <a:schemeClr val="bg1"/>
                </a:solidFill>
              </a:rPr>
              <a:t>Fentora Market TRx Volume</a:t>
            </a:r>
            <a:endParaRPr lang="en-US" sz="1200" b="1" baseline="-25000" dirty="0">
              <a:solidFill>
                <a:schemeClr val="bg1"/>
              </a:solidFill>
            </a:endParaRPr>
          </a:p>
        </p:txBody>
      </p:sp>
      <p:sp>
        <p:nvSpPr>
          <p:cNvPr id="28" name="Rectangle 6"/>
          <p:cNvSpPr>
            <a:spLocks noChangeArrowheads="1"/>
          </p:cNvSpPr>
          <p:nvPr/>
        </p:nvSpPr>
        <p:spPr bwMode="auto">
          <a:xfrm>
            <a:off x="3502912" y="2709087"/>
            <a:ext cx="2667000" cy="1903863"/>
          </a:xfrm>
          <a:prstGeom prst="rect">
            <a:avLst/>
          </a:prstGeom>
          <a:solidFill>
            <a:srgbClr val="89A54E"/>
          </a:solidFill>
          <a:ln w="12700">
            <a:noFill/>
            <a:miter lim="800000"/>
            <a:headEnd/>
            <a:tailEnd/>
          </a:ln>
        </p:spPr>
        <p:txBody>
          <a:bodyPr wrap="none" anchor="ctr"/>
          <a:lstStyle/>
          <a:p>
            <a:pPr algn="ctr"/>
            <a:r>
              <a:rPr lang="en-US" b="1" u="sng" dirty="0" smtClean="0">
                <a:solidFill>
                  <a:schemeClr val="bg1"/>
                </a:solidFill>
              </a:rPr>
              <a:t>Sales due to promotion</a:t>
            </a:r>
          </a:p>
          <a:p>
            <a:pPr algn="ctr"/>
            <a:r>
              <a:rPr lang="en-US" sz="1000" b="1" i="1" dirty="0" smtClean="0">
                <a:solidFill>
                  <a:schemeClr val="bg1"/>
                </a:solidFill>
              </a:rPr>
              <a:t>(Jun’12 – Aug’12)</a:t>
            </a:r>
          </a:p>
          <a:p>
            <a:pPr algn="ctr"/>
            <a:r>
              <a:rPr lang="en-US" sz="1200" b="1" dirty="0" smtClean="0">
                <a:solidFill>
                  <a:schemeClr val="bg1"/>
                </a:solidFill>
              </a:rPr>
              <a:t>Messaging Effort</a:t>
            </a:r>
            <a:endParaRPr lang="en-US" sz="1200" b="1" baseline="-25000" dirty="0" smtClean="0">
              <a:solidFill>
                <a:schemeClr val="bg1"/>
              </a:solidFill>
            </a:endParaRPr>
          </a:p>
          <a:p>
            <a:pPr algn="ctr"/>
            <a:r>
              <a:rPr lang="en-US" sz="1200" b="1" dirty="0" smtClean="0">
                <a:solidFill>
                  <a:schemeClr val="bg1"/>
                </a:solidFill>
              </a:rPr>
              <a:t>Rx Savings Card program</a:t>
            </a:r>
          </a:p>
          <a:p>
            <a:pPr algn="ctr"/>
            <a:r>
              <a:rPr lang="en-US" sz="1200" b="1" dirty="0" smtClean="0">
                <a:solidFill>
                  <a:schemeClr val="bg1"/>
                </a:solidFill>
              </a:rPr>
              <a:t>Speaker Programs</a:t>
            </a:r>
          </a:p>
        </p:txBody>
      </p:sp>
      <p:sp>
        <p:nvSpPr>
          <p:cNvPr id="33" name="Rectangle 6"/>
          <p:cNvSpPr>
            <a:spLocks noChangeArrowheads="1"/>
          </p:cNvSpPr>
          <p:nvPr/>
        </p:nvSpPr>
        <p:spPr bwMode="auto">
          <a:xfrm>
            <a:off x="3502912" y="4688015"/>
            <a:ext cx="2667000" cy="1139585"/>
          </a:xfrm>
          <a:prstGeom prst="rect">
            <a:avLst/>
          </a:prstGeom>
          <a:solidFill>
            <a:schemeClr val="accent2">
              <a:lumMod val="75000"/>
            </a:schemeClr>
          </a:solidFill>
          <a:ln w="12700">
            <a:noFill/>
            <a:miter lim="800000"/>
            <a:headEnd/>
            <a:tailEnd/>
          </a:ln>
        </p:spPr>
        <p:txBody>
          <a:bodyPr wrap="none" anchor="ctr"/>
          <a:lstStyle/>
          <a:p>
            <a:pPr algn="ctr"/>
            <a:r>
              <a:rPr lang="en-US" b="1" u="sng" dirty="0" smtClean="0">
                <a:solidFill>
                  <a:schemeClr val="bg1"/>
                </a:solidFill>
              </a:rPr>
              <a:t>Segmentation</a:t>
            </a:r>
          </a:p>
          <a:p>
            <a:pPr algn="ctr"/>
            <a:r>
              <a:rPr lang="en-US" sz="1000" b="1" i="1" dirty="0" smtClean="0">
                <a:solidFill>
                  <a:schemeClr val="bg1"/>
                </a:solidFill>
              </a:rPr>
              <a:t>(Dec’11 – May’12)</a:t>
            </a:r>
          </a:p>
          <a:p>
            <a:pPr algn="ctr"/>
            <a:r>
              <a:rPr lang="en-US" sz="1000" b="1" i="1" dirty="0" smtClean="0">
                <a:solidFill>
                  <a:schemeClr val="bg1"/>
                </a:solidFill>
              </a:rPr>
              <a:t> </a:t>
            </a:r>
            <a:r>
              <a:rPr lang="en-US" sz="1200" b="1" dirty="0" smtClean="0">
                <a:solidFill>
                  <a:schemeClr val="bg1"/>
                </a:solidFill>
              </a:rPr>
              <a:t>FENTORA Potential (FROH)</a:t>
            </a:r>
          </a:p>
        </p:txBody>
      </p:sp>
      <p:sp>
        <p:nvSpPr>
          <p:cNvPr id="15" name="Content Placeholder 2"/>
          <p:cNvSpPr txBox="1">
            <a:spLocks/>
          </p:cNvSpPr>
          <p:nvPr/>
        </p:nvSpPr>
        <p:spPr bwMode="black">
          <a:xfrm>
            <a:off x="6206788" y="1817436"/>
            <a:ext cx="2861012" cy="789294"/>
          </a:xfrm>
          <a:prstGeom prst="rect">
            <a:avLst/>
          </a:prstGeom>
          <a:noFill/>
          <a:ln w="28575">
            <a:solidFill>
              <a:srgbClr val="0070C0"/>
            </a:solid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ct val="20000"/>
              </a:spcBef>
              <a:buClr>
                <a:srgbClr val="688A92"/>
              </a:buClr>
              <a:buSzPct val="110000"/>
            </a:pPr>
            <a:r>
              <a:rPr lang="en-US" sz="1200" kern="0" dirty="0" smtClean="0">
                <a:latin typeface="+mn-lt"/>
                <a:cs typeface="+mn-cs"/>
              </a:rPr>
              <a:t>The model accounts for carryover to capture MD habits &amp; patient carryover (i.e., sales that would occur without promotion)</a:t>
            </a:r>
          </a:p>
        </p:txBody>
      </p:sp>
      <p:sp>
        <p:nvSpPr>
          <p:cNvPr id="16" name="Content Placeholder 2"/>
          <p:cNvSpPr txBox="1">
            <a:spLocks/>
          </p:cNvSpPr>
          <p:nvPr/>
        </p:nvSpPr>
        <p:spPr bwMode="black">
          <a:xfrm>
            <a:off x="6209732" y="3048014"/>
            <a:ext cx="2858068" cy="1305634"/>
          </a:xfrm>
          <a:prstGeom prst="rect">
            <a:avLst/>
          </a:prstGeom>
          <a:noFill/>
          <a:ln w="2857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a:spcBef>
                <a:spcPct val="50000"/>
              </a:spcBef>
            </a:pPr>
            <a:r>
              <a:rPr lang="en-US" sz="1200" dirty="0" smtClean="0"/>
              <a:t>Details &amp; RX Savings Cards have been modeled using an increasing response function with diminishing returns (logarithmic)</a:t>
            </a:r>
          </a:p>
          <a:p>
            <a:pPr>
              <a:spcBef>
                <a:spcPct val="50000"/>
              </a:spcBef>
            </a:pPr>
            <a:r>
              <a:rPr lang="en-US" sz="1200" dirty="0" smtClean="0"/>
              <a:t>CSPs have been modeled individually as a linear function</a:t>
            </a:r>
          </a:p>
        </p:txBody>
      </p:sp>
      <p:sp>
        <p:nvSpPr>
          <p:cNvPr id="17" name="Content Placeholder 2"/>
          <p:cNvSpPr txBox="1">
            <a:spLocks/>
          </p:cNvSpPr>
          <p:nvPr/>
        </p:nvSpPr>
        <p:spPr bwMode="black">
          <a:xfrm>
            <a:off x="6209732" y="4851791"/>
            <a:ext cx="2781868" cy="675562"/>
          </a:xfrm>
          <a:prstGeom prst="rect">
            <a:avLst/>
          </a:prstGeom>
          <a:noFill/>
          <a:ln w="28575">
            <a:solidFill>
              <a:schemeClr val="accent2"/>
            </a:solidFill>
            <a:miter lim="800000"/>
            <a:headEnd/>
            <a:tailEnd/>
          </a:ln>
        </p:spPr>
        <p:txBody>
          <a:bodyPr vert="horz" wrap="square" lIns="91440" tIns="45720" rIns="91440" bIns="45720" numCol="1" anchor="t" anchorCtr="0" compatLnSpc="1">
            <a:prstTxWarp prst="textNoShape">
              <a:avLst/>
            </a:prstTxWarp>
          </a:bodyPr>
          <a:lstStyle/>
          <a:p>
            <a:pPr>
              <a:spcBef>
                <a:spcPct val="50000"/>
              </a:spcBef>
            </a:pPr>
            <a:r>
              <a:rPr lang="en-US" sz="1200" dirty="0" smtClean="0"/>
              <a:t>Modeling is performed &amp; recommendations are developed at the physician-segment level</a:t>
            </a:r>
          </a:p>
        </p:txBody>
      </p:sp>
      <p:sp>
        <p:nvSpPr>
          <p:cNvPr id="14" name="Slide Number Placeholder 6"/>
          <p:cNvSpPr>
            <a:spLocks noGrp="1"/>
          </p:cNvSpPr>
          <p:nvPr>
            <p:ph type="sldNum" sz="quarter" idx="10"/>
          </p:nvPr>
        </p:nvSpPr>
        <p:spPr>
          <a:xfrm>
            <a:off x="4114800" y="6648450"/>
            <a:ext cx="914400" cy="136525"/>
          </a:xfrm>
        </p:spPr>
        <p:txBody>
          <a:bodyPr/>
          <a:lstStyle/>
          <a:p>
            <a:pPr>
              <a:defRPr/>
            </a:pPr>
            <a:fld id="{B96F2637-D3B6-4864-87AE-A1451DE58652}" type="slidenum">
              <a:rPr lang="en-US" smtClean="0"/>
              <a:pPr>
                <a:defRPr/>
              </a:pPr>
              <a:t>11</a:t>
            </a:fld>
            <a:endParaRPr lang="en-US" dirty="0"/>
          </a:p>
        </p:txBody>
      </p:sp>
      <p:sp>
        <p:nvSpPr>
          <p:cNvPr id="18"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smtClean="0">
                <a:solidFill>
                  <a:srgbClr val="506772"/>
                </a:solidFill>
              </a:rPr>
              <a:t>Approach</a:t>
            </a:r>
            <a:endParaRPr lang="en-US" sz="1200" b="1" i="1" dirty="0">
              <a:solidFill>
                <a:srgbClr val="50677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454094"/>
            <a:ext cx="8275637" cy="347525"/>
          </a:xfrm>
        </p:spPr>
        <p:txBody>
          <a:bodyPr/>
          <a:lstStyle/>
          <a:p>
            <a:r>
              <a:rPr lang="en-US" sz="1800" b="1" dirty="0" smtClean="0"/>
              <a:t>Responsiveness of prescriber segments to detailing varies significantly</a:t>
            </a:r>
            <a:endParaRPr lang="en-US" sz="1800" b="1" dirty="0"/>
          </a:p>
        </p:txBody>
      </p:sp>
      <p:graphicFrame>
        <p:nvGraphicFramePr>
          <p:cNvPr id="22" name="Chart 21"/>
          <p:cNvGraphicFramePr>
            <a:graphicFrameLocks/>
          </p:cNvGraphicFramePr>
          <p:nvPr>
            <p:extLst>
              <p:ext uri="{D42A27DB-BD31-4B8C-83A1-F6EECF244321}">
                <p14:modId xmlns:p14="http://schemas.microsoft.com/office/powerpoint/2010/main" val="1627713846"/>
              </p:ext>
            </p:extLst>
          </p:nvPr>
        </p:nvGraphicFramePr>
        <p:xfrm>
          <a:off x="340865" y="1736812"/>
          <a:ext cx="8485120" cy="3678467"/>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rot="16200000">
            <a:off x="-782176" y="3181168"/>
            <a:ext cx="2445628" cy="276999"/>
          </a:xfrm>
          <a:prstGeom prst="rect">
            <a:avLst/>
          </a:prstGeom>
          <a:noFill/>
        </p:spPr>
        <p:txBody>
          <a:bodyPr wrap="square" rtlCol="0">
            <a:spAutoFit/>
          </a:bodyPr>
          <a:lstStyle/>
          <a:p>
            <a:pPr algn="ctr">
              <a:spcBef>
                <a:spcPts val="0"/>
              </a:spcBef>
            </a:pPr>
            <a:r>
              <a:rPr lang="en-US" sz="1200" dirty="0" smtClean="0"/>
              <a:t>Relative Responsiveness</a:t>
            </a:r>
            <a:endParaRPr lang="en-US" sz="1200" dirty="0"/>
          </a:p>
        </p:txBody>
      </p:sp>
      <p:sp>
        <p:nvSpPr>
          <p:cNvPr id="25" name="Road Sign"/>
          <p:cNvSpPr txBox="1">
            <a:spLocks noChangeArrowheads="1"/>
          </p:cNvSpPr>
          <p:nvPr/>
        </p:nvSpPr>
        <p:spPr bwMode="blackWhite">
          <a:xfrm>
            <a:off x="7086600" y="0"/>
            <a:ext cx="2057400" cy="274638"/>
          </a:xfrm>
          <a:prstGeom prst="rect">
            <a:avLst/>
          </a:prstGeom>
          <a:noFill/>
          <a:ln w="12700">
            <a:noFill/>
            <a:miter lim="800000"/>
            <a:headEnd/>
            <a:tailEnd/>
          </a:ln>
        </p:spPr>
        <p:txBody>
          <a:bodyPr wrap="none" anchor="b"/>
          <a:lstStyle/>
          <a:p>
            <a:pPr algn="r"/>
            <a:r>
              <a:rPr lang="en-US" sz="1200" b="1" i="1" dirty="0" smtClean="0">
                <a:solidFill>
                  <a:srgbClr val="506772"/>
                </a:solidFill>
                <a:latin typeface="Arial"/>
              </a:rPr>
              <a:t>Detailing Responsiveness</a:t>
            </a:r>
            <a:endParaRPr lang="en-US" sz="1200" b="1" i="1" dirty="0">
              <a:solidFill>
                <a:srgbClr val="506772"/>
              </a:solidFill>
              <a:latin typeface="Arial"/>
            </a:endParaRPr>
          </a:p>
        </p:txBody>
      </p:sp>
      <p:sp>
        <p:nvSpPr>
          <p:cNvPr id="17" name="Slide Number Placeholder 3"/>
          <p:cNvSpPr>
            <a:spLocks noGrp="1"/>
          </p:cNvSpPr>
          <p:nvPr>
            <p:ph type="sldNum" sz="quarter" idx="10"/>
          </p:nvPr>
        </p:nvSpPr>
        <p:spPr>
          <a:xfrm>
            <a:off x="4114800" y="6648450"/>
            <a:ext cx="914400" cy="136525"/>
          </a:xfrm>
        </p:spPr>
        <p:txBody>
          <a:bodyPr/>
          <a:lstStyle/>
          <a:p>
            <a:pPr>
              <a:defRPr/>
            </a:pPr>
            <a:fld id="{89AB29E5-74C5-4D9A-AC25-C30EA368B0EA}" type="slidenum">
              <a:rPr lang="en-US" smtClean="0"/>
              <a:pPr>
                <a:defRPr/>
              </a:pPr>
              <a:t>12</a:t>
            </a:fld>
            <a:endParaRPr lang="en-US" dirty="0"/>
          </a:p>
        </p:txBody>
      </p:sp>
      <p:sp>
        <p:nvSpPr>
          <p:cNvPr id="19" name="SubTitle"/>
          <p:cNvSpPr txBox="1"/>
          <p:nvPr/>
        </p:nvSpPr>
        <p:spPr bwMode="blackWhite">
          <a:xfrm>
            <a:off x="2070100" y="1688528"/>
            <a:ext cx="5118100" cy="381000"/>
          </a:xfrm>
          <a:prstGeom prst="rect">
            <a:avLst/>
          </a:prstGeom>
          <a:noFill/>
        </p:spPr>
        <p:txBody>
          <a:bodyPr vert="horz" rtlCol="0">
            <a:noAutofit/>
          </a:bodyPr>
          <a:lstStyle/>
          <a:p>
            <a:pPr algn="ctr"/>
            <a:r>
              <a:rPr lang="en-US" sz="1600" dirty="0" smtClean="0">
                <a:solidFill>
                  <a:srgbClr val="506772"/>
                </a:solidFill>
                <a:latin typeface="Arial"/>
              </a:rPr>
              <a:t>Responsiveness of Prescribers to Detailing</a:t>
            </a:r>
            <a:endParaRPr lang="en-US" sz="1600" dirty="0">
              <a:solidFill>
                <a:srgbClr val="506772"/>
              </a:solidFill>
              <a:latin typeface="Arial"/>
            </a:endParaRPr>
          </a:p>
        </p:txBody>
      </p:sp>
      <p:sp>
        <p:nvSpPr>
          <p:cNvPr id="9" name="Take-away Box"/>
          <p:cNvSpPr/>
          <p:nvPr/>
        </p:nvSpPr>
        <p:spPr bwMode="blackWhite">
          <a:xfrm>
            <a:off x="440638" y="5494003"/>
            <a:ext cx="8337601" cy="662957"/>
          </a:xfrm>
          <a:prstGeom prst="roundRect">
            <a:avLst/>
          </a:prstGeom>
          <a:solidFill>
            <a:srgbClr val="C7CBD7"/>
          </a:solidFill>
          <a:ln w="12700" cap="flat" cmpd="sng" algn="ctr">
            <a:noFill/>
            <a:prstDash val="solid"/>
            <a:round/>
            <a:headEnd type="none" w="med" len="med"/>
            <a:tailEnd type="none" w="med" len="med"/>
          </a:ln>
          <a:effectLst/>
        </p:spPr>
        <p:txBody>
          <a:bodyPr vert="horz" wrap="square" lIns="100584" tIns="45719" rIns="100584" bIns="45719" numCol="1" rtlCol="0" anchor="ctr" anchorCtr="0" compatLnSpc="1">
            <a:prstTxWarp prst="textNoShape">
              <a:avLst/>
            </a:prstTxWarp>
          </a:bodyPr>
          <a:lstStyle/>
          <a:p>
            <a:pPr algn="ctr"/>
            <a:r>
              <a:rPr lang="en-US" b="1" dirty="0" smtClean="0">
                <a:solidFill>
                  <a:srgbClr val="000000"/>
                </a:solidFill>
                <a:latin typeface="Arial"/>
              </a:rPr>
              <a:t>Analysis confirms </a:t>
            </a:r>
            <a:r>
              <a:rPr lang="en-US" b="1" dirty="0">
                <a:solidFill>
                  <a:srgbClr val="000000"/>
                </a:solidFill>
                <a:latin typeface="Arial"/>
              </a:rPr>
              <a:t>that REMS enrolled </a:t>
            </a:r>
            <a:r>
              <a:rPr lang="en-US" b="1" dirty="0" smtClean="0">
                <a:solidFill>
                  <a:srgbClr val="000000"/>
                </a:solidFill>
                <a:latin typeface="Arial"/>
              </a:rPr>
              <a:t>physicians </a:t>
            </a:r>
            <a:r>
              <a:rPr lang="en-US" b="1" dirty="0">
                <a:solidFill>
                  <a:srgbClr val="000000"/>
                </a:solidFill>
                <a:latin typeface="Arial"/>
              </a:rPr>
              <a:t>are </a:t>
            </a:r>
            <a:r>
              <a:rPr lang="en-US" b="1" dirty="0" smtClean="0">
                <a:solidFill>
                  <a:srgbClr val="000000"/>
                </a:solidFill>
                <a:latin typeface="Arial"/>
              </a:rPr>
              <a:t>more </a:t>
            </a:r>
            <a:r>
              <a:rPr lang="en-US" b="1" dirty="0">
                <a:solidFill>
                  <a:srgbClr val="000000"/>
                </a:solidFill>
                <a:latin typeface="Arial"/>
              </a:rPr>
              <a:t>responsive to detailing </a:t>
            </a:r>
            <a:r>
              <a:rPr lang="en-US" b="1" dirty="0" smtClean="0">
                <a:solidFill>
                  <a:srgbClr val="000000"/>
                </a:solidFill>
                <a:latin typeface="Arial"/>
              </a:rPr>
              <a:t>compared to similar segment prescribers that are not enrolled</a:t>
            </a:r>
            <a:endParaRPr lang="en-US" b="1" dirty="0">
              <a:solidFill>
                <a:srgbClr val="000000"/>
              </a:solidFill>
              <a:latin typeface="Arial"/>
            </a:endParaRPr>
          </a:p>
        </p:txBody>
      </p:sp>
      <p:sp>
        <p:nvSpPr>
          <p:cNvPr id="10" name="Curved Up Arrow 9"/>
          <p:cNvSpPr/>
          <p:nvPr/>
        </p:nvSpPr>
        <p:spPr bwMode="auto">
          <a:xfrm rot="11489794">
            <a:off x="4813300" y="3619500"/>
            <a:ext cx="1016000" cy="444500"/>
          </a:xfrm>
          <a:prstGeom prst="curvedUpArrow">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dirty="0"/>
          </a:p>
        </p:txBody>
      </p:sp>
      <p:sp>
        <p:nvSpPr>
          <p:cNvPr id="11" name="Curved Up Arrow 10"/>
          <p:cNvSpPr/>
          <p:nvPr/>
        </p:nvSpPr>
        <p:spPr bwMode="auto">
          <a:xfrm rot="11489794">
            <a:off x="6565900" y="3594100"/>
            <a:ext cx="1016000" cy="444500"/>
          </a:xfrm>
          <a:prstGeom prst="curvedUpArrow">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dirty="0"/>
          </a:p>
        </p:txBody>
      </p:sp>
    </p:spTree>
    <p:extLst>
      <p:ext uri="{BB962C8B-B14F-4D97-AF65-F5344CB8AC3E}">
        <p14:creationId xmlns:p14="http://schemas.microsoft.com/office/powerpoint/2010/main" val="396467514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6"/>
            <a:ext cx="8275637" cy="624524"/>
          </a:xfrm>
        </p:spPr>
        <p:txBody>
          <a:bodyPr/>
          <a:lstStyle/>
          <a:p>
            <a:r>
              <a:rPr lang="en-US" sz="1800" b="1" dirty="0" smtClean="0"/>
              <a:t>REMS enrolled prescribers receive 81% of FENTORA details and account for 73% of the targets</a:t>
            </a:r>
            <a:endParaRPr lang="en-US" sz="1800" b="1" dirty="0"/>
          </a:p>
        </p:txBody>
      </p:sp>
      <p:sp>
        <p:nvSpPr>
          <p:cNvPr id="4" name="Slide Number Placeholder 3"/>
          <p:cNvSpPr>
            <a:spLocks noGrp="1"/>
          </p:cNvSpPr>
          <p:nvPr>
            <p:ph type="sldNum" sz="quarter" idx="10"/>
          </p:nvPr>
        </p:nvSpPr>
        <p:spPr/>
        <p:txBody>
          <a:bodyPr/>
          <a:lstStyle/>
          <a:p>
            <a:pPr>
              <a:defRPr/>
            </a:pPr>
            <a:fld id="{B96F2637-D3B6-4864-87AE-A1451DE58652}" type="slidenum">
              <a:rPr lang="en-US" smtClean="0"/>
              <a:pPr>
                <a:defRPr/>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65630377"/>
              </p:ext>
            </p:extLst>
          </p:nvPr>
        </p:nvGraphicFramePr>
        <p:xfrm>
          <a:off x="199103" y="1713928"/>
          <a:ext cx="7916197" cy="4116012"/>
        </p:xfrm>
        <a:graphic>
          <a:graphicData uri="http://schemas.openxmlformats.org/drawingml/2006/table">
            <a:tbl>
              <a:tblPr firstRow="1">
                <a:tableStyleId>{FABFCF23-3B69-468F-B69F-88F6DE6A72F2}</a:tableStyleId>
              </a:tblPr>
              <a:tblGrid>
                <a:gridCol w="959137"/>
                <a:gridCol w="680720"/>
                <a:gridCol w="640080"/>
                <a:gridCol w="873760"/>
                <a:gridCol w="1117600"/>
                <a:gridCol w="752819"/>
                <a:gridCol w="943901"/>
                <a:gridCol w="1219200"/>
                <a:gridCol w="728980"/>
              </a:tblGrid>
              <a:tr h="276197">
                <a:tc rowSpan="2">
                  <a:txBody>
                    <a:bodyPr/>
                    <a:lstStyle/>
                    <a:p>
                      <a:pPr algn="ctr"/>
                      <a:r>
                        <a:rPr lang="en-US" sz="1200" b="1" dirty="0" smtClean="0">
                          <a:solidFill>
                            <a:schemeClr val="bg1"/>
                          </a:solidFill>
                        </a:rPr>
                        <a:t>Target</a:t>
                      </a:r>
                      <a:endParaRPr lang="en-US" sz="1200" b="1" dirty="0">
                        <a:solidFill>
                          <a:schemeClr val="bg1"/>
                        </a:solidFill>
                      </a:endParaRPr>
                    </a:p>
                  </a:txBody>
                  <a:tcPr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rowSpan="2">
                  <a:txBody>
                    <a:bodyPr/>
                    <a:lstStyle/>
                    <a:p>
                      <a:pPr algn="ctr"/>
                      <a:r>
                        <a:rPr lang="en-US" sz="1200" b="1" dirty="0" smtClean="0">
                          <a:solidFill>
                            <a:schemeClr val="bg1"/>
                          </a:solidFill>
                        </a:rPr>
                        <a:t>Total # MDs</a:t>
                      </a:r>
                      <a:endParaRPr lang="en-US" sz="1200" b="1" dirty="0">
                        <a:solidFill>
                          <a:schemeClr val="bg1"/>
                        </a:solidFill>
                      </a:endParaRPr>
                    </a:p>
                  </a:txBody>
                  <a:tcPr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rowSpan="2">
                  <a:txBody>
                    <a:bodyPr/>
                    <a:lstStyle/>
                    <a:p>
                      <a:pPr algn="ctr"/>
                      <a:r>
                        <a:rPr lang="en-US" sz="1200" b="1" baseline="0" dirty="0" smtClean="0">
                          <a:solidFill>
                            <a:schemeClr val="bg1"/>
                          </a:solidFill>
                        </a:rPr>
                        <a:t>Total PDEs</a:t>
                      </a:r>
                    </a:p>
                  </a:txBody>
                  <a:tcPr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3">
                  <a:txBody>
                    <a:bodyPr/>
                    <a:lstStyle/>
                    <a:p>
                      <a:pPr algn="ctr"/>
                      <a:r>
                        <a:rPr lang="en-US" sz="1200" b="1" dirty="0" smtClean="0">
                          <a:solidFill>
                            <a:schemeClr val="bg1"/>
                          </a:solidFill>
                        </a:rPr>
                        <a:t>REMS</a:t>
                      </a:r>
                      <a:r>
                        <a:rPr lang="en-US" sz="1200" b="1" baseline="0" dirty="0" smtClean="0">
                          <a:solidFill>
                            <a:schemeClr val="bg1"/>
                          </a:solidFill>
                        </a:rPr>
                        <a:t> Enrolled Physicians</a:t>
                      </a:r>
                      <a:endParaRPr lang="en-US" sz="1200" b="1" dirty="0">
                        <a:solidFill>
                          <a:schemeClr val="bg1"/>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US" sz="1200" b="1" dirty="0">
                        <a:solidFill>
                          <a:schemeClr val="bg1"/>
                        </a:solidFill>
                      </a:endParaRPr>
                    </a:p>
                  </a:txBody>
                  <a:tcPr anchor="ctr">
                    <a:solidFill>
                      <a:schemeClr val="tx2"/>
                    </a:solidFill>
                  </a:tcPr>
                </a:tc>
                <a:tc hMerge="1">
                  <a:txBody>
                    <a:bodyPr/>
                    <a:lstStyle/>
                    <a:p>
                      <a:pPr algn="ctr"/>
                      <a:endParaRPr lang="en-US" sz="1200" b="1" dirty="0">
                        <a:solidFill>
                          <a:schemeClr val="bg1"/>
                        </a:solidFill>
                      </a:endParaRPr>
                    </a:p>
                  </a:txBody>
                  <a:tcPr anchor="ctr">
                    <a:solidFill>
                      <a:schemeClr val="tx2"/>
                    </a:solidFill>
                  </a:tcPr>
                </a:tc>
                <a:tc gridSpan="3">
                  <a:txBody>
                    <a:bodyPr/>
                    <a:lstStyle/>
                    <a:p>
                      <a:pPr algn="ctr"/>
                      <a:r>
                        <a:rPr lang="en-US" sz="1200" b="1" dirty="0" smtClean="0">
                          <a:solidFill>
                            <a:schemeClr val="bg1"/>
                          </a:solidFill>
                        </a:rPr>
                        <a:t>Not REMS Enrolled Physicians</a:t>
                      </a:r>
                      <a:endParaRPr lang="en-US" sz="1200" b="1" dirty="0">
                        <a:solidFill>
                          <a:schemeClr val="bg1"/>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US" sz="1200" b="1" dirty="0">
                        <a:solidFill>
                          <a:schemeClr val="bg1"/>
                        </a:solidFill>
                      </a:endParaRPr>
                    </a:p>
                  </a:txBody>
                  <a:tcPr anchor="ctr">
                    <a:solidFill>
                      <a:schemeClr val="tx2"/>
                    </a:solidFill>
                  </a:tcPr>
                </a:tc>
                <a:tc hMerge="1">
                  <a:txBody>
                    <a:bodyPr/>
                    <a:lstStyle/>
                    <a:p>
                      <a:pPr algn="ctr"/>
                      <a:endParaRPr lang="en-US" sz="1200" b="1" dirty="0">
                        <a:solidFill>
                          <a:schemeClr val="bg1"/>
                        </a:solidFill>
                      </a:endParaRPr>
                    </a:p>
                  </a:txBody>
                  <a:tcPr anchor="ctr">
                    <a:solidFill>
                      <a:schemeClr val="tx2"/>
                    </a:solidFill>
                  </a:tcPr>
                </a:tc>
              </a:tr>
              <a:tr h="460328">
                <a:tc vMerge="1">
                  <a:txBody>
                    <a:bodyPr/>
                    <a:lstStyle/>
                    <a:p>
                      <a:pPr algn="ctr"/>
                      <a:endParaRPr lang="en-US" sz="1200" b="1" dirty="0">
                        <a:solidFill>
                          <a:schemeClr val="bg1"/>
                        </a:solidFill>
                      </a:endParaRPr>
                    </a:p>
                  </a:txBody>
                  <a:tcPr anchor="ctr">
                    <a:solidFill>
                      <a:schemeClr val="tx2"/>
                    </a:solidFill>
                  </a:tcPr>
                </a:tc>
                <a:tc vMerge="1">
                  <a:txBody>
                    <a:bodyPr/>
                    <a:lstStyle/>
                    <a:p>
                      <a:pPr algn="ctr"/>
                      <a:endParaRPr lang="en-US" sz="1200" b="1" dirty="0">
                        <a:solidFill>
                          <a:schemeClr val="bg1"/>
                        </a:solidFill>
                      </a:endParaRPr>
                    </a:p>
                  </a:txBody>
                  <a:tcPr anchor="ctr">
                    <a:solidFill>
                      <a:schemeClr val="tx2"/>
                    </a:solidFill>
                  </a:tcPr>
                </a:tc>
                <a:tc vMerge="1">
                  <a:txBody>
                    <a:bodyPr/>
                    <a:lstStyle/>
                    <a:p>
                      <a:pPr algn="ctr"/>
                      <a:endParaRPr lang="en-US" sz="1200" baseline="0" dirty="0" smtClean="0">
                        <a:solidFill>
                          <a:schemeClr val="bg1"/>
                        </a:solidFill>
                      </a:endParaRPr>
                    </a:p>
                  </a:txBody>
                  <a:tcPr anchor="ctr">
                    <a:solidFill>
                      <a:schemeClr val="tx2"/>
                    </a:solidFill>
                  </a:tcPr>
                </a:tc>
                <a:tc>
                  <a:txBody>
                    <a:bodyPr/>
                    <a:lstStyle/>
                    <a:p>
                      <a:pPr algn="ctr"/>
                      <a:r>
                        <a:rPr lang="en-US" sz="1200" b="1" dirty="0" smtClean="0">
                          <a:solidFill>
                            <a:schemeClr val="bg1"/>
                          </a:solidFill>
                        </a:rPr>
                        <a:t>Number Reached</a:t>
                      </a:r>
                      <a:endParaRPr lang="en-US" sz="1200" b="1" dirty="0">
                        <a:solidFill>
                          <a:schemeClr val="bg1"/>
                        </a:solidFill>
                      </a:endParaRPr>
                    </a:p>
                  </a:txBody>
                  <a:tcPr anchor="ctr">
                    <a:lnL w="12700" cap="flat" cmpd="sng" algn="ctr">
                      <a:solidFill>
                        <a:schemeClr val="bg1">
                          <a:lumMod val="75000"/>
                        </a:schemeClr>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200" b="1" dirty="0" smtClean="0">
                          <a:solidFill>
                            <a:schemeClr val="bg1"/>
                          </a:solidFill>
                        </a:rPr>
                        <a:t>PDEs/</a:t>
                      </a:r>
                    </a:p>
                    <a:p>
                      <a:pPr algn="ctr"/>
                      <a:r>
                        <a:rPr lang="en-US" sz="1200" b="1" dirty="0" smtClean="0">
                          <a:solidFill>
                            <a:schemeClr val="bg1"/>
                          </a:solidFill>
                        </a:rPr>
                        <a:t>Reached</a:t>
                      </a:r>
                      <a:r>
                        <a:rPr lang="en-US" sz="1200" b="1" baseline="0" dirty="0" smtClean="0">
                          <a:solidFill>
                            <a:schemeClr val="bg1"/>
                          </a:solidFill>
                        </a:rPr>
                        <a:t> MD</a:t>
                      </a:r>
                      <a:endParaRPr lang="en-US" sz="1200" b="1" dirty="0">
                        <a:solidFill>
                          <a:schemeClr val="bg1"/>
                        </a:solidFill>
                      </a:endParaRPr>
                    </a:p>
                  </a:txBody>
                  <a:tcPr anchor="ctr">
                    <a:lnL>
                      <a:noFill/>
                    </a:lnL>
                    <a:lnR>
                      <a:noFill/>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200" b="1" dirty="0" smtClean="0">
                          <a:solidFill>
                            <a:schemeClr val="bg1"/>
                          </a:solidFill>
                        </a:rPr>
                        <a:t>% of PDEs</a:t>
                      </a:r>
                      <a:endParaRPr lang="en-US" sz="1200" b="1" dirty="0">
                        <a:solidFill>
                          <a:schemeClr val="bg1"/>
                        </a:solidFill>
                      </a:endParaRPr>
                    </a:p>
                  </a:txBody>
                  <a:tcPr anchor="ctr">
                    <a:lnL>
                      <a:noFill/>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200" b="1" dirty="0" smtClean="0">
                          <a:solidFill>
                            <a:schemeClr val="bg1"/>
                          </a:solidFill>
                        </a:rPr>
                        <a:t>Number Reached</a:t>
                      </a:r>
                      <a:endParaRPr lang="en-US" sz="1200" b="1" dirty="0">
                        <a:solidFill>
                          <a:schemeClr val="bg1"/>
                        </a:solidFill>
                      </a:endParaRPr>
                    </a:p>
                  </a:txBody>
                  <a:tcPr anchor="ctr">
                    <a:lnL w="12700" cap="flat" cmpd="sng" algn="ctr">
                      <a:solidFill>
                        <a:schemeClr val="bg1">
                          <a:lumMod val="75000"/>
                        </a:schemeClr>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200" b="1" dirty="0" smtClean="0">
                          <a:solidFill>
                            <a:schemeClr val="bg1"/>
                          </a:solidFill>
                        </a:rPr>
                        <a:t>PDEs/</a:t>
                      </a:r>
                    </a:p>
                    <a:p>
                      <a:pPr algn="ctr"/>
                      <a:r>
                        <a:rPr lang="en-US" sz="1200" b="1" dirty="0" smtClean="0">
                          <a:solidFill>
                            <a:schemeClr val="bg1"/>
                          </a:solidFill>
                        </a:rPr>
                        <a:t>Reached</a:t>
                      </a:r>
                      <a:r>
                        <a:rPr lang="en-US" sz="1200" b="1" baseline="0" dirty="0" smtClean="0">
                          <a:solidFill>
                            <a:schemeClr val="bg1"/>
                          </a:solidFill>
                        </a:rPr>
                        <a:t> MD</a:t>
                      </a:r>
                      <a:endParaRPr lang="en-US" sz="1200" b="1" dirty="0">
                        <a:solidFill>
                          <a:schemeClr val="bg1"/>
                        </a:solidFill>
                      </a:endParaRPr>
                    </a:p>
                  </a:txBody>
                  <a:tcPr anchor="ctr">
                    <a:lnL>
                      <a:noFill/>
                    </a:lnL>
                    <a:lnR>
                      <a:noFill/>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200" b="1" dirty="0" smtClean="0">
                          <a:solidFill>
                            <a:schemeClr val="bg1"/>
                          </a:solidFill>
                        </a:rPr>
                        <a:t>% of PDEs</a:t>
                      </a:r>
                      <a:endParaRPr lang="en-US" sz="1200" b="1" dirty="0">
                        <a:solidFill>
                          <a:schemeClr val="bg1"/>
                        </a:solidFill>
                      </a:endParaRPr>
                    </a:p>
                  </a:txBody>
                  <a:tcPr anchor="ctr">
                    <a:lnL>
                      <a:noFill/>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430628">
                <a:tc>
                  <a:txBody>
                    <a:bodyPr/>
                    <a:lstStyle/>
                    <a:p>
                      <a:pPr algn="ctr" rtl="0" fontAlgn="ctr"/>
                      <a:r>
                        <a:rPr lang="en-US" sz="1200" b="1" i="0" u="none" strike="noStrike" dirty="0">
                          <a:solidFill>
                            <a:srgbClr val="FFFFFF"/>
                          </a:solidFill>
                          <a:latin typeface="Arial"/>
                        </a:rPr>
                        <a:t>H(10-8)</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rtl="0" fontAlgn="ctr"/>
                      <a:r>
                        <a:rPr lang="en-US" sz="1200" b="0" i="0" u="none" strike="noStrike" dirty="0">
                          <a:solidFill>
                            <a:srgbClr val="000000"/>
                          </a:solidFill>
                          <a:effectLst/>
                          <a:latin typeface="Arial"/>
                        </a:rPr>
                        <a:t>86</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i="0" u="none" strike="noStrike" dirty="0">
                          <a:solidFill>
                            <a:srgbClr val="000000"/>
                          </a:solidFill>
                          <a:effectLst/>
                          <a:latin typeface="Arial"/>
                        </a:rPr>
                        <a:t>839</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83</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10</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effectLst/>
                          <a:latin typeface="Arial"/>
                        </a:rPr>
                        <a:t>4%</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2</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11</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0</a:t>
                      </a:r>
                      <a:r>
                        <a:rPr lang="en-US" sz="1200" b="0" i="0" u="none" strike="noStrike" dirty="0" smtClean="0">
                          <a:solidFill>
                            <a:srgbClr val="000000"/>
                          </a:solidFill>
                          <a:effectLst/>
                          <a:latin typeface="Arial"/>
                        </a:rPr>
                        <a:t>%</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430628">
                <a:tc>
                  <a:txBody>
                    <a:bodyPr/>
                    <a:lstStyle/>
                    <a:p>
                      <a:pPr algn="ctr" rtl="0" fontAlgn="ctr"/>
                      <a:r>
                        <a:rPr lang="en-US" sz="1200" b="1" i="0" u="none" strike="noStrike" dirty="0">
                          <a:solidFill>
                            <a:srgbClr val="FFFFFF"/>
                          </a:solidFill>
                          <a:latin typeface="Arial"/>
                        </a:rPr>
                        <a:t>M (7-5)</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rtl="0" fontAlgn="ctr"/>
                      <a:r>
                        <a:rPr lang="en-US" sz="1200" b="0" i="0" u="none" strike="noStrike" dirty="0">
                          <a:solidFill>
                            <a:srgbClr val="000000"/>
                          </a:solidFill>
                          <a:effectLst/>
                          <a:latin typeface="Arial"/>
                        </a:rPr>
                        <a:t>257</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i="0" u="none" strike="noStrike" dirty="0">
                          <a:solidFill>
                            <a:srgbClr val="000000"/>
                          </a:solidFill>
                          <a:effectLst/>
                          <a:latin typeface="Arial"/>
                        </a:rPr>
                        <a:t>1,762</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215</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8</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effectLst/>
                          <a:latin typeface="Arial"/>
                        </a:rPr>
                        <a:t>9%</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9</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7</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0</a:t>
                      </a:r>
                      <a:r>
                        <a:rPr lang="en-US" sz="1200" b="0" i="0" u="none" strike="noStrike" dirty="0" smtClean="0">
                          <a:solidFill>
                            <a:srgbClr val="000000"/>
                          </a:solidFill>
                          <a:effectLst/>
                          <a:latin typeface="Arial"/>
                        </a:rPr>
                        <a:t>%</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430628">
                <a:tc>
                  <a:txBody>
                    <a:bodyPr/>
                    <a:lstStyle/>
                    <a:p>
                      <a:pPr algn="ctr" rtl="0" fontAlgn="ctr"/>
                      <a:r>
                        <a:rPr lang="en-US" sz="1200" b="1" i="0" u="none" strike="noStrike" dirty="0">
                          <a:solidFill>
                            <a:srgbClr val="FFFFFF"/>
                          </a:solidFill>
                          <a:latin typeface="Arial"/>
                        </a:rPr>
                        <a:t>L(4-2)</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rtl="0" fontAlgn="ctr"/>
                      <a:r>
                        <a:rPr lang="en-US" sz="1200" b="0" i="0" u="none" strike="noStrike" dirty="0">
                          <a:solidFill>
                            <a:srgbClr val="000000"/>
                          </a:solidFill>
                          <a:effectLst/>
                          <a:latin typeface="Arial"/>
                        </a:rPr>
                        <a:t>688</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i="0" u="none" strike="noStrike" dirty="0">
                          <a:solidFill>
                            <a:srgbClr val="000000"/>
                          </a:solidFill>
                          <a:effectLst/>
                          <a:latin typeface="Arial"/>
                        </a:rPr>
                        <a:t>3,130</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505</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6</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effectLst/>
                          <a:latin typeface="Arial"/>
                        </a:rPr>
                        <a:t>16%</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42</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4</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1</a:t>
                      </a:r>
                      <a:r>
                        <a:rPr lang="en-US" sz="1200" b="0" i="0" u="none" strike="noStrike" dirty="0" smtClean="0">
                          <a:solidFill>
                            <a:srgbClr val="000000"/>
                          </a:solidFill>
                          <a:effectLst/>
                          <a:latin typeface="Arial"/>
                        </a:rPr>
                        <a:t>%</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430628">
                <a:tc>
                  <a:txBody>
                    <a:bodyPr/>
                    <a:lstStyle/>
                    <a:p>
                      <a:pPr algn="ctr" rtl="0" fontAlgn="ctr"/>
                      <a:r>
                        <a:rPr lang="en-US" sz="1200" b="1" i="0" u="none" strike="noStrike" dirty="0">
                          <a:solidFill>
                            <a:srgbClr val="000000"/>
                          </a:solidFill>
                          <a:latin typeface="Arial"/>
                        </a:rPr>
                        <a:t>TIRF</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rtl="0" fontAlgn="ctr"/>
                      <a:r>
                        <a:rPr lang="en-US" sz="1200" b="0" i="0" u="none" strike="noStrike" dirty="0">
                          <a:solidFill>
                            <a:srgbClr val="000000"/>
                          </a:solidFill>
                          <a:effectLst/>
                          <a:latin typeface="Arial"/>
                        </a:rPr>
                        <a:t>364</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i="0" u="none" strike="noStrike" dirty="0">
                          <a:solidFill>
                            <a:srgbClr val="000000"/>
                          </a:solidFill>
                          <a:effectLst/>
                          <a:latin typeface="Arial"/>
                        </a:rPr>
                        <a:t>1,001</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187</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5</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effectLst/>
                          <a:latin typeface="Arial"/>
                        </a:rPr>
                        <a:t>5%</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11</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4</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0</a:t>
                      </a:r>
                      <a:r>
                        <a:rPr lang="en-US" sz="1200" b="0" i="0" u="none" strike="noStrike" dirty="0" smtClean="0">
                          <a:solidFill>
                            <a:srgbClr val="000000"/>
                          </a:solidFill>
                          <a:effectLst/>
                          <a:latin typeface="Arial"/>
                        </a:rPr>
                        <a:t>%</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430628">
                <a:tc>
                  <a:txBody>
                    <a:bodyPr/>
                    <a:lstStyle/>
                    <a:p>
                      <a:pPr algn="ctr" rtl="0" fontAlgn="ctr"/>
                      <a:r>
                        <a:rPr lang="en-US" sz="1200" b="1" i="0" u="none" strike="noStrike" dirty="0" smtClean="0">
                          <a:solidFill>
                            <a:srgbClr val="000000"/>
                          </a:solidFill>
                          <a:latin typeface="Arial"/>
                        </a:rPr>
                        <a:t>ONC</a:t>
                      </a:r>
                    </a:p>
                    <a:p>
                      <a:pPr algn="ctr" rtl="0" fontAlgn="ctr"/>
                      <a:r>
                        <a:rPr lang="en-US" sz="1200" b="1" i="0" u="none" strike="noStrike" dirty="0" smtClean="0">
                          <a:solidFill>
                            <a:srgbClr val="000000"/>
                          </a:solidFill>
                          <a:latin typeface="Arial"/>
                        </a:rPr>
                        <a:t>PSAO </a:t>
                      </a:r>
                      <a:r>
                        <a:rPr lang="en-US" sz="1200" b="1" i="0" u="none" strike="noStrike" dirty="0">
                          <a:solidFill>
                            <a:srgbClr val="000000"/>
                          </a:solidFill>
                          <a:latin typeface="Arial"/>
                        </a:rPr>
                        <a:t>/ LAO</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rtl="0" fontAlgn="ctr"/>
                      <a:r>
                        <a:rPr lang="en-US" sz="1200" b="0" i="0" u="none" strike="noStrike" dirty="0">
                          <a:solidFill>
                            <a:srgbClr val="000000"/>
                          </a:solidFill>
                          <a:effectLst/>
                          <a:latin typeface="Arial"/>
                        </a:rPr>
                        <a:t>890</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i="0" u="none" strike="noStrike" dirty="0">
                          <a:solidFill>
                            <a:srgbClr val="000000"/>
                          </a:solidFill>
                          <a:effectLst/>
                          <a:latin typeface="Arial"/>
                        </a:rPr>
                        <a:t>548</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106</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3</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effectLst/>
                          <a:latin typeface="Arial"/>
                        </a:rPr>
                        <a:t>2%</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106</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2</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effectLst/>
                          <a:latin typeface="Arial"/>
                        </a:rPr>
                        <a:t>1%</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430628">
                <a:tc>
                  <a:txBody>
                    <a:bodyPr/>
                    <a:lstStyle/>
                    <a:p>
                      <a:pPr algn="ctr" rtl="0" fontAlgn="b"/>
                      <a:r>
                        <a:rPr lang="en-US" sz="1300" b="1" i="0" u="none" strike="noStrike" dirty="0">
                          <a:solidFill>
                            <a:srgbClr val="000000"/>
                          </a:solidFill>
                          <a:latin typeface="Arial"/>
                        </a:rPr>
                        <a:t>PSAO / LAO</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rtl="0" fontAlgn="ctr"/>
                      <a:r>
                        <a:rPr lang="en-US" sz="1200" b="0" i="0" u="none" strike="noStrike" dirty="0">
                          <a:solidFill>
                            <a:srgbClr val="000000"/>
                          </a:solidFill>
                          <a:effectLst/>
                          <a:latin typeface="Arial"/>
                        </a:rPr>
                        <a:t>8,956</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i="0" u="none" strike="noStrike" dirty="0">
                          <a:solidFill>
                            <a:srgbClr val="000000"/>
                          </a:solidFill>
                          <a:effectLst/>
                          <a:latin typeface="Arial"/>
                        </a:rPr>
                        <a:t>7,849</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1,056</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5</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effectLst/>
                          <a:latin typeface="Arial"/>
                        </a:rPr>
                        <a:t>27%</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923</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3</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effectLst/>
                          <a:latin typeface="Arial"/>
                        </a:rPr>
                        <a:t>16%</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430628">
                <a:tc>
                  <a:txBody>
                    <a:bodyPr/>
                    <a:lstStyle/>
                    <a:p>
                      <a:pPr algn="ctr" fontAlgn="ctr"/>
                      <a:r>
                        <a:rPr lang="en-US" sz="1300" b="1" i="0" u="none" strike="noStrike" dirty="0">
                          <a:solidFill>
                            <a:srgbClr val="000000"/>
                          </a:solidFill>
                          <a:latin typeface="Arial"/>
                        </a:rPr>
                        <a:t>REMS Enrollment</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fontAlgn="ctr"/>
                      <a:r>
                        <a:rPr lang="en-US" sz="1200" b="0" i="0" u="none" strike="noStrike" dirty="0">
                          <a:solidFill>
                            <a:srgbClr val="000000"/>
                          </a:solidFill>
                          <a:effectLst/>
                          <a:latin typeface="Arial"/>
                        </a:rPr>
                        <a:t>4,144</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i="0" u="none" strike="noStrike" dirty="0">
                          <a:solidFill>
                            <a:srgbClr val="000000"/>
                          </a:solidFill>
                          <a:effectLst/>
                          <a:latin typeface="Arial"/>
                        </a:rPr>
                        <a:t>3,012</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852</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4</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effectLst/>
                          <a:latin typeface="Arial"/>
                        </a:rPr>
                        <a:t>17%</a:t>
                      </a:r>
                      <a:endParaRPr lang="en-US" sz="1200" b="0" i="0" u="none" strike="noStrike" dirty="0">
                        <a:solidFill>
                          <a:srgbClr val="000000"/>
                        </a:solidFill>
                        <a:effectLst/>
                        <a:latin typeface="Arial"/>
                      </a:endParaRP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0</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0</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Arial"/>
                        </a:rPr>
                        <a:t>0%</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365091">
                <a:tc>
                  <a:txBody>
                    <a:bodyPr/>
                    <a:lstStyle/>
                    <a:p>
                      <a:pPr algn="ctr" rtl="0" fontAlgn="ctr"/>
                      <a:r>
                        <a:rPr lang="en-US" sz="1200" b="1" i="0" u="none" strike="noStrike" dirty="0">
                          <a:solidFill>
                            <a:srgbClr val="000000"/>
                          </a:solidFill>
                          <a:latin typeface="Arial"/>
                        </a:rPr>
                        <a:t>Total</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en-US" sz="1200" b="1" i="0" u="none" strike="noStrike" dirty="0">
                          <a:solidFill>
                            <a:srgbClr val="000000"/>
                          </a:solidFill>
                          <a:effectLst/>
                          <a:latin typeface="Arial"/>
                        </a:rPr>
                        <a:t>15,385</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en-US" sz="1200" b="1" i="0" u="none" strike="noStrike" dirty="0">
                          <a:solidFill>
                            <a:srgbClr val="000000"/>
                          </a:solidFill>
                          <a:effectLst/>
                          <a:latin typeface="Arial"/>
                        </a:rPr>
                        <a:t>18,141</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1" i="0" u="none" strike="noStrike" dirty="0">
                          <a:solidFill>
                            <a:srgbClr val="000000"/>
                          </a:solidFill>
                          <a:effectLst/>
                          <a:latin typeface="Arial"/>
                        </a:rPr>
                        <a:t>3,004</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1" i="0" u="none" strike="noStrike" dirty="0">
                          <a:solidFill>
                            <a:srgbClr val="000000"/>
                          </a:solidFill>
                          <a:effectLst/>
                          <a:latin typeface="Arial"/>
                        </a:rPr>
                        <a:t>5</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1" i="0" u="none" strike="noStrike" dirty="0">
                          <a:solidFill>
                            <a:srgbClr val="000000"/>
                          </a:solidFill>
                          <a:effectLst/>
                          <a:latin typeface="Arial"/>
                        </a:rPr>
                        <a:t>81%</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1" i="0" u="none" strike="noStrike" dirty="0">
                          <a:solidFill>
                            <a:srgbClr val="000000"/>
                          </a:solidFill>
                          <a:effectLst/>
                          <a:latin typeface="Arial"/>
                        </a:rPr>
                        <a:t>1,093</a:t>
                      </a:r>
                    </a:p>
                  </a:txBody>
                  <a:tcPr marL="9525" marR="9525" marT="9525" marB="0"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1" i="0" u="none" strike="noStrike" dirty="0">
                          <a:solidFill>
                            <a:srgbClr val="000000"/>
                          </a:solidFill>
                          <a:effectLst/>
                          <a:latin typeface="Arial"/>
                        </a:rPr>
                        <a:t>3</a:t>
                      </a:r>
                    </a:p>
                  </a:txBody>
                  <a:tcPr marL="9525" marR="9525" marT="9525" marB="0" anchor="ctr">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1" i="0" u="none" strike="noStrike" dirty="0">
                          <a:solidFill>
                            <a:srgbClr val="000000"/>
                          </a:solidFill>
                          <a:effectLst/>
                          <a:latin typeface="Arial"/>
                        </a:rPr>
                        <a:t>19%</a:t>
                      </a:r>
                    </a:p>
                  </a:txBody>
                  <a:tcPr marL="9525" marR="9525" marT="9525" marB="0"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9" name="SubTitle"/>
          <p:cNvSpPr txBox="1"/>
          <p:nvPr/>
        </p:nvSpPr>
        <p:spPr bwMode="blackWhite">
          <a:xfrm>
            <a:off x="2705100" y="1332928"/>
            <a:ext cx="3733800" cy="381000"/>
          </a:xfrm>
          <a:prstGeom prst="rect">
            <a:avLst/>
          </a:prstGeom>
          <a:noFill/>
        </p:spPr>
        <p:txBody>
          <a:bodyPr vert="horz" rtlCol="0">
            <a:noAutofit/>
          </a:bodyPr>
          <a:lstStyle/>
          <a:p>
            <a:pPr algn="ctr"/>
            <a:r>
              <a:rPr lang="en-US" dirty="0" smtClean="0">
                <a:solidFill>
                  <a:srgbClr val="506772"/>
                </a:solidFill>
                <a:latin typeface="Arial"/>
              </a:rPr>
              <a:t>PDEs* Summary (Jun’12 – Aug’12)</a:t>
            </a:r>
            <a:endParaRPr lang="en-US" dirty="0">
              <a:solidFill>
                <a:srgbClr val="506772"/>
              </a:solidFill>
              <a:latin typeface="Arial"/>
            </a:endParaRPr>
          </a:p>
        </p:txBody>
      </p:sp>
      <p:sp>
        <p:nvSpPr>
          <p:cNvPr id="10" name="Sourcing Footnote"/>
          <p:cNvSpPr txBox="1"/>
          <p:nvPr/>
        </p:nvSpPr>
        <p:spPr bwMode="blackWhite">
          <a:xfrm>
            <a:off x="133064" y="6209730"/>
            <a:ext cx="8229600" cy="490182"/>
          </a:xfrm>
          <a:prstGeom prst="rect">
            <a:avLst/>
          </a:prstGeom>
          <a:noFill/>
        </p:spPr>
        <p:txBody>
          <a:bodyPr vert="horz" wrap="square" lIns="91439" tIns="45719" rIns="91439" bIns="45719" rtlCol="0" anchor="b">
            <a:noAutofit/>
          </a:bodyPr>
          <a:lstStyle/>
          <a:p>
            <a:r>
              <a:rPr lang="en-US" sz="1000" i="1" dirty="0" smtClean="0">
                <a:solidFill>
                  <a:srgbClr val="000000"/>
                </a:solidFill>
                <a:latin typeface="Arial"/>
              </a:rPr>
              <a:t>Sources: </a:t>
            </a:r>
            <a:r>
              <a:rPr lang="en-US" sz="1000" i="1" dirty="0">
                <a:solidFill>
                  <a:srgbClr val="000000"/>
                </a:solidFill>
                <a:latin typeface="Arial"/>
              </a:rPr>
              <a:t>Fentora_Call_Details.txt.gz </a:t>
            </a:r>
            <a:r>
              <a:rPr lang="en-US" sz="1000" i="1" dirty="0" smtClean="0">
                <a:solidFill>
                  <a:srgbClr val="000000"/>
                </a:solidFill>
                <a:latin typeface="Arial"/>
              </a:rPr>
              <a:t>received 10/12/2012, Deciles are as based on Dec’11 – May’12</a:t>
            </a:r>
          </a:p>
          <a:p>
            <a:r>
              <a:rPr lang="en-US" sz="1000" i="1" dirty="0">
                <a:solidFill>
                  <a:srgbClr val="000000"/>
                </a:solidFill>
                <a:latin typeface="Arial"/>
              </a:rPr>
              <a:t> </a:t>
            </a:r>
            <a:r>
              <a:rPr lang="en-US" sz="1000" i="1" dirty="0" smtClean="0">
                <a:solidFill>
                  <a:srgbClr val="000000"/>
                </a:solidFill>
                <a:latin typeface="Arial"/>
              </a:rPr>
              <a:t>               Fentora_Prescriber_Demo.txt.gz </a:t>
            </a:r>
            <a:r>
              <a:rPr lang="en-US" sz="1000" i="1" dirty="0">
                <a:solidFill>
                  <a:srgbClr val="000000"/>
                </a:solidFill>
                <a:latin typeface="Arial"/>
              </a:rPr>
              <a:t>and Fentora_Prescriber_Level_Market_TRx_NRx.txt.gz received 10/4/2012 </a:t>
            </a:r>
          </a:p>
          <a:p>
            <a:r>
              <a:rPr lang="en-US" sz="1000" i="1" dirty="0" smtClean="0">
                <a:solidFill>
                  <a:srgbClr val="000000"/>
                </a:solidFill>
                <a:latin typeface="Arial"/>
              </a:rPr>
              <a:t>* Number of PDEs delivered to eligible mapped prescribers in potential target universe</a:t>
            </a:r>
            <a:endParaRPr lang="en-US" sz="1000" i="1" dirty="0">
              <a:solidFill>
                <a:srgbClr val="000000"/>
              </a:solidFill>
              <a:latin typeface="Arial"/>
            </a:endParaRPr>
          </a:p>
        </p:txBody>
      </p:sp>
      <p:sp>
        <p:nvSpPr>
          <p:cNvPr id="8" name="Road Sign"/>
          <p:cNvSpPr txBox="1">
            <a:spLocks noChangeArrowheads="1"/>
          </p:cNvSpPr>
          <p:nvPr/>
        </p:nvSpPr>
        <p:spPr bwMode="blackWhite">
          <a:xfrm>
            <a:off x="7086600" y="0"/>
            <a:ext cx="2057400" cy="274638"/>
          </a:xfrm>
          <a:prstGeom prst="rect">
            <a:avLst/>
          </a:prstGeom>
          <a:noFill/>
          <a:ln w="12700">
            <a:noFill/>
            <a:miter lim="800000"/>
            <a:headEnd/>
            <a:tailEnd/>
          </a:ln>
          <a:effectLst/>
        </p:spPr>
        <p:txBody>
          <a:bodyPr wrap="none" anchor="b"/>
          <a:lstStyle/>
          <a:p>
            <a:pPr algn="r">
              <a:spcBef>
                <a:spcPct val="50000"/>
              </a:spcBef>
              <a:spcAft>
                <a:spcPct val="50000"/>
              </a:spcAft>
            </a:pPr>
            <a:r>
              <a:rPr lang="en-US" sz="1200" b="1" i="1" dirty="0" smtClean="0">
                <a:solidFill>
                  <a:schemeClr val="tx2"/>
                </a:solidFill>
                <a:latin typeface="Arial" pitchFamily="34" charset="0"/>
                <a:cs typeface="Arial" pitchFamily="34" charset="0"/>
              </a:rPr>
              <a:t>Current Detailing Effort</a:t>
            </a:r>
          </a:p>
        </p:txBody>
      </p:sp>
      <p:sp>
        <p:nvSpPr>
          <p:cNvPr id="12" name="Rounded Rectangle 11"/>
          <p:cNvSpPr/>
          <p:nvPr/>
        </p:nvSpPr>
        <p:spPr bwMode="auto">
          <a:xfrm>
            <a:off x="7467600" y="4221480"/>
            <a:ext cx="576580" cy="751840"/>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lang="en-US" dirty="0"/>
          </a:p>
        </p:txBody>
      </p:sp>
      <p:sp>
        <p:nvSpPr>
          <p:cNvPr id="11" name="Rounded Rectangular Callout 10"/>
          <p:cNvSpPr/>
          <p:nvPr/>
        </p:nvSpPr>
        <p:spPr bwMode="auto">
          <a:xfrm>
            <a:off x="8078298" y="3314700"/>
            <a:ext cx="1014902" cy="1165860"/>
          </a:xfrm>
          <a:prstGeom prst="wedgeRoundRectCallout">
            <a:avLst>
              <a:gd name="adj1" fmla="val -84941"/>
              <a:gd name="adj2" fmla="val 26797"/>
              <a:gd name="adj3" fmla="val 1666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algn="ctr"/>
            <a:r>
              <a:rPr lang="en-US" sz="1200" dirty="0" smtClean="0"/>
              <a:t>Opportunity to decrease detailing focus and  increase profitability </a:t>
            </a:r>
            <a:endParaRPr lang="en-US" sz="1200" dirty="0"/>
          </a:p>
        </p:txBody>
      </p:sp>
    </p:spTree>
    <p:extLst>
      <p:ext uri="{BB962C8B-B14F-4D97-AF65-F5344CB8AC3E}">
        <p14:creationId xmlns:p14="http://schemas.microsoft.com/office/powerpoint/2010/main" val="1665632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01946"/>
            <a:ext cx="8275637" cy="624524"/>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800" b="1" dirty="0" smtClean="0"/>
              <a:t>PDEs, Rx Savings Cards, and speaker programs have a high marginal return on investment in the top prescriber segments</a:t>
            </a:r>
          </a:p>
        </p:txBody>
      </p:sp>
      <p:sp>
        <p:nvSpPr>
          <p:cNvPr id="17"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smtClean="0">
                <a:solidFill>
                  <a:srgbClr val="506772"/>
                </a:solidFill>
                <a:latin typeface="Arial"/>
              </a:rPr>
              <a:t>FENTORA mROI by Quintile</a:t>
            </a:r>
            <a:endParaRPr lang="en-US" sz="1200" b="1" i="1" dirty="0">
              <a:solidFill>
                <a:srgbClr val="506772"/>
              </a:solidFill>
              <a:latin typeface="Arial"/>
            </a:endParaRPr>
          </a:p>
        </p:txBody>
      </p:sp>
      <p:sp>
        <p:nvSpPr>
          <p:cNvPr id="18" name="Foot Notes"/>
          <p:cNvSpPr txBox="1">
            <a:spLocks noChangeArrowheads="1"/>
          </p:cNvSpPr>
          <p:nvPr/>
        </p:nvSpPr>
        <p:spPr bwMode="blackWhite">
          <a:xfrm>
            <a:off x="95536" y="5991366"/>
            <a:ext cx="4517409" cy="757449"/>
          </a:xfrm>
          <a:prstGeom prst="rect">
            <a:avLst/>
          </a:prstGeom>
          <a:noFill/>
          <a:ln w="25400" algn="ctr">
            <a:noFill/>
            <a:miter lim="800000"/>
            <a:headEnd/>
            <a:tailEnd/>
          </a:ln>
          <a:effectLst/>
        </p:spPr>
        <p:txBody>
          <a:bodyPr anchor="b"/>
          <a:lstStyle/>
          <a:p>
            <a:pPr marL="228600" indent="-228600"/>
            <a:r>
              <a:rPr lang="en-US" sz="1000" dirty="0" smtClean="0">
                <a:solidFill>
                  <a:srgbClr val="000000"/>
                </a:solidFill>
                <a:latin typeface="Arial"/>
              </a:rPr>
              <a:t>Notes:</a:t>
            </a:r>
            <a:endParaRPr lang="en-US" sz="1000" dirty="0" smtClean="0">
              <a:solidFill>
                <a:srgbClr val="000000"/>
              </a:solidFill>
            </a:endParaRPr>
          </a:p>
          <a:p>
            <a:pPr marL="228600" indent="-228600" algn="l"/>
            <a:r>
              <a:rPr lang="en-US" sz="1000" dirty="0" smtClean="0">
                <a:solidFill>
                  <a:srgbClr val="000000"/>
                </a:solidFill>
              </a:rPr>
              <a:t>Reach based on MDs receiving tactic effort between Jun’12– Aug ‘12</a:t>
            </a:r>
          </a:p>
          <a:p>
            <a:pPr marL="228600" indent="-228600" algn="l"/>
            <a:r>
              <a:rPr lang="en-US" sz="1000" dirty="0" smtClean="0">
                <a:solidFill>
                  <a:srgbClr val="000000"/>
                </a:solidFill>
              </a:rPr>
              <a:t>Frequency  =  Annualized Jun-Aug’12  Activity / Reached MDs</a:t>
            </a:r>
          </a:p>
          <a:p>
            <a:pPr marL="228600" indent="-228600" algn="l"/>
            <a:r>
              <a:rPr lang="en-US" sz="1000" dirty="0" smtClean="0">
                <a:solidFill>
                  <a:srgbClr val="000000"/>
                </a:solidFill>
              </a:rPr>
              <a:t>Messaging is defined as PDEs &amp; Rx Savings Card Program</a:t>
            </a:r>
          </a:p>
        </p:txBody>
      </p:sp>
      <p:graphicFrame>
        <p:nvGraphicFramePr>
          <p:cNvPr id="16" name="Table 15"/>
          <p:cNvGraphicFramePr>
            <a:graphicFrameLocks noGrp="1"/>
          </p:cNvGraphicFramePr>
          <p:nvPr>
            <p:extLst>
              <p:ext uri="{D42A27DB-BD31-4B8C-83A1-F6EECF244321}">
                <p14:modId xmlns:p14="http://schemas.microsoft.com/office/powerpoint/2010/main" val="1545138312"/>
              </p:ext>
            </p:extLst>
          </p:nvPr>
        </p:nvGraphicFramePr>
        <p:xfrm>
          <a:off x="286605" y="1253315"/>
          <a:ext cx="8611738" cy="4738049"/>
        </p:xfrm>
        <a:graphic>
          <a:graphicData uri="http://schemas.openxmlformats.org/drawingml/2006/table">
            <a:tbl>
              <a:tblPr firstRow="1" bandRow="1">
                <a:tableStyleId>{5940675A-B579-460E-94D1-54222C63F5DA}</a:tableStyleId>
              </a:tblPr>
              <a:tblGrid>
                <a:gridCol w="1282890"/>
                <a:gridCol w="1310185"/>
                <a:gridCol w="1286983"/>
                <a:gridCol w="1182920"/>
                <a:gridCol w="1182920"/>
                <a:gridCol w="1182920"/>
                <a:gridCol w="1182920"/>
              </a:tblGrid>
              <a:tr h="528771">
                <a:tc gridSpan="2">
                  <a:txBody>
                    <a:bodyPr/>
                    <a:lstStyle/>
                    <a:p>
                      <a:pPr algn="ctr"/>
                      <a:r>
                        <a:rPr lang="en-US" sz="1200" b="1" dirty="0" smtClean="0">
                          <a:solidFill>
                            <a:schemeClr val="bg1"/>
                          </a:solidFill>
                        </a:rPr>
                        <a:t>FENTORA</a:t>
                      </a:r>
                      <a:r>
                        <a:rPr lang="en-US" sz="1200" b="1" baseline="0" dirty="0" smtClean="0">
                          <a:solidFill>
                            <a:schemeClr val="bg1"/>
                          </a:solidFill>
                        </a:rPr>
                        <a:t> Segments</a:t>
                      </a:r>
                      <a:endParaRPr lang="en-US" sz="1200" b="1" dirty="0">
                        <a:solidFill>
                          <a:schemeClr val="bg1"/>
                        </a:solidFill>
                      </a:endParaRPr>
                    </a:p>
                  </a:txBody>
                  <a:tcPr marL="100012" marR="100012" marT="50006" marB="5000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hMerge="1">
                  <a:txBody>
                    <a:bodyPr/>
                    <a:lstStyle/>
                    <a:p>
                      <a:pPr algn="ctr"/>
                      <a:endParaRPr lang="en-US" sz="1200" b="1" dirty="0">
                        <a:solidFill>
                          <a:schemeClr val="bg1"/>
                        </a:solidFill>
                      </a:endParaRPr>
                    </a:p>
                  </a:txBody>
                  <a:tcPr marL="100012" marR="100012" marT="50006" marB="50006" anchor="ctr">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200" b="1" dirty="0" smtClean="0">
                          <a:solidFill>
                            <a:schemeClr val="bg1"/>
                          </a:solidFill>
                        </a:rPr>
                        <a:t>Messaging</a:t>
                      </a:r>
                      <a:endParaRPr lang="en-US" sz="1200" b="1" dirty="0">
                        <a:solidFill>
                          <a:schemeClr val="bg1"/>
                        </a:solidFill>
                      </a:endParaRPr>
                    </a:p>
                  </a:txBody>
                  <a:tcPr marL="100012" marR="100012" marT="50006" marB="50006"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200" b="1" dirty="0" smtClean="0">
                          <a:solidFill>
                            <a:schemeClr val="bg1"/>
                          </a:solidFill>
                        </a:rPr>
                        <a:t>PDEs</a:t>
                      </a:r>
                      <a:endParaRPr lang="en-US" sz="1200" b="1" dirty="0">
                        <a:solidFill>
                          <a:schemeClr val="bg1"/>
                        </a:solidFill>
                      </a:endParaRPr>
                    </a:p>
                  </a:txBody>
                  <a:tcPr marL="100012" marR="100012" marT="50006" marB="50006" anchor="ctr">
                    <a:lnL w="12700" cmpd="sng">
                      <a:noFill/>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200" b="1" dirty="0" smtClean="0">
                          <a:solidFill>
                            <a:schemeClr val="bg1"/>
                          </a:solidFill>
                        </a:rPr>
                        <a:t>RX Savings</a:t>
                      </a:r>
                      <a:r>
                        <a:rPr lang="en-US" sz="1200" b="1" baseline="0" dirty="0" smtClean="0">
                          <a:solidFill>
                            <a:schemeClr val="bg1"/>
                          </a:solidFill>
                        </a:rPr>
                        <a:t> Card</a:t>
                      </a:r>
                      <a:endParaRPr lang="en-US" sz="1200" b="1" dirty="0">
                        <a:solidFill>
                          <a:schemeClr val="bg1"/>
                        </a:solidFill>
                      </a:endParaRPr>
                    </a:p>
                  </a:txBody>
                  <a:tcPr marL="100012" marR="100012" marT="50006" marB="50006" anchor="ctr">
                    <a:lnL w="12700" cmpd="sng">
                      <a:noFill/>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200" b="1" dirty="0" smtClean="0">
                          <a:solidFill>
                            <a:schemeClr val="bg1"/>
                          </a:solidFill>
                        </a:rPr>
                        <a:t>Office Based </a:t>
                      </a:r>
                    </a:p>
                    <a:p>
                      <a:pPr algn="ctr"/>
                      <a:r>
                        <a:rPr lang="en-US" sz="1200" b="1" dirty="0" smtClean="0">
                          <a:solidFill>
                            <a:schemeClr val="bg1"/>
                          </a:solidFill>
                        </a:rPr>
                        <a:t>(CSP)</a:t>
                      </a:r>
                      <a:endParaRPr lang="en-US" sz="1200" b="1" dirty="0">
                        <a:solidFill>
                          <a:schemeClr val="bg1"/>
                        </a:solidFill>
                      </a:endParaRPr>
                    </a:p>
                  </a:txBody>
                  <a:tcPr marL="100012" marR="100012" marT="50006" marB="50006" anchor="ctr">
                    <a:lnL w="12700" cmpd="sng">
                      <a:noFill/>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200" b="1" dirty="0" smtClean="0">
                          <a:solidFill>
                            <a:schemeClr val="bg1"/>
                          </a:solidFill>
                        </a:rPr>
                        <a:t>Venue Based (CSP)</a:t>
                      </a:r>
                      <a:endParaRPr lang="en-US" sz="1200" b="1" dirty="0">
                        <a:solidFill>
                          <a:schemeClr val="bg1"/>
                        </a:solidFill>
                      </a:endParaRPr>
                    </a:p>
                  </a:txBody>
                  <a:tcPr marL="100012" marR="100012" marT="50006" marB="50006"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r>
              <a:tr h="449425">
                <a:tc rowSpan="3">
                  <a:txBody>
                    <a:bodyPr/>
                    <a:lstStyle/>
                    <a:p>
                      <a:pPr algn="ctr"/>
                      <a:r>
                        <a:rPr lang="en-US" sz="1600" b="1" i="0" u="none" dirty="0" smtClean="0">
                          <a:solidFill>
                            <a:schemeClr val="bg1"/>
                          </a:solidFill>
                        </a:rPr>
                        <a:t>F</a:t>
                      </a:r>
                      <a:r>
                        <a:rPr lang="en-US" sz="1400" b="1" i="0" u="none" baseline="0" dirty="0" smtClean="0">
                          <a:solidFill>
                            <a:schemeClr val="bg1"/>
                          </a:solidFill>
                        </a:rPr>
                        <a:t> </a:t>
                      </a:r>
                    </a:p>
                    <a:p>
                      <a:pPr algn="ctr"/>
                      <a:r>
                        <a:rPr lang="en-US" sz="1200" b="1" i="1" dirty="0" smtClean="0">
                          <a:solidFill>
                            <a:schemeClr val="bg1"/>
                          </a:solidFill>
                        </a:rPr>
                        <a:t>FENTORA</a:t>
                      </a:r>
                    </a:p>
                    <a:p>
                      <a:pPr algn="ctr"/>
                      <a:r>
                        <a:rPr lang="en-US" sz="1200" b="1" i="1" dirty="0" smtClean="0">
                          <a:solidFill>
                            <a:schemeClr val="bg1"/>
                          </a:solidFill>
                        </a:rPr>
                        <a:t>Decile 2-10</a:t>
                      </a:r>
                      <a:endParaRPr lang="en-US" sz="1200" b="1" i="1" dirty="0">
                        <a:solidFill>
                          <a:schemeClr val="bg1"/>
                        </a:solidFill>
                      </a:endParaRPr>
                    </a:p>
                  </a:txBody>
                  <a:tcPr marL="100012" marR="100012" marT="50006" marB="50006"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b"/>
                      <a:r>
                        <a:rPr lang="en-US" sz="1200" b="1" i="0" u="none" strike="noStrike" dirty="0">
                          <a:solidFill>
                            <a:schemeClr val="bg1">
                              <a:lumMod val="95000"/>
                            </a:schemeClr>
                          </a:solidFill>
                          <a:effectLst/>
                          <a:latin typeface="Arial"/>
                        </a:rPr>
                        <a:t>High (10-8)</a:t>
                      </a:r>
                      <a:br>
                        <a:rPr lang="en-US" sz="1200" b="1" i="0" u="none" strike="noStrike" dirty="0">
                          <a:solidFill>
                            <a:schemeClr val="bg1">
                              <a:lumMod val="95000"/>
                            </a:schemeClr>
                          </a:solidFill>
                          <a:effectLst/>
                          <a:latin typeface="Arial"/>
                        </a:rPr>
                      </a:br>
                      <a:r>
                        <a:rPr lang="en-US" sz="1200" b="1" i="0" u="none" strike="noStrike" dirty="0">
                          <a:solidFill>
                            <a:schemeClr val="bg1">
                              <a:lumMod val="95000"/>
                            </a:schemeClr>
                          </a:solidFill>
                          <a:effectLst/>
                          <a:latin typeface="Arial"/>
                        </a:rPr>
                        <a:t>(86 MDs)</a:t>
                      </a:r>
                    </a:p>
                  </a:txBody>
                  <a:tcPr marL="9525" marR="9525" marT="9525"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200" b="0" i="0" u="none" strike="noStrike" dirty="0">
                          <a:solidFill>
                            <a:srgbClr val="000000"/>
                          </a:solidFill>
                          <a:effectLst/>
                          <a:latin typeface="Arial"/>
                        </a:rPr>
                        <a:t>141%</a:t>
                      </a: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295%</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(99%, 39.4)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200" b="0" i="0" u="none" strike="noStrike" dirty="0">
                          <a:solidFill>
                            <a:srgbClr val="000000"/>
                          </a:solidFill>
                          <a:effectLst/>
                          <a:latin typeface="Arial"/>
                        </a:rPr>
                        <a:t>48%</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(49%, 46.3)</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-100%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(5%, 1.0)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a:solidFill>
                            <a:srgbClr val="000000"/>
                          </a:solidFill>
                          <a:effectLst/>
                          <a:latin typeface="Arial"/>
                        </a:rPr>
                        <a:t>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0.0)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449425">
                <a:tc vMerge="1">
                  <a:txBody>
                    <a:bodyPr/>
                    <a:lstStyle/>
                    <a:p>
                      <a:pPr algn="ctr"/>
                      <a:endParaRPr lang="en-US" sz="1200" b="1" i="1" dirty="0">
                        <a:solidFill>
                          <a:schemeClr val="bg1"/>
                        </a:solidFill>
                      </a:endParaRP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b"/>
                      <a:r>
                        <a:rPr lang="en-US" sz="1200" b="1" i="0" u="none" strike="noStrike" dirty="0">
                          <a:solidFill>
                            <a:schemeClr val="bg1">
                              <a:lumMod val="95000"/>
                            </a:schemeClr>
                          </a:solidFill>
                          <a:effectLst/>
                          <a:latin typeface="Arial"/>
                        </a:rPr>
                        <a:t>Medium (5-7)</a:t>
                      </a:r>
                      <a:br>
                        <a:rPr lang="en-US" sz="1200" b="1" i="0" u="none" strike="noStrike" dirty="0">
                          <a:solidFill>
                            <a:schemeClr val="bg1">
                              <a:lumMod val="95000"/>
                            </a:schemeClr>
                          </a:solidFill>
                          <a:effectLst/>
                          <a:latin typeface="Arial"/>
                        </a:rPr>
                      </a:br>
                      <a:r>
                        <a:rPr lang="en-US" sz="1200" b="1" i="0" u="none" strike="noStrike" dirty="0">
                          <a:solidFill>
                            <a:schemeClr val="bg1">
                              <a:lumMod val="95000"/>
                            </a:schemeClr>
                          </a:solidFill>
                          <a:effectLst/>
                          <a:latin typeface="Arial"/>
                        </a:rPr>
                        <a:t>(257 MDs)</a:t>
                      </a:r>
                    </a:p>
                  </a:txBody>
                  <a:tcPr marL="9525" marR="9525" marT="9525"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200" b="0" i="0" u="none" strike="noStrike" dirty="0">
                          <a:solidFill>
                            <a:srgbClr val="000000"/>
                          </a:solidFill>
                          <a:effectLst/>
                          <a:latin typeface="Arial"/>
                        </a:rPr>
                        <a:t>118%</a:t>
                      </a: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127%</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(87%, 31.6)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93%</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(23%, 19.6)</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711%</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(5%, 1.0)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200" b="0" i="0" u="none" strike="noStrike" dirty="0">
                          <a:solidFill>
                            <a:srgbClr val="000000"/>
                          </a:solidFill>
                          <a:effectLst/>
                          <a:latin typeface="Arial"/>
                        </a:rPr>
                        <a:t>88%</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(8%, 1.0)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r>
              <a:tr h="449425">
                <a:tc vMerge="1">
                  <a:txBody>
                    <a:bodyPr/>
                    <a:lstStyle/>
                    <a:p>
                      <a:pPr algn="ctr"/>
                      <a:endParaRPr lang="en-US" sz="1200" b="1" i="1" dirty="0" smtClean="0">
                        <a:solidFill>
                          <a:schemeClr val="bg1"/>
                        </a:solidFill>
                      </a:endParaRP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b"/>
                      <a:r>
                        <a:rPr lang="en-US" sz="1200" b="1" i="0" u="none" strike="noStrike" dirty="0">
                          <a:solidFill>
                            <a:schemeClr val="bg1">
                              <a:lumMod val="95000"/>
                            </a:schemeClr>
                          </a:solidFill>
                          <a:effectLst/>
                          <a:latin typeface="Arial"/>
                        </a:rPr>
                        <a:t>Low (2-4)</a:t>
                      </a:r>
                      <a:br>
                        <a:rPr lang="en-US" sz="1200" b="1" i="0" u="none" strike="noStrike" dirty="0">
                          <a:solidFill>
                            <a:schemeClr val="bg1">
                              <a:lumMod val="95000"/>
                            </a:schemeClr>
                          </a:solidFill>
                          <a:effectLst/>
                          <a:latin typeface="Arial"/>
                        </a:rPr>
                      </a:br>
                      <a:r>
                        <a:rPr lang="en-US" sz="1200" b="1" i="0" u="none" strike="noStrike" dirty="0">
                          <a:solidFill>
                            <a:schemeClr val="bg1">
                              <a:lumMod val="95000"/>
                            </a:schemeClr>
                          </a:solidFill>
                          <a:effectLst/>
                          <a:latin typeface="Arial"/>
                        </a:rPr>
                        <a:t>(688 MDs)</a:t>
                      </a:r>
                    </a:p>
                  </a:txBody>
                  <a:tcPr marL="9525" marR="9525" marT="9525"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200" b="0" i="0" u="none" strike="noStrike" dirty="0">
                          <a:solidFill>
                            <a:srgbClr val="000000"/>
                          </a:solidFill>
                          <a:effectLst/>
                          <a:latin typeface="Arial"/>
                        </a:rPr>
                        <a:t>70%</a:t>
                      </a: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57%</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(80%, 22.8)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138%</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(9%, 17.0)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240%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(1%, 1.0)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a:solidFill>
                            <a:srgbClr val="000000"/>
                          </a:solidFill>
                          <a:effectLst/>
                          <a:latin typeface="Arial"/>
                        </a:rPr>
                        <a:t>137%</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(3%, 1.0)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r>
              <a:tr h="578466">
                <a:tc>
                  <a:txBody>
                    <a:bodyPr/>
                    <a:lstStyle/>
                    <a:p>
                      <a:pPr algn="ctr"/>
                      <a:r>
                        <a:rPr lang="en-US" sz="1600" b="1" i="1" dirty="0" smtClean="0">
                          <a:solidFill>
                            <a:schemeClr val="bg1"/>
                          </a:solidFill>
                        </a:rPr>
                        <a:t>R</a:t>
                      </a:r>
                    </a:p>
                    <a:p>
                      <a:pPr algn="ctr"/>
                      <a:r>
                        <a:rPr lang="en-US" sz="1200" b="1" i="1" dirty="0" smtClean="0">
                          <a:solidFill>
                            <a:schemeClr val="bg1"/>
                          </a:solidFill>
                        </a:rPr>
                        <a:t>TIRF MDs</a:t>
                      </a:r>
                    </a:p>
                  </a:txBody>
                  <a:tcPr marL="100012" marR="100012" marT="50006" marB="50006"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b"/>
                      <a:r>
                        <a:rPr lang="en-US" sz="1200" b="1" i="0" u="none" strike="noStrike" dirty="0">
                          <a:solidFill>
                            <a:schemeClr val="bg1">
                              <a:lumMod val="95000"/>
                            </a:schemeClr>
                          </a:solidFill>
                          <a:effectLst/>
                          <a:latin typeface="Arial"/>
                        </a:rPr>
                        <a:t>Decile 5-10</a:t>
                      </a:r>
                      <a:br>
                        <a:rPr lang="en-US" sz="1200" b="1" i="0" u="none" strike="noStrike" dirty="0">
                          <a:solidFill>
                            <a:schemeClr val="bg1">
                              <a:lumMod val="95000"/>
                            </a:schemeClr>
                          </a:solidFill>
                          <a:effectLst/>
                          <a:latin typeface="Arial"/>
                        </a:rPr>
                      </a:br>
                      <a:r>
                        <a:rPr lang="en-US" sz="1200" b="1" i="0" u="none" strike="noStrike" dirty="0">
                          <a:solidFill>
                            <a:schemeClr val="bg1">
                              <a:lumMod val="95000"/>
                            </a:schemeClr>
                          </a:solidFill>
                          <a:effectLst/>
                          <a:latin typeface="Arial"/>
                        </a:rPr>
                        <a:t>(364 MDs)</a:t>
                      </a:r>
                    </a:p>
                  </a:txBody>
                  <a:tcPr marL="9525" marR="9525" marT="9525"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200" b="0" i="0" u="none" strike="noStrike" dirty="0">
                          <a:solidFill>
                            <a:srgbClr val="000000"/>
                          </a:solidFill>
                          <a:effectLst/>
                          <a:latin typeface="Arial"/>
                        </a:rPr>
                        <a:t>69%</a:t>
                      </a: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64%</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(54%, 20.4)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153%</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(1%, 13.8)</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a:solidFill>
                            <a:srgbClr val="000000"/>
                          </a:solidFill>
                          <a:effectLst/>
                          <a:latin typeface="Arial"/>
                        </a:rPr>
                        <a:t>46%</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(1%, 1.0)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smtClean="0">
                          <a:solidFill>
                            <a:srgbClr val="000000"/>
                          </a:solidFill>
                          <a:effectLst/>
                          <a:latin typeface="Arial"/>
                        </a:rPr>
                        <a:t>1,348</a:t>
                      </a:r>
                      <a:r>
                        <a:rPr lang="en-US" sz="1200" b="0" i="0" u="none" strike="noStrike" dirty="0">
                          <a:solidFill>
                            <a:srgbClr val="000000"/>
                          </a:solidFill>
                          <a:effectLst/>
                          <a:latin typeface="Arial"/>
                        </a:rPr>
                        <a:t>%</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(3%, 1.0)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449425">
                <a:tc rowSpan="2">
                  <a:txBody>
                    <a:bodyPr/>
                    <a:lstStyle/>
                    <a:p>
                      <a:pPr algn="ctr"/>
                      <a:r>
                        <a:rPr lang="en-US" sz="1600" b="1" i="0" dirty="0" smtClean="0">
                          <a:solidFill>
                            <a:schemeClr val="bg1"/>
                          </a:solidFill>
                        </a:rPr>
                        <a:t>O</a:t>
                      </a:r>
                    </a:p>
                    <a:p>
                      <a:pPr algn="ctr"/>
                      <a:r>
                        <a:rPr lang="en-US" sz="1200" b="1" i="1" dirty="0" smtClean="0">
                          <a:solidFill>
                            <a:schemeClr val="bg1"/>
                          </a:solidFill>
                        </a:rPr>
                        <a:t>Oncs &amp; </a:t>
                      </a:r>
                      <a:r>
                        <a:rPr lang="en-US" sz="1200" b="1" i="1" baseline="0" dirty="0" smtClean="0">
                          <a:solidFill>
                            <a:schemeClr val="bg1"/>
                          </a:solidFill>
                        </a:rPr>
                        <a:t>Decile 4-10 PSAO/LAO</a:t>
                      </a:r>
                      <a:endParaRPr lang="en-US" sz="1200" b="1" i="1" dirty="0" smtClean="0">
                        <a:solidFill>
                          <a:schemeClr val="bg1"/>
                        </a:solidFill>
                      </a:endParaRPr>
                    </a:p>
                  </a:txBody>
                  <a:tcPr marL="100012" marR="100012" marT="50006" marB="50006"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b"/>
                      <a:r>
                        <a:rPr lang="en-US" sz="1200" b="1" i="0" u="none" strike="noStrike" dirty="0">
                          <a:solidFill>
                            <a:schemeClr val="bg1">
                              <a:lumMod val="95000"/>
                            </a:schemeClr>
                          </a:solidFill>
                          <a:effectLst/>
                          <a:latin typeface="Arial"/>
                        </a:rPr>
                        <a:t>REMS Enrolled</a:t>
                      </a:r>
                      <a:br>
                        <a:rPr lang="en-US" sz="1200" b="1" i="0" u="none" strike="noStrike" dirty="0">
                          <a:solidFill>
                            <a:schemeClr val="bg1">
                              <a:lumMod val="95000"/>
                            </a:schemeClr>
                          </a:solidFill>
                          <a:effectLst/>
                          <a:latin typeface="Arial"/>
                        </a:rPr>
                      </a:br>
                      <a:r>
                        <a:rPr lang="en-US" sz="1200" b="1" i="0" u="none" strike="noStrike" dirty="0">
                          <a:solidFill>
                            <a:schemeClr val="bg1">
                              <a:lumMod val="95000"/>
                            </a:schemeClr>
                          </a:solidFill>
                          <a:effectLst/>
                          <a:latin typeface="Arial"/>
                        </a:rPr>
                        <a:t>(262 MDs)</a:t>
                      </a:r>
                    </a:p>
                  </a:txBody>
                  <a:tcPr marL="9525" marR="9525" marT="9525"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200" b="0" i="0" u="none" strike="noStrike" dirty="0">
                          <a:solidFill>
                            <a:srgbClr val="000000"/>
                          </a:solidFill>
                          <a:effectLst/>
                          <a:latin typeface="Arial"/>
                        </a:rPr>
                        <a:t>76%</a:t>
                      </a: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73%</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(40%, 11.5)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109%</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(1%, 8.0)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a:solidFill>
                            <a:srgbClr val="000000"/>
                          </a:solidFill>
                          <a:effectLst/>
                          <a:latin typeface="Arial"/>
                        </a:rPr>
                        <a:t>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0.0)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a:solidFill>
                            <a:srgbClr val="000000"/>
                          </a:solidFill>
                          <a:effectLst/>
                          <a:latin typeface="Arial"/>
                        </a:rPr>
                        <a:t>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0.0)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484837">
                <a:tc vMerge="1">
                  <a:txBody>
                    <a:bodyPr/>
                    <a:lstStyle/>
                    <a:p>
                      <a:pPr algn="ctr"/>
                      <a:endParaRPr lang="en-US" sz="1200" b="1" i="1" dirty="0" smtClean="0">
                        <a:solidFill>
                          <a:schemeClr val="bg1"/>
                        </a:solidFill>
                      </a:endParaRP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b"/>
                      <a:r>
                        <a:rPr lang="en-US" sz="1200" b="1" i="0" u="none" strike="noStrike" dirty="0">
                          <a:solidFill>
                            <a:schemeClr val="bg1">
                              <a:lumMod val="95000"/>
                            </a:schemeClr>
                          </a:solidFill>
                          <a:effectLst/>
                          <a:latin typeface="Arial"/>
                        </a:rPr>
                        <a:t>Not Enrolled</a:t>
                      </a:r>
                      <a:br>
                        <a:rPr lang="en-US" sz="1200" b="1" i="0" u="none" strike="noStrike" dirty="0">
                          <a:solidFill>
                            <a:schemeClr val="bg1">
                              <a:lumMod val="95000"/>
                            </a:schemeClr>
                          </a:solidFill>
                          <a:effectLst/>
                          <a:latin typeface="Arial"/>
                        </a:rPr>
                      </a:br>
                      <a:r>
                        <a:rPr lang="en-US" sz="1200" b="1" i="0" u="none" strike="noStrike" dirty="0">
                          <a:solidFill>
                            <a:schemeClr val="bg1">
                              <a:lumMod val="95000"/>
                            </a:schemeClr>
                          </a:solidFill>
                          <a:effectLst/>
                          <a:latin typeface="Arial"/>
                        </a:rPr>
                        <a:t>(628 MDs)</a:t>
                      </a:r>
                    </a:p>
                  </a:txBody>
                  <a:tcPr marL="9525" marR="9525" marT="9525"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200" b="0" i="0" u="none" strike="noStrike" dirty="0">
                          <a:solidFill>
                            <a:srgbClr val="000000"/>
                          </a:solidFill>
                          <a:effectLst/>
                          <a:latin typeface="Arial"/>
                        </a:rPr>
                        <a:t>-85%</a:t>
                      </a: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r>
                        <a:rPr lang="en-US" sz="1200" b="0" i="0" u="none" strike="noStrike" dirty="0">
                          <a:solidFill>
                            <a:srgbClr val="000000"/>
                          </a:solidFill>
                          <a:effectLst/>
                          <a:latin typeface="Arial"/>
                        </a:rPr>
                        <a:t>-85%</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(17%, 9.0)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r>
                        <a:rPr lang="en-US" sz="1200" b="0" i="0" u="none" strike="noStrike" dirty="0">
                          <a:solidFill>
                            <a:srgbClr val="000000"/>
                          </a:solidFill>
                          <a:effectLst/>
                          <a:latin typeface="Arial"/>
                        </a:rPr>
                        <a:t>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0.0)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a:solidFill>
                            <a:srgbClr val="000000"/>
                          </a:solidFill>
                          <a:effectLst/>
                          <a:latin typeface="Arial"/>
                        </a:rPr>
                        <a:t>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0.0)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a:solidFill>
                            <a:srgbClr val="000000"/>
                          </a:solidFill>
                          <a:effectLst/>
                          <a:latin typeface="Arial"/>
                        </a:rPr>
                        <a:t>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0.0)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449425">
                <a:tc rowSpan="2">
                  <a:txBody>
                    <a:bodyPr/>
                    <a:lstStyle/>
                    <a:p>
                      <a:pPr algn="ctr"/>
                      <a:r>
                        <a:rPr lang="en-US" sz="1600" b="1" i="0" dirty="0" smtClean="0">
                          <a:solidFill>
                            <a:schemeClr val="bg1"/>
                          </a:solidFill>
                        </a:rPr>
                        <a:t>H</a:t>
                      </a:r>
                    </a:p>
                    <a:p>
                      <a:pPr algn="ctr"/>
                      <a:r>
                        <a:rPr lang="en-US" sz="1200" b="1" i="1" dirty="0" smtClean="0">
                          <a:solidFill>
                            <a:schemeClr val="bg1"/>
                          </a:solidFill>
                        </a:rPr>
                        <a:t>PSAO</a:t>
                      </a:r>
                      <a:r>
                        <a:rPr lang="en-US" sz="1200" b="1" i="1" baseline="0" dirty="0" smtClean="0">
                          <a:solidFill>
                            <a:schemeClr val="bg1"/>
                          </a:solidFill>
                        </a:rPr>
                        <a:t> / LAO Decile 5-10</a:t>
                      </a:r>
                      <a:endParaRPr lang="en-US" sz="1200" b="1" i="1" dirty="0" smtClean="0">
                        <a:solidFill>
                          <a:schemeClr val="bg1"/>
                        </a:solidFill>
                      </a:endParaRPr>
                    </a:p>
                  </a:txBody>
                  <a:tcPr marL="100012" marR="100012" marT="50006" marB="50006"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b"/>
                      <a:r>
                        <a:rPr lang="en-US" sz="1200" b="1" i="0" u="none" strike="noStrike" dirty="0">
                          <a:solidFill>
                            <a:schemeClr val="bg1">
                              <a:lumMod val="95000"/>
                            </a:schemeClr>
                          </a:solidFill>
                          <a:effectLst/>
                          <a:latin typeface="Arial"/>
                        </a:rPr>
                        <a:t>REMS Enrolled</a:t>
                      </a:r>
                      <a:br>
                        <a:rPr lang="en-US" sz="1200" b="1" i="0" u="none" strike="noStrike" dirty="0">
                          <a:solidFill>
                            <a:schemeClr val="bg1">
                              <a:lumMod val="95000"/>
                            </a:schemeClr>
                          </a:solidFill>
                          <a:effectLst/>
                          <a:latin typeface="Arial"/>
                        </a:rPr>
                      </a:br>
                      <a:r>
                        <a:rPr lang="en-US" sz="1200" b="1" i="0" u="none" strike="noStrike" dirty="0">
                          <a:solidFill>
                            <a:schemeClr val="bg1">
                              <a:lumMod val="95000"/>
                            </a:schemeClr>
                          </a:solidFill>
                          <a:effectLst/>
                          <a:latin typeface="Arial"/>
                        </a:rPr>
                        <a:t>(1,833 MDs)</a:t>
                      </a:r>
                    </a:p>
                  </a:txBody>
                  <a:tcPr marL="9525" marR="9525" marT="9525"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200" b="0" i="0" u="none" strike="noStrike" dirty="0">
                          <a:solidFill>
                            <a:srgbClr val="000000"/>
                          </a:solidFill>
                          <a:effectLst/>
                          <a:latin typeface="Arial"/>
                        </a:rPr>
                        <a:t>31%</a:t>
                      </a: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23%</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(58%, 18.6)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97%</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(2%, 21.5)</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-67%</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(1%, 1.0)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r>
                        <a:rPr lang="en-US" sz="1200" b="0" i="0" u="none" strike="noStrike" dirty="0">
                          <a:solidFill>
                            <a:srgbClr val="000000"/>
                          </a:solidFill>
                          <a:effectLst/>
                          <a:latin typeface="Arial"/>
                        </a:rPr>
                        <a:t>-100%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(2%, 1.0)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C000"/>
                    </a:solidFill>
                  </a:tcPr>
                </a:tc>
              </a:tr>
              <a:tr h="449425">
                <a:tc vMerge="1">
                  <a:txBody>
                    <a:bodyPr/>
                    <a:lstStyle/>
                    <a:p>
                      <a:pPr algn="ctr"/>
                      <a:endParaRPr lang="en-US" sz="1200" b="1" i="1" dirty="0" smtClean="0">
                        <a:solidFill>
                          <a:schemeClr val="bg1"/>
                        </a:solidFill>
                      </a:endParaRP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b"/>
                      <a:r>
                        <a:rPr lang="en-US" sz="1200" b="1" i="0" u="none" strike="noStrike" dirty="0">
                          <a:solidFill>
                            <a:schemeClr val="bg1">
                              <a:lumMod val="95000"/>
                            </a:schemeClr>
                          </a:solidFill>
                          <a:effectLst/>
                          <a:latin typeface="Arial"/>
                        </a:rPr>
                        <a:t>Not Enrolled</a:t>
                      </a:r>
                      <a:br>
                        <a:rPr lang="en-US" sz="1200" b="1" i="0" u="none" strike="noStrike" dirty="0">
                          <a:solidFill>
                            <a:schemeClr val="bg1">
                              <a:lumMod val="95000"/>
                            </a:schemeClr>
                          </a:solidFill>
                          <a:effectLst/>
                          <a:latin typeface="Arial"/>
                        </a:rPr>
                      </a:br>
                      <a:r>
                        <a:rPr lang="en-US" sz="1200" b="1" i="0" u="none" strike="noStrike" dirty="0">
                          <a:solidFill>
                            <a:schemeClr val="bg1">
                              <a:lumMod val="95000"/>
                            </a:schemeClr>
                          </a:solidFill>
                          <a:effectLst/>
                          <a:latin typeface="Arial"/>
                        </a:rPr>
                        <a:t>(7,123 MDs)</a:t>
                      </a:r>
                    </a:p>
                  </a:txBody>
                  <a:tcPr marL="9525" marR="9525" marT="9525"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200" b="0" i="0" u="none" strike="noStrike" dirty="0">
                          <a:solidFill>
                            <a:srgbClr val="000000"/>
                          </a:solidFill>
                          <a:effectLst/>
                          <a:latin typeface="Arial"/>
                        </a:rPr>
                        <a:t>-82%</a:t>
                      </a: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r>
                        <a:rPr lang="en-US" sz="1200" b="0" i="0" u="none" strike="noStrike" dirty="0">
                          <a:solidFill>
                            <a:srgbClr val="000000"/>
                          </a:solidFill>
                          <a:effectLst/>
                          <a:latin typeface="Arial"/>
                        </a:rPr>
                        <a:t>-83%</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(13%, 13.1)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r>
                        <a:rPr lang="en-US" sz="1200" b="0" i="0" u="none" strike="noStrike" dirty="0" smtClean="0">
                          <a:solidFill>
                            <a:srgbClr val="000000"/>
                          </a:solidFill>
                          <a:effectLst/>
                          <a:latin typeface="Arial"/>
                        </a:rPr>
                        <a:t>1,467</a:t>
                      </a:r>
                      <a:r>
                        <a:rPr lang="en-US" sz="1200" b="0" i="0" u="none" strike="noStrike" dirty="0">
                          <a:solidFill>
                            <a:srgbClr val="000000"/>
                          </a:solidFill>
                          <a:effectLst/>
                          <a:latin typeface="Arial"/>
                        </a:rPr>
                        <a:t>%</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4.0)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a:solidFill>
                            <a:srgbClr val="000000"/>
                          </a:solidFill>
                          <a:effectLst/>
                          <a:latin typeface="Arial"/>
                        </a:rPr>
                        <a:t>-100%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1.0)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200" b="0" i="0" u="none" strike="noStrike" dirty="0">
                          <a:solidFill>
                            <a:srgbClr val="000000"/>
                          </a:solidFill>
                          <a:effectLst/>
                          <a:latin typeface="Arial"/>
                        </a:rPr>
                        <a:t>-76%</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1.0)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449425">
                <a:tc>
                  <a:txBody>
                    <a:bodyPr/>
                    <a:lstStyle/>
                    <a:p>
                      <a:pPr algn="ctr"/>
                      <a:r>
                        <a:rPr lang="en-US" sz="1200" b="1" i="1" dirty="0" smtClean="0">
                          <a:solidFill>
                            <a:schemeClr val="bg1"/>
                          </a:solidFill>
                        </a:rPr>
                        <a:t>REMS enrolled</a:t>
                      </a:r>
                    </a:p>
                  </a:txBody>
                  <a:tcPr marL="100012" marR="100012" marT="50006" marB="50006"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b"/>
                      <a:r>
                        <a:rPr lang="en-US" sz="1200" b="1" i="0" u="none" strike="noStrike" dirty="0">
                          <a:solidFill>
                            <a:schemeClr val="bg1">
                              <a:lumMod val="95000"/>
                            </a:schemeClr>
                          </a:solidFill>
                          <a:effectLst/>
                          <a:latin typeface="Arial"/>
                        </a:rPr>
                        <a:t>4,144 MDs</a:t>
                      </a:r>
                    </a:p>
                  </a:txBody>
                  <a:tcPr marL="9525" marR="9525" marT="9525"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200" b="0" i="0" u="none" strike="noStrike" dirty="0">
                          <a:solidFill>
                            <a:srgbClr val="000000"/>
                          </a:solidFill>
                          <a:effectLst/>
                          <a:latin typeface="Arial"/>
                        </a:rPr>
                        <a:t>-65%</a:t>
                      </a: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r>
                        <a:rPr lang="en-US" sz="1200" b="0" i="0" u="none" strike="noStrike" dirty="0">
                          <a:solidFill>
                            <a:srgbClr val="000000"/>
                          </a:solidFill>
                          <a:effectLst/>
                          <a:latin typeface="Arial"/>
                        </a:rPr>
                        <a:t>-85%</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(21%, 13.7)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r>
                        <a:rPr lang="en-US" sz="1200" b="0" i="0" u="none" strike="noStrike" dirty="0">
                          <a:solidFill>
                            <a:srgbClr val="000000"/>
                          </a:solidFill>
                          <a:effectLst/>
                          <a:latin typeface="Arial"/>
                        </a:rPr>
                        <a:t>94%</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(1%, 13.3)</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200" b="0" i="0" u="none" strike="noStrike" dirty="0">
                          <a:solidFill>
                            <a:srgbClr val="000000"/>
                          </a:solidFill>
                          <a:effectLst/>
                          <a:latin typeface="Arial"/>
                        </a:rPr>
                        <a:t>-100%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(0%, 1.0)</a:t>
                      </a: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r>
                        <a:rPr lang="en-US" sz="1200" b="0" i="0" u="none" strike="noStrike" dirty="0">
                          <a:solidFill>
                            <a:srgbClr val="000000"/>
                          </a:solidFill>
                          <a:effectLst/>
                          <a:latin typeface="Arial"/>
                        </a:rPr>
                        <a:t>-100%</a:t>
                      </a:r>
                      <a:br>
                        <a:rPr lang="en-US" sz="1200" b="0" i="0" u="none" strike="noStrike" dirty="0">
                          <a:solidFill>
                            <a:srgbClr val="000000"/>
                          </a:solidFill>
                          <a:effectLst/>
                          <a:latin typeface="Arial"/>
                        </a:rPr>
                      </a:br>
                      <a:r>
                        <a:rPr lang="en-US" sz="1200" b="0" i="0" u="none" strike="noStrike" dirty="0">
                          <a:solidFill>
                            <a:srgbClr val="000000"/>
                          </a:solidFill>
                          <a:effectLst/>
                          <a:latin typeface="Arial"/>
                        </a:rPr>
                        <a:t>(1%, 1.0)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bl>
          </a:graphicData>
        </a:graphic>
      </p:graphicFrame>
      <p:sp>
        <p:nvSpPr>
          <p:cNvPr id="15" name="AutoShape 64"/>
          <p:cNvSpPr>
            <a:spLocks noChangeArrowheads="1"/>
          </p:cNvSpPr>
          <p:nvPr/>
        </p:nvSpPr>
        <p:spPr bwMode="auto">
          <a:xfrm>
            <a:off x="7492623" y="6191535"/>
            <a:ext cx="1583140" cy="373038"/>
          </a:xfrm>
          <a:prstGeom prst="wedgeRectCallout">
            <a:avLst>
              <a:gd name="adj1" fmla="val 19986"/>
              <a:gd name="adj2" fmla="val -112458"/>
            </a:avLst>
          </a:prstGeom>
          <a:solidFill>
            <a:srgbClr val="FFFFFF"/>
          </a:solidFill>
          <a:ln w="12700" algn="ctr">
            <a:solidFill>
              <a:schemeClr val="accent2"/>
            </a:solidFill>
            <a:miter lim="800000"/>
            <a:headEnd/>
            <a:tailEn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charset="0"/>
                <a:ea typeface="+mn-ea"/>
                <a:cs typeface="Arial" charset="0"/>
              </a:rPr>
              <a:t>mROI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charset="0"/>
                <a:ea typeface="+mn-ea"/>
                <a:cs typeface="Arial" charset="0"/>
              </a:rPr>
              <a:t>(Reach, Frequency)*</a:t>
            </a:r>
          </a:p>
        </p:txBody>
      </p:sp>
      <p:grpSp>
        <p:nvGrpSpPr>
          <p:cNvPr id="3" name="Group 35"/>
          <p:cNvGrpSpPr/>
          <p:nvPr/>
        </p:nvGrpSpPr>
        <p:grpSpPr>
          <a:xfrm>
            <a:off x="4514693" y="6171545"/>
            <a:ext cx="2923355" cy="499849"/>
            <a:chOff x="3477445" y="3209929"/>
            <a:chExt cx="2923355" cy="499849"/>
          </a:xfrm>
        </p:grpSpPr>
        <p:sp>
          <p:nvSpPr>
            <p:cNvPr id="37" name="Text Box 58"/>
            <p:cNvSpPr txBox="1">
              <a:spLocks noChangeArrowheads="1"/>
            </p:cNvSpPr>
            <p:nvPr/>
          </p:nvSpPr>
          <p:spPr bwMode="auto">
            <a:xfrm>
              <a:off x="3615558" y="3462763"/>
              <a:ext cx="1363663" cy="246063"/>
            </a:xfrm>
            <a:prstGeom prst="rect">
              <a:avLst/>
            </a:prstGeom>
            <a:noFill/>
            <a:ln w="25400" algn="ctr">
              <a:noFill/>
              <a:miter lim="800000"/>
              <a:headEnd/>
              <a:tailEnd/>
            </a:ln>
            <a:effectLst/>
          </p:spPr>
          <p:txBody>
            <a:bodyPr>
              <a:spAutoFit/>
            </a:bodyPr>
            <a:lstStyle/>
            <a:p>
              <a:pPr algn="l">
                <a:spcBef>
                  <a:spcPct val="50000"/>
                </a:spcBef>
              </a:pPr>
              <a:r>
                <a:rPr lang="en-US" sz="1000" b="1" dirty="0"/>
                <a:t>mROI </a:t>
              </a:r>
              <a:r>
                <a:rPr lang="en-US" sz="1000" b="1" dirty="0" smtClean="0"/>
                <a:t>0% to &lt;100%</a:t>
              </a:r>
              <a:endParaRPr lang="en-US" sz="1000" b="1" dirty="0"/>
            </a:p>
          </p:txBody>
        </p:sp>
        <p:sp>
          <p:nvSpPr>
            <p:cNvPr id="38" name="Text Box 59"/>
            <p:cNvSpPr txBox="1">
              <a:spLocks noChangeArrowheads="1"/>
            </p:cNvSpPr>
            <p:nvPr/>
          </p:nvSpPr>
          <p:spPr bwMode="auto">
            <a:xfrm>
              <a:off x="5083661" y="3223585"/>
              <a:ext cx="1146175" cy="244475"/>
            </a:xfrm>
            <a:prstGeom prst="rect">
              <a:avLst/>
            </a:prstGeom>
            <a:noFill/>
            <a:ln w="25400" algn="ctr">
              <a:noFill/>
              <a:miter lim="800000"/>
              <a:headEnd/>
              <a:tailEnd/>
            </a:ln>
            <a:effectLst/>
          </p:spPr>
          <p:txBody>
            <a:bodyPr>
              <a:spAutoFit/>
            </a:bodyPr>
            <a:lstStyle/>
            <a:p>
              <a:pPr algn="l">
                <a:spcBef>
                  <a:spcPct val="50000"/>
                </a:spcBef>
              </a:pPr>
              <a:r>
                <a:rPr lang="en-US" sz="1000" b="1" dirty="0"/>
                <a:t>mROI </a:t>
              </a:r>
              <a:r>
                <a:rPr lang="en-US" sz="1000" b="1" dirty="0" smtClean="0"/>
                <a:t>&lt;0%</a:t>
              </a:r>
              <a:endParaRPr lang="en-US" sz="1000" b="1" dirty="0"/>
            </a:p>
          </p:txBody>
        </p:sp>
        <p:sp>
          <p:nvSpPr>
            <p:cNvPr id="39" name="Rectangle 60"/>
            <p:cNvSpPr>
              <a:spLocks noChangeArrowheads="1"/>
            </p:cNvSpPr>
            <p:nvPr/>
          </p:nvSpPr>
          <p:spPr bwMode="auto">
            <a:xfrm>
              <a:off x="3482487" y="3238504"/>
              <a:ext cx="160338" cy="160338"/>
            </a:xfrm>
            <a:prstGeom prst="rect">
              <a:avLst/>
            </a:prstGeom>
            <a:solidFill>
              <a:srgbClr val="92D050"/>
            </a:solidFill>
            <a:ln w="12700" algn="ctr">
              <a:solidFill>
                <a:schemeClr val="tx1"/>
              </a:solidFill>
              <a:miter lim="800000"/>
              <a:headEnd/>
              <a:tailEnd/>
            </a:ln>
            <a:effectLst/>
          </p:spPr>
          <p:txBody>
            <a:bodyPr wrap="none" anchor="ctr"/>
            <a:lstStyle/>
            <a:p>
              <a:endParaRPr lang="en-US" dirty="0"/>
            </a:p>
          </p:txBody>
        </p:sp>
        <p:sp>
          <p:nvSpPr>
            <p:cNvPr id="40" name="Rectangle 61"/>
            <p:cNvSpPr>
              <a:spLocks noChangeArrowheads="1"/>
            </p:cNvSpPr>
            <p:nvPr/>
          </p:nvSpPr>
          <p:spPr bwMode="auto">
            <a:xfrm>
              <a:off x="3477445" y="3505625"/>
              <a:ext cx="160338" cy="160338"/>
            </a:xfrm>
            <a:prstGeom prst="rect">
              <a:avLst/>
            </a:prstGeom>
            <a:solidFill>
              <a:srgbClr val="FFFF99"/>
            </a:solidFill>
            <a:ln w="12700" algn="ctr">
              <a:solidFill>
                <a:schemeClr val="tx1"/>
              </a:solidFill>
              <a:miter lim="800000"/>
              <a:headEnd/>
              <a:tailEnd/>
            </a:ln>
            <a:effectLst/>
          </p:spPr>
          <p:txBody>
            <a:bodyPr wrap="none" anchor="ctr"/>
            <a:lstStyle/>
            <a:p>
              <a:endParaRPr lang="en-US" dirty="0"/>
            </a:p>
          </p:txBody>
        </p:sp>
        <p:sp>
          <p:nvSpPr>
            <p:cNvPr id="41" name="Rectangle 62"/>
            <p:cNvSpPr>
              <a:spLocks noChangeArrowheads="1"/>
            </p:cNvSpPr>
            <p:nvPr/>
          </p:nvSpPr>
          <p:spPr bwMode="auto">
            <a:xfrm>
              <a:off x="4943961" y="3252160"/>
              <a:ext cx="160338" cy="160338"/>
            </a:xfrm>
            <a:prstGeom prst="rect">
              <a:avLst/>
            </a:prstGeom>
            <a:solidFill>
              <a:schemeClr val="accent6">
                <a:lumMod val="60000"/>
                <a:lumOff val="40000"/>
              </a:schemeClr>
            </a:solidFill>
            <a:ln w="12700" algn="ctr">
              <a:solidFill>
                <a:schemeClr val="tx1"/>
              </a:solidFill>
              <a:miter lim="800000"/>
              <a:headEnd/>
              <a:tailEnd/>
            </a:ln>
            <a:effectLst/>
          </p:spPr>
          <p:txBody>
            <a:bodyPr wrap="none" anchor="ctr"/>
            <a:lstStyle/>
            <a:p>
              <a:endParaRPr lang="en-US" dirty="0"/>
            </a:p>
          </p:txBody>
        </p:sp>
        <p:sp>
          <p:nvSpPr>
            <p:cNvPr id="42" name="Text Box 63"/>
            <p:cNvSpPr txBox="1">
              <a:spLocks noChangeArrowheads="1"/>
            </p:cNvSpPr>
            <p:nvPr/>
          </p:nvSpPr>
          <p:spPr bwMode="auto">
            <a:xfrm>
              <a:off x="3633300" y="3209929"/>
              <a:ext cx="1146175" cy="244475"/>
            </a:xfrm>
            <a:prstGeom prst="rect">
              <a:avLst/>
            </a:prstGeom>
            <a:noFill/>
            <a:ln w="25400" algn="ctr">
              <a:noFill/>
              <a:miter lim="800000"/>
              <a:headEnd/>
              <a:tailEnd/>
            </a:ln>
            <a:effectLst/>
          </p:spPr>
          <p:txBody>
            <a:bodyPr>
              <a:spAutoFit/>
            </a:bodyPr>
            <a:lstStyle/>
            <a:p>
              <a:pPr algn="l">
                <a:spcBef>
                  <a:spcPct val="50000"/>
                </a:spcBef>
              </a:pPr>
              <a:r>
                <a:rPr lang="en-US" sz="1000" b="1" dirty="0"/>
                <a:t>mROI &gt; </a:t>
              </a:r>
              <a:r>
                <a:rPr lang="en-US" sz="1000" b="1" dirty="0" smtClean="0"/>
                <a:t>100%</a:t>
              </a:r>
              <a:endParaRPr lang="en-US" sz="1000" b="1" dirty="0"/>
            </a:p>
          </p:txBody>
        </p:sp>
        <p:sp>
          <p:nvSpPr>
            <p:cNvPr id="43" name="Text Box 59"/>
            <p:cNvSpPr txBox="1">
              <a:spLocks noChangeArrowheads="1"/>
            </p:cNvSpPr>
            <p:nvPr/>
          </p:nvSpPr>
          <p:spPr bwMode="auto">
            <a:xfrm>
              <a:off x="5085933" y="3463557"/>
              <a:ext cx="1314867" cy="246221"/>
            </a:xfrm>
            <a:prstGeom prst="rect">
              <a:avLst/>
            </a:prstGeom>
            <a:noFill/>
            <a:ln w="25400" algn="ctr">
              <a:noFill/>
              <a:miter lim="800000"/>
              <a:headEnd/>
              <a:tailEnd/>
            </a:ln>
            <a:effectLst/>
          </p:spPr>
          <p:txBody>
            <a:bodyPr wrap="square">
              <a:spAutoFit/>
            </a:bodyPr>
            <a:lstStyle/>
            <a:p>
              <a:pPr algn="l">
                <a:spcBef>
                  <a:spcPct val="50000"/>
                </a:spcBef>
              </a:pPr>
              <a:r>
                <a:rPr lang="en-US" sz="1000" b="1" dirty="0" smtClean="0"/>
                <a:t>&lt;10 MDs reached</a:t>
              </a:r>
              <a:endParaRPr lang="en-US" sz="1000" b="1" dirty="0"/>
            </a:p>
          </p:txBody>
        </p:sp>
        <p:sp>
          <p:nvSpPr>
            <p:cNvPr id="44" name="Rectangle 62"/>
            <p:cNvSpPr>
              <a:spLocks noChangeArrowheads="1"/>
            </p:cNvSpPr>
            <p:nvPr/>
          </p:nvSpPr>
          <p:spPr bwMode="auto">
            <a:xfrm>
              <a:off x="4946233" y="3505625"/>
              <a:ext cx="160338" cy="160338"/>
            </a:xfrm>
            <a:prstGeom prst="rect">
              <a:avLst/>
            </a:prstGeom>
            <a:solidFill>
              <a:schemeClr val="bg1">
                <a:lumMod val="75000"/>
              </a:schemeClr>
            </a:solidFill>
            <a:ln w="12700" algn="ctr">
              <a:solidFill>
                <a:schemeClr val="tx1"/>
              </a:solidFill>
              <a:miter lim="800000"/>
              <a:headEnd/>
              <a:tailEnd/>
            </a:ln>
            <a:effectLst/>
          </p:spPr>
          <p:txBody>
            <a:bodyPr wrap="none" anchor="ctr"/>
            <a:lstStyle/>
            <a:p>
              <a:endParaRPr lang="en-US" dirty="0"/>
            </a:p>
          </p:txBody>
        </p:sp>
      </p:grpSp>
      <p:sp>
        <p:nvSpPr>
          <p:cNvPr id="19" name="Slide Number Placeholder 6"/>
          <p:cNvSpPr>
            <a:spLocks noGrp="1"/>
          </p:cNvSpPr>
          <p:nvPr>
            <p:ph type="sldNum" sz="quarter" idx="10"/>
          </p:nvPr>
        </p:nvSpPr>
        <p:spPr>
          <a:xfrm>
            <a:off x="4114800" y="6648450"/>
            <a:ext cx="914400" cy="136525"/>
          </a:xfrm>
        </p:spPr>
        <p:txBody>
          <a:bodyPr/>
          <a:lstStyle/>
          <a:p>
            <a:pPr>
              <a:defRPr/>
            </a:pPr>
            <a:fld id="{B96F2637-D3B6-4864-87AE-A1451DE58652}" type="slidenum">
              <a:rPr lang="en-US" smtClean="0"/>
              <a:pPr>
                <a:defRPr/>
              </a:pPr>
              <a:t>14</a:t>
            </a:fld>
            <a:endParaRPr lang="en-US" dirty="0"/>
          </a:p>
        </p:txBody>
      </p:sp>
    </p:spTree>
    <p:extLst>
      <p:ext uri="{BB962C8B-B14F-4D97-AF65-F5344CB8AC3E}">
        <p14:creationId xmlns:p14="http://schemas.microsoft.com/office/powerpoint/2010/main" val="2620084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7"/>
            <a:ext cx="8275637" cy="624524"/>
          </a:xfrm>
        </p:spPr>
        <p:txBody>
          <a:bodyPr/>
          <a:lstStyle/>
          <a:p>
            <a:r>
              <a:rPr lang="en-US" sz="1800" b="1" dirty="0" smtClean="0"/>
              <a:t>Between 20 and 40 percent of Rx Savings Cards remain in use three months after they are first activated</a:t>
            </a:r>
            <a:endParaRPr lang="en-US" sz="1800" b="1" dirty="0"/>
          </a:p>
        </p:txBody>
      </p:sp>
      <p:sp>
        <p:nvSpPr>
          <p:cNvPr id="4" name="Slide Number Placeholder 3"/>
          <p:cNvSpPr>
            <a:spLocks noGrp="1"/>
          </p:cNvSpPr>
          <p:nvPr>
            <p:ph type="sldNum" sz="quarter" idx="10"/>
          </p:nvPr>
        </p:nvSpPr>
        <p:spPr/>
        <p:txBody>
          <a:bodyPr/>
          <a:lstStyle/>
          <a:p>
            <a:pPr>
              <a:defRPr/>
            </a:pPr>
            <a:fld id="{B96F2637-D3B6-4864-87AE-A1451DE58652}" type="slidenum">
              <a:rPr lang="en-US" smtClean="0"/>
              <a:pPr>
                <a:defRPr/>
              </a:pPr>
              <a:t>15</a:t>
            </a:fld>
            <a:endParaRPr lang="en-US" dirty="0"/>
          </a:p>
        </p:txBody>
      </p:sp>
      <p:sp>
        <p:nvSpPr>
          <p:cNvPr id="10" name="Sourcing Footnote"/>
          <p:cNvSpPr txBox="1"/>
          <p:nvPr/>
        </p:nvSpPr>
        <p:spPr bwMode="blackWhite">
          <a:xfrm>
            <a:off x="133064" y="6138610"/>
            <a:ext cx="8229600" cy="490182"/>
          </a:xfrm>
          <a:prstGeom prst="rect">
            <a:avLst/>
          </a:prstGeom>
          <a:noFill/>
        </p:spPr>
        <p:txBody>
          <a:bodyPr vert="horz" wrap="square" lIns="91439" tIns="45719" rIns="91439" bIns="45719" rtlCol="0" anchor="b">
            <a:noAutofit/>
          </a:bodyPr>
          <a:lstStyle/>
          <a:p>
            <a:r>
              <a:rPr lang="en-US" sz="1000" i="1" dirty="0" smtClean="0">
                <a:solidFill>
                  <a:srgbClr val="000000"/>
                </a:solidFill>
                <a:latin typeface="Arial"/>
              </a:rPr>
              <a:t>Sources</a:t>
            </a:r>
            <a:r>
              <a:rPr lang="en-US" sz="1000" i="1" dirty="0">
                <a:solidFill>
                  <a:srgbClr val="000000"/>
                </a:solidFill>
                <a:latin typeface="Arial"/>
              </a:rPr>
              <a:t>: </a:t>
            </a:r>
            <a:r>
              <a:rPr lang="en-US" sz="1000" i="1" dirty="0" smtClean="0">
                <a:solidFill>
                  <a:srgbClr val="000000"/>
                </a:solidFill>
                <a:latin typeface="Arial"/>
              </a:rPr>
              <a:t>Fentora_Rx_Savings_Card_Voucher_Redemptions.txt.gz </a:t>
            </a:r>
            <a:r>
              <a:rPr lang="en-US" sz="1000" i="1" dirty="0">
                <a:solidFill>
                  <a:srgbClr val="000000"/>
                </a:solidFill>
                <a:latin typeface="Arial"/>
              </a:rPr>
              <a:t>received 10/4/2012 </a:t>
            </a:r>
            <a:endParaRPr lang="en-US" sz="1000" i="1" dirty="0" smtClean="0">
              <a:solidFill>
                <a:srgbClr val="000000"/>
              </a:solidFill>
              <a:latin typeface="Arial"/>
            </a:endParaRPr>
          </a:p>
          <a:p>
            <a:r>
              <a:rPr lang="en-US" sz="1000" i="1" dirty="0" smtClean="0">
                <a:solidFill>
                  <a:srgbClr val="000000"/>
                </a:solidFill>
                <a:latin typeface="Arial"/>
              </a:rPr>
              <a:t>                Fentora_Rx_Savings_Card_Copay_Redemptions.txt.gz </a:t>
            </a:r>
            <a:r>
              <a:rPr lang="en-US" sz="1000" i="1" dirty="0">
                <a:solidFill>
                  <a:srgbClr val="000000"/>
                </a:solidFill>
                <a:latin typeface="Arial"/>
              </a:rPr>
              <a:t>received </a:t>
            </a:r>
            <a:r>
              <a:rPr lang="en-US" sz="1000" i="1" dirty="0" smtClean="0">
                <a:solidFill>
                  <a:srgbClr val="000000"/>
                </a:solidFill>
                <a:latin typeface="Arial"/>
              </a:rPr>
              <a:t>10/4/2012</a:t>
            </a:r>
            <a:endParaRPr lang="en-US" sz="1000" i="1" dirty="0">
              <a:solidFill>
                <a:srgbClr val="000000"/>
              </a:solidFill>
              <a:latin typeface="Arial"/>
            </a:endParaRPr>
          </a:p>
        </p:txBody>
      </p:sp>
      <p:graphicFrame>
        <p:nvGraphicFramePr>
          <p:cNvPr id="7" name="Chart 6"/>
          <p:cNvGraphicFramePr/>
          <p:nvPr>
            <p:extLst>
              <p:ext uri="{D42A27DB-BD31-4B8C-83A1-F6EECF244321}">
                <p14:modId xmlns:p14="http://schemas.microsoft.com/office/powerpoint/2010/main" val="3089020184"/>
              </p:ext>
            </p:extLst>
          </p:nvPr>
        </p:nvGraphicFramePr>
        <p:xfrm>
          <a:off x="406400" y="1595121"/>
          <a:ext cx="8371840" cy="3647439"/>
        </p:xfrm>
        <a:graphic>
          <a:graphicData uri="http://schemas.openxmlformats.org/drawingml/2006/chart">
            <c:chart xmlns:c="http://schemas.openxmlformats.org/drawingml/2006/chart" xmlns:r="http://schemas.openxmlformats.org/officeDocument/2006/relationships" r:id="rId3"/>
          </a:graphicData>
        </a:graphic>
      </p:graphicFrame>
      <p:sp>
        <p:nvSpPr>
          <p:cNvPr id="8" name="Road Sign"/>
          <p:cNvSpPr txBox="1">
            <a:spLocks noChangeArrowheads="1"/>
          </p:cNvSpPr>
          <p:nvPr/>
        </p:nvSpPr>
        <p:spPr bwMode="blackWhite">
          <a:xfrm>
            <a:off x="7086600" y="0"/>
            <a:ext cx="2057400" cy="274638"/>
          </a:xfrm>
          <a:prstGeom prst="rect">
            <a:avLst/>
          </a:prstGeom>
          <a:noFill/>
          <a:ln w="12700">
            <a:noFill/>
            <a:miter lim="800000"/>
            <a:headEnd/>
            <a:tailEnd/>
          </a:ln>
          <a:effectLst/>
        </p:spPr>
        <p:txBody>
          <a:bodyPr wrap="none" anchor="b"/>
          <a:lstStyle/>
          <a:p>
            <a:pPr algn="r">
              <a:spcBef>
                <a:spcPct val="50000"/>
              </a:spcBef>
              <a:spcAft>
                <a:spcPct val="50000"/>
              </a:spcAft>
            </a:pPr>
            <a:r>
              <a:rPr lang="en-US" sz="1200" b="1" dirty="0">
                <a:solidFill>
                  <a:schemeClr val="tx2"/>
                </a:solidFill>
              </a:rPr>
              <a:t>Appendix: </a:t>
            </a:r>
            <a:r>
              <a:rPr lang="en-US" sz="1200" b="1" dirty="0" smtClean="0">
                <a:solidFill>
                  <a:schemeClr val="tx2"/>
                </a:solidFill>
              </a:rPr>
              <a:t>Rx Cards in Use</a:t>
            </a:r>
            <a:endParaRPr lang="en-US" sz="1200" b="1" i="1" dirty="0" smtClean="0">
              <a:solidFill>
                <a:schemeClr val="tx2"/>
              </a:solidFill>
              <a:latin typeface="Arial" pitchFamily="34" charset="0"/>
              <a:cs typeface="Arial" pitchFamily="34" charset="0"/>
            </a:endParaRPr>
          </a:p>
        </p:txBody>
      </p:sp>
      <p:sp>
        <p:nvSpPr>
          <p:cNvPr id="9" name="Take-away Box"/>
          <p:cNvSpPr/>
          <p:nvPr/>
        </p:nvSpPr>
        <p:spPr bwMode="blackWhite">
          <a:xfrm>
            <a:off x="914400" y="5549900"/>
            <a:ext cx="7315200" cy="503428"/>
          </a:xfrm>
          <a:prstGeom prst="roundRect">
            <a:avLst/>
          </a:prstGeom>
          <a:solidFill>
            <a:srgbClr val="C7CBD7"/>
          </a:solidFill>
          <a:ln w="12700" cap="flat" cmpd="sng" algn="ctr">
            <a:noFill/>
            <a:prstDash val="solid"/>
            <a:round/>
            <a:headEnd type="none" w="med" len="med"/>
            <a:tailEnd type="none" w="med" len="med"/>
          </a:ln>
          <a:effectLst/>
        </p:spPr>
        <p:txBody>
          <a:bodyPr vert="horz" wrap="square" lIns="100584" tIns="45719" rIns="100584" bIns="45719" numCol="1" rtlCol="0" anchor="ctr" anchorCtr="0" compatLnSpc="1">
            <a:prstTxWarp prst="textNoShape">
              <a:avLst/>
            </a:prstTxWarp>
          </a:bodyPr>
          <a:lstStyle/>
          <a:p>
            <a:pPr algn="ctr"/>
            <a:r>
              <a:rPr lang="en-US" sz="1600" b="1" dirty="0" smtClean="0">
                <a:solidFill>
                  <a:srgbClr val="000000"/>
                </a:solidFill>
                <a:latin typeface="Arial"/>
              </a:rPr>
              <a:t>Findings suggest that FENTORA copay redemptions will continue to grow linearly as cards are activated in the marketplace   </a:t>
            </a:r>
            <a:endParaRPr lang="en-US" sz="1600" b="1" dirty="0">
              <a:solidFill>
                <a:srgbClr val="000000"/>
              </a:solidFill>
              <a:latin typeface="Arial"/>
            </a:endParaRPr>
          </a:p>
        </p:txBody>
      </p:sp>
      <p:sp>
        <p:nvSpPr>
          <p:cNvPr id="6" name="TextBox 5"/>
          <p:cNvSpPr txBox="1"/>
          <p:nvPr/>
        </p:nvSpPr>
        <p:spPr>
          <a:xfrm>
            <a:off x="7579829" y="4232371"/>
            <a:ext cx="995785" cy="276999"/>
          </a:xfrm>
          <a:prstGeom prst="rect">
            <a:avLst/>
          </a:prstGeom>
          <a:noFill/>
        </p:spPr>
        <p:txBody>
          <a:bodyPr wrap="none" rtlCol="0">
            <a:spAutoFit/>
          </a:bodyPr>
          <a:lstStyle/>
          <a:p>
            <a:r>
              <a:rPr lang="en-US" sz="1200" dirty="0" smtClean="0"/>
              <a:t>(# of Cards)</a:t>
            </a:r>
            <a:endParaRPr lang="en-US" sz="1200" dirty="0"/>
          </a:p>
        </p:txBody>
      </p:sp>
    </p:spTree>
    <p:extLst>
      <p:ext uri="{BB962C8B-B14F-4D97-AF65-F5344CB8AC3E}">
        <p14:creationId xmlns:p14="http://schemas.microsoft.com/office/powerpoint/2010/main" val="2504270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7"/>
            <a:ext cx="8275637" cy="624524"/>
          </a:xfrm>
        </p:spPr>
        <p:txBody>
          <a:bodyPr/>
          <a:lstStyle/>
          <a:p>
            <a:r>
              <a:rPr lang="en-US" sz="1800" b="1" dirty="0" smtClean="0"/>
              <a:t>Uses of Rx Savings Cards stabilize to about half a use per month quickly after they are first activated</a:t>
            </a:r>
            <a:endParaRPr lang="en-US" sz="1800" b="1" dirty="0"/>
          </a:p>
        </p:txBody>
      </p:sp>
      <p:sp>
        <p:nvSpPr>
          <p:cNvPr id="4" name="Slide Number Placeholder 3"/>
          <p:cNvSpPr>
            <a:spLocks noGrp="1"/>
          </p:cNvSpPr>
          <p:nvPr>
            <p:ph type="sldNum" sz="quarter" idx="10"/>
          </p:nvPr>
        </p:nvSpPr>
        <p:spPr/>
        <p:txBody>
          <a:bodyPr/>
          <a:lstStyle/>
          <a:p>
            <a:pPr>
              <a:defRPr/>
            </a:pPr>
            <a:fld id="{B96F2637-D3B6-4864-87AE-A1451DE58652}" type="slidenum">
              <a:rPr lang="en-US" smtClean="0"/>
              <a:pPr>
                <a:defRPr/>
              </a:pPr>
              <a:t>16</a:t>
            </a:fld>
            <a:endParaRPr lang="en-US" dirty="0"/>
          </a:p>
        </p:txBody>
      </p:sp>
      <p:sp>
        <p:nvSpPr>
          <p:cNvPr id="10" name="Sourcing Footnote"/>
          <p:cNvSpPr txBox="1"/>
          <p:nvPr/>
        </p:nvSpPr>
        <p:spPr bwMode="blackWhite">
          <a:xfrm>
            <a:off x="133064" y="6138610"/>
            <a:ext cx="8229600" cy="490182"/>
          </a:xfrm>
          <a:prstGeom prst="rect">
            <a:avLst/>
          </a:prstGeom>
          <a:noFill/>
        </p:spPr>
        <p:txBody>
          <a:bodyPr vert="horz" wrap="square" lIns="91439" tIns="45719" rIns="91439" bIns="45719" rtlCol="0" anchor="b">
            <a:noAutofit/>
          </a:bodyPr>
          <a:lstStyle/>
          <a:p>
            <a:r>
              <a:rPr lang="en-US" sz="1000" i="1" dirty="0" smtClean="0">
                <a:solidFill>
                  <a:srgbClr val="000000"/>
                </a:solidFill>
                <a:latin typeface="Arial"/>
              </a:rPr>
              <a:t>Sources</a:t>
            </a:r>
            <a:r>
              <a:rPr lang="en-US" sz="1000" i="1" dirty="0">
                <a:solidFill>
                  <a:srgbClr val="000000"/>
                </a:solidFill>
                <a:latin typeface="Arial"/>
              </a:rPr>
              <a:t>: </a:t>
            </a:r>
            <a:r>
              <a:rPr lang="en-US" sz="1000" i="1" dirty="0" smtClean="0">
                <a:solidFill>
                  <a:srgbClr val="000000"/>
                </a:solidFill>
                <a:latin typeface="Arial"/>
              </a:rPr>
              <a:t>Fentora_Rx_Savings_Card_Voucher_Redemptions.txt.gz </a:t>
            </a:r>
            <a:r>
              <a:rPr lang="en-US" sz="1000" i="1" dirty="0">
                <a:solidFill>
                  <a:srgbClr val="000000"/>
                </a:solidFill>
                <a:latin typeface="Arial"/>
              </a:rPr>
              <a:t>received 10/4/2012 </a:t>
            </a:r>
            <a:endParaRPr lang="en-US" sz="1000" i="1" dirty="0" smtClean="0">
              <a:solidFill>
                <a:srgbClr val="000000"/>
              </a:solidFill>
              <a:latin typeface="Arial"/>
            </a:endParaRPr>
          </a:p>
          <a:p>
            <a:r>
              <a:rPr lang="en-US" sz="1000" i="1" dirty="0" smtClean="0">
                <a:solidFill>
                  <a:srgbClr val="000000"/>
                </a:solidFill>
                <a:latin typeface="Arial"/>
              </a:rPr>
              <a:t>                Fentora_Rx_Savings_Card_Copay_Redemptions.txt.gz </a:t>
            </a:r>
            <a:r>
              <a:rPr lang="en-US" sz="1000" i="1" dirty="0">
                <a:solidFill>
                  <a:srgbClr val="000000"/>
                </a:solidFill>
                <a:latin typeface="Arial"/>
              </a:rPr>
              <a:t>received </a:t>
            </a:r>
            <a:r>
              <a:rPr lang="en-US" sz="1000" i="1" dirty="0" smtClean="0">
                <a:solidFill>
                  <a:srgbClr val="000000"/>
                </a:solidFill>
                <a:latin typeface="Arial"/>
              </a:rPr>
              <a:t>10/4/2012</a:t>
            </a:r>
            <a:endParaRPr lang="en-US" sz="1000" i="1" dirty="0">
              <a:solidFill>
                <a:srgbClr val="000000"/>
              </a:solidFill>
              <a:latin typeface="Arial"/>
            </a:endParaRPr>
          </a:p>
        </p:txBody>
      </p:sp>
      <p:graphicFrame>
        <p:nvGraphicFramePr>
          <p:cNvPr id="7" name="Chart 6"/>
          <p:cNvGraphicFramePr/>
          <p:nvPr>
            <p:extLst>
              <p:ext uri="{D42A27DB-BD31-4B8C-83A1-F6EECF244321}">
                <p14:modId xmlns:p14="http://schemas.microsoft.com/office/powerpoint/2010/main" val="430596979"/>
              </p:ext>
            </p:extLst>
          </p:nvPr>
        </p:nvGraphicFramePr>
        <p:xfrm>
          <a:off x="436652" y="1595121"/>
          <a:ext cx="8341588" cy="4043680"/>
        </p:xfrm>
        <a:graphic>
          <a:graphicData uri="http://schemas.openxmlformats.org/drawingml/2006/chart">
            <c:chart xmlns:c="http://schemas.openxmlformats.org/drawingml/2006/chart" xmlns:r="http://schemas.openxmlformats.org/officeDocument/2006/relationships" r:id="rId3"/>
          </a:graphicData>
        </a:graphic>
      </p:graphicFrame>
      <p:sp>
        <p:nvSpPr>
          <p:cNvPr id="8" name="Road Sign"/>
          <p:cNvSpPr txBox="1">
            <a:spLocks noChangeArrowheads="1"/>
          </p:cNvSpPr>
          <p:nvPr/>
        </p:nvSpPr>
        <p:spPr bwMode="blackWhite">
          <a:xfrm>
            <a:off x="7086600" y="0"/>
            <a:ext cx="2057400" cy="274638"/>
          </a:xfrm>
          <a:prstGeom prst="rect">
            <a:avLst/>
          </a:prstGeom>
          <a:noFill/>
          <a:ln w="12700">
            <a:noFill/>
            <a:miter lim="800000"/>
            <a:headEnd/>
            <a:tailEnd/>
          </a:ln>
          <a:effectLst/>
        </p:spPr>
        <p:txBody>
          <a:bodyPr wrap="none" anchor="b"/>
          <a:lstStyle/>
          <a:p>
            <a:pPr algn="r">
              <a:spcBef>
                <a:spcPct val="50000"/>
              </a:spcBef>
              <a:spcAft>
                <a:spcPct val="50000"/>
              </a:spcAft>
            </a:pPr>
            <a:r>
              <a:rPr lang="en-US" sz="1200" b="1" dirty="0">
                <a:solidFill>
                  <a:schemeClr val="tx2"/>
                </a:solidFill>
              </a:rPr>
              <a:t>Appendix: </a:t>
            </a:r>
            <a:r>
              <a:rPr lang="en-US" sz="1200" b="1" dirty="0" smtClean="0">
                <a:solidFill>
                  <a:schemeClr val="tx2"/>
                </a:solidFill>
              </a:rPr>
              <a:t>Uses per Rx Card</a:t>
            </a:r>
            <a:endParaRPr lang="en-US" sz="1200" b="1" i="1" dirty="0" smtClean="0">
              <a:solidFill>
                <a:schemeClr val="tx2"/>
              </a:solidFill>
              <a:latin typeface="Arial" pitchFamily="34" charset="0"/>
              <a:cs typeface="Arial" pitchFamily="34" charset="0"/>
            </a:endParaRPr>
          </a:p>
        </p:txBody>
      </p:sp>
      <p:sp>
        <p:nvSpPr>
          <p:cNvPr id="9" name="Take-away Box"/>
          <p:cNvSpPr/>
          <p:nvPr/>
        </p:nvSpPr>
        <p:spPr bwMode="blackWhite">
          <a:xfrm>
            <a:off x="914400" y="5549900"/>
            <a:ext cx="7315200" cy="503428"/>
          </a:xfrm>
          <a:prstGeom prst="roundRect">
            <a:avLst/>
          </a:prstGeom>
          <a:solidFill>
            <a:srgbClr val="C7CBD7"/>
          </a:solidFill>
          <a:ln w="12700" cap="flat" cmpd="sng" algn="ctr">
            <a:noFill/>
            <a:prstDash val="solid"/>
            <a:round/>
            <a:headEnd type="none" w="med" len="med"/>
            <a:tailEnd type="none" w="med" len="med"/>
          </a:ln>
          <a:effectLst/>
        </p:spPr>
        <p:txBody>
          <a:bodyPr vert="horz" wrap="square" lIns="100584" tIns="45719" rIns="100584" bIns="45719" numCol="1" rtlCol="0" anchor="ctr" anchorCtr="0" compatLnSpc="1">
            <a:prstTxWarp prst="textNoShape">
              <a:avLst/>
            </a:prstTxWarp>
          </a:bodyPr>
          <a:lstStyle/>
          <a:p>
            <a:pPr algn="ctr"/>
            <a:r>
              <a:rPr lang="en-US" sz="1600" b="1" dirty="0" smtClean="0">
                <a:solidFill>
                  <a:srgbClr val="000000"/>
                </a:solidFill>
                <a:latin typeface="Arial"/>
              </a:rPr>
              <a:t>Findings suggest that FENTORA copay redemptions will continue to grow linearly as cards are activated in the marketplace   </a:t>
            </a:r>
            <a:endParaRPr lang="en-US" sz="1600" b="1" dirty="0">
              <a:solidFill>
                <a:srgbClr val="000000"/>
              </a:solidFill>
              <a:latin typeface="Arial"/>
            </a:endParaRPr>
          </a:p>
        </p:txBody>
      </p:sp>
    </p:spTree>
    <p:extLst>
      <p:ext uri="{BB962C8B-B14F-4D97-AF65-F5344CB8AC3E}">
        <p14:creationId xmlns:p14="http://schemas.microsoft.com/office/powerpoint/2010/main" val="3371125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178" name="Line 2"/>
          <p:cNvSpPr>
            <a:spLocks noChangeShapeType="1"/>
          </p:cNvSpPr>
          <p:nvPr/>
        </p:nvSpPr>
        <p:spPr bwMode="auto">
          <a:xfrm flipV="1">
            <a:off x="793750" y="2303463"/>
            <a:ext cx="4384675" cy="2778125"/>
          </a:xfrm>
          <a:prstGeom prst="line">
            <a:avLst/>
          </a:prstGeom>
          <a:noFill/>
          <a:ln w="25400">
            <a:solidFill>
              <a:srgbClr val="800000"/>
            </a:solidFill>
            <a:round/>
            <a:headEnd/>
            <a:tailEnd/>
          </a:ln>
          <a:effectLst/>
        </p:spPr>
        <p:txBody>
          <a:bodyPr anchor="ctr"/>
          <a:lstStyle/>
          <a:p>
            <a:endParaRPr lang="en-US" dirty="0"/>
          </a:p>
        </p:txBody>
      </p:sp>
      <p:sp>
        <p:nvSpPr>
          <p:cNvPr id="1074179" name="Line 3"/>
          <p:cNvSpPr>
            <a:spLocks noChangeShapeType="1"/>
          </p:cNvSpPr>
          <p:nvPr/>
        </p:nvSpPr>
        <p:spPr bwMode="gray">
          <a:xfrm rot="5400000" flipH="1" flipV="1">
            <a:off x="4085432" y="1777206"/>
            <a:ext cx="6350" cy="6599237"/>
          </a:xfrm>
          <a:prstGeom prst="line">
            <a:avLst/>
          </a:prstGeom>
          <a:noFill/>
          <a:ln w="28575">
            <a:solidFill>
              <a:schemeClr val="bg2"/>
            </a:solidFill>
            <a:round/>
            <a:headEnd/>
            <a:tailEnd type="triangle" w="med" len="med"/>
          </a:ln>
          <a:effectLst/>
        </p:spPr>
        <p:txBody>
          <a:bodyPr wrap="none" anchor="ctr"/>
          <a:lstStyle/>
          <a:p>
            <a:endParaRPr lang="en-US" dirty="0"/>
          </a:p>
        </p:txBody>
      </p:sp>
      <p:sp>
        <p:nvSpPr>
          <p:cNvPr id="1074180" name="AutoShape 4"/>
          <p:cNvSpPr>
            <a:spLocks noChangeArrowheads="1"/>
          </p:cNvSpPr>
          <p:nvPr/>
        </p:nvSpPr>
        <p:spPr bwMode="auto">
          <a:xfrm>
            <a:off x="2359025" y="5291829"/>
            <a:ext cx="4646613" cy="1321006"/>
          </a:xfrm>
          <a:prstGeom prst="wedgeRoundRectCallout">
            <a:avLst>
              <a:gd name="adj1" fmla="val -59329"/>
              <a:gd name="adj2" fmla="val -159662"/>
              <a:gd name="adj3" fmla="val 16667"/>
            </a:avLst>
          </a:prstGeom>
          <a:solidFill>
            <a:srgbClr val="C7CBD7"/>
          </a:solidFill>
          <a:ln w="12700" algn="ctr">
            <a:noFill/>
            <a:round/>
            <a:headEnd/>
            <a:tailEnd/>
          </a:ln>
        </p:spPr>
        <p:txBody>
          <a:bodyPr wrap="square" lIns="100584" rIns="100584" anchor="ctr">
            <a:noAutofit/>
          </a:bodyPr>
          <a:lstStyle/>
          <a:p>
            <a:pPr marL="173038" indent="-173038" algn="l" fontAlgn="auto">
              <a:spcBef>
                <a:spcPts val="0"/>
              </a:spcBef>
              <a:spcAft>
                <a:spcPts val="0"/>
              </a:spcAft>
              <a:buFont typeface="Arial" pitchFamily="34" charset="0"/>
              <a:buChar char="•"/>
              <a:defRPr/>
            </a:pPr>
            <a:endParaRPr lang="en-US" sz="1600" kern="0" dirty="0">
              <a:solidFill>
                <a:srgbClr val="000000"/>
              </a:solidFill>
            </a:endParaRPr>
          </a:p>
        </p:txBody>
      </p:sp>
      <p:sp>
        <p:nvSpPr>
          <p:cNvPr id="1074181" name="Rectangle 5"/>
          <p:cNvSpPr>
            <a:spLocks noGrp="1" noChangeArrowheads="1"/>
          </p:cNvSpPr>
          <p:nvPr>
            <p:ph type="title"/>
          </p:nvPr>
        </p:nvSpPr>
        <p:spPr>
          <a:xfrm>
            <a:off x="430213" y="315594"/>
            <a:ext cx="8275637" cy="624524"/>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800" b="1" dirty="0"/>
              <a:t>The profitability of </a:t>
            </a:r>
            <a:r>
              <a:rPr lang="en-US" sz="1800" b="1" dirty="0" smtClean="0"/>
              <a:t>the marketing </a:t>
            </a:r>
            <a:r>
              <a:rPr lang="en-US" sz="1800" b="1" dirty="0"/>
              <a:t>programs </a:t>
            </a:r>
            <a:r>
              <a:rPr lang="en-US" sz="1800" b="1" dirty="0" smtClean="0"/>
              <a:t>has been </a:t>
            </a:r>
            <a:r>
              <a:rPr lang="en-US" sz="1800" b="1" dirty="0"/>
              <a:t>defined </a:t>
            </a:r>
            <a:r>
              <a:rPr lang="en-US" sz="1800" b="1" dirty="0" smtClean="0"/>
              <a:t>as marginal </a:t>
            </a:r>
            <a:r>
              <a:rPr lang="en-US" sz="1800" b="1" dirty="0"/>
              <a:t>Return on Investment (mROI</a:t>
            </a:r>
            <a:r>
              <a:rPr lang="en-US" sz="1800" b="1" dirty="0" smtClean="0"/>
              <a:t>), incremental </a:t>
            </a:r>
            <a:r>
              <a:rPr lang="en-US" sz="1800" b="1" dirty="0"/>
              <a:t>profit at a given activity </a:t>
            </a:r>
            <a:r>
              <a:rPr lang="en-US" sz="1800" b="1" dirty="0" smtClean="0"/>
              <a:t>level</a:t>
            </a:r>
            <a:endParaRPr lang="en-US" sz="1800" b="1" dirty="0"/>
          </a:p>
        </p:txBody>
      </p:sp>
      <p:sp>
        <p:nvSpPr>
          <p:cNvPr id="1074190" name="Arc 14"/>
          <p:cNvSpPr>
            <a:spLocks/>
          </p:cNvSpPr>
          <p:nvPr/>
        </p:nvSpPr>
        <p:spPr bwMode="gray">
          <a:xfrm rot="10426198" flipV="1">
            <a:off x="668338" y="2224088"/>
            <a:ext cx="5057775" cy="2559050"/>
          </a:xfrm>
          <a:custGeom>
            <a:avLst/>
            <a:gdLst>
              <a:gd name="G0" fmla="+- 7 0 0"/>
              <a:gd name="G1" fmla="+- 21600 0 0"/>
              <a:gd name="G2" fmla="+- 21600 0 0"/>
              <a:gd name="T0" fmla="*/ 0 w 21607"/>
              <a:gd name="T1" fmla="*/ 0 h 21600"/>
              <a:gd name="T2" fmla="*/ 21607 w 21607"/>
              <a:gd name="T3" fmla="*/ 21600 h 21600"/>
              <a:gd name="T4" fmla="*/ 7 w 21607"/>
              <a:gd name="T5" fmla="*/ 21600 h 21600"/>
            </a:gdLst>
            <a:ahLst/>
            <a:cxnLst>
              <a:cxn ang="0">
                <a:pos x="T0" y="T1"/>
              </a:cxn>
              <a:cxn ang="0">
                <a:pos x="T2" y="T3"/>
              </a:cxn>
              <a:cxn ang="0">
                <a:pos x="T4" y="T5"/>
              </a:cxn>
            </a:cxnLst>
            <a:rect l="0" t="0" r="r" b="b"/>
            <a:pathLst>
              <a:path w="21607" h="21600" fill="none" extrusionOk="0">
                <a:moveTo>
                  <a:pt x="0" y="0"/>
                </a:moveTo>
                <a:cubicBezTo>
                  <a:pt x="2" y="0"/>
                  <a:pt x="4" y="-1"/>
                  <a:pt x="7" y="0"/>
                </a:cubicBezTo>
                <a:cubicBezTo>
                  <a:pt x="11936" y="0"/>
                  <a:pt x="21607" y="9670"/>
                  <a:pt x="21607" y="21600"/>
                </a:cubicBezTo>
              </a:path>
              <a:path w="21607" h="21600" stroke="0" extrusionOk="0">
                <a:moveTo>
                  <a:pt x="0" y="0"/>
                </a:moveTo>
                <a:cubicBezTo>
                  <a:pt x="2" y="0"/>
                  <a:pt x="4" y="-1"/>
                  <a:pt x="7" y="0"/>
                </a:cubicBezTo>
                <a:cubicBezTo>
                  <a:pt x="11936" y="0"/>
                  <a:pt x="21607" y="9670"/>
                  <a:pt x="21607" y="21600"/>
                </a:cubicBezTo>
                <a:lnTo>
                  <a:pt x="7" y="21600"/>
                </a:lnTo>
                <a:close/>
              </a:path>
            </a:pathLst>
          </a:custGeom>
          <a:noFill/>
          <a:ln w="25400">
            <a:solidFill>
              <a:schemeClr val="accent1"/>
            </a:solidFill>
            <a:round/>
            <a:headEnd/>
            <a:tailEnd/>
          </a:ln>
          <a:effectLst/>
        </p:spPr>
        <p:txBody>
          <a:bodyPr wrap="none" anchor="ctr"/>
          <a:lstStyle/>
          <a:p>
            <a:endParaRPr lang="en-US" dirty="0"/>
          </a:p>
        </p:txBody>
      </p:sp>
      <p:sp>
        <p:nvSpPr>
          <p:cNvPr id="1074191" name="Text Box 15"/>
          <p:cNvSpPr txBox="1">
            <a:spLocks noChangeArrowheads="1"/>
          </p:cNvSpPr>
          <p:nvPr/>
        </p:nvSpPr>
        <p:spPr bwMode="gray">
          <a:xfrm>
            <a:off x="1039813" y="1755775"/>
            <a:ext cx="3175000" cy="687388"/>
          </a:xfrm>
          <a:prstGeom prst="rect">
            <a:avLst/>
          </a:prstGeom>
          <a:noFill/>
          <a:ln w="12700">
            <a:noFill/>
            <a:miter lim="800000"/>
            <a:headEnd/>
            <a:tailEnd/>
          </a:ln>
          <a:effectLst/>
        </p:spPr>
        <p:txBody>
          <a:bodyPr>
            <a:spAutoFit/>
          </a:bodyPr>
          <a:lstStyle/>
          <a:p>
            <a:pPr algn="l"/>
            <a:r>
              <a:rPr lang="en-US" sz="1300" dirty="0">
                <a:solidFill>
                  <a:schemeClr val="accent1"/>
                </a:solidFill>
              </a:rPr>
              <a:t>Gross Sales $$ </a:t>
            </a:r>
            <a:r>
              <a:rPr lang="en-US" sz="1300" b="0" dirty="0">
                <a:solidFill>
                  <a:schemeClr val="accent1"/>
                </a:solidFill>
              </a:rPr>
              <a:t>=</a:t>
            </a:r>
          </a:p>
          <a:p>
            <a:pPr algn="l"/>
            <a:r>
              <a:rPr lang="en-US" sz="1300" b="0" dirty="0">
                <a:solidFill>
                  <a:schemeClr val="accent1"/>
                </a:solidFill>
              </a:rPr>
              <a:t>Sales impact of activity with or without additional years of carryover credit</a:t>
            </a:r>
          </a:p>
        </p:txBody>
      </p:sp>
      <p:sp>
        <p:nvSpPr>
          <p:cNvPr id="1074192" name="Text Box 16"/>
          <p:cNvSpPr txBox="1">
            <a:spLocks noChangeArrowheads="1"/>
          </p:cNvSpPr>
          <p:nvPr/>
        </p:nvSpPr>
        <p:spPr bwMode="gray">
          <a:xfrm>
            <a:off x="4478338" y="3935413"/>
            <a:ext cx="3698875" cy="290512"/>
          </a:xfrm>
          <a:prstGeom prst="rect">
            <a:avLst/>
          </a:prstGeom>
          <a:noFill/>
          <a:ln w="12700">
            <a:noFill/>
            <a:miter lim="800000"/>
            <a:headEnd/>
            <a:tailEnd/>
          </a:ln>
          <a:effectLst/>
        </p:spPr>
        <p:txBody>
          <a:bodyPr>
            <a:spAutoFit/>
          </a:bodyPr>
          <a:lstStyle/>
          <a:p>
            <a:pPr algn="l"/>
            <a:r>
              <a:rPr lang="en-US" sz="1300" dirty="0">
                <a:solidFill>
                  <a:srgbClr val="FF6600"/>
                </a:solidFill>
              </a:rPr>
              <a:t>Profit</a:t>
            </a:r>
            <a:r>
              <a:rPr lang="en-US" sz="1300" b="0" dirty="0">
                <a:solidFill>
                  <a:srgbClr val="FF6600"/>
                </a:solidFill>
              </a:rPr>
              <a:t>= 2 - 3</a:t>
            </a:r>
          </a:p>
        </p:txBody>
      </p:sp>
      <p:sp>
        <p:nvSpPr>
          <p:cNvPr id="1074193" name="Text Box 17"/>
          <p:cNvSpPr txBox="1">
            <a:spLocks noChangeArrowheads="1"/>
          </p:cNvSpPr>
          <p:nvPr/>
        </p:nvSpPr>
        <p:spPr bwMode="gray">
          <a:xfrm>
            <a:off x="6915150" y="5172075"/>
            <a:ext cx="2228850" cy="304800"/>
          </a:xfrm>
          <a:prstGeom prst="rect">
            <a:avLst/>
          </a:prstGeom>
          <a:noFill/>
          <a:ln w="12700">
            <a:noFill/>
            <a:miter lim="800000"/>
            <a:headEnd/>
            <a:tailEnd/>
          </a:ln>
          <a:effectLst/>
        </p:spPr>
        <p:txBody>
          <a:bodyPr>
            <a:spAutoFit/>
          </a:bodyPr>
          <a:lstStyle/>
          <a:p>
            <a:r>
              <a:rPr lang="en-US" sz="1400" dirty="0">
                <a:solidFill>
                  <a:schemeClr val="bg2"/>
                </a:solidFill>
              </a:rPr>
              <a:t>Promotion Activity</a:t>
            </a:r>
          </a:p>
        </p:txBody>
      </p:sp>
      <p:sp>
        <p:nvSpPr>
          <p:cNvPr id="1074194" name="Arc 18"/>
          <p:cNvSpPr>
            <a:spLocks/>
          </p:cNvSpPr>
          <p:nvPr/>
        </p:nvSpPr>
        <p:spPr bwMode="gray">
          <a:xfrm rot="10800000" flipV="1">
            <a:off x="825500" y="2495550"/>
            <a:ext cx="4781550" cy="2582863"/>
          </a:xfrm>
          <a:custGeom>
            <a:avLst/>
            <a:gdLst>
              <a:gd name="G0" fmla="+- 108 0 0"/>
              <a:gd name="G1" fmla="+- 21600 0 0"/>
              <a:gd name="G2" fmla="+- 21600 0 0"/>
              <a:gd name="T0" fmla="*/ 0 w 21708"/>
              <a:gd name="T1" fmla="*/ 0 h 21600"/>
              <a:gd name="T2" fmla="*/ 21708 w 21708"/>
              <a:gd name="T3" fmla="*/ 21600 h 21600"/>
              <a:gd name="T4" fmla="*/ 108 w 21708"/>
              <a:gd name="T5" fmla="*/ 21600 h 21600"/>
            </a:gdLst>
            <a:ahLst/>
            <a:cxnLst>
              <a:cxn ang="0">
                <a:pos x="T0" y="T1"/>
              </a:cxn>
              <a:cxn ang="0">
                <a:pos x="T2" y="T3"/>
              </a:cxn>
              <a:cxn ang="0">
                <a:pos x="T4" y="T5"/>
              </a:cxn>
            </a:cxnLst>
            <a:rect l="0" t="0" r="r" b="b"/>
            <a:pathLst>
              <a:path w="21708" h="21600" fill="none" extrusionOk="0">
                <a:moveTo>
                  <a:pt x="0" y="0"/>
                </a:moveTo>
                <a:cubicBezTo>
                  <a:pt x="36" y="0"/>
                  <a:pt x="72" y="-1"/>
                  <a:pt x="108" y="0"/>
                </a:cubicBezTo>
                <a:cubicBezTo>
                  <a:pt x="12037" y="0"/>
                  <a:pt x="21708" y="9670"/>
                  <a:pt x="21708" y="21600"/>
                </a:cubicBezTo>
              </a:path>
              <a:path w="21708" h="21600" stroke="0" extrusionOk="0">
                <a:moveTo>
                  <a:pt x="0" y="0"/>
                </a:moveTo>
                <a:cubicBezTo>
                  <a:pt x="36" y="0"/>
                  <a:pt x="72" y="-1"/>
                  <a:pt x="108" y="0"/>
                </a:cubicBezTo>
                <a:cubicBezTo>
                  <a:pt x="12037" y="0"/>
                  <a:pt x="21708" y="9670"/>
                  <a:pt x="21708" y="21600"/>
                </a:cubicBezTo>
                <a:lnTo>
                  <a:pt x="108" y="21600"/>
                </a:lnTo>
                <a:close/>
              </a:path>
            </a:pathLst>
          </a:custGeom>
          <a:noFill/>
          <a:ln w="25400">
            <a:solidFill>
              <a:srgbClr val="008000"/>
            </a:solidFill>
            <a:round/>
            <a:headEnd/>
            <a:tailEnd/>
          </a:ln>
          <a:effectLst/>
        </p:spPr>
        <p:txBody>
          <a:bodyPr wrap="none" anchor="ctr"/>
          <a:lstStyle/>
          <a:p>
            <a:endParaRPr lang="en-US" dirty="0"/>
          </a:p>
        </p:txBody>
      </p:sp>
      <p:sp>
        <p:nvSpPr>
          <p:cNvPr id="1074195" name="Text Box 19"/>
          <p:cNvSpPr txBox="1">
            <a:spLocks noChangeArrowheads="1"/>
          </p:cNvSpPr>
          <p:nvPr/>
        </p:nvSpPr>
        <p:spPr bwMode="gray">
          <a:xfrm>
            <a:off x="4119563" y="3109913"/>
            <a:ext cx="2162175" cy="290512"/>
          </a:xfrm>
          <a:prstGeom prst="rect">
            <a:avLst/>
          </a:prstGeom>
          <a:noFill/>
          <a:ln w="12700">
            <a:noFill/>
            <a:miter lim="800000"/>
            <a:headEnd/>
            <a:tailEnd/>
          </a:ln>
          <a:effectLst/>
        </p:spPr>
        <p:txBody>
          <a:bodyPr wrap="none">
            <a:spAutoFit/>
          </a:bodyPr>
          <a:lstStyle/>
          <a:p>
            <a:pPr algn="l"/>
            <a:r>
              <a:rPr lang="en-US" sz="1300" dirty="0">
                <a:solidFill>
                  <a:srgbClr val="800000"/>
                </a:solidFill>
              </a:rPr>
              <a:t>Promotion Activity Costs</a:t>
            </a:r>
            <a:endParaRPr lang="en-US" sz="1300" b="0" dirty="0">
              <a:solidFill>
                <a:srgbClr val="800000"/>
              </a:solidFill>
            </a:endParaRPr>
          </a:p>
        </p:txBody>
      </p:sp>
      <p:sp>
        <p:nvSpPr>
          <p:cNvPr id="1074196" name="Text Box 20"/>
          <p:cNvSpPr txBox="1">
            <a:spLocks noChangeArrowheads="1"/>
          </p:cNvSpPr>
          <p:nvPr/>
        </p:nvSpPr>
        <p:spPr bwMode="auto">
          <a:xfrm>
            <a:off x="1903413" y="1328254"/>
            <a:ext cx="4981575" cy="336550"/>
          </a:xfrm>
          <a:prstGeom prst="rect">
            <a:avLst/>
          </a:prstGeom>
          <a:noFill/>
          <a:ln w="12700">
            <a:noFill/>
            <a:miter lim="800000"/>
            <a:headEnd/>
            <a:tailEnd/>
          </a:ln>
          <a:effectLst/>
        </p:spPr>
        <p:txBody>
          <a:bodyPr>
            <a:spAutoFit/>
          </a:bodyPr>
          <a:lstStyle/>
          <a:p>
            <a:pPr>
              <a:spcBef>
                <a:spcPct val="50000"/>
              </a:spcBef>
            </a:pPr>
            <a:r>
              <a:rPr lang="en-US" sz="1600" b="1" dirty="0"/>
              <a:t>Profitability of Promotion Effort for a Channel</a:t>
            </a:r>
          </a:p>
        </p:txBody>
      </p:sp>
      <p:sp>
        <p:nvSpPr>
          <p:cNvPr id="1074197" name="Text Box 21"/>
          <p:cNvSpPr txBox="1">
            <a:spLocks noChangeArrowheads="1"/>
          </p:cNvSpPr>
          <p:nvPr/>
        </p:nvSpPr>
        <p:spPr bwMode="gray">
          <a:xfrm>
            <a:off x="5772150" y="2406650"/>
            <a:ext cx="3035300" cy="687388"/>
          </a:xfrm>
          <a:prstGeom prst="rect">
            <a:avLst/>
          </a:prstGeom>
          <a:noFill/>
          <a:ln w="12700">
            <a:noFill/>
            <a:miter lim="800000"/>
            <a:headEnd/>
            <a:tailEnd/>
          </a:ln>
          <a:effectLst/>
        </p:spPr>
        <p:txBody>
          <a:bodyPr>
            <a:spAutoFit/>
          </a:bodyPr>
          <a:lstStyle/>
          <a:p>
            <a:pPr algn="l"/>
            <a:r>
              <a:rPr lang="en-US" sz="1300" dirty="0">
                <a:solidFill>
                  <a:srgbClr val="008000"/>
                </a:solidFill>
              </a:rPr>
              <a:t>Net Sales $$ </a:t>
            </a:r>
            <a:r>
              <a:rPr lang="en-US" sz="1300" b="0" dirty="0">
                <a:solidFill>
                  <a:srgbClr val="008000"/>
                </a:solidFill>
              </a:rPr>
              <a:t>=</a:t>
            </a:r>
          </a:p>
          <a:p>
            <a:pPr algn="l"/>
            <a:r>
              <a:rPr lang="en-US" sz="1300" b="0" dirty="0">
                <a:solidFill>
                  <a:srgbClr val="008000"/>
                </a:solidFill>
              </a:rPr>
              <a:t>Gross sales multiplied by the gross to net margin</a:t>
            </a:r>
          </a:p>
        </p:txBody>
      </p:sp>
      <p:sp>
        <p:nvSpPr>
          <p:cNvPr id="1074198" name="Line 22"/>
          <p:cNvSpPr>
            <a:spLocks noChangeShapeType="1"/>
          </p:cNvSpPr>
          <p:nvPr/>
        </p:nvSpPr>
        <p:spPr bwMode="gray">
          <a:xfrm flipH="1" flipV="1">
            <a:off x="793750" y="1730375"/>
            <a:ext cx="0" cy="3343275"/>
          </a:xfrm>
          <a:prstGeom prst="line">
            <a:avLst/>
          </a:prstGeom>
          <a:noFill/>
          <a:ln w="28575">
            <a:solidFill>
              <a:schemeClr val="bg2"/>
            </a:solidFill>
            <a:round/>
            <a:headEnd/>
            <a:tailEnd type="triangle" w="med" len="med"/>
          </a:ln>
          <a:effectLst/>
        </p:spPr>
        <p:txBody>
          <a:bodyPr wrap="none" anchor="ctr"/>
          <a:lstStyle/>
          <a:p>
            <a:endParaRPr lang="en-US" dirty="0"/>
          </a:p>
        </p:txBody>
      </p:sp>
      <p:sp>
        <p:nvSpPr>
          <p:cNvPr id="1074199" name="Text Box 23"/>
          <p:cNvSpPr txBox="1">
            <a:spLocks noChangeArrowheads="1"/>
          </p:cNvSpPr>
          <p:nvPr/>
        </p:nvSpPr>
        <p:spPr bwMode="gray">
          <a:xfrm rot="16200000">
            <a:off x="-288925" y="3059113"/>
            <a:ext cx="1730375" cy="304800"/>
          </a:xfrm>
          <a:prstGeom prst="rect">
            <a:avLst/>
          </a:prstGeom>
          <a:noFill/>
          <a:ln w="12700">
            <a:noFill/>
            <a:miter lim="800000"/>
            <a:headEnd/>
            <a:tailEnd/>
          </a:ln>
          <a:effectLst/>
        </p:spPr>
        <p:txBody>
          <a:bodyPr>
            <a:spAutoFit/>
          </a:bodyPr>
          <a:lstStyle/>
          <a:p>
            <a:r>
              <a:rPr lang="en-US" sz="1400" dirty="0">
                <a:solidFill>
                  <a:schemeClr val="bg2"/>
                </a:solidFill>
              </a:rPr>
              <a:t>$ MM</a:t>
            </a:r>
          </a:p>
        </p:txBody>
      </p:sp>
      <p:sp>
        <p:nvSpPr>
          <p:cNvPr id="1074201" name="Line 25"/>
          <p:cNvSpPr>
            <a:spLocks noChangeShapeType="1"/>
          </p:cNvSpPr>
          <p:nvPr/>
        </p:nvSpPr>
        <p:spPr bwMode="auto">
          <a:xfrm>
            <a:off x="2190750" y="2543175"/>
            <a:ext cx="280988" cy="307975"/>
          </a:xfrm>
          <a:prstGeom prst="line">
            <a:avLst/>
          </a:prstGeom>
          <a:noFill/>
          <a:ln w="12700">
            <a:solidFill>
              <a:schemeClr val="tx1"/>
            </a:solidFill>
            <a:round/>
            <a:headEnd/>
            <a:tailEnd type="triangle" w="med" len="med"/>
          </a:ln>
          <a:effectLst/>
        </p:spPr>
        <p:txBody>
          <a:bodyPr anchor="ctr"/>
          <a:lstStyle/>
          <a:p>
            <a:endParaRPr lang="en-US" dirty="0"/>
          </a:p>
        </p:txBody>
      </p:sp>
      <p:sp>
        <p:nvSpPr>
          <p:cNvPr id="1074202" name="AutoShape 26"/>
          <p:cNvSpPr>
            <a:spLocks noChangeArrowheads="1"/>
          </p:cNvSpPr>
          <p:nvPr/>
        </p:nvSpPr>
        <p:spPr bwMode="auto">
          <a:xfrm>
            <a:off x="912813" y="1612900"/>
            <a:ext cx="246062" cy="249238"/>
          </a:xfrm>
          <a:prstGeom prst="flowChartConnector">
            <a:avLst/>
          </a:prstGeom>
          <a:solidFill>
            <a:schemeClr val="accent1"/>
          </a:solidFill>
          <a:ln w="12700">
            <a:noFill/>
            <a:round/>
            <a:headEnd/>
            <a:tailEnd/>
          </a:ln>
          <a:effectLst/>
        </p:spPr>
        <p:txBody>
          <a:bodyPr wrap="none" anchor="ctr"/>
          <a:lstStyle/>
          <a:p>
            <a:pPr algn="ctr"/>
            <a:r>
              <a:rPr lang="en-US" sz="1600" b="0" dirty="0">
                <a:solidFill>
                  <a:schemeClr val="bg1"/>
                </a:solidFill>
              </a:rPr>
              <a:t>1</a:t>
            </a:r>
          </a:p>
        </p:txBody>
      </p:sp>
      <p:sp>
        <p:nvSpPr>
          <p:cNvPr id="1074203" name="AutoShape 27"/>
          <p:cNvSpPr>
            <a:spLocks noChangeArrowheads="1"/>
          </p:cNvSpPr>
          <p:nvPr/>
        </p:nvSpPr>
        <p:spPr bwMode="auto">
          <a:xfrm>
            <a:off x="5634038" y="2295525"/>
            <a:ext cx="246062" cy="249238"/>
          </a:xfrm>
          <a:prstGeom prst="flowChartConnector">
            <a:avLst/>
          </a:prstGeom>
          <a:solidFill>
            <a:srgbClr val="008000"/>
          </a:solidFill>
          <a:ln w="12700">
            <a:noFill/>
            <a:round/>
            <a:headEnd/>
            <a:tailEnd/>
          </a:ln>
          <a:effectLst/>
        </p:spPr>
        <p:txBody>
          <a:bodyPr wrap="none" anchor="ctr"/>
          <a:lstStyle/>
          <a:p>
            <a:pPr algn="ctr"/>
            <a:r>
              <a:rPr lang="en-US" sz="1600" b="0" dirty="0">
                <a:solidFill>
                  <a:schemeClr val="bg1"/>
                </a:solidFill>
              </a:rPr>
              <a:t>2</a:t>
            </a:r>
          </a:p>
        </p:txBody>
      </p:sp>
      <p:sp>
        <p:nvSpPr>
          <p:cNvPr id="1074204" name="AutoShape 28"/>
          <p:cNvSpPr>
            <a:spLocks noChangeArrowheads="1"/>
          </p:cNvSpPr>
          <p:nvPr/>
        </p:nvSpPr>
        <p:spPr bwMode="auto">
          <a:xfrm>
            <a:off x="3981450" y="3038475"/>
            <a:ext cx="246063" cy="249238"/>
          </a:xfrm>
          <a:prstGeom prst="flowChartConnector">
            <a:avLst/>
          </a:prstGeom>
          <a:solidFill>
            <a:srgbClr val="800000"/>
          </a:solidFill>
          <a:ln w="12700">
            <a:noFill/>
            <a:round/>
            <a:headEnd/>
            <a:tailEnd/>
          </a:ln>
          <a:effectLst/>
        </p:spPr>
        <p:txBody>
          <a:bodyPr wrap="none" anchor="ctr"/>
          <a:lstStyle/>
          <a:p>
            <a:pPr algn="ctr"/>
            <a:r>
              <a:rPr lang="en-US" sz="1600" b="0" dirty="0">
                <a:solidFill>
                  <a:schemeClr val="bg1"/>
                </a:solidFill>
              </a:rPr>
              <a:t>3</a:t>
            </a:r>
          </a:p>
        </p:txBody>
      </p:sp>
      <p:sp>
        <p:nvSpPr>
          <p:cNvPr id="1074205" name="AutoShape 29"/>
          <p:cNvSpPr>
            <a:spLocks noChangeArrowheads="1"/>
          </p:cNvSpPr>
          <p:nvPr/>
        </p:nvSpPr>
        <p:spPr bwMode="auto">
          <a:xfrm>
            <a:off x="4337050" y="3810000"/>
            <a:ext cx="246063" cy="249238"/>
          </a:xfrm>
          <a:prstGeom prst="flowChartConnector">
            <a:avLst/>
          </a:prstGeom>
          <a:solidFill>
            <a:srgbClr val="FF6600"/>
          </a:solidFill>
          <a:ln w="12700">
            <a:noFill/>
            <a:round/>
            <a:headEnd/>
            <a:tailEnd/>
          </a:ln>
          <a:effectLst/>
        </p:spPr>
        <p:txBody>
          <a:bodyPr wrap="none" anchor="ctr"/>
          <a:lstStyle/>
          <a:p>
            <a:pPr algn="ctr"/>
            <a:r>
              <a:rPr lang="en-US" sz="1600" b="0" dirty="0">
                <a:solidFill>
                  <a:schemeClr val="bg1"/>
                </a:solidFill>
              </a:rPr>
              <a:t>4</a:t>
            </a:r>
          </a:p>
        </p:txBody>
      </p:sp>
      <p:sp>
        <p:nvSpPr>
          <p:cNvPr id="1074206" name="Freeform 30"/>
          <p:cNvSpPr>
            <a:spLocks/>
          </p:cNvSpPr>
          <p:nvPr/>
        </p:nvSpPr>
        <p:spPr bwMode="auto">
          <a:xfrm>
            <a:off x="804863" y="3541713"/>
            <a:ext cx="3997325" cy="1520825"/>
          </a:xfrm>
          <a:custGeom>
            <a:avLst/>
            <a:gdLst/>
            <a:ahLst/>
            <a:cxnLst>
              <a:cxn ang="0">
                <a:pos x="0" y="958"/>
              </a:cxn>
              <a:cxn ang="0">
                <a:pos x="223" y="587"/>
              </a:cxn>
              <a:cxn ang="0">
                <a:pos x="604" y="215"/>
              </a:cxn>
              <a:cxn ang="0">
                <a:pos x="1319" y="1"/>
              </a:cxn>
              <a:cxn ang="0">
                <a:pos x="1988" y="224"/>
              </a:cxn>
              <a:cxn ang="0">
                <a:pos x="2360" y="624"/>
              </a:cxn>
              <a:cxn ang="0">
                <a:pos x="2518" y="958"/>
              </a:cxn>
            </a:cxnLst>
            <a:rect l="0" t="0" r="r" b="b"/>
            <a:pathLst>
              <a:path w="2518" h="958">
                <a:moveTo>
                  <a:pt x="0" y="958"/>
                </a:moveTo>
                <a:cubicBezTo>
                  <a:pt x="37" y="896"/>
                  <a:pt x="122" y="711"/>
                  <a:pt x="223" y="587"/>
                </a:cubicBezTo>
                <a:cubicBezTo>
                  <a:pt x="324" y="463"/>
                  <a:pt x="421" y="313"/>
                  <a:pt x="604" y="215"/>
                </a:cubicBezTo>
                <a:cubicBezTo>
                  <a:pt x="787" y="117"/>
                  <a:pt x="1088" y="0"/>
                  <a:pt x="1319" y="1"/>
                </a:cubicBezTo>
                <a:cubicBezTo>
                  <a:pt x="1550" y="2"/>
                  <a:pt x="1815" y="120"/>
                  <a:pt x="1988" y="224"/>
                </a:cubicBezTo>
                <a:cubicBezTo>
                  <a:pt x="2161" y="328"/>
                  <a:pt x="2272" y="502"/>
                  <a:pt x="2360" y="624"/>
                </a:cubicBezTo>
                <a:cubicBezTo>
                  <a:pt x="2448" y="746"/>
                  <a:pt x="2485" y="888"/>
                  <a:pt x="2518" y="958"/>
                </a:cubicBezTo>
              </a:path>
            </a:pathLst>
          </a:custGeom>
          <a:noFill/>
          <a:ln w="25400" cap="flat" cmpd="sng">
            <a:solidFill>
              <a:srgbClr val="FF6600"/>
            </a:solidFill>
            <a:prstDash val="solid"/>
            <a:round/>
            <a:headEnd/>
            <a:tailEnd/>
          </a:ln>
          <a:effectLst/>
        </p:spPr>
        <p:txBody>
          <a:bodyPr anchor="ctr"/>
          <a:lstStyle/>
          <a:p>
            <a:endParaRPr lang="en-US" dirty="0"/>
          </a:p>
        </p:txBody>
      </p:sp>
      <p:sp>
        <p:nvSpPr>
          <p:cNvPr id="1074207" name="Line 31"/>
          <p:cNvSpPr>
            <a:spLocks noChangeShapeType="1"/>
          </p:cNvSpPr>
          <p:nvPr/>
        </p:nvSpPr>
        <p:spPr bwMode="auto">
          <a:xfrm>
            <a:off x="1895475" y="3810000"/>
            <a:ext cx="0" cy="146050"/>
          </a:xfrm>
          <a:prstGeom prst="line">
            <a:avLst/>
          </a:prstGeom>
          <a:noFill/>
          <a:ln w="12700">
            <a:solidFill>
              <a:schemeClr val="tx1"/>
            </a:solidFill>
            <a:round/>
            <a:headEnd/>
            <a:tailEnd/>
          </a:ln>
          <a:effectLst/>
        </p:spPr>
        <p:txBody>
          <a:bodyPr anchor="ctr"/>
          <a:lstStyle/>
          <a:p>
            <a:endParaRPr lang="en-US" dirty="0"/>
          </a:p>
        </p:txBody>
      </p:sp>
      <p:sp>
        <p:nvSpPr>
          <p:cNvPr id="1074208" name="Line 32"/>
          <p:cNvSpPr>
            <a:spLocks noChangeShapeType="1"/>
          </p:cNvSpPr>
          <p:nvPr/>
        </p:nvSpPr>
        <p:spPr bwMode="auto">
          <a:xfrm>
            <a:off x="1795463" y="3883025"/>
            <a:ext cx="0" cy="1193800"/>
          </a:xfrm>
          <a:prstGeom prst="line">
            <a:avLst/>
          </a:prstGeom>
          <a:noFill/>
          <a:ln w="12700">
            <a:solidFill>
              <a:schemeClr val="bg2"/>
            </a:solidFill>
            <a:prstDash val="dash"/>
            <a:round/>
            <a:headEnd/>
            <a:tailEnd/>
          </a:ln>
          <a:effectLst/>
        </p:spPr>
        <p:txBody>
          <a:bodyPr anchor="ctr"/>
          <a:lstStyle/>
          <a:p>
            <a:endParaRPr lang="en-US" dirty="0"/>
          </a:p>
        </p:txBody>
      </p:sp>
      <p:sp>
        <p:nvSpPr>
          <p:cNvPr id="1074209" name="Text Box 33"/>
          <p:cNvSpPr txBox="1">
            <a:spLocks noChangeArrowheads="1"/>
          </p:cNvSpPr>
          <p:nvPr/>
        </p:nvSpPr>
        <p:spPr bwMode="auto">
          <a:xfrm>
            <a:off x="1179513" y="5097463"/>
            <a:ext cx="1223962" cy="290512"/>
          </a:xfrm>
          <a:prstGeom prst="rect">
            <a:avLst/>
          </a:prstGeom>
          <a:noFill/>
          <a:ln w="12700">
            <a:noFill/>
            <a:miter lim="800000"/>
            <a:headEnd/>
            <a:tailEnd/>
          </a:ln>
          <a:effectLst/>
        </p:spPr>
        <p:txBody>
          <a:bodyPr>
            <a:spAutoFit/>
          </a:bodyPr>
          <a:lstStyle/>
          <a:p>
            <a:pPr>
              <a:spcBef>
                <a:spcPct val="50000"/>
              </a:spcBef>
            </a:pPr>
            <a:r>
              <a:rPr lang="en-US" sz="1300" b="0" dirty="0"/>
              <a:t>Activity Level</a:t>
            </a:r>
          </a:p>
        </p:txBody>
      </p:sp>
      <p:grpSp>
        <p:nvGrpSpPr>
          <p:cNvPr id="2" name="Group 34"/>
          <p:cNvGrpSpPr>
            <a:grpSpLocks/>
          </p:cNvGrpSpPr>
          <p:nvPr/>
        </p:nvGrpSpPr>
        <p:grpSpPr bwMode="auto">
          <a:xfrm>
            <a:off x="1630363" y="3810000"/>
            <a:ext cx="265112" cy="155575"/>
            <a:chOff x="1189" y="2562"/>
            <a:chExt cx="167" cy="98"/>
          </a:xfrm>
        </p:grpSpPr>
        <p:sp>
          <p:nvSpPr>
            <p:cNvPr id="1074211" name="Line 35"/>
            <p:cNvSpPr>
              <a:spLocks noChangeShapeType="1"/>
            </p:cNvSpPr>
            <p:nvPr/>
          </p:nvSpPr>
          <p:spPr bwMode="auto">
            <a:xfrm flipH="1">
              <a:off x="1189" y="2563"/>
              <a:ext cx="165" cy="93"/>
            </a:xfrm>
            <a:prstGeom prst="line">
              <a:avLst/>
            </a:prstGeom>
            <a:noFill/>
            <a:ln w="28575">
              <a:solidFill>
                <a:schemeClr val="tx1"/>
              </a:solidFill>
              <a:round/>
              <a:headEnd/>
              <a:tailEnd/>
            </a:ln>
            <a:effectLst/>
          </p:spPr>
          <p:txBody>
            <a:bodyPr anchor="ctr"/>
            <a:lstStyle/>
            <a:p>
              <a:endParaRPr lang="en-US" dirty="0"/>
            </a:p>
          </p:txBody>
        </p:sp>
        <p:sp>
          <p:nvSpPr>
            <p:cNvPr id="1074212" name="Line 36"/>
            <p:cNvSpPr>
              <a:spLocks noChangeShapeType="1"/>
            </p:cNvSpPr>
            <p:nvPr/>
          </p:nvSpPr>
          <p:spPr bwMode="auto">
            <a:xfrm>
              <a:off x="1189" y="2660"/>
              <a:ext cx="167" cy="0"/>
            </a:xfrm>
            <a:prstGeom prst="line">
              <a:avLst/>
            </a:prstGeom>
            <a:noFill/>
            <a:ln w="12700">
              <a:solidFill>
                <a:schemeClr val="tx1"/>
              </a:solidFill>
              <a:round/>
              <a:headEnd/>
              <a:tailEnd/>
            </a:ln>
            <a:effectLst/>
          </p:spPr>
          <p:txBody>
            <a:bodyPr anchor="ctr"/>
            <a:lstStyle/>
            <a:p>
              <a:endParaRPr lang="en-US" dirty="0"/>
            </a:p>
          </p:txBody>
        </p:sp>
        <p:sp>
          <p:nvSpPr>
            <p:cNvPr id="1074213" name="Line 37"/>
            <p:cNvSpPr>
              <a:spLocks noChangeShapeType="1"/>
            </p:cNvSpPr>
            <p:nvPr/>
          </p:nvSpPr>
          <p:spPr bwMode="auto">
            <a:xfrm>
              <a:off x="1356" y="2562"/>
              <a:ext cx="0" cy="90"/>
            </a:xfrm>
            <a:prstGeom prst="line">
              <a:avLst/>
            </a:prstGeom>
            <a:noFill/>
            <a:ln w="12700">
              <a:solidFill>
                <a:schemeClr val="tx1"/>
              </a:solidFill>
              <a:round/>
              <a:headEnd/>
              <a:tailEnd/>
            </a:ln>
            <a:effectLst/>
          </p:spPr>
          <p:txBody>
            <a:bodyPr anchor="ctr"/>
            <a:lstStyle/>
            <a:p>
              <a:endParaRPr lang="en-US" dirty="0"/>
            </a:p>
          </p:txBody>
        </p:sp>
      </p:grpSp>
      <p:sp>
        <p:nvSpPr>
          <p:cNvPr id="1074214" name="Line 38"/>
          <p:cNvSpPr>
            <a:spLocks noChangeShapeType="1"/>
          </p:cNvSpPr>
          <p:nvPr/>
        </p:nvSpPr>
        <p:spPr bwMode="auto">
          <a:xfrm flipH="1">
            <a:off x="4059238" y="5394325"/>
            <a:ext cx="1339850" cy="639763"/>
          </a:xfrm>
          <a:prstGeom prst="line">
            <a:avLst/>
          </a:prstGeom>
          <a:noFill/>
          <a:ln w="12700">
            <a:solidFill>
              <a:schemeClr val="tx1"/>
            </a:solidFill>
            <a:round/>
            <a:headEnd/>
            <a:tailEnd/>
          </a:ln>
          <a:effectLst/>
        </p:spPr>
        <p:txBody>
          <a:bodyPr anchor="ctr"/>
          <a:lstStyle/>
          <a:p>
            <a:endParaRPr lang="en-US" dirty="0"/>
          </a:p>
        </p:txBody>
      </p:sp>
      <p:sp>
        <p:nvSpPr>
          <p:cNvPr id="1074215" name="Line 39"/>
          <p:cNvSpPr>
            <a:spLocks noChangeShapeType="1"/>
          </p:cNvSpPr>
          <p:nvPr/>
        </p:nvSpPr>
        <p:spPr bwMode="auto">
          <a:xfrm>
            <a:off x="4059238" y="6046788"/>
            <a:ext cx="1355725" cy="0"/>
          </a:xfrm>
          <a:prstGeom prst="line">
            <a:avLst/>
          </a:prstGeom>
          <a:noFill/>
          <a:ln w="12700">
            <a:solidFill>
              <a:schemeClr val="tx1"/>
            </a:solidFill>
            <a:round/>
            <a:headEnd/>
            <a:tailEnd/>
          </a:ln>
          <a:effectLst/>
        </p:spPr>
        <p:txBody>
          <a:bodyPr anchor="ctr"/>
          <a:lstStyle/>
          <a:p>
            <a:endParaRPr lang="en-US" dirty="0"/>
          </a:p>
        </p:txBody>
      </p:sp>
      <p:sp>
        <p:nvSpPr>
          <p:cNvPr id="1074216" name="Line 40"/>
          <p:cNvSpPr>
            <a:spLocks noChangeShapeType="1"/>
          </p:cNvSpPr>
          <p:nvPr/>
        </p:nvSpPr>
        <p:spPr bwMode="auto">
          <a:xfrm>
            <a:off x="5414963" y="5387975"/>
            <a:ext cx="0" cy="661988"/>
          </a:xfrm>
          <a:prstGeom prst="line">
            <a:avLst/>
          </a:prstGeom>
          <a:noFill/>
          <a:ln w="12700">
            <a:solidFill>
              <a:schemeClr val="tx1"/>
            </a:solidFill>
            <a:round/>
            <a:headEnd/>
            <a:tailEnd/>
          </a:ln>
          <a:effectLst/>
        </p:spPr>
        <p:txBody>
          <a:bodyPr anchor="ctr"/>
          <a:lstStyle/>
          <a:p>
            <a:endParaRPr lang="en-US" dirty="0"/>
          </a:p>
        </p:txBody>
      </p:sp>
      <p:sp>
        <p:nvSpPr>
          <p:cNvPr id="1074217" name="Text Box 41"/>
          <p:cNvSpPr txBox="1">
            <a:spLocks noChangeArrowheads="1"/>
          </p:cNvSpPr>
          <p:nvPr/>
        </p:nvSpPr>
        <p:spPr bwMode="auto">
          <a:xfrm>
            <a:off x="4465638" y="6040438"/>
            <a:ext cx="811212" cy="290512"/>
          </a:xfrm>
          <a:prstGeom prst="rect">
            <a:avLst/>
          </a:prstGeom>
          <a:noFill/>
          <a:ln w="12700">
            <a:noFill/>
            <a:miter lim="800000"/>
            <a:headEnd/>
            <a:tailEnd/>
          </a:ln>
          <a:effectLst/>
        </p:spPr>
        <p:txBody>
          <a:bodyPr>
            <a:spAutoFit/>
          </a:bodyPr>
          <a:lstStyle/>
          <a:p>
            <a:pPr algn="l">
              <a:spcBef>
                <a:spcPct val="50000"/>
              </a:spcBef>
            </a:pPr>
            <a:r>
              <a:rPr lang="en-US" sz="1300" b="0" dirty="0"/>
              <a:t>$ 100</a:t>
            </a:r>
          </a:p>
        </p:txBody>
      </p:sp>
      <p:sp>
        <p:nvSpPr>
          <p:cNvPr id="1074218" name="Text Box 42"/>
          <p:cNvSpPr txBox="1">
            <a:spLocks noChangeArrowheads="1"/>
          </p:cNvSpPr>
          <p:nvPr/>
        </p:nvSpPr>
        <p:spPr bwMode="auto">
          <a:xfrm>
            <a:off x="5432425" y="5543550"/>
            <a:ext cx="811213" cy="290513"/>
          </a:xfrm>
          <a:prstGeom prst="rect">
            <a:avLst/>
          </a:prstGeom>
          <a:noFill/>
          <a:ln w="12700">
            <a:noFill/>
            <a:miter lim="800000"/>
            <a:headEnd/>
            <a:tailEnd/>
          </a:ln>
          <a:effectLst/>
        </p:spPr>
        <p:txBody>
          <a:bodyPr>
            <a:spAutoFit/>
          </a:bodyPr>
          <a:lstStyle/>
          <a:p>
            <a:pPr algn="l">
              <a:spcBef>
                <a:spcPct val="50000"/>
              </a:spcBef>
            </a:pPr>
            <a:r>
              <a:rPr lang="en-US" sz="1300" b="0" dirty="0"/>
              <a:t>$ 50</a:t>
            </a:r>
          </a:p>
        </p:txBody>
      </p:sp>
      <p:sp>
        <p:nvSpPr>
          <p:cNvPr id="1074219" name="Text Box 43"/>
          <p:cNvSpPr txBox="1">
            <a:spLocks noChangeArrowheads="1"/>
          </p:cNvSpPr>
          <p:nvPr/>
        </p:nvSpPr>
        <p:spPr bwMode="auto">
          <a:xfrm>
            <a:off x="4064000" y="6226175"/>
            <a:ext cx="1520825" cy="290513"/>
          </a:xfrm>
          <a:prstGeom prst="rect">
            <a:avLst/>
          </a:prstGeom>
          <a:noFill/>
          <a:ln w="12700">
            <a:noFill/>
            <a:miter lim="800000"/>
            <a:headEnd/>
            <a:tailEnd/>
          </a:ln>
          <a:effectLst/>
        </p:spPr>
        <p:txBody>
          <a:bodyPr>
            <a:spAutoFit/>
          </a:bodyPr>
          <a:lstStyle/>
          <a:p>
            <a:pPr>
              <a:spcBef>
                <a:spcPct val="50000"/>
              </a:spcBef>
            </a:pPr>
            <a:r>
              <a:rPr lang="en-US" sz="1300" b="0" dirty="0"/>
              <a:t>Unit activity cost</a:t>
            </a:r>
          </a:p>
        </p:txBody>
      </p:sp>
      <p:sp>
        <p:nvSpPr>
          <p:cNvPr id="1074220" name="Text Box 44"/>
          <p:cNvSpPr txBox="1">
            <a:spLocks noChangeArrowheads="1"/>
          </p:cNvSpPr>
          <p:nvPr/>
        </p:nvSpPr>
        <p:spPr bwMode="auto">
          <a:xfrm>
            <a:off x="5816600" y="5538788"/>
            <a:ext cx="855663" cy="290512"/>
          </a:xfrm>
          <a:prstGeom prst="rect">
            <a:avLst/>
          </a:prstGeom>
          <a:noFill/>
          <a:ln w="12700">
            <a:noFill/>
            <a:miter lim="800000"/>
            <a:headEnd/>
            <a:tailEnd/>
          </a:ln>
          <a:effectLst/>
        </p:spPr>
        <p:txBody>
          <a:bodyPr>
            <a:spAutoFit/>
          </a:bodyPr>
          <a:lstStyle/>
          <a:p>
            <a:pPr algn="l">
              <a:spcBef>
                <a:spcPct val="50000"/>
              </a:spcBef>
            </a:pPr>
            <a:r>
              <a:rPr lang="en-US" sz="1300" b="0" dirty="0"/>
              <a:t>Profit</a:t>
            </a:r>
          </a:p>
        </p:txBody>
      </p:sp>
      <p:sp>
        <p:nvSpPr>
          <p:cNvPr id="1074221" name="Text Box 45"/>
          <p:cNvSpPr txBox="1">
            <a:spLocks noChangeArrowheads="1"/>
          </p:cNvSpPr>
          <p:nvPr/>
        </p:nvSpPr>
        <p:spPr bwMode="auto">
          <a:xfrm>
            <a:off x="5548313" y="5926138"/>
            <a:ext cx="1355725" cy="530225"/>
          </a:xfrm>
          <a:prstGeom prst="rect">
            <a:avLst/>
          </a:prstGeom>
          <a:noFill/>
          <a:ln w="12700">
            <a:solidFill>
              <a:schemeClr val="bg2"/>
            </a:solidFill>
            <a:miter lim="800000"/>
            <a:headEnd/>
            <a:tailEnd/>
          </a:ln>
          <a:effectLst/>
        </p:spPr>
        <p:txBody>
          <a:bodyPr>
            <a:spAutoFit/>
          </a:bodyPr>
          <a:lstStyle/>
          <a:p>
            <a:pPr algn="l">
              <a:spcBef>
                <a:spcPct val="50000"/>
              </a:spcBef>
            </a:pPr>
            <a:r>
              <a:rPr lang="en-US" sz="1400" dirty="0"/>
              <a:t>mROI = 50/100 = 50%</a:t>
            </a:r>
          </a:p>
        </p:txBody>
      </p:sp>
      <p:sp>
        <p:nvSpPr>
          <p:cNvPr id="1074222" name="Text Box 46"/>
          <p:cNvSpPr txBox="1">
            <a:spLocks noChangeArrowheads="1"/>
          </p:cNvSpPr>
          <p:nvPr/>
        </p:nvSpPr>
        <p:spPr bwMode="auto">
          <a:xfrm>
            <a:off x="2711450" y="5457825"/>
            <a:ext cx="1519238" cy="687388"/>
          </a:xfrm>
          <a:prstGeom prst="rect">
            <a:avLst/>
          </a:prstGeom>
          <a:noFill/>
          <a:ln w="12700">
            <a:noFill/>
            <a:miter lim="800000"/>
            <a:headEnd/>
            <a:tailEnd/>
          </a:ln>
          <a:effectLst/>
        </p:spPr>
        <p:txBody>
          <a:bodyPr lIns="45720" rIns="45720">
            <a:spAutoFit/>
          </a:bodyPr>
          <a:lstStyle/>
          <a:p>
            <a:pPr algn="l">
              <a:spcBef>
                <a:spcPct val="50000"/>
              </a:spcBef>
            </a:pPr>
            <a:r>
              <a:rPr lang="en-US" sz="1300" b="0" dirty="0"/>
              <a:t>mROI (Incremental return at a given activity level)</a:t>
            </a:r>
          </a:p>
        </p:txBody>
      </p:sp>
      <p:sp>
        <p:nvSpPr>
          <p:cNvPr id="1074223" name="AutoShape 47"/>
          <p:cNvSpPr>
            <a:spLocks noChangeArrowheads="1"/>
          </p:cNvSpPr>
          <p:nvPr/>
        </p:nvSpPr>
        <p:spPr bwMode="auto">
          <a:xfrm>
            <a:off x="2498725" y="5421313"/>
            <a:ext cx="246063" cy="249237"/>
          </a:xfrm>
          <a:prstGeom prst="flowChartConnector">
            <a:avLst/>
          </a:prstGeom>
          <a:solidFill>
            <a:schemeClr val="tx1"/>
          </a:solidFill>
          <a:ln w="12700">
            <a:noFill/>
            <a:round/>
            <a:headEnd/>
            <a:tailEnd/>
          </a:ln>
          <a:effectLst/>
        </p:spPr>
        <p:txBody>
          <a:bodyPr wrap="none" anchor="ctr"/>
          <a:lstStyle/>
          <a:p>
            <a:pPr algn="ctr"/>
            <a:r>
              <a:rPr lang="en-US" sz="1600" b="0" dirty="0">
                <a:solidFill>
                  <a:schemeClr val="bg1"/>
                </a:solidFill>
              </a:rPr>
              <a:t>5</a:t>
            </a:r>
          </a:p>
        </p:txBody>
      </p:sp>
      <p:sp>
        <p:nvSpPr>
          <p:cNvPr id="1074224" name="AutoShape 48"/>
          <p:cNvSpPr>
            <a:spLocks noChangeArrowheads="1"/>
          </p:cNvSpPr>
          <p:nvPr/>
        </p:nvSpPr>
        <p:spPr bwMode="auto">
          <a:xfrm>
            <a:off x="1755775" y="5029200"/>
            <a:ext cx="88900" cy="88900"/>
          </a:xfrm>
          <a:prstGeom prst="flowChartConnector">
            <a:avLst/>
          </a:prstGeom>
          <a:solidFill>
            <a:schemeClr val="bg2"/>
          </a:solidFill>
          <a:ln w="12700">
            <a:noFill/>
            <a:round/>
            <a:headEnd/>
            <a:tailEnd/>
          </a:ln>
          <a:effectLst/>
        </p:spPr>
        <p:txBody>
          <a:bodyPr wrap="none" anchor="ctr"/>
          <a:lstStyle/>
          <a:p>
            <a:endParaRPr lang="en-US" dirty="0"/>
          </a:p>
        </p:txBody>
      </p:sp>
      <p:sp>
        <p:nvSpPr>
          <p:cNvPr id="42"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smtClean="0">
                <a:solidFill>
                  <a:srgbClr val="506772"/>
                </a:solidFill>
                <a:latin typeface="Arial"/>
              </a:rPr>
              <a:t>Appendix: Profitability Measure</a:t>
            </a:r>
            <a:endParaRPr lang="en-US" sz="1200" b="1" i="1" dirty="0">
              <a:solidFill>
                <a:srgbClr val="506772"/>
              </a:solidFill>
              <a:latin typeface="Arial"/>
            </a:endParaRPr>
          </a:p>
        </p:txBody>
      </p:sp>
      <p:graphicFrame>
        <p:nvGraphicFramePr>
          <p:cNvPr id="44" name="Illustration"/>
          <p:cNvGraphicFramePr>
            <a:graphicFrameLocks noGrp="1"/>
          </p:cNvGraphicFramePr>
          <p:nvPr/>
        </p:nvGraphicFramePr>
        <p:xfrm>
          <a:off x="7178040" y="1417319"/>
          <a:ext cx="1051560" cy="274320"/>
        </p:xfrm>
        <a:graphic>
          <a:graphicData uri="http://schemas.openxmlformats.org/drawingml/2006/table">
            <a:tbl>
              <a:tblPr firstRow="1" bandRow="1">
                <a:tableStyleId>{5C22544A-7EE6-4342-B048-85BDC9FD1C3A}</a:tableStyleId>
              </a:tblPr>
              <a:tblGrid>
                <a:gridCol w="1051560"/>
              </a:tblGrid>
              <a:tr h="274320">
                <a:tc>
                  <a:txBody>
                    <a:bodyPr/>
                    <a:lstStyle/>
                    <a:p>
                      <a:pPr algn="ctr"/>
                      <a:r>
                        <a:rPr kumimoji="0" lang="en-US" sz="1200" b="1" i="1" u="none" baseline="0" dirty="0" smtClean="0">
                          <a:solidFill>
                            <a:srgbClr val="506772"/>
                          </a:solidFill>
                          <a:effectLst/>
                          <a:latin typeface="Arial"/>
                        </a:rPr>
                        <a:t>Illustration</a:t>
                      </a:r>
                      <a:endParaRPr kumimoji="0" lang="en-US" sz="1200" b="1" i="1" u="none" baseline="0" dirty="0">
                        <a:solidFill>
                          <a:srgbClr val="506772"/>
                        </a:solidFill>
                        <a:effectLst/>
                        <a:latin typeface="Arial"/>
                      </a:endParaRPr>
                    </a:p>
                  </a:txBody>
                  <a:tcPr marL="0" marR="0" marT="45719" marB="45719" anchor="b">
                    <a:lnL w="12700" cmpd="sng">
                      <a:noFill/>
                    </a:lnL>
                    <a:lnR w="12700" cmpd="sng">
                      <a:noFill/>
                    </a:lnR>
                    <a:lnT w="25400" cmpd="sng">
                      <a:solidFill>
                        <a:srgbClr val="506772"/>
                      </a:solidFill>
                    </a:lnT>
                    <a:lnB w="25400" cmpd="sng">
                      <a:solidFill>
                        <a:srgbClr val="506772"/>
                      </a:solidFill>
                    </a:lnB>
                    <a:solidFill>
                      <a:schemeClr val="accent1">
                        <a:alpha val="0"/>
                      </a:schemeClr>
                    </a:solidFill>
                  </a:tcPr>
                </a:tc>
              </a:tr>
            </a:tbl>
          </a:graphicData>
        </a:graphic>
      </p:graphicFrame>
      <p:sp>
        <p:nvSpPr>
          <p:cNvPr id="45" name="Slide Number Placeholder 3"/>
          <p:cNvSpPr>
            <a:spLocks noGrp="1"/>
          </p:cNvSpPr>
          <p:nvPr>
            <p:ph type="sldNum" sz="quarter" idx="10"/>
          </p:nvPr>
        </p:nvSpPr>
        <p:spPr>
          <a:xfrm>
            <a:off x="4114800" y="6648450"/>
            <a:ext cx="914400" cy="136525"/>
          </a:xfrm>
        </p:spPr>
        <p:txBody>
          <a:bodyPr/>
          <a:lstStyle/>
          <a:p>
            <a:pPr>
              <a:defRPr/>
            </a:pPr>
            <a:fld id="{89AB29E5-74C5-4D9A-AC25-C30EA368B0EA}" type="slidenum">
              <a:rPr lang="en-US" smtClean="0"/>
              <a:pPr>
                <a:defRPr/>
              </a:pPr>
              <a:t>17</a:t>
            </a:fld>
            <a:endParaRPr lang="en-US" dirty="0"/>
          </a:p>
        </p:txBody>
      </p:sp>
    </p:spTree>
    <p:extLst>
      <p:ext uri="{BB962C8B-B14F-4D97-AF65-F5344CB8AC3E}">
        <p14:creationId xmlns:p14="http://schemas.microsoft.com/office/powerpoint/2010/main" val="3855975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30213" y="315595"/>
            <a:ext cx="8275637" cy="624524"/>
          </a:xfrm>
        </p:spPr>
        <p:txBody>
          <a:bodyPr/>
          <a:lstStyle/>
          <a:p>
            <a:r>
              <a:rPr lang="en-US" sz="1800" b="1" dirty="0" smtClean="0"/>
              <a:t>The prescriber universe for 2013 FENTORA marketing mix planning is based on the current FENTORA targeting guidelines and REMS enrollment</a:t>
            </a:r>
          </a:p>
        </p:txBody>
      </p:sp>
      <p:sp>
        <p:nvSpPr>
          <p:cNvPr id="28" name="Slide Number Placeholder 19"/>
          <p:cNvSpPr>
            <a:spLocks noGrp="1"/>
          </p:cNvSpPr>
          <p:nvPr>
            <p:ph type="sldNum" sz="quarter" idx="10"/>
          </p:nvPr>
        </p:nvSpPr>
        <p:spPr/>
        <p:txBody>
          <a:bodyPr/>
          <a:lstStyle/>
          <a:p>
            <a:pPr>
              <a:defRPr/>
            </a:pPr>
            <a:fld id="{B96F2637-D3B6-4864-87AE-A1451DE58652}" type="slidenum">
              <a:rPr lang="en-US" smtClean="0"/>
              <a:pPr>
                <a:defRPr/>
              </a:pPr>
              <a:t>18</a:t>
            </a:fld>
            <a:endParaRPr lang="en-US" dirty="0"/>
          </a:p>
        </p:txBody>
      </p:sp>
      <p:sp>
        <p:nvSpPr>
          <p:cNvPr id="54"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a:solidFill>
                  <a:schemeClr val="tx2"/>
                </a:solidFill>
                <a:latin typeface="Arial" pitchFamily="34" charset="0"/>
                <a:cs typeface="Arial" pitchFamily="34" charset="0"/>
              </a:rPr>
              <a:t>Appendix: </a:t>
            </a:r>
            <a:r>
              <a:rPr lang="en-US" sz="1200" b="1" i="1" dirty="0" smtClean="0">
                <a:solidFill>
                  <a:schemeClr val="tx2"/>
                </a:solidFill>
                <a:latin typeface="Arial"/>
              </a:rPr>
              <a:t>Prescriber Universe</a:t>
            </a:r>
          </a:p>
        </p:txBody>
      </p:sp>
      <p:grpSp>
        <p:nvGrpSpPr>
          <p:cNvPr id="2" name="Group 33"/>
          <p:cNvGrpSpPr/>
          <p:nvPr/>
        </p:nvGrpSpPr>
        <p:grpSpPr>
          <a:xfrm>
            <a:off x="191042" y="1282888"/>
            <a:ext cx="7042256" cy="5117902"/>
            <a:chOff x="191042" y="1323832"/>
            <a:chExt cx="7042256" cy="5117902"/>
          </a:xfrm>
        </p:grpSpPr>
        <p:sp>
          <p:nvSpPr>
            <p:cNvPr id="9" name="Oval 8"/>
            <p:cNvSpPr/>
            <p:nvPr/>
          </p:nvSpPr>
          <p:spPr bwMode="auto">
            <a:xfrm>
              <a:off x="191042" y="1323832"/>
              <a:ext cx="7042256" cy="5117902"/>
            </a:xfrm>
            <a:prstGeom prst="ellipse">
              <a:avLst/>
            </a:prstGeom>
            <a:solidFill>
              <a:schemeClr val="accent1">
                <a:lumMod val="20000"/>
                <a:lumOff val="80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dirty="0"/>
            </a:p>
          </p:txBody>
        </p:sp>
        <p:sp>
          <p:nvSpPr>
            <p:cNvPr id="16" name="Oval 15"/>
            <p:cNvSpPr/>
            <p:nvPr/>
          </p:nvSpPr>
          <p:spPr bwMode="auto">
            <a:xfrm>
              <a:off x="588587" y="1978926"/>
              <a:ext cx="6412713" cy="4430970"/>
            </a:xfrm>
            <a:prstGeom prst="ellipse">
              <a:avLst/>
            </a:prstGeom>
            <a:solidFill>
              <a:schemeClr val="accent1">
                <a:lumMod val="60000"/>
                <a:lumOff val="40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dirty="0"/>
            </a:p>
          </p:txBody>
        </p:sp>
        <p:sp>
          <p:nvSpPr>
            <p:cNvPr id="29" name="Oval 28"/>
            <p:cNvSpPr/>
            <p:nvPr/>
          </p:nvSpPr>
          <p:spPr bwMode="auto">
            <a:xfrm>
              <a:off x="764275" y="2825087"/>
              <a:ext cx="5964070" cy="3587079"/>
            </a:xfrm>
            <a:prstGeom prst="ellipse">
              <a:avLst/>
            </a:prstGeom>
            <a:solidFill>
              <a:srgbClr val="00B0F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dirty="0"/>
            </a:p>
          </p:txBody>
        </p:sp>
        <p:sp>
          <p:nvSpPr>
            <p:cNvPr id="15" name="Oval 14"/>
            <p:cNvSpPr/>
            <p:nvPr/>
          </p:nvSpPr>
          <p:spPr bwMode="auto">
            <a:xfrm>
              <a:off x="1042927" y="3739487"/>
              <a:ext cx="5338486" cy="2665872"/>
            </a:xfrm>
            <a:prstGeom prst="ellipse">
              <a:avLst/>
            </a:prstGeom>
            <a:solidFill>
              <a:srgbClr val="92D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dirty="0"/>
            </a:p>
          </p:txBody>
        </p:sp>
        <p:sp>
          <p:nvSpPr>
            <p:cNvPr id="14" name="Oval 13"/>
            <p:cNvSpPr/>
            <p:nvPr/>
          </p:nvSpPr>
          <p:spPr bwMode="auto">
            <a:xfrm>
              <a:off x="1815302" y="4421875"/>
              <a:ext cx="3793736" cy="1990383"/>
            </a:xfrm>
            <a:prstGeom prst="ellipse">
              <a:avLst/>
            </a:prstGeom>
            <a:solidFill>
              <a:schemeClr val="accent1"/>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sz="1600" b="1" dirty="0"/>
            </a:p>
          </p:txBody>
        </p:sp>
      </p:grpSp>
      <p:sp>
        <p:nvSpPr>
          <p:cNvPr id="11" name="TextBox 10"/>
          <p:cNvSpPr txBox="1"/>
          <p:nvPr/>
        </p:nvSpPr>
        <p:spPr>
          <a:xfrm>
            <a:off x="2190466" y="4967787"/>
            <a:ext cx="3002508" cy="646331"/>
          </a:xfrm>
          <a:prstGeom prst="rect">
            <a:avLst/>
          </a:prstGeom>
          <a:noFill/>
        </p:spPr>
        <p:txBody>
          <a:bodyPr wrap="square" rtlCol="0">
            <a:spAutoFit/>
          </a:bodyPr>
          <a:lstStyle/>
          <a:p>
            <a:pPr algn="ctr"/>
            <a:r>
              <a:rPr lang="en-US" sz="1800" b="1" dirty="0" smtClean="0">
                <a:solidFill>
                  <a:schemeClr val="bg1"/>
                </a:solidFill>
              </a:rPr>
              <a:t>FENTORA  (Decile 2-10)</a:t>
            </a:r>
          </a:p>
          <a:p>
            <a:pPr algn="ctr"/>
            <a:r>
              <a:rPr lang="en-US" sz="1800" b="1" i="1" dirty="0" smtClean="0">
                <a:solidFill>
                  <a:schemeClr val="bg1"/>
                </a:solidFill>
              </a:rPr>
              <a:t>(1,031 MDs)</a:t>
            </a:r>
            <a:endParaRPr lang="en-US" sz="1800" b="1" i="1" dirty="0">
              <a:solidFill>
                <a:schemeClr val="bg1"/>
              </a:solidFill>
            </a:endParaRPr>
          </a:p>
        </p:txBody>
      </p:sp>
      <p:sp>
        <p:nvSpPr>
          <p:cNvPr id="17" name="TextBox 16"/>
          <p:cNvSpPr txBox="1"/>
          <p:nvPr/>
        </p:nvSpPr>
        <p:spPr>
          <a:xfrm>
            <a:off x="2190466" y="3782715"/>
            <a:ext cx="3002508" cy="646331"/>
          </a:xfrm>
          <a:prstGeom prst="rect">
            <a:avLst/>
          </a:prstGeom>
          <a:noFill/>
        </p:spPr>
        <p:txBody>
          <a:bodyPr wrap="square" rtlCol="0">
            <a:spAutoFit/>
          </a:bodyPr>
          <a:lstStyle/>
          <a:p>
            <a:pPr algn="ctr"/>
            <a:r>
              <a:rPr lang="en-US" sz="1800" b="1" dirty="0" smtClean="0"/>
              <a:t>TIRF (Decile 5-10)</a:t>
            </a:r>
          </a:p>
          <a:p>
            <a:pPr algn="ctr"/>
            <a:r>
              <a:rPr lang="en-US" sz="1800" b="1" i="1" dirty="0" smtClean="0"/>
              <a:t>(364 MDs)</a:t>
            </a:r>
          </a:p>
        </p:txBody>
      </p:sp>
      <p:sp>
        <p:nvSpPr>
          <p:cNvPr id="18" name="TextBox 17"/>
          <p:cNvSpPr txBox="1"/>
          <p:nvPr/>
        </p:nvSpPr>
        <p:spPr>
          <a:xfrm>
            <a:off x="1954473" y="2133601"/>
            <a:ext cx="3474494" cy="646331"/>
          </a:xfrm>
          <a:prstGeom prst="rect">
            <a:avLst/>
          </a:prstGeom>
          <a:noFill/>
        </p:spPr>
        <p:txBody>
          <a:bodyPr wrap="square" rtlCol="0">
            <a:spAutoFit/>
          </a:bodyPr>
          <a:lstStyle/>
          <a:p>
            <a:pPr algn="ctr"/>
            <a:r>
              <a:rPr lang="en-US" sz="1800" b="1" dirty="0" smtClean="0"/>
              <a:t>PSAO &amp; LAO (Decile 5-10) </a:t>
            </a:r>
          </a:p>
          <a:p>
            <a:pPr algn="ctr"/>
            <a:r>
              <a:rPr lang="en-US" sz="1800" b="1" i="1" dirty="0" smtClean="0"/>
              <a:t>(8,956 MDs)</a:t>
            </a:r>
            <a:endParaRPr lang="en-US" sz="1800" b="1" i="1" dirty="0"/>
          </a:p>
        </p:txBody>
      </p:sp>
      <p:sp>
        <p:nvSpPr>
          <p:cNvPr id="19" name="TextBox 18"/>
          <p:cNvSpPr txBox="1"/>
          <p:nvPr/>
        </p:nvSpPr>
        <p:spPr>
          <a:xfrm>
            <a:off x="1760562" y="3092081"/>
            <a:ext cx="3862317" cy="615553"/>
          </a:xfrm>
          <a:prstGeom prst="rect">
            <a:avLst/>
          </a:prstGeom>
          <a:noFill/>
        </p:spPr>
        <p:txBody>
          <a:bodyPr wrap="square" rtlCol="0">
            <a:spAutoFit/>
          </a:bodyPr>
          <a:lstStyle/>
          <a:p>
            <a:pPr algn="ctr"/>
            <a:r>
              <a:rPr lang="en-US" sz="1800" b="1" dirty="0" smtClean="0"/>
              <a:t>ONC* PSAO &amp; LAO (Decile 4-10)</a:t>
            </a:r>
          </a:p>
          <a:p>
            <a:pPr algn="ctr"/>
            <a:r>
              <a:rPr lang="en-US" sz="1600" b="1" i="1" dirty="0" smtClean="0"/>
              <a:t>(890 MDs)</a:t>
            </a:r>
            <a:endParaRPr lang="en-US" sz="1600" b="1" i="1" dirty="0"/>
          </a:p>
        </p:txBody>
      </p:sp>
      <p:sp>
        <p:nvSpPr>
          <p:cNvPr id="21" name="Foot Notes"/>
          <p:cNvSpPr txBox="1"/>
          <p:nvPr/>
        </p:nvSpPr>
        <p:spPr bwMode="blackWhite">
          <a:xfrm>
            <a:off x="146712" y="6259032"/>
            <a:ext cx="8686800" cy="457200"/>
          </a:xfrm>
          <a:prstGeom prst="rect">
            <a:avLst/>
          </a:prstGeom>
          <a:noFill/>
        </p:spPr>
        <p:txBody>
          <a:bodyPr vert="horz" wrap="square" lIns="91439" tIns="45719" rIns="91439" bIns="45719" rtlCol="0" anchor="b">
            <a:noAutofit/>
          </a:bodyPr>
          <a:lstStyle/>
          <a:p>
            <a:r>
              <a:rPr lang="en-US" sz="900" i="1" dirty="0" smtClean="0">
                <a:solidFill>
                  <a:srgbClr val="000000"/>
                </a:solidFill>
                <a:latin typeface="Arial"/>
              </a:rPr>
              <a:t>*ONC Targets are prescribers assigned to  ONC Fentora Report Group in </a:t>
            </a:r>
            <a:r>
              <a:rPr lang="en-US" sz="900" i="1" dirty="0">
                <a:solidFill>
                  <a:srgbClr val="000000"/>
                </a:solidFill>
                <a:latin typeface="Arial"/>
              </a:rPr>
              <a:t>Fentora_Prescriber_Demo.txt.gz </a:t>
            </a:r>
            <a:r>
              <a:rPr lang="en-US" sz="900" i="1" dirty="0" smtClean="0">
                <a:solidFill>
                  <a:srgbClr val="000000"/>
                </a:solidFill>
                <a:latin typeface="Arial"/>
              </a:rPr>
              <a:t>recieved10/4/2012</a:t>
            </a:r>
          </a:p>
          <a:p>
            <a:r>
              <a:rPr lang="en-US" sz="900" i="1" dirty="0" smtClean="0">
                <a:solidFill>
                  <a:srgbClr val="000000"/>
                </a:solidFill>
                <a:latin typeface="Arial"/>
              </a:rPr>
              <a:t>†Assignment Based on REMS </a:t>
            </a:r>
            <a:r>
              <a:rPr lang="en-US" sz="900" i="1" dirty="0">
                <a:solidFill>
                  <a:srgbClr val="000000"/>
                </a:solidFill>
                <a:latin typeface="Arial"/>
              </a:rPr>
              <a:t>Status in </a:t>
            </a:r>
            <a:r>
              <a:rPr lang="en-US" sz="900" i="1" dirty="0" smtClean="0">
                <a:solidFill>
                  <a:srgbClr val="000000"/>
                </a:solidFill>
                <a:latin typeface="Arial"/>
              </a:rPr>
              <a:t>Fentora_Prescriber_Demo.txt.gz received 10/4/2012</a:t>
            </a:r>
            <a:endParaRPr lang="en-US" sz="900" i="1" dirty="0">
              <a:solidFill>
                <a:srgbClr val="000000"/>
              </a:solidFill>
              <a:latin typeface="Arial"/>
            </a:endParaRPr>
          </a:p>
        </p:txBody>
      </p:sp>
      <p:sp>
        <p:nvSpPr>
          <p:cNvPr id="20" name="Rounded Rectangular Callout 19"/>
          <p:cNvSpPr/>
          <p:nvPr/>
        </p:nvSpPr>
        <p:spPr bwMode="auto">
          <a:xfrm>
            <a:off x="245644" y="3927140"/>
            <a:ext cx="1883391" cy="1050878"/>
          </a:xfrm>
          <a:prstGeom prst="wedgeRoundRectCallout">
            <a:avLst>
              <a:gd name="adj1" fmla="val 97299"/>
              <a:gd name="adj2" fmla="val -17420"/>
              <a:gd name="adj3" fmla="val 1666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smtClean="0"/>
              <a:t>Note that prescriber counts </a:t>
            </a:r>
            <a:r>
              <a:rPr lang="en-US" u="sng" dirty="0" smtClean="0"/>
              <a:t>exclude</a:t>
            </a:r>
            <a:r>
              <a:rPr lang="en-US" dirty="0" smtClean="0"/>
              <a:t> MDs already covered within</a:t>
            </a:r>
            <a:endParaRPr lang="en-US" dirty="0"/>
          </a:p>
        </p:txBody>
      </p:sp>
      <p:sp>
        <p:nvSpPr>
          <p:cNvPr id="23" name="TextBox 22"/>
          <p:cNvSpPr txBox="1"/>
          <p:nvPr/>
        </p:nvSpPr>
        <p:spPr>
          <a:xfrm>
            <a:off x="7086580" y="1536516"/>
            <a:ext cx="1297695" cy="369332"/>
          </a:xfrm>
          <a:prstGeom prst="rect">
            <a:avLst/>
          </a:prstGeom>
          <a:noFill/>
        </p:spPr>
        <p:txBody>
          <a:bodyPr wrap="square" rtlCol="0">
            <a:spAutoFit/>
          </a:bodyPr>
          <a:lstStyle/>
          <a:p>
            <a:pPr algn="ctr"/>
            <a:r>
              <a:rPr lang="en-US" sz="1800" b="1" dirty="0" smtClean="0"/>
              <a:t>15,385</a:t>
            </a:r>
            <a:endParaRPr lang="en-US" sz="1600" b="1" i="1" dirty="0"/>
          </a:p>
        </p:txBody>
      </p:sp>
      <p:sp>
        <p:nvSpPr>
          <p:cNvPr id="27" name="TextBox 26"/>
          <p:cNvSpPr txBox="1"/>
          <p:nvPr/>
        </p:nvSpPr>
        <p:spPr>
          <a:xfrm>
            <a:off x="7086580" y="2326692"/>
            <a:ext cx="1297695" cy="369332"/>
          </a:xfrm>
          <a:prstGeom prst="rect">
            <a:avLst/>
          </a:prstGeom>
          <a:noFill/>
        </p:spPr>
        <p:txBody>
          <a:bodyPr wrap="square" rtlCol="0">
            <a:spAutoFit/>
          </a:bodyPr>
          <a:lstStyle/>
          <a:p>
            <a:pPr algn="ctr"/>
            <a:r>
              <a:rPr lang="en-US" sz="1800" b="1" dirty="0" smtClean="0"/>
              <a:t>11,241</a:t>
            </a:r>
            <a:endParaRPr lang="en-US" sz="1600" b="1" i="1" dirty="0"/>
          </a:p>
        </p:txBody>
      </p:sp>
      <p:sp>
        <p:nvSpPr>
          <p:cNvPr id="30" name="TextBox 29"/>
          <p:cNvSpPr txBox="1"/>
          <p:nvPr/>
        </p:nvSpPr>
        <p:spPr>
          <a:xfrm>
            <a:off x="7086580" y="3812030"/>
            <a:ext cx="1297695" cy="369332"/>
          </a:xfrm>
          <a:prstGeom prst="rect">
            <a:avLst/>
          </a:prstGeom>
          <a:noFill/>
        </p:spPr>
        <p:txBody>
          <a:bodyPr wrap="square" rtlCol="0">
            <a:spAutoFit/>
          </a:bodyPr>
          <a:lstStyle/>
          <a:p>
            <a:pPr algn="ctr"/>
            <a:r>
              <a:rPr lang="en-US" sz="1800" b="1" dirty="0" smtClean="0"/>
              <a:t>1,395</a:t>
            </a:r>
            <a:endParaRPr lang="en-US" sz="1600" b="1" i="1" dirty="0"/>
          </a:p>
        </p:txBody>
      </p:sp>
      <p:sp>
        <p:nvSpPr>
          <p:cNvPr id="38" name="TextBox 37"/>
          <p:cNvSpPr txBox="1"/>
          <p:nvPr/>
        </p:nvSpPr>
        <p:spPr>
          <a:xfrm>
            <a:off x="7086580" y="5179077"/>
            <a:ext cx="1297695" cy="369332"/>
          </a:xfrm>
          <a:prstGeom prst="rect">
            <a:avLst/>
          </a:prstGeom>
          <a:noFill/>
        </p:spPr>
        <p:txBody>
          <a:bodyPr wrap="square" rtlCol="0">
            <a:spAutoFit/>
          </a:bodyPr>
          <a:lstStyle/>
          <a:p>
            <a:pPr algn="ctr"/>
            <a:r>
              <a:rPr lang="en-US" sz="1800" b="1" dirty="0" smtClean="0"/>
              <a:t>1,031</a:t>
            </a:r>
            <a:endParaRPr lang="en-US" sz="1600" b="1" i="1" dirty="0"/>
          </a:p>
        </p:txBody>
      </p:sp>
      <p:cxnSp>
        <p:nvCxnSpPr>
          <p:cNvPr id="57" name="Straight Connector 56"/>
          <p:cNvCxnSpPr/>
          <p:nvPr/>
        </p:nvCxnSpPr>
        <p:spPr bwMode="auto">
          <a:xfrm flipH="1">
            <a:off x="3427883" y="6362166"/>
            <a:ext cx="5063300" cy="2286"/>
          </a:xfrm>
          <a:prstGeom prst="line">
            <a:avLst/>
          </a:prstGeom>
          <a:solidFill>
            <a:srgbClr val="688A92"/>
          </a:solidFill>
          <a:ln w="12700" cap="flat" cmpd="sng" algn="ctr">
            <a:solidFill>
              <a:schemeClr val="bg1">
                <a:lumMod val="65000"/>
              </a:schemeClr>
            </a:solidFill>
            <a:prstDash val="sysDash"/>
            <a:round/>
            <a:headEnd type="none" w="med" len="med"/>
            <a:tailEnd type="none" w="med" len="med"/>
          </a:ln>
          <a:effectLst/>
        </p:spPr>
      </p:cxnSp>
      <p:cxnSp>
        <p:nvCxnSpPr>
          <p:cNvPr id="58" name="Straight Connector 57"/>
          <p:cNvCxnSpPr/>
          <p:nvPr/>
        </p:nvCxnSpPr>
        <p:spPr bwMode="auto">
          <a:xfrm flipH="1">
            <a:off x="3427883" y="4371832"/>
            <a:ext cx="5063300" cy="2286"/>
          </a:xfrm>
          <a:prstGeom prst="line">
            <a:avLst/>
          </a:prstGeom>
          <a:solidFill>
            <a:srgbClr val="688A92"/>
          </a:solidFill>
          <a:ln w="12700" cap="flat" cmpd="sng" algn="ctr">
            <a:solidFill>
              <a:schemeClr val="bg1">
                <a:lumMod val="65000"/>
              </a:schemeClr>
            </a:solidFill>
            <a:prstDash val="sysDash"/>
            <a:round/>
            <a:headEnd type="none" w="med" len="med"/>
            <a:tailEnd type="none" w="med" len="med"/>
          </a:ln>
          <a:effectLst/>
        </p:spPr>
      </p:cxnSp>
      <p:cxnSp>
        <p:nvCxnSpPr>
          <p:cNvPr id="59" name="Straight Connector 58"/>
          <p:cNvCxnSpPr/>
          <p:nvPr/>
        </p:nvCxnSpPr>
        <p:spPr bwMode="auto">
          <a:xfrm flipH="1">
            <a:off x="3427883" y="2790934"/>
            <a:ext cx="5063300" cy="2286"/>
          </a:xfrm>
          <a:prstGeom prst="line">
            <a:avLst/>
          </a:prstGeom>
          <a:solidFill>
            <a:srgbClr val="688A92"/>
          </a:solidFill>
          <a:ln w="12700" cap="flat" cmpd="sng" algn="ctr">
            <a:solidFill>
              <a:schemeClr val="bg1">
                <a:lumMod val="65000"/>
              </a:schemeClr>
            </a:solidFill>
            <a:prstDash val="sysDash"/>
            <a:round/>
            <a:headEnd type="none" w="med" len="med"/>
            <a:tailEnd type="none" w="med" len="med"/>
          </a:ln>
          <a:effectLst/>
        </p:spPr>
      </p:cxnSp>
      <p:cxnSp>
        <p:nvCxnSpPr>
          <p:cNvPr id="60" name="Straight Connector 59"/>
          <p:cNvCxnSpPr/>
          <p:nvPr/>
        </p:nvCxnSpPr>
        <p:spPr bwMode="auto">
          <a:xfrm flipH="1">
            <a:off x="3427883" y="1933382"/>
            <a:ext cx="5063300" cy="2286"/>
          </a:xfrm>
          <a:prstGeom prst="line">
            <a:avLst/>
          </a:prstGeom>
          <a:solidFill>
            <a:srgbClr val="688A92"/>
          </a:solidFill>
          <a:ln w="12700" cap="flat" cmpd="sng" algn="ctr">
            <a:solidFill>
              <a:schemeClr val="bg1">
                <a:lumMod val="65000"/>
              </a:schemeClr>
            </a:solidFill>
            <a:prstDash val="sysDash"/>
            <a:round/>
            <a:headEnd type="none" w="med" len="med"/>
            <a:tailEnd type="none" w="med" len="med"/>
          </a:ln>
          <a:effectLst/>
        </p:spPr>
      </p:cxnSp>
      <p:cxnSp>
        <p:nvCxnSpPr>
          <p:cNvPr id="61" name="Straight Connector 60"/>
          <p:cNvCxnSpPr/>
          <p:nvPr/>
        </p:nvCxnSpPr>
        <p:spPr bwMode="auto">
          <a:xfrm flipH="1">
            <a:off x="3427883" y="1294198"/>
            <a:ext cx="5063300" cy="2286"/>
          </a:xfrm>
          <a:prstGeom prst="line">
            <a:avLst/>
          </a:prstGeom>
          <a:solidFill>
            <a:srgbClr val="688A92"/>
          </a:solidFill>
          <a:ln w="12700" cap="flat" cmpd="sng" algn="ctr">
            <a:solidFill>
              <a:schemeClr val="bg1">
                <a:lumMod val="65000"/>
              </a:schemeClr>
            </a:solidFill>
            <a:prstDash val="sysDash"/>
            <a:round/>
            <a:headEnd type="none" w="med" len="med"/>
            <a:tailEnd type="none" w="med" len="med"/>
          </a:ln>
          <a:effectLst/>
        </p:spPr>
      </p:cxnSp>
      <p:sp>
        <p:nvSpPr>
          <p:cNvPr id="67" name="Rounded Rectangular Callout 66"/>
          <p:cNvSpPr/>
          <p:nvPr/>
        </p:nvSpPr>
        <p:spPr bwMode="auto">
          <a:xfrm>
            <a:off x="5475013" y="1337478"/>
            <a:ext cx="1348869" cy="504968"/>
          </a:xfrm>
          <a:prstGeom prst="wedgeRoundRectCallout">
            <a:avLst>
              <a:gd name="adj1" fmla="val 83077"/>
              <a:gd name="adj2" fmla="val -8349"/>
              <a:gd name="adj3" fmla="val 1666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smtClean="0"/>
              <a:t>Cumulative MD Count</a:t>
            </a:r>
            <a:endParaRPr lang="en-US" dirty="0"/>
          </a:p>
        </p:txBody>
      </p:sp>
      <p:cxnSp>
        <p:nvCxnSpPr>
          <p:cNvPr id="31" name="Straight Connector 30"/>
          <p:cNvCxnSpPr/>
          <p:nvPr/>
        </p:nvCxnSpPr>
        <p:spPr bwMode="auto">
          <a:xfrm flipH="1">
            <a:off x="3427883" y="3705350"/>
            <a:ext cx="5063300" cy="2286"/>
          </a:xfrm>
          <a:prstGeom prst="line">
            <a:avLst/>
          </a:prstGeom>
          <a:solidFill>
            <a:srgbClr val="688A92"/>
          </a:solidFill>
          <a:ln w="12700" cap="flat" cmpd="sng" algn="ctr">
            <a:solidFill>
              <a:schemeClr val="bg1">
                <a:lumMod val="65000"/>
              </a:schemeClr>
            </a:solidFill>
            <a:prstDash val="sysDash"/>
            <a:round/>
            <a:headEnd type="none" w="med" len="med"/>
            <a:tailEnd type="none" w="med" len="med"/>
          </a:ln>
          <a:effectLst/>
        </p:spPr>
      </p:cxnSp>
      <p:sp>
        <p:nvSpPr>
          <p:cNvPr id="33" name="TextBox 32"/>
          <p:cNvSpPr txBox="1"/>
          <p:nvPr/>
        </p:nvSpPr>
        <p:spPr>
          <a:xfrm>
            <a:off x="7086580" y="3118264"/>
            <a:ext cx="1297695" cy="369332"/>
          </a:xfrm>
          <a:prstGeom prst="rect">
            <a:avLst/>
          </a:prstGeom>
          <a:noFill/>
        </p:spPr>
        <p:txBody>
          <a:bodyPr wrap="square" rtlCol="0">
            <a:spAutoFit/>
          </a:bodyPr>
          <a:lstStyle/>
          <a:p>
            <a:pPr algn="ctr"/>
            <a:r>
              <a:rPr lang="en-US" sz="1800" b="1" dirty="0" smtClean="0"/>
              <a:t>2,285</a:t>
            </a:r>
            <a:endParaRPr lang="en-US" sz="1600" b="1" i="1" dirty="0"/>
          </a:p>
        </p:txBody>
      </p:sp>
      <p:sp>
        <p:nvSpPr>
          <p:cNvPr id="35" name="TextBox 34"/>
          <p:cNvSpPr txBox="1"/>
          <p:nvPr/>
        </p:nvSpPr>
        <p:spPr>
          <a:xfrm>
            <a:off x="1954473" y="1303362"/>
            <a:ext cx="3474494" cy="646331"/>
          </a:xfrm>
          <a:prstGeom prst="rect">
            <a:avLst/>
          </a:prstGeom>
          <a:noFill/>
        </p:spPr>
        <p:txBody>
          <a:bodyPr wrap="square" rtlCol="0">
            <a:spAutoFit/>
          </a:bodyPr>
          <a:lstStyle/>
          <a:p>
            <a:pPr algn="ctr"/>
            <a:r>
              <a:rPr lang="en-US" sz="1800" b="1" dirty="0" smtClean="0"/>
              <a:t>REMS</a:t>
            </a:r>
            <a:r>
              <a:rPr lang="en-US" sz="1800" b="1" baseline="30000" dirty="0" smtClean="0"/>
              <a:t>†</a:t>
            </a:r>
            <a:r>
              <a:rPr lang="en-US" sz="1800" b="1" dirty="0" smtClean="0"/>
              <a:t> Enrollment</a:t>
            </a:r>
          </a:p>
          <a:p>
            <a:pPr algn="ctr"/>
            <a:r>
              <a:rPr lang="en-US" sz="1800" b="1" i="1" dirty="0" smtClean="0"/>
              <a:t>(4,144 MDs)</a:t>
            </a:r>
            <a:endParaRPr lang="en-US" sz="1800" b="1" i="1" dirty="0"/>
          </a:p>
        </p:txBody>
      </p:sp>
      <p:cxnSp>
        <p:nvCxnSpPr>
          <p:cNvPr id="5" name="Last Page Indicator"/>
          <p:cNvCxnSpPr/>
          <p:nvPr/>
        </p:nvCxnSpPr>
        <p:spPr bwMode="auto">
          <a:xfrm>
            <a:off x="4544568" y="6775704"/>
            <a:ext cx="64008" cy="0"/>
          </a:xfrm>
          <a:prstGeom prst="line">
            <a:avLst/>
          </a:prstGeom>
          <a:solidFill>
            <a:srgbClr val="688A92"/>
          </a:solidFill>
          <a:ln w="63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90969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5"/>
            <a:ext cx="8275637" cy="624524"/>
          </a:xfrm>
        </p:spPr>
        <p:txBody>
          <a:bodyPr/>
          <a:lstStyle/>
          <a:p>
            <a:r>
              <a:rPr lang="en-US" sz="1800" b="1" dirty="0" smtClean="0"/>
              <a:t>Teva would like to reassess the impact of FENTORA sales and marketing programs based on most recent data through August 2012</a:t>
            </a:r>
            <a:endParaRPr lang="en-US" sz="1800" b="1" dirty="0"/>
          </a:p>
        </p:txBody>
      </p:sp>
      <p:sp>
        <p:nvSpPr>
          <p:cNvPr id="5" name="Rectangle 3"/>
          <p:cNvSpPr txBox="1">
            <a:spLocks noChangeArrowheads="1"/>
          </p:cNvSpPr>
          <p:nvPr/>
        </p:nvSpPr>
        <p:spPr bwMode="black">
          <a:xfrm>
            <a:off x="484188" y="1367758"/>
            <a:ext cx="8468742" cy="50218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ctr">
              <a:spcBef>
                <a:spcPts val="200"/>
              </a:spcBef>
              <a:buClr>
                <a:srgbClr val="688A92"/>
              </a:buClr>
              <a:buSzPct val="110000"/>
              <a:buFont typeface="Wingdings" pitchFamily="2" charset="2"/>
              <a:buNone/>
              <a:defRPr/>
            </a:pPr>
            <a:r>
              <a:rPr lang="en-US" sz="1600" kern="0" dirty="0" smtClean="0">
                <a:solidFill>
                  <a:srgbClr val="000000"/>
                </a:solidFill>
                <a:latin typeface="Arial Black" pitchFamily="34" charset="0"/>
                <a:cs typeface="Arial" pitchFamily="34" charset="0"/>
              </a:rPr>
              <a:t>Situation</a:t>
            </a:r>
            <a:endParaRPr lang="en-US" sz="600" kern="0" dirty="0" smtClean="0">
              <a:latin typeface="Arial"/>
              <a:cs typeface="Arial" pitchFamily="34" charset="0"/>
            </a:endParaRPr>
          </a:p>
          <a:p>
            <a:pPr marL="342900" indent="-342900">
              <a:spcBef>
                <a:spcPts val="600"/>
              </a:spcBef>
              <a:buClr>
                <a:srgbClr val="688A92"/>
              </a:buClr>
              <a:buSzPct val="110000"/>
              <a:buFont typeface="Wingdings" pitchFamily="2" charset="2"/>
              <a:buChar char="§"/>
              <a:defRPr/>
            </a:pPr>
            <a:r>
              <a:rPr lang="en-US" kern="0" dirty="0">
                <a:latin typeface="Arial"/>
                <a:cs typeface="Arial" pitchFamily="34" charset="0"/>
              </a:rPr>
              <a:t>Earlier this year, the impact of key FENTORA sales and marketing programs (detailing, Rx savings cards, speaker programs) on prescribing was evaluated </a:t>
            </a:r>
          </a:p>
          <a:p>
            <a:pPr marL="342900" indent="-342900">
              <a:spcBef>
                <a:spcPts val="600"/>
              </a:spcBef>
              <a:buClr>
                <a:srgbClr val="688A92"/>
              </a:buClr>
              <a:buSzPct val="110000"/>
              <a:buFont typeface="Wingdings" pitchFamily="2" charset="2"/>
              <a:buChar char="§"/>
              <a:defRPr/>
            </a:pPr>
            <a:r>
              <a:rPr lang="en-US" kern="0" dirty="0">
                <a:latin typeface="Arial"/>
                <a:cs typeface="Arial" pitchFamily="34" charset="0"/>
              </a:rPr>
              <a:t>Based on data through March 2012, all three tactics were estimated to be profitable for FENTORA and a 2013 budget recommendation was developed</a:t>
            </a:r>
          </a:p>
          <a:p>
            <a:pPr marL="342900" indent="-342900">
              <a:spcBef>
                <a:spcPts val="600"/>
              </a:spcBef>
              <a:buClr>
                <a:srgbClr val="688A92"/>
              </a:buClr>
              <a:buSzPct val="110000"/>
              <a:buFont typeface="Wingdings" pitchFamily="2" charset="2"/>
              <a:buChar char="§"/>
              <a:defRPr/>
            </a:pPr>
            <a:r>
              <a:rPr lang="en-US" kern="0" dirty="0">
                <a:latin typeface="Arial"/>
                <a:cs typeface="Arial" pitchFamily="34" charset="0"/>
              </a:rPr>
              <a:t>The disruption cased by sales force downsizing at the end of 2011 and the TIRF-REMS enrollment period beginning in 2012 may have led to a lower ROI assessment for tactics as part of the previous assessment</a:t>
            </a:r>
          </a:p>
          <a:p>
            <a:pPr marL="342900" indent="-342900">
              <a:spcBef>
                <a:spcPts val="600"/>
              </a:spcBef>
              <a:buClr>
                <a:srgbClr val="688A92"/>
              </a:buClr>
              <a:buSzPct val="110000"/>
              <a:buFont typeface="Wingdings" pitchFamily="2" charset="2"/>
              <a:buChar char="§"/>
              <a:defRPr/>
            </a:pPr>
            <a:r>
              <a:rPr lang="en-US" kern="0" dirty="0">
                <a:latin typeface="Arial"/>
                <a:cs typeface="Arial" pitchFamily="34" charset="0"/>
              </a:rPr>
              <a:t>The FENTORA team would like to reassess the impact of their key sales and marketing programs based on latest data (through Aug 2012) so as to better plan for brand </a:t>
            </a:r>
            <a:r>
              <a:rPr lang="en-US" kern="0" dirty="0" smtClean="0">
                <a:latin typeface="Arial"/>
                <a:cs typeface="Arial" pitchFamily="34" charset="0"/>
              </a:rPr>
              <a:t>needs</a:t>
            </a:r>
            <a:endParaRPr lang="en-US" sz="800" kern="0" dirty="0" smtClean="0">
              <a:latin typeface="Arial"/>
              <a:cs typeface="Arial" pitchFamily="34" charset="0"/>
            </a:endParaRPr>
          </a:p>
          <a:p>
            <a:pPr marL="342900" indent="-342900" algn="ctr">
              <a:spcBef>
                <a:spcPts val="1800"/>
              </a:spcBef>
              <a:buClr>
                <a:srgbClr val="688A92"/>
              </a:buClr>
              <a:buSzPct val="110000"/>
              <a:defRPr/>
            </a:pPr>
            <a:r>
              <a:rPr lang="en-US" sz="1600" kern="0" dirty="0" smtClean="0">
                <a:solidFill>
                  <a:srgbClr val="000000"/>
                </a:solidFill>
                <a:latin typeface="Arial Black" pitchFamily="34" charset="0"/>
                <a:cs typeface="Arial" pitchFamily="34" charset="0"/>
              </a:rPr>
              <a:t>Key Objectives</a:t>
            </a:r>
            <a:endParaRPr lang="en-US" sz="1600" kern="0" dirty="0" smtClean="0">
              <a:solidFill>
                <a:srgbClr val="000000"/>
              </a:solidFill>
              <a:latin typeface="Arial"/>
              <a:cs typeface="Arial" pitchFamily="34" charset="0"/>
            </a:endParaRPr>
          </a:p>
          <a:p>
            <a:pPr marL="342900" indent="-342900">
              <a:spcBef>
                <a:spcPts val="600"/>
              </a:spcBef>
              <a:buClr>
                <a:srgbClr val="688A92"/>
              </a:buClr>
              <a:buSzPct val="110000"/>
              <a:buFont typeface="Wingdings" pitchFamily="2" charset="2"/>
              <a:buChar char="§"/>
              <a:defRPr/>
            </a:pPr>
            <a:r>
              <a:rPr lang="en-US" kern="0" dirty="0">
                <a:solidFill>
                  <a:srgbClr val="000000"/>
                </a:solidFill>
                <a:latin typeface="Arial"/>
                <a:cs typeface="Arial" pitchFamily="34" charset="0"/>
              </a:rPr>
              <a:t>How responsive are physicians to different promotional tactics? How does this vary by segment?</a:t>
            </a:r>
          </a:p>
          <a:p>
            <a:pPr marL="342900" indent="-342900">
              <a:spcBef>
                <a:spcPts val="600"/>
              </a:spcBef>
              <a:buClr>
                <a:srgbClr val="688A92"/>
              </a:buClr>
              <a:buSzPct val="110000"/>
              <a:buFont typeface="Wingdings" pitchFamily="2" charset="2"/>
              <a:buChar char="§"/>
              <a:defRPr/>
            </a:pPr>
            <a:r>
              <a:rPr lang="en-US" dirty="0"/>
              <a:t>How has the impact of different promotional tactics changed since the previous analysis, given the stabilization of the sales force and the TIRF-REMS program</a:t>
            </a:r>
            <a:r>
              <a:rPr lang="en-US" dirty="0" smtClean="0"/>
              <a:t>?</a:t>
            </a:r>
          </a:p>
          <a:p>
            <a:pPr algn="ctr">
              <a:spcBef>
                <a:spcPts val="600"/>
              </a:spcBef>
              <a:buClr>
                <a:srgbClr val="688A92"/>
              </a:buClr>
              <a:buSzPct val="110000"/>
              <a:defRPr/>
            </a:pPr>
            <a:r>
              <a:rPr lang="en-US" sz="1600" kern="0" dirty="0" smtClean="0">
                <a:solidFill>
                  <a:srgbClr val="000000"/>
                </a:solidFill>
                <a:latin typeface="Arial Black" pitchFamily="34" charset="0"/>
                <a:cs typeface="Arial" pitchFamily="34" charset="0"/>
              </a:rPr>
              <a:t/>
            </a:r>
            <a:br>
              <a:rPr lang="en-US" sz="1600" kern="0" dirty="0" smtClean="0">
                <a:solidFill>
                  <a:srgbClr val="000000"/>
                </a:solidFill>
                <a:latin typeface="Arial Black" pitchFamily="34" charset="0"/>
                <a:cs typeface="Arial" pitchFamily="34" charset="0"/>
              </a:rPr>
            </a:br>
            <a:r>
              <a:rPr lang="en-US" sz="1600" kern="0" dirty="0" smtClean="0">
                <a:solidFill>
                  <a:srgbClr val="000000"/>
                </a:solidFill>
                <a:latin typeface="Arial Black" pitchFamily="34" charset="0"/>
                <a:cs typeface="Arial" pitchFamily="34" charset="0"/>
              </a:rPr>
              <a:t>Today’s Discussion</a:t>
            </a:r>
            <a:endParaRPr lang="en-US" sz="1600" kern="0" dirty="0" smtClean="0">
              <a:solidFill>
                <a:srgbClr val="000000"/>
              </a:solidFill>
              <a:latin typeface="Arial"/>
              <a:cs typeface="Arial" pitchFamily="34" charset="0"/>
            </a:endParaRPr>
          </a:p>
          <a:p>
            <a:pPr marL="342900" indent="-342900" algn="l">
              <a:spcBef>
                <a:spcPts val="600"/>
              </a:spcBef>
              <a:buClr>
                <a:srgbClr val="688A92"/>
              </a:buClr>
              <a:buSzPct val="110000"/>
              <a:buFont typeface="Wingdings" pitchFamily="2" charset="2"/>
              <a:buChar char="§"/>
              <a:defRPr/>
            </a:pPr>
            <a:r>
              <a:rPr lang="en-US" kern="0" dirty="0" smtClean="0">
                <a:solidFill>
                  <a:srgbClr val="000000"/>
                </a:solidFill>
                <a:latin typeface="Arial"/>
                <a:cs typeface="Arial" pitchFamily="34" charset="0"/>
              </a:rPr>
              <a:t>Review results from the promotion response analysis </a:t>
            </a:r>
          </a:p>
          <a:p>
            <a:pPr marL="342900" indent="-342900" algn="l">
              <a:spcBef>
                <a:spcPts val="600"/>
              </a:spcBef>
              <a:buClr>
                <a:srgbClr val="688A92"/>
              </a:buClr>
              <a:buSzPct val="110000"/>
              <a:buFont typeface="Wingdings" pitchFamily="2" charset="2"/>
              <a:buChar char="§"/>
              <a:defRPr/>
            </a:pPr>
            <a:r>
              <a:rPr lang="en-US" kern="0" dirty="0" smtClean="0">
                <a:solidFill>
                  <a:srgbClr val="000000"/>
                </a:solidFill>
                <a:latin typeface="Arial"/>
                <a:cs typeface="Arial" pitchFamily="34" charset="0"/>
              </a:rPr>
              <a:t>Review historical responsiveness of FENTORA programs and compare it against previous findings</a:t>
            </a:r>
            <a:endParaRPr lang="en-US" sz="800" kern="0" dirty="0" smtClean="0">
              <a:solidFill>
                <a:srgbClr val="000000"/>
              </a:solidFill>
              <a:latin typeface="Arial"/>
              <a:cs typeface="Arial" pitchFamily="34" charset="0"/>
            </a:endParaRPr>
          </a:p>
        </p:txBody>
      </p:sp>
      <p:sp>
        <p:nvSpPr>
          <p:cNvPr id="7" name="Road Sign"/>
          <p:cNvSpPr txBox="1">
            <a:spLocks noChangeArrowheads="1"/>
          </p:cNvSpPr>
          <p:nvPr/>
        </p:nvSpPr>
        <p:spPr bwMode="blackWhite">
          <a:xfrm>
            <a:off x="7086600" y="0"/>
            <a:ext cx="2057400" cy="274638"/>
          </a:xfrm>
          <a:prstGeom prst="rect">
            <a:avLst/>
          </a:prstGeom>
          <a:noFill/>
          <a:ln w="12700">
            <a:noFill/>
            <a:miter lim="800000"/>
            <a:headEnd/>
            <a:tailEnd/>
          </a:ln>
          <a:effectLst/>
        </p:spPr>
        <p:txBody>
          <a:bodyPr wrap="none" anchor="b"/>
          <a:lstStyle/>
          <a:p>
            <a:pPr algn="r">
              <a:spcBef>
                <a:spcPct val="50000"/>
              </a:spcBef>
              <a:spcAft>
                <a:spcPct val="50000"/>
              </a:spcAft>
            </a:pPr>
            <a:r>
              <a:rPr lang="en-US" sz="1200" b="1" i="1" dirty="0" smtClean="0">
                <a:solidFill>
                  <a:schemeClr val="tx2"/>
                </a:solidFill>
                <a:latin typeface="Arial" pitchFamily="34" charset="0"/>
                <a:cs typeface="Arial" pitchFamily="34" charset="0"/>
              </a:rPr>
              <a:t>Project Background: Overview</a:t>
            </a:r>
            <a:endParaRPr lang="en-US" sz="1200" b="1" i="1" dirty="0">
              <a:solidFill>
                <a:schemeClr val="tx2"/>
              </a:solidFill>
              <a:latin typeface="Arial" pitchFamily="34" charset="0"/>
              <a:cs typeface="Arial" pitchFamily="34" charset="0"/>
            </a:endParaRPr>
          </a:p>
        </p:txBody>
      </p:sp>
      <p:sp>
        <p:nvSpPr>
          <p:cNvPr id="6" name="Slide Number Placeholder 3"/>
          <p:cNvSpPr>
            <a:spLocks noGrp="1"/>
          </p:cNvSpPr>
          <p:nvPr>
            <p:ph type="sldNum" sz="quarter" idx="10"/>
          </p:nvPr>
        </p:nvSpPr>
        <p:spPr>
          <a:xfrm>
            <a:off x="4114800" y="6648450"/>
            <a:ext cx="914400" cy="136525"/>
          </a:xfrm>
          <a:noFill/>
        </p:spPr>
        <p:txBody>
          <a:bodyPr/>
          <a:lstStyle/>
          <a:p>
            <a:pPr defTabSz="938213"/>
            <a:r>
              <a:rPr lang="en-US" dirty="0" smtClean="0"/>
              <a:t> </a:t>
            </a:r>
            <a:fld id="{A0414426-5A02-4E12-9ACE-73818B61B671}" type="slidenum">
              <a:rPr lang="en-US" smtClean="0"/>
              <a:pPr defTabSz="938213"/>
              <a:t>2</a:t>
            </a:fld>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5"/>
            <a:ext cx="8275637" cy="624524"/>
          </a:xfrm>
        </p:spPr>
        <p:txBody>
          <a:bodyPr/>
          <a:lstStyle/>
          <a:p>
            <a:r>
              <a:rPr lang="en-US" sz="1800" b="1" dirty="0" smtClean="0"/>
              <a:t>FENTORA sales and marketing tactics account for 28% of revenue, and all tactics are ROI positive</a:t>
            </a:r>
          </a:p>
        </p:txBody>
      </p:sp>
      <p:sp>
        <p:nvSpPr>
          <p:cNvPr id="4" name="Slide Number Placeholder 3"/>
          <p:cNvSpPr>
            <a:spLocks noGrp="1"/>
          </p:cNvSpPr>
          <p:nvPr>
            <p:ph type="sldNum" sz="quarter" idx="10"/>
          </p:nvPr>
        </p:nvSpPr>
        <p:spPr>
          <a:xfrm>
            <a:off x="4114800" y="6607506"/>
            <a:ext cx="914400" cy="136525"/>
          </a:xfrm>
        </p:spPr>
        <p:txBody>
          <a:bodyPr/>
          <a:lstStyle/>
          <a:p>
            <a:pPr>
              <a:defRPr/>
            </a:pPr>
            <a:fld id="{B96F2637-D3B6-4864-87AE-A1451DE58652}" type="slidenum">
              <a:rPr lang="en-US" smtClean="0"/>
              <a:pPr>
                <a:defRPr/>
              </a:pPr>
              <a:t>3</a:t>
            </a:fld>
            <a:endParaRPr lang="en-US" dirty="0"/>
          </a:p>
        </p:txBody>
      </p:sp>
      <p:sp>
        <p:nvSpPr>
          <p:cNvPr id="8" name="Rounded Rectangle 7"/>
          <p:cNvSpPr/>
          <p:nvPr/>
        </p:nvSpPr>
        <p:spPr bwMode="auto">
          <a:xfrm>
            <a:off x="110320" y="1288578"/>
            <a:ext cx="2168856" cy="1127075"/>
          </a:xfrm>
          <a:prstGeom prst="round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smtClean="0">
                <a:solidFill>
                  <a:schemeClr val="bg1"/>
                </a:solidFill>
              </a:rPr>
              <a:t>Impactable sales represent 28% of revenue, up from previous period</a:t>
            </a:r>
            <a:endParaRPr lang="en-US" b="1" dirty="0">
              <a:solidFill>
                <a:schemeClr val="bg1"/>
              </a:solidFill>
            </a:endParaRPr>
          </a:p>
        </p:txBody>
      </p:sp>
      <p:sp>
        <p:nvSpPr>
          <p:cNvPr id="9" name="Rounded Rectangle 8"/>
          <p:cNvSpPr/>
          <p:nvPr/>
        </p:nvSpPr>
        <p:spPr bwMode="auto">
          <a:xfrm>
            <a:off x="110320" y="4117985"/>
            <a:ext cx="2196152" cy="1280160"/>
          </a:xfrm>
          <a:prstGeom prst="round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smtClean="0">
                <a:solidFill>
                  <a:schemeClr val="bg1"/>
                </a:solidFill>
              </a:rPr>
              <a:t>Rx Savings card program is profitable</a:t>
            </a:r>
            <a:endParaRPr lang="en-US" b="1" dirty="0">
              <a:solidFill>
                <a:schemeClr val="bg1"/>
              </a:solidFill>
            </a:endParaRPr>
          </a:p>
        </p:txBody>
      </p:sp>
      <p:sp>
        <p:nvSpPr>
          <p:cNvPr id="15" name="Content Placeholder 2"/>
          <p:cNvSpPr txBox="1">
            <a:spLocks/>
          </p:cNvSpPr>
          <p:nvPr/>
        </p:nvSpPr>
        <p:spPr bwMode="black">
          <a:xfrm>
            <a:off x="2456588" y="4031945"/>
            <a:ext cx="6524573" cy="14567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2250" lvl="0" indent="-222250" eaLnBrk="0" hangingPunct="0">
              <a:spcBef>
                <a:spcPct val="20000"/>
              </a:spcBef>
              <a:buClr>
                <a:srgbClr val="688A92"/>
              </a:buClr>
              <a:buSzPct val="110000"/>
              <a:buFont typeface="Wingdings" pitchFamily="2" charset="2"/>
              <a:buChar char="§"/>
              <a:defRPr/>
            </a:pPr>
            <a:r>
              <a:rPr lang="en-US" kern="0" dirty="0" smtClean="0"/>
              <a:t>Rx Savings card impactable sales (~9%) has increased since the launch of the program in Q1’12</a:t>
            </a:r>
            <a:endParaRPr lang="en-US" kern="0" dirty="0" smtClean="0">
              <a:solidFill>
                <a:srgbClr val="FF0000"/>
              </a:solidFill>
            </a:endParaRPr>
          </a:p>
          <a:p>
            <a:pPr marL="222250" lvl="0" indent="-222250" eaLnBrk="0" hangingPunct="0">
              <a:spcBef>
                <a:spcPct val="20000"/>
              </a:spcBef>
              <a:buClr>
                <a:srgbClr val="688A92"/>
              </a:buClr>
              <a:buSzPct val="110000"/>
              <a:buFont typeface="Wingdings" pitchFamily="2" charset="2"/>
              <a:buChar char="§"/>
              <a:defRPr/>
            </a:pPr>
            <a:r>
              <a:rPr lang="en-US" kern="0" dirty="0"/>
              <a:t>The profitability of the program </a:t>
            </a:r>
            <a:r>
              <a:rPr lang="en-US" kern="0" dirty="0" smtClean="0"/>
              <a:t>has also </a:t>
            </a:r>
            <a:r>
              <a:rPr lang="en-US" kern="0" dirty="0"/>
              <a:t>increased </a:t>
            </a:r>
            <a:r>
              <a:rPr lang="en-US" kern="0" dirty="0" smtClean="0"/>
              <a:t>with the mROI going from  </a:t>
            </a:r>
            <a:r>
              <a:rPr lang="en-US" kern="0" dirty="0"/>
              <a:t>64% </a:t>
            </a:r>
            <a:r>
              <a:rPr lang="en-US" kern="0" dirty="0" smtClean="0"/>
              <a:t>to 86%</a:t>
            </a:r>
          </a:p>
          <a:p>
            <a:pPr marL="222250" lvl="0" indent="-222250" eaLnBrk="0" hangingPunct="0">
              <a:spcBef>
                <a:spcPct val="20000"/>
              </a:spcBef>
              <a:buClr>
                <a:srgbClr val="688A92"/>
              </a:buClr>
              <a:buSzPct val="110000"/>
              <a:buFont typeface="Wingdings" pitchFamily="2" charset="2"/>
              <a:buChar char="§"/>
              <a:defRPr/>
            </a:pPr>
            <a:r>
              <a:rPr lang="en-US" kern="0" dirty="0" smtClean="0"/>
              <a:t>Regular co-pay redemptions against each card (~0.5 redemptions / card / month) indicate that program’s profitability is likely to increase further</a:t>
            </a:r>
          </a:p>
        </p:txBody>
      </p:sp>
      <p:sp>
        <p:nvSpPr>
          <p:cNvPr id="10" name="Rounded Rectangle 9"/>
          <p:cNvSpPr/>
          <p:nvPr/>
        </p:nvSpPr>
        <p:spPr bwMode="auto">
          <a:xfrm>
            <a:off x="110320" y="2626739"/>
            <a:ext cx="2196152" cy="1280160"/>
          </a:xfrm>
          <a:prstGeom prst="round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smtClean="0">
                <a:solidFill>
                  <a:schemeClr val="bg1"/>
                </a:solidFill>
              </a:rPr>
              <a:t>Detailing accounts for 18% of the revenue</a:t>
            </a:r>
            <a:endParaRPr lang="en-US" b="1" dirty="0">
              <a:solidFill>
                <a:schemeClr val="bg1"/>
              </a:solidFill>
            </a:endParaRPr>
          </a:p>
        </p:txBody>
      </p:sp>
      <p:sp>
        <p:nvSpPr>
          <p:cNvPr id="13" name="Content Placeholder 2"/>
          <p:cNvSpPr txBox="1">
            <a:spLocks/>
          </p:cNvSpPr>
          <p:nvPr/>
        </p:nvSpPr>
        <p:spPr bwMode="black">
          <a:xfrm>
            <a:off x="2456589" y="2655824"/>
            <a:ext cx="6400800" cy="12072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2250" indent="-222250" eaLnBrk="0" hangingPunct="0">
              <a:spcBef>
                <a:spcPct val="20000"/>
              </a:spcBef>
              <a:buClr>
                <a:srgbClr val="688A92"/>
              </a:buClr>
              <a:buSzPct val="110000"/>
              <a:buFont typeface="Wingdings" pitchFamily="2" charset="2"/>
              <a:buChar char="§"/>
              <a:defRPr/>
            </a:pPr>
            <a:r>
              <a:rPr lang="en-US" kern="0" dirty="0" smtClean="0"/>
              <a:t>mROI of detailing improved marginally, from 14% to 18%  and impactable contribution increased from 16% to 18% </a:t>
            </a:r>
          </a:p>
          <a:p>
            <a:pPr marL="222250" indent="-222250" eaLnBrk="0" hangingPunct="0">
              <a:spcBef>
                <a:spcPct val="20000"/>
              </a:spcBef>
              <a:buClr>
                <a:srgbClr val="688A92"/>
              </a:buClr>
              <a:buSzPct val="110000"/>
              <a:buFont typeface="Wingdings" pitchFamily="2" charset="2"/>
              <a:buChar char="§"/>
              <a:defRPr/>
            </a:pPr>
            <a:endParaRPr lang="en-US" sz="800" kern="0" dirty="0" smtClean="0"/>
          </a:p>
          <a:p>
            <a:pPr marL="222250" indent="-222250" eaLnBrk="0" hangingPunct="0">
              <a:spcBef>
                <a:spcPct val="20000"/>
              </a:spcBef>
              <a:buClr>
                <a:srgbClr val="688A92"/>
              </a:buClr>
              <a:buSzPct val="110000"/>
              <a:buFont typeface="Wingdings" pitchFamily="2" charset="2"/>
              <a:buChar char="§"/>
              <a:defRPr/>
            </a:pPr>
            <a:r>
              <a:rPr lang="en-US" kern="0" dirty="0" smtClean="0"/>
              <a:t>MD enrolled in the TIRF-REMS programs are more responsive to detailing (compared to not enrolled MDs) and should be targeted preferentially</a:t>
            </a:r>
            <a:endParaRPr kumimoji="0" lang="en-US" b="0" i="0" u="none" strike="noStrike" kern="0" cap="none" spc="0" normalizeH="0" baseline="0" noProof="0" dirty="0" smtClean="0">
              <a:ln>
                <a:noFill/>
              </a:ln>
              <a:solidFill>
                <a:schemeClr val="tx1"/>
              </a:solidFill>
              <a:effectLst/>
              <a:uLnTx/>
              <a:uFillTx/>
              <a:latin typeface="+mn-lt"/>
            </a:endParaRPr>
          </a:p>
        </p:txBody>
      </p:sp>
      <p:sp>
        <p:nvSpPr>
          <p:cNvPr id="14" name="Rounded Rectangle 13"/>
          <p:cNvSpPr/>
          <p:nvPr/>
        </p:nvSpPr>
        <p:spPr bwMode="auto">
          <a:xfrm>
            <a:off x="110320" y="5609230"/>
            <a:ext cx="2196152" cy="955343"/>
          </a:xfrm>
          <a:prstGeom prst="round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smtClean="0">
                <a:solidFill>
                  <a:schemeClr val="bg1"/>
                </a:solidFill>
              </a:rPr>
              <a:t>Speaker programs continue to be profitable</a:t>
            </a:r>
            <a:endParaRPr lang="en-US" b="1" dirty="0">
              <a:solidFill>
                <a:schemeClr val="bg1"/>
              </a:solidFill>
            </a:endParaRPr>
          </a:p>
        </p:txBody>
      </p:sp>
      <p:sp>
        <p:nvSpPr>
          <p:cNvPr id="16" name="Content Placeholder 2"/>
          <p:cNvSpPr txBox="1">
            <a:spLocks/>
          </p:cNvSpPr>
          <p:nvPr/>
        </p:nvSpPr>
        <p:spPr bwMode="black">
          <a:xfrm>
            <a:off x="2456589" y="5595884"/>
            <a:ext cx="6400800" cy="9857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2250" lvl="0" indent="-222250" eaLnBrk="0" hangingPunct="0">
              <a:spcBef>
                <a:spcPct val="20000"/>
              </a:spcBef>
              <a:buClr>
                <a:srgbClr val="688A92"/>
              </a:buClr>
              <a:buSzPct val="110000"/>
              <a:buFont typeface="Wingdings" pitchFamily="2" charset="2"/>
              <a:buChar char="§"/>
              <a:defRPr/>
            </a:pPr>
            <a:r>
              <a:rPr lang="en-US" kern="0" dirty="0" smtClean="0"/>
              <a:t>During the analysis period there was a temporary decline in speaker program activity due to a revamping of the program topics</a:t>
            </a:r>
          </a:p>
          <a:p>
            <a:pPr marL="222250" lvl="0" indent="-222250" eaLnBrk="0" hangingPunct="0">
              <a:spcBef>
                <a:spcPct val="20000"/>
              </a:spcBef>
              <a:buClr>
                <a:srgbClr val="688A92"/>
              </a:buClr>
              <a:buSzPct val="110000"/>
              <a:buFont typeface="Wingdings" pitchFamily="2" charset="2"/>
              <a:buChar char="§"/>
              <a:defRPr/>
            </a:pPr>
            <a:r>
              <a:rPr lang="en-US" kern="0" dirty="0" smtClean="0"/>
              <a:t>The reduction in activity led to a decrease of a third in the impact of speaker programs, but the programs executed remained profitable</a:t>
            </a:r>
          </a:p>
        </p:txBody>
      </p:sp>
      <p:sp>
        <p:nvSpPr>
          <p:cNvPr id="17"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smtClean="0">
                <a:solidFill>
                  <a:schemeClr val="tx2"/>
                </a:solidFill>
                <a:latin typeface="Arial" pitchFamily="34" charset="0"/>
                <a:cs typeface="Arial" pitchFamily="34" charset="0"/>
              </a:rPr>
              <a:t>Project Overview</a:t>
            </a:r>
            <a:r>
              <a:rPr lang="en-US" sz="1200" b="1" i="1" dirty="0" smtClean="0">
                <a:solidFill>
                  <a:srgbClr val="506772"/>
                </a:solidFill>
              </a:rPr>
              <a:t>: Executive Summary</a:t>
            </a:r>
            <a:endParaRPr lang="en-US" sz="1200" b="1" i="1" dirty="0">
              <a:solidFill>
                <a:srgbClr val="506772"/>
              </a:solidFill>
            </a:endParaRPr>
          </a:p>
        </p:txBody>
      </p:sp>
      <p:sp>
        <p:nvSpPr>
          <p:cNvPr id="18" name="Content Placeholder 2"/>
          <p:cNvSpPr txBox="1">
            <a:spLocks/>
          </p:cNvSpPr>
          <p:nvPr/>
        </p:nvSpPr>
        <p:spPr bwMode="black">
          <a:xfrm>
            <a:off x="2456589" y="1231904"/>
            <a:ext cx="6400800" cy="11556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Char char="§"/>
              <a:tabLst/>
              <a:defRPr/>
            </a:pPr>
            <a:r>
              <a:rPr kumimoji="0" lang="en-US" b="0" i="0" u="none" strike="noStrike" kern="0" cap="none" spc="0" normalizeH="0" baseline="0" noProof="0" dirty="0" smtClean="0">
                <a:ln>
                  <a:noFill/>
                </a:ln>
                <a:solidFill>
                  <a:schemeClr val="tx1"/>
                </a:solidFill>
                <a:effectLst/>
                <a:uLnTx/>
                <a:uFillTx/>
                <a:latin typeface="+mn-lt"/>
                <a:ea typeface="+mn-ea"/>
                <a:cs typeface="+mn-cs"/>
              </a:rPr>
              <a:t>All tactics are </a:t>
            </a:r>
            <a:r>
              <a:rPr kumimoji="0" lang="en-US" b="1" i="0" u="sng" strike="noStrike" kern="0" cap="none" spc="0" normalizeH="0" baseline="0" noProof="0" dirty="0" smtClean="0">
                <a:ln>
                  <a:noFill/>
                </a:ln>
                <a:solidFill>
                  <a:schemeClr val="tx1"/>
                </a:solidFill>
                <a:effectLst/>
                <a:uLnTx/>
                <a:uFillTx/>
                <a:latin typeface="+mn-lt"/>
                <a:ea typeface="+mn-ea"/>
                <a:cs typeface="+mn-cs"/>
              </a:rPr>
              <a:t>mROI and ROI positive</a:t>
            </a:r>
            <a:r>
              <a:rPr kumimoji="0" lang="en-US" b="0" i="0" u="none" strike="noStrike" kern="0" cap="none" spc="0" normalizeH="0" baseline="0" noProof="0" dirty="0" smtClean="0">
                <a:ln>
                  <a:noFill/>
                </a:ln>
                <a:solidFill>
                  <a:schemeClr val="tx1"/>
                </a:solidFill>
                <a:effectLst/>
                <a:uLnTx/>
                <a:uFillTx/>
                <a:latin typeface="+mn-lt"/>
                <a:ea typeface="+mn-ea"/>
                <a:cs typeface="+mn-cs"/>
              </a:rPr>
              <a:t>, suggesting that the brand is</a:t>
            </a:r>
            <a:r>
              <a:rPr kumimoji="0" lang="en-US" b="0" i="0" u="none" strike="noStrike" kern="0" cap="none" spc="0" normalizeH="0" noProof="0" dirty="0" smtClean="0">
                <a:ln>
                  <a:noFill/>
                </a:ln>
                <a:solidFill>
                  <a:schemeClr val="tx1"/>
                </a:solidFill>
                <a:effectLst/>
                <a:uLnTx/>
                <a:uFillTx/>
                <a:latin typeface="+mn-lt"/>
                <a:ea typeface="+mn-ea"/>
                <a:cs typeface="+mn-cs"/>
              </a:rPr>
              <a:t> profitably investing in tactics at the appropriate level</a:t>
            </a:r>
          </a:p>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Char char="§"/>
              <a:tabLst/>
              <a:defRPr/>
            </a:pPr>
            <a:endParaRPr lang="en-US" sz="800" kern="0" dirty="0" smtClean="0">
              <a:latin typeface="+mn-lt"/>
              <a:cs typeface="+mn-cs"/>
            </a:endParaRPr>
          </a:p>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Char char="§"/>
              <a:tabLst/>
              <a:defRPr/>
            </a:pPr>
            <a:r>
              <a:rPr lang="en-US" kern="0" dirty="0" smtClean="0">
                <a:latin typeface="+mn-lt"/>
                <a:cs typeface="+mn-cs"/>
              </a:rPr>
              <a:t>Increase in responsiveness likely driven by program improvements, as well as stabilization in sales force focus and TIRF-REMS program</a:t>
            </a:r>
            <a:endParaRPr kumimoji="0" lang="en-US" b="0" i="0" u="none" strike="noStrike" kern="0" cap="none" spc="0" normalizeH="0" baseline="0" noProof="0" dirty="0" smtClean="0">
              <a:ln>
                <a:noFill/>
              </a:ln>
              <a:solidFill>
                <a:schemeClr val="tx1"/>
              </a:solidFill>
              <a:effectLst/>
              <a:uLnTx/>
              <a:uFillTx/>
              <a:latin typeface="+mn-lt"/>
              <a:ea typeface="+mn-ea"/>
              <a:cs typeface="+mn-cs"/>
            </a:endParaRPr>
          </a:p>
        </p:txBody>
      </p:sp>
      <p:cxnSp>
        <p:nvCxnSpPr>
          <p:cNvPr id="20" name="Straight Connector 19"/>
          <p:cNvCxnSpPr/>
          <p:nvPr/>
        </p:nvCxnSpPr>
        <p:spPr bwMode="auto">
          <a:xfrm flipV="1">
            <a:off x="150128" y="2483893"/>
            <a:ext cx="8707272" cy="27296"/>
          </a:xfrm>
          <a:prstGeom prst="line">
            <a:avLst/>
          </a:prstGeom>
          <a:solidFill>
            <a:srgbClr val="688A92"/>
          </a:solidFill>
          <a:ln w="3175" cap="flat" cmpd="sng" algn="ctr">
            <a:solidFill>
              <a:schemeClr val="bg1">
                <a:lumMod val="85000"/>
              </a:schemeClr>
            </a:solidFill>
            <a:prstDash val="solid"/>
            <a:round/>
            <a:headEnd type="none" w="med" len="med"/>
            <a:tailEnd type="none" w="med" len="med"/>
          </a:ln>
          <a:effectLst/>
        </p:spPr>
      </p:cxnSp>
      <p:cxnSp>
        <p:nvCxnSpPr>
          <p:cNvPr id="25" name="Straight Connector 24"/>
          <p:cNvCxnSpPr/>
          <p:nvPr/>
        </p:nvCxnSpPr>
        <p:spPr bwMode="auto">
          <a:xfrm flipV="1">
            <a:off x="125104" y="3987445"/>
            <a:ext cx="8707272" cy="27296"/>
          </a:xfrm>
          <a:prstGeom prst="line">
            <a:avLst/>
          </a:prstGeom>
          <a:solidFill>
            <a:srgbClr val="688A92"/>
          </a:solidFill>
          <a:ln w="3175" cap="flat" cmpd="sng" algn="ctr">
            <a:solidFill>
              <a:schemeClr val="bg1">
                <a:lumMod val="85000"/>
              </a:schemeClr>
            </a:solidFill>
            <a:prstDash val="solid"/>
            <a:round/>
            <a:headEnd type="none" w="med" len="med"/>
            <a:tailEnd type="none" w="med" len="med"/>
          </a:ln>
          <a:effectLst/>
        </p:spPr>
      </p:cxnSp>
      <p:cxnSp>
        <p:nvCxnSpPr>
          <p:cNvPr id="26" name="Straight Connector 25"/>
          <p:cNvCxnSpPr/>
          <p:nvPr/>
        </p:nvCxnSpPr>
        <p:spPr bwMode="auto">
          <a:xfrm flipV="1">
            <a:off x="152400" y="5488725"/>
            <a:ext cx="8707272" cy="27296"/>
          </a:xfrm>
          <a:prstGeom prst="line">
            <a:avLst/>
          </a:prstGeom>
          <a:solidFill>
            <a:srgbClr val="688A92"/>
          </a:solidFill>
          <a:ln w="3175" cap="flat" cmpd="sng" algn="ctr">
            <a:solidFill>
              <a:schemeClr val="bg1">
                <a:lumMod val="8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5"/>
            <a:ext cx="8275637" cy="624524"/>
          </a:xfrm>
        </p:spPr>
        <p:txBody>
          <a:bodyPr/>
          <a:lstStyle/>
          <a:p>
            <a:r>
              <a:rPr lang="en-US" sz="1800" b="1" dirty="0" smtClean="0"/>
              <a:t>There is an opportunity to increase impact of tactics by driving higher utilization of Rx Savings Cards and focusing detailing efforts</a:t>
            </a:r>
          </a:p>
        </p:txBody>
      </p:sp>
      <p:sp>
        <p:nvSpPr>
          <p:cNvPr id="4" name="Slide Number Placeholder 3"/>
          <p:cNvSpPr>
            <a:spLocks noGrp="1"/>
          </p:cNvSpPr>
          <p:nvPr>
            <p:ph type="sldNum" sz="quarter" idx="10"/>
          </p:nvPr>
        </p:nvSpPr>
        <p:spPr>
          <a:xfrm>
            <a:off x="4114800" y="6607506"/>
            <a:ext cx="914400" cy="136525"/>
          </a:xfrm>
        </p:spPr>
        <p:txBody>
          <a:bodyPr/>
          <a:lstStyle/>
          <a:p>
            <a:pPr>
              <a:defRPr/>
            </a:pPr>
            <a:fld id="{B96F2637-D3B6-4864-87AE-A1451DE58652}" type="slidenum">
              <a:rPr lang="en-US" smtClean="0"/>
              <a:pPr>
                <a:defRPr/>
              </a:pPr>
              <a:t>4</a:t>
            </a:fld>
            <a:endParaRPr lang="en-US" dirty="0"/>
          </a:p>
        </p:txBody>
      </p:sp>
      <p:sp>
        <p:nvSpPr>
          <p:cNvPr id="9" name="Rounded Rectangle 8"/>
          <p:cNvSpPr/>
          <p:nvPr/>
        </p:nvSpPr>
        <p:spPr bwMode="auto">
          <a:xfrm>
            <a:off x="110320" y="3424359"/>
            <a:ext cx="2196152" cy="1526784"/>
          </a:xfrm>
          <a:prstGeom prst="round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smtClean="0">
                <a:solidFill>
                  <a:schemeClr val="bg1"/>
                </a:solidFill>
              </a:rPr>
              <a:t>Rx Savings </a:t>
            </a:r>
            <a:r>
              <a:rPr lang="en-US" b="1" dirty="0">
                <a:solidFill>
                  <a:schemeClr val="bg1"/>
                </a:solidFill>
              </a:rPr>
              <a:t>C</a:t>
            </a:r>
            <a:r>
              <a:rPr lang="en-US" b="1" dirty="0" smtClean="0">
                <a:solidFill>
                  <a:schemeClr val="bg1"/>
                </a:solidFill>
              </a:rPr>
              <a:t>ard</a:t>
            </a:r>
            <a:endParaRPr lang="en-US" b="1" dirty="0">
              <a:solidFill>
                <a:schemeClr val="bg1"/>
              </a:solidFill>
            </a:endParaRPr>
          </a:p>
        </p:txBody>
      </p:sp>
      <p:sp>
        <p:nvSpPr>
          <p:cNvPr id="10" name="Rounded Rectangle 9"/>
          <p:cNvSpPr/>
          <p:nvPr/>
        </p:nvSpPr>
        <p:spPr bwMode="auto">
          <a:xfrm>
            <a:off x="110320" y="1326925"/>
            <a:ext cx="2196152" cy="1867036"/>
          </a:xfrm>
          <a:prstGeom prst="round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smtClean="0">
                <a:solidFill>
                  <a:schemeClr val="bg1"/>
                </a:solidFill>
              </a:rPr>
              <a:t>Detailing</a:t>
            </a:r>
          </a:p>
        </p:txBody>
      </p:sp>
      <p:sp>
        <p:nvSpPr>
          <p:cNvPr id="17"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smtClean="0">
                <a:solidFill>
                  <a:schemeClr val="tx2"/>
                </a:solidFill>
                <a:latin typeface="Arial" pitchFamily="34" charset="0"/>
                <a:cs typeface="Arial" pitchFamily="34" charset="0"/>
              </a:rPr>
              <a:t>Project Overview</a:t>
            </a:r>
            <a:r>
              <a:rPr lang="en-US" sz="1200" b="1" i="1" dirty="0" smtClean="0">
                <a:solidFill>
                  <a:srgbClr val="506772"/>
                </a:solidFill>
              </a:rPr>
              <a:t>: Executive Summary</a:t>
            </a:r>
            <a:endParaRPr lang="en-US" sz="1200" b="1" i="1" dirty="0">
              <a:solidFill>
                <a:srgbClr val="506772"/>
              </a:solidFill>
            </a:endParaRPr>
          </a:p>
        </p:txBody>
      </p:sp>
      <p:sp>
        <p:nvSpPr>
          <p:cNvPr id="18" name="Content Placeholder 2"/>
          <p:cNvSpPr txBox="1">
            <a:spLocks/>
          </p:cNvSpPr>
          <p:nvPr/>
        </p:nvSpPr>
        <p:spPr bwMode="black">
          <a:xfrm>
            <a:off x="2456589" y="1280756"/>
            <a:ext cx="6400800" cy="20599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ct val="20000"/>
              </a:spcBef>
              <a:spcAft>
                <a:spcPct val="0"/>
              </a:spcAft>
              <a:buClr>
                <a:srgbClr val="688A92"/>
              </a:buClr>
              <a:buSzPct val="110000"/>
              <a:tabLst/>
              <a:defRPr/>
            </a:pPr>
            <a:r>
              <a:rPr kumimoji="0" lang="en-US" b="1" i="0" strike="noStrike" kern="0" cap="none" spc="0" normalizeH="0" baseline="0" noProof="0" dirty="0" smtClean="0">
                <a:ln>
                  <a:noFill/>
                </a:ln>
                <a:solidFill>
                  <a:schemeClr val="tx1"/>
                </a:solidFill>
                <a:effectLst/>
                <a:uLnTx/>
                <a:uFillTx/>
                <a:latin typeface="+mn-lt"/>
                <a:cs typeface="+mn-cs"/>
              </a:rPr>
              <a:t>Insights:</a:t>
            </a:r>
            <a:endParaRPr lang="en-US" sz="800" b="1" kern="0" dirty="0" smtClean="0">
              <a:latin typeface="+mn-lt"/>
              <a:cs typeface="+mn-cs"/>
            </a:endParaRPr>
          </a:p>
          <a:p>
            <a:pPr marL="222250" lvl="0" indent="-222250" eaLnBrk="0" hangingPunct="0">
              <a:spcBef>
                <a:spcPct val="20000"/>
              </a:spcBef>
              <a:buClr>
                <a:srgbClr val="688A92"/>
              </a:buClr>
              <a:buSzPct val="110000"/>
              <a:buFont typeface="Wingdings" pitchFamily="2" charset="2"/>
              <a:buChar char="§"/>
              <a:defRPr/>
            </a:pPr>
            <a:r>
              <a:rPr lang="en-US" kern="0" dirty="0" smtClean="0"/>
              <a:t>MDs </a:t>
            </a:r>
            <a:r>
              <a:rPr lang="en-US" kern="0" dirty="0"/>
              <a:t>enrolled in the TIRF-REMS programs are more responsive to </a:t>
            </a:r>
            <a:r>
              <a:rPr lang="en-US" kern="0" dirty="0" smtClean="0"/>
              <a:t>detailing compared to not enrolled MDs</a:t>
            </a:r>
            <a:endParaRPr lang="en-US" kern="0" dirty="0" smtClean="0">
              <a:latin typeface="+mn-lt"/>
              <a:cs typeface="+mn-cs"/>
            </a:endParaRPr>
          </a:p>
          <a:p>
            <a:pPr marL="222250" marR="0" lvl="0" indent="-222250" algn="l" defTabSz="914400" rtl="0" eaLnBrk="0" fontAlgn="base" latinLnBrk="0" hangingPunct="0">
              <a:lnSpc>
                <a:spcPct val="100000"/>
              </a:lnSpc>
              <a:spcBef>
                <a:spcPct val="20000"/>
              </a:spcBef>
              <a:spcAft>
                <a:spcPts val="600"/>
              </a:spcAft>
              <a:buClr>
                <a:srgbClr val="688A92"/>
              </a:buClr>
              <a:buSzPct val="110000"/>
              <a:buFont typeface="Wingdings" pitchFamily="2" charset="2"/>
              <a:buChar char="§"/>
              <a:tabLst/>
              <a:defRPr/>
            </a:pPr>
            <a:r>
              <a:rPr lang="en-US" kern="0" dirty="0" smtClean="0">
                <a:latin typeface="+mn-lt"/>
                <a:cs typeface="+mn-cs"/>
              </a:rPr>
              <a:t>By reducing effort on low value the </a:t>
            </a:r>
            <a:r>
              <a:rPr lang="en-US" kern="0" dirty="0" err="1" smtClean="0">
                <a:latin typeface="+mn-lt"/>
                <a:cs typeface="+mn-cs"/>
              </a:rPr>
              <a:t>mROI</a:t>
            </a:r>
            <a:r>
              <a:rPr lang="en-US" kern="0" dirty="0" smtClean="0">
                <a:latin typeface="+mn-lt"/>
                <a:cs typeface="+mn-cs"/>
              </a:rPr>
              <a:t> can be lifted from 18% to 41% and can be further lifted to 68% due to </a:t>
            </a:r>
            <a:r>
              <a:rPr lang="en-US" kern="0" dirty="0" err="1" smtClean="0">
                <a:latin typeface="+mn-lt"/>
                <a:cs typeface="+mn-cs"/>
              </a:rPr>
              <a:t>Amrix</a:t>
            </a:r>
            <a:r>
              <a:rPr lang="en-US" kern="0" dirty="0">
                <a:latin typeface="+mn-lt"/>
                <a:cs typeface="+mn-cs"/>
              </a:rPr>
              <a:t> </a:t>
            </a:r>
            <a:r>
              <a:rPr lang="en-US" kern="0" dirty="0" smtClean="0">
                <a:latin typeface="+mn-lt"/>
                <a:cs typeface="+mn-cs"/>
              </a:rPr>
              <a:t>cost sharing</a:t>
            </a:r>
            <a:endParaRPr lang="en-US" sz="800" kern="0" dirty="0" smtClean="0">
              <a:latin typeface="+mn-lt"/>
              <a:cs typeface="+mn-cs"/>
            </a:endParaRPr>
          </a:p>
          <a:p>
            <a:pPr marR="0" lvl="0" algn="l" defTabSz="914400" rtl="0" eaLnBrk="0" fontAlgn="base" latinLnBrk="0" hangingPunct="0">
              <a:lnSpc>
                <a:spcPct val="100000"/>
              </a:lnSpc>
              <a:spcBef>
                <a:spcPct val="20000"/>
              </a:spcBef>
              <a:spcAft>
                <a:spcPct val="0"/>
              </a:spcAft>
              <a:buClr>
                <a:srgbClr val="688A92"/>
              </a:buClr>
              <a:buSzPct val="110000"/>
              <a:tabLst/>
              <a:defRPr/>
            </a:pPr>
            <a:r>
              <a:rPr lang="en-US" b="1" kern="0" dirty="0" smtClean="0">
                <a:latin typeface="+mn-lt"/>
                <a:cs typeface="+mn-cs"/>
              </a:rPr>
              <a:t>Recommendation:</a:t>
            </a:r>
          </a:p>
          <a:p>
            <a:pPr marL="222250" indent="-222250" eaLnBrk="0" hangingPunct="0">
              <a:spcBef>
                <a:spcPct val="20000"/>
              </a:spcBef>
              <a:buClr>
                <a:srgbClr val="688A92"/>
              </a:buClr>
              <a:buSzPct val="110000"/>
              <a:buFont typeface="Wingdings" pitchFamily="2" charset="2"/>
              <a:buChar char="§"/>
              <a:defRPr/>
            </a:pPr>
            <a:r>
              <a:rPr lang="en-US" kern="0" dirty="0" smtClean="0">
                <a:latin typeface="+mn-lt"/>
                <a:cs typeface="+mn-cs"/>
              </a:rPr>
              <a:t>TIRF-REMS enrolled MDs should </a:t>
            </a:r>
            <a:r>
              <a:rPr lang="en-US" kern="0" dirty="0"/>
              <a:t>be targeted </a:t>
            </a:r>
            <a:r>
              <a:rPr lang="en-US" kern="0" dirty="0" smtClean="0"/>
              <a:t>preferentially (This is already underway through call planning)</a:t>
            </a:r>
            <a:endParaRPr lang="en-US" kern="0" dirty="0" smtClean="0">
              <a:latin typeface="+mn-lt"/>
              <a:cs typeface="+mn-cs"/>
            </a:endParaRPr>
          </a:p>
        </p:txBody>
      </p:sp>
      <p:cxnSp>
        <p:nvCxnSpPr>
          <p:cNvPr id="25" name="Straight Connector 24"/>
          <p:cNvCxnSpPr/>
          <p:nvPr/>
        </p:nvCxnSpPr>
        <p:spPr bwMode="auto">
          <a:xfrm flipV="1">
            <a:off x="218364" y="3295512"/>
            <a:ext cx="8707272" cy="27296"/>
          </a:xfrm>
          <a:prstGeom prst="line">
            <a:avLst/>
          </a:prstGeom>
          <a:solidFill>
            <a:srgbClr val="688A92"/>
          </a:solidFill>
          <a:ln w="3175" cap="flat" cmpd="sng" algn="ctr">
            <a:solidFill>
              <a:schemeClr val="bg1">
                <a:lumMod val="85000"/>
              </a:schemeClr>
            </a:solidFill>
            <a:prstDash val="solid"/>
            <a:round/>
            <a:headEnd type="none" w="med" len="med"/>
            <a:tailEnd type="none" w="med" len="med"/>
          </a:ln>
          <a:effectLst/>
        </p:spPr>
      </p:cxnSp>
      <p:sp>
        <p:nvSpPr>
          <p:cNvPr id="19" name="Content Placeholder 2"/>
          <p:cNvSpPr txBox="1">
            <a:spLocks/>
          </p:cNvSpPr>
          <p:nvPr/>
        </p:nvSpPr>
        <p:spPr bwMode="black">
          <a:xfrm>
            <a:off x="2456589" y="3406179"/>
            <a:ext cx="6400800" cy="155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ct val="20000"/>
              </a:spcBef>
              <a:spcAft>
                <a:spcPct val="0"/>
              </a:spcAft>
              <a:buClr>
                <a:srgbClr val="688A92"/>
              </a:buClr>
              <a:buSzPct val="110000"/>
              <a:tabLst/>
              <a:defRPr/>
            </a:pPr>
            <a:r>
              <a:rPr kumimoji="0" lang="en-US" b="1" i="0" strike="noStrike" kern="0" cap="none" spc="0" normalizeH="0" baseline="0" noProof="0" dirty="0" smtClean="0">
                <a:ln>
                  <a:noFill/>
                </a:ln>
                <a:solidFill>
                  <a:schemeClr val="tx1"/>
                </a:solidFill>
                <a:effectLst/>
                <a:uLnTx/>
                <a:uFillTx/>
                <a:latin typeface="+mn-lt"/>
                <a:cs typeface="+mn-cs"/>
              </a:rPr>
              <a:t>Insight:</a:t>
            </a:r>
            <a:endParaRPr lang="en-US" sz="800" b="1" kern="0" dirty="0" smtClean="0">
              <a:latin typeface="+mn-lt"/>
              <a:cs typeface="+mn-cs"/>
            </a:endParaRPr>
          </a:p>
          <a:p>
            <a:pPr marL="222250" marR="0" lvl="0" indent="-222250" algn="l" defTabSz="914400" rtl="0" eaLnBrk="0" fontAlgn="base" latinLnBrk="0" hangingPunct="0">
              <a:lnSpc>
                <a:spcPct val="100000"/>
              </a:lnSpc>
              <a:spcBef>
                <a:spcPct val="20000"/>
              </a:spcBef>
              <a:spcAft>
                <a:spcPts val="600"/>
              </a:spcAft>
              <a:buClr>
                <a:srgbClr val="688A92"/>
              </a:buClr>
              <a:buSzPct val="110000"/>
              <a:buFont typeface="Wingdings" pitchFamily="2" charset="2"/>
              <a:buChar char="§"/>
              <a:tabLst/>
              <a:defRPr/>
            </a:pPr>
            <a:r>
              <a:rPr lang="en-US" kern="0" dirty="0" smtClean="0">
                <a:latin typeface="+mn-lt"/>
                <a:cs typeface="+mn-cs"/>
              </a:rPr>
              <a:t>Very effective and profitable tactic, but the reach is low relative to detailing.</a:t>
            </a:r>
            <a:endParaRPr lang="en-US" sz="800" kern="0" dirty="0" smtClean="0">
              <a:latin typeface="+mn-lt"/>
              <a:cs typeface="+mn-cs"/>
            </a:endParaRPr>
          </a:p>
          <a:p>
            <a:pPr marR="0" lvl="0" algn="l" defTabSz="914400" rtl="0" eaLnBrk="0" fontAlgn="base" latinLnBrk="0" hangingPunct="0">
              <a:lnSpc>
                <a:spcPct val="100000"/>
              </a:lnSpc>
              <a:spcBef>
                <a:spcPct val="20000"/>
              </a:spcBef>
              <a:spcAft>
                <a:spcPct val="0"/>
              </a:spcAft>
              <a:buClr>
                <a:srgbClr val="688A92"/>
              </a:buClr>
              <a:buSzPct val="110000"/>
              <a:tabLst/>
              <a:defRPr/>
            </a:pPr>
            <a:r>
              <a:rPr lang="en-US" b="1" kern="0" dirty="0" smtClean="0">
                <a:latin typeface="+mn-lt"/>
                <a:cs typeface="+mn-cs"/>
              </a:rPr>
              <a:t>Recommendation:</a:t>
            </a:r>
          </a:p>
          <a:p>
            <a:pPr marL="222250" lvl="0" indent="-222250" eaLnBrk="0" hangingPunct="0">
              <a:spcBef>
                <a:spcPct val="20000"/>
              </a:spcBef>
              <a:buClr>
                <a:srgbClr val="688A92"/>
              </a:buClr>
              <a:buSzPct val="110000"/>
              <a:buFont typeface="Wingdings" pitchFamily="2" charset="2"/>
              <a:buChar char="§"/>
              <a:defRPr/>
            </a:pPr>
            <a:r>
              <a:rPr lang="en-US" dirty="0">
                <a:solidFill>
                  <a:srgbClr val="000000"/>
                </a:solidFill>
                <a:latin typeface="Arial"/>
              </a:rPr>
              <a:t>Given profitability of Rx Savings cards, there is an opportunity to expand </a:t>
            </a:r>
            <a:r>
              <a:rPr lang="en-US" dirty="0" smtClean="0">
                <a:solidFill>
                  <a:srgbClr val="000000"/>
                </a:solidFill>
                <a:latin typeface="Arial"/>
              </a:rPr>
              <a:t>reach </a:t>
            </a:r>
            <a:r>
              <a:rPr lang="en-US" dirty="0">
                <a:solidFill>
                  <a:srgbClr val="000000"/>
                </a:solidFill>
                <a:latin typeface="Arial"/>
              </a:rPr>
              <a:t>of Rx savings card redemptions amongst top FENTORA targets (as evidenced by gap between Detailing and Rx Savings Card </a:t>
            </a:r>
            <a:r>
              <a:rPr lang="en-US" dirty="0" smtClean="0">
                <a:solidFill>
                  <a:srgbClr val="000000"/>
                </a:solidFill>
                <a:latin typeface="Arial"/>
              </a:rPr>
              <a:t>reach)</a:t>
            </a:r>
            <a:endParaRPr lang="en-US" kern="0" dirty="0" smtClean="0">
              <a:latin typeface="+mn-lt"/>
              <a:cs typeface="+mn-cs"/>
            </a:endParaRPr>
          </a:p>
        </p:txBody>
      </p:sp>
      <p:sp>
        <p:nvSpPr>
          <p:cNvPr id="11" name="Rounded Rectangle 10"/>
          <p:cNvSpPr/>
          <p:nvPr/>
        </p:nvSpPr>
        <p:spPr bwMode="auto">
          <a:xfrm>
            <a:off x="110320" y="5181540"/>
            <a:ext cx="2196152" cy="1257898"/>
          </a:xfrm>
          <a:prstGeom prst="round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smtClean="0">
                <a:solidFill>
                  <a:schemeClr val="bg1"/>
                </a:solidFill>
              </a:rPr>
              <a:t>Alternative Channels</a:t>
            </a:r>
            <a:endParaRPr lang="en-US" b="1" dirty="0">
              <a:solidFill>
                <a:schemeClr val="bg1"/>
              </a:solidFill>
            </a:endParaRPr>
          </a:p>
        </p:txBody>
      </p:sp>
      <p:cxnSp>
        <p:nvCxnSpPr>
          <p:cNvPr id="13" name="Straight Connector 12"/>
          <p:cNvCxnSpPr/>
          <p:nvPr/>
        </p:nvCxnSpPr>
        <p:spPr bwMode="auto">
          <a:xfrm flipV="1">
            <a:off x="207926" y="5052694"/>
            <a:ext cx="8707272" cy="27296"/>
          </a:xfrm>
          <a:prstGeom prst="line">
            <a:avLst/>
          </a:prstGeom>
          <a:solidFill>
            <a:srgbClr val="688A92"/>
          </a:solidFill>
          <a:ln w="3175" cap="flat" cmpd="sng" algn="ctr">
            <a:solidFill>
              <a:schemeClr val="bg1">
                <a:lumMod val="85000"/>
              </a:schemeClr>
            </a:solidFill>
            <a:prstDash val="solid"/>
            <a:round/>
            <a:headEnd type="none" w="med" len="med"/>
            <a:tailEnd type="none" w="med" len="med"/>
          </a:ln>
          <a:effectLst/>
        </p:spPr>
      </p:cxnSp>
      <p:sp>
        <p:nvSpPr>
          <p:cNvPr id="14" name="Content Placeholder 2"/>
          <p:cNvSpPr txBox="1">
            <a:spLocks/>
          </p:cNvSpPr>
          <p:nvPr/>
        </p:nvSpPr>
        <p:spPr bwMode="black">
          <a:xfrm>
            <a:off x="2456589" y="5181539"/>
            <a:ext cx="6400800" cy="12578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ct val="20000"/>
              </a:spcBef>
              <a:spcAft>
                <a:spcPct val="0"/>
              </a:spcAft>
              <a:buClr>
                <a:srgbClr val="688A92"/>
              </a:buClr>
              <a:buSzPct val="110000"/>
              <a:tabLst/>
              <a:defRPr/>
            </a:pPr>
            <a:r>
              <a:rPr kumimoji="0" lang="en-US" b="1" i="0" strike="noStrike" kern="0" cap="none" spc="0" normalizeH="0" baseline="0" noProof="0" dirty="0" smtClean="0">
                <a:ln>
                  <a:noFill/>
                </a:ln>
                <a:solidFill>
                  <a:schemeClr val="tx1"/>
                </a:solidFill>
                <a:effectLst/>
                <a:uLnTx/>
                <a:uFillTx/>
                <a:latin typeface="+mn-lt"/>
                <a:cs typeface="+mn-cs"/>
              </a:rPr>
              <a:t>Insight:</a:t>
            </a:r>
            <a:endParaRPr lang="en-US" sz="800" b="1" kern="0" dirty="0" smtClean="0">
              <a:latin typeface="+mn-lt"/>
              <a:cs typeface="+mn-cs"/>
            </a:endParaRPr>
          </a:p>
          <a:p>
            <a:pPr marL="222250" lvl="0" indent="-222250" eaLnBrk="0" hangingPunct="0">
              <a:spcBef>
                <a:spcPct val="20000"/>
              </a:spcBef>
              <a:spcAft>
                <a:spcPts val="600"/>
              </a:spcAft>
              <a:buClr>
                <a:srgbClr val="688A92"/>
              </a:buClr>
              <a:buSzPct val="110000"/>
              <a:buFont typeface="Wingdings" pitchFamily="2" charset="2"/>
              <a:buChar char="§"/>
              <a:defRPr/>
            </a:pPr>
            <a:r>
              <a:rPr lang="en-US" kern="0" dirty="0"/>
              <a:t>There are a number of REMS enrolled physicians (~5k) that are not going to be in the call plan due to capacity </a:t>
            </a:r>
            <a:r>
              <a:rPr lang="en-US" kern="0" dirty="0" smtClean="0"/>
              <a:t>limitation</a:t>
            </a:r>
          </a:p>
          <a:p>
            <a:pPr lvl="0" eaLnBrk="0" hangingPunct="0">
              <a:spcBef>
                <a:spcPct val="20000"/>
              </a:spcBef>
              <a:buClr>
                <a:srgbClr val="688A92"/>
              </a:buClr>
              <a:buSzPct val="110000"/>
              <a:defRPr/>
            </a:pPr>
            <a:r>
              <a:rPr lang="en-US" b="1" kern="0" dirty="0" smtClean="0">
                <a:latin typeface="+mn-lt"/>
                <a:cs typeface="+mn-cs"/>
              </a:rPr>
              <a:t>Recommendation:</a:t>
            </a:r>
          </a:p>
          <a:p>
            <a:pPr marL="222250" lvl="0" indent="-222250" eaLnBrk="0" hangingPunct="0">
              <a:spcBef>
                <a:spcPct val="20000"/>
              </a:spcBef>
              <a:buClr>
                <a:srgbClr val="688A92"/>
              </a:buClr>
              <a:buSzPct val="110000"/>
              <a:buFont typeface="Wingdings" pitchFamily="2" charset="2"/>
              <a:buChar char="§"/>
              <a:defRPr/>
            </a:pPr>
            <a:r>
              <a:rPr lang="en-US" dirty="0" smtClean="0">
                <a:solidFill>
                  <a:srgbClr val="000000"/>
                </a:solidFill>
                <a:latin typeface="Arial"/>
              </a:rPr>
              <a:t>Consider alternative channels for reaching these prescribers</a:t>
            </a:r>
            <a:endParaRPr lang="en-US" kern="0" dirty="0" smtClean="0">
              <a:latin typeface="+mn-lt"/>
              <a:cs typeface="+mn-cs"/>
            </a:endParaRPr>
          </a:p>
        </p:txBody>
      </p:sp>
    </p:spTree>
    <p:extLst>
      <p:ext uri="{BB962C8B-B14F-4D97-AF65-F5344CB8AC3E}">
        <p14:creationId xmlns:p14="http://schemas.microsoft.com/office/powerpoint/2010/main" val="2129129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15"/>
          <p:cNvGraphicFramePr>
            <a:graphicFrameLocks/>
          </p:cNvGraphicFramePr>
          <p:nvPr>
            <p:extLst>
              <p:ext uri="{D42A27DB-BD31-4B8C-83A1-F6EECF244321}">
                <p14:modId xmlns:p14="http://schemas.microsoft.com/office/powerpoint/2010/main" val="1361373661"/>
              </p:ext>
            </p:extLst>
          </p:nvPr>
        </p:nvGraphicFramePr>
        <p:xfrm>
          <a:off x="228600" y="1545705"/>
          <a:ext cx="8534400" cy="3465874"/>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46"/>
          <p:cNvGrpSpPr/>
          <p:nvPr/>
        </p:nvGrpSpPr>
        <p:grpSpPr>
          <a:xfrm>
            <a:off x="762000" y="2457128"/>
            <a:ext cx="1692187" cy="461665"/>
            <a:chOff x="457200" y="2209800"/>
            <a:chExt cx="1692187" cy="461665"/>
          </a:xfrm>
        </p:grpSpPr>
        <p:sp>
          <p:nvSpPr>
            <p:cNvPr id="9" name="TextBox 8"/>
            <p:cNvSpPr txBox="1"/>
            <p:nvPr/>
          </p:nvSpPr>
          <p:spPr>
            <a:xfrm>
              <a:off x="457200" y="2209800"/>
              <a:ext cx="1692187" cy="461665"/>
            </a:xfrm>
            <a:prstGeom prst="rect">
              <a:avLst/>
            </a:prstGeom>
            <a:solidFill>
              <a:schemeClr val="bg1"/>
            </a:solidFill>
            <a:ln>
              <a:solidFill>
                <a:schemeClr val="bg1">
                  <a:lumMod val="65000"/>
                </a:schemeClr>
              </a:solidFill>
            </a:ln>
          </p:spPr>
          <p:txBody>
            <a:bodyPr wrap="square" rtlCol="0">
              <a:spAutoFit/>
            </a:bodyPr>
            <a:lstStyle/>
            <a:p>
              <a:pPr fontAlgn="base">
                <a:spcBef>
                  <a:spcPct val="0"/>
                </a:spcBef>
                <a:spcAft>
                  <a:spcPct val="0"/>
                </a:spcAft>
              </a:pPr>
              <a:r>
                <a:rPr lang="en-US" sz="1200" dirty="0">
                  <a:solidFill>
                    <a:srgbClr val="000000"/>
                  </a:solidFill>
                  <a:cs typeface="Arial" charset="0"/>
                </a:rPr>
                <a:t>    Carryover Sales,</a:t>
              </a:r>
            </a:p>
            <a:p>
              <a:pPr fontAlgn="base">
                <a:spcBef>
                  <a:spcPct val="0"/>
                </a:spcBef>
                <a:spcAft>
                  <a:spcPct val="0"/>
                </a:spcAft>
              </a:pPr>
              <a:r>
                <a:rPr lang="en-US" sz="1200" dirty="0" smtClean="0">
                  <a:solidFill>
                    <a:srgbClr val="000000"/>
                  </a:solidFill>
                  <a:cs typeface="Arial" charset="0"/>
                </a:rPr>
                <a:t>$</a:t>
              </a:r>
              <a:r>
                <a:rPr lang="en-US" sz="1200" dirty="0" smtClean="0">
                  <a:solidFill>
                    <a:srgbClr val="000000"/>
                  </a:solidFill>
                </a:rPr>
                <a:t>106.0</a:t>
              </a:r>
              <a:r>
                <a:rPr lang="en-US" sz="1200" dirty="0" smtClean="0">
                  <a:solidFill>
                    <a:srgbClr val="000000"/>
                  </a:solidFill>
                  <a:cs typeface="Arial" charset="0"/>
                </a:rPr>
                <a:t>, 72%, </a:t>
              </a:r>
              <a:r>
                <a:rPr lang="en-US" sz="1200" i="1" dirty="0" smtClean="0">
                  <a:solidFill>
                    <a:schemeClr val="bg1">
                      <a:lumMod val="50000"/>
                    </a:schemeClr>
                  </a:solidFill>
                  <a:cs typeface="Arial" charset="0"/>
                </a:rPr>
                <a:t>(</a:t>
              </a:r>
              <a:r>
                <a:rPr lang="en-US" sz="1200" i="1" dirty="0" smtClean="0">
                  <a:solidFill>
                    <a:schemeClr val="bg1">
                      <a:lumMod val="50000"/>
                    </a:schemeClr>
                  </a:solidFill>
                </a:rPr>
                <a:t>75</a:t>
              </a:r>
              <a:r>
                <a:rPr lang="en-US" sz="1200" i="1" dirty="0" smtClean="0">
                  <a:solidFill>
                    <a:schemeClr val="bg1">
                      <a:lumMod val="50000"/>
                    </a:schemeClr>
                  </a:solidFill>
                  <a:cs typeface="Arial" charset="0"/>
                </a:rPr>
                <a:t>%)</a:t>
              </a:r>
              <a:endParaRPr lang="en-US" sz="1200" i="1" dirty="0">
                <a:solidFill>
                  <a:schemeClr val="bg1">
                    <a:lumMod val="50000"/>
                  </a:schemeClr>
                </a:solidFill>
                <a:cs typeface="Arial" charset="0"/>
              </a:endParaRPr>
            </a:p>
          </p:txBody>
        </p:sp>
        <p:sp>
          <p:nvSpPr>
            <p:cNvPr id="12" name="Rectangle 27"/>
            <p:cNvSpPr>
              <a:spLocks noChangeArrowheads="1"/>
            </p:cNvSpPr>
            <p:nvPr/>
          </p:nvSpPr>
          <p:spPr bwMode="auto">
            <a:xfrm>
              <a:off x="540618" y="2293218"/>
              <a:ext cx="129942" cy="129942"/>
            </a:xfrm>
            <a:prstGeom prst="rect">
              <a:avLst/>
            </a:prstGeom>
            <a:solidFill>
              <a:srgbClr val="93A9C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400" dirty="0">
                <a:solidFill>
                  <a:srgbClr val="000000"/>
                </a:solidFill>
                <a:cs typeface="Arial" charset="0"/>
              </a:endParaRPr>
            </a:p>
          </p:txBody>
        </p:sp>
      </p:grpSp>
      <p:grpSp>
        <p:nvGrpSpPr>
          <p:cNvPr id="3" name="Group 47"/>
          <p:cNvGrpSpPr/>
          <p:nvPr/>
        </p:nvGrpSpPr>
        <p:grpSpPr>
          <a:xfrm>
            <a:off x="4800600" y="3142928"/>
            <a:ext cx="1524000" cy="457200"/>
            <a:chOff x="4572000" y="4343401"/>
            <a:chExt cx="1295400" cy="457200"/>
          </a:xfrm>
        </p:grpSpPr>
        <p:sp>
          <p:nvSpPr>
            <p:cNvPr id="25" name="TextBox 24"/>
            <p:cNvSpPr txBox="1"/>
            <p:nvPr/>
          </p:nvSpPr>
          <p:spPr>
            <a:xfrm>
              <a:off x="4572000" y="4343401"/>
              <a:ext cx="1295400" cy="457200"/>
            </a:xfrm>
            <a:prstGeom prst="rect">
              <a:avLst/>
            </a:prstGeom>
            <a:solidFill>
              <a:schemeClr val="bg1"/>
            </a:solidFill>
            <a:ln>
              <a:solidFill>
                <a:schemeClr val="bg1">
                  <a:lumMod val="65000"/>
                </a:schemeClr>
              </a:solidFill>
            </a:ln>
          </p:spPr>
          <p:txBody>
            <a:bodyPr wrap="square" rtlCol="0">
              <a:spAutoFit/>
            </a:bodyPr>
            <a:lstStyle/>
            <a:p>
              <a:pPr fontAlgn="base">
                <a:spcBef>
                  <a:spcPct val="0"/>
                </a:spcBef>
                <a:spcAft>
                  <a:spcPct val="0"/>
                </a:spcAft>
              </a:pPr>
              <a:r>
                <a:rPr lang="en-US" sz="1200" dirty="0">
                  <a:solidFill>
                    <a:srgbClr val="000000"/>
                  </a:solidFill>
                  <a:cs typeface="Arial" charset="0"/>
                </a:rPr>
                <a:t>      </a:t>
              </a:r>
              <a:r>
                <a:rPr lang="en-US" sz="1200" dirty="0" smtClean="0">
                  <a:solidFill>
                    <a:srgbClr val="000000"/>
                  </a:solidFill>
                </a:rPr>
                <a:t>Rep Details</a:t>
              </a:r>
              <a:r>
                <a:rPr lang="en-US" sz="1200" dirty="0" smtClean="0">
                  <a:solidFill>
                    <a:srgbClr val="000000"/>
                  </a:solidFill>
                  <a:cs typeface="Arial" charset="0"/>
                </a:rPr>
                <a:t>,</a:t>
              </a:r>
              <a:endParaRPr lang="en-US" sz="1200" dirty="0">
                <a:solidFill>
                  <a:srgbClr val="000000"/>
                </a:solidFill>
                <a:cs typeface="Arial" charset="0"/>
              </a:endParaRPr>
            </a:p>
            <a:p>
              <a:pPr fontAlgn="base">
                <a:spcBef>
                  <a:spcPct val="0"/>
                </a:spcBef>
                <a:spcAft>
                  <a:spcPct val="0"/>
                </a:spcAft>
              </a:pPr>
              <a:r>
                <a:rPr lang="en-US" sz="1200" dirty="0" smtClean="0">
                  <a:solidFill>
                    <a:srgbClr val="000000"/>
                  </a:solidFill>
                  <a:cs typeface="Arial" charset="0"/>
                </a:rPr>
                <a:t>$</a:t>
              </a:r>
              <a:r>
                <a:rPr lang="en-US" sz="1200" dirty="0" smtClean="0">
                  <a:solidFill>
                    <a:srgbClr val="000000"/>
                  </a:solidFill>
                </a:rPr>
                <a:t>26.8</a:t>
              </a:r>
              <a:r>
                <a:rPr lang="en-US" sz="1200" dirty="0" smtClean="0">
                  <a:solidFill>
                    <a:srgbClr val="000000"/>
                  </a:solidFill>
                  <a:cs typeface="Arial" charset="0"/>
                </a:rPr>
                <a:t>, 18%,</a:t>
              </a:r>
              <a:r>
                <a:rPr lang="en-US" sz="1200" i="1" dirty="0" smtClean="0">
                  <a:solidFill>
                    <a:schemeClr val="bg1">
                      <a:lumMod val="50000"/>
                    </a:schemeClr>
                  </a:solidFill>
                  <a:cs typeface="Arial" charset="0"/>
                </a:rPr>
                <a:t>(</a:t>
              </a:r>
              <a:r>
                <a:rPr lang="en-US" sz="1200" i="1" dirty="0" smtClean="0">
                  <a:solidFill>
                    <a:schemeClr val="bg1">
                      <a:lumMod val="50000"/>
                    </a:schemeClr>
                  </a:solidFill>
                </a:rPr>
                <a:t>16</a:t>
              </a:r>
              <a:r>
                <a:rPr lang="en-US" sz="1200" i="1" dirty="0" smtClean="0">
                  <a:solidFill>
                    <a:schemeClr val="bg1">
                      <a:lumMod val="50000"/>
                    </a:schemeClr>
                  </a:solidFill>
                  <a:cs typeface="Arial" charset="0"/>
                </a:rPr>
                <a:t>%)</a:t>
              </a:r>
              <a:endParaRPr lang="en-US" sz="1200" i="1" dirty="0">
                <a:solidFill>
                  <a:schemeClr val="bg1">
                    <a:lumMod val="50000"/>
                  </a:schemeClr>
                </a:solidFill>
                <a:cs typeface="Arial" charset="0"/>
              </a:endParaRPr>
            </a:p>
          </p:txBody>
        </p:sp>
        <p:sp>
          <p:nvSpPr>
            <p:cNvPr id="28" name="Rectangle 30"/>
            <p:cNvSpPr>
              <a:spLocks noChangeArrowheads="1"/>
            </p:cNvSpPr>
            <p:nvPr/>
          </p:nvSpPr>
          <p:spPr bwMode="auto">
            <a:xfrm>
              <a:off x="4652962" y="4434840"/>
              <a:ext cx="137160" cy="137160"/>
            </a:xfrm>
            <a:prstGeom prst="rect">
              <a:avLst/>
            </a:prstGeom>
            <a:solidFill>
              <a:schemeClr val="accent2"/>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400" dirty="0">
                <a:solidFill>
                  <a:srgbClr val="000000"/>
                </a:solidFill>
                <a:cs typeface="Arial" charset="0"/>
              </a:endParaRPr>
            </a:p>
          </p:txBody>
        </p:sp>
      </p:grpSp>
      <p:grpSp>
        <p:nvGrpSpPr>
          <p:cNvPr id="4" name="Group 48"/>
          <p:cNvGrpSpPr/>
          <p:nvPr/>
        </p:nvGrpSpPr>
        <p:grpSpPr>
          <a:xfrm>
            <a:off x="7301553" y="2700512"/>
            <a:ext cx="1651378" cy="461665"/>
            <a:chOff x="6516216" y="2504619"/>
            <a:chExt cx="1524000" cy="461665"/>
          </a:xfrm>
        </p:grpSpPr>
        <p:sp>
          <p:nvSpPr>
            <p:cNvPr id="32" name="TextBox 31"/>
            <p:cNvSpPr txBox="1"/>
            <p:nvPr/>
          </p:nvSpPr>
          <p:spPr>
            <a:xfrm>
              <a:off x="6516216" y="2504619"/>
              <a:ext cx="1524000" cy="461665"/>
            </a:xfrm>
            <a:prstGeom prst="rect">
              <a:avLst/>
            </a:prstGeom>
            <a:solidFill>
              <a:schemeClr val="bg1"/>
            </a:solidFill>
            <a:ln>
              <a:solidFill>
                <a:schemeClr val="bg1">
                  <a:lumMod val="65000"/>
                </a:schemeClr>
              </a:solidFill>
            </a:ln>
          </p:spPr>
          <p:txBody>
            <a:bodyPr wrap="square" rtlCol="0">
              <a:spAutoFit/>
            </a:bodyPr>
            <a:lstStyle/>
            <a:p>
              <a:pPr fontAlgn="base">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Rx Savings Card,</a:t>
              </a:r>
              <a:endParaRPr lang="en-US" sz="1200" dirty="0">
                <a:solidFill>
                  <a:srgbClr val="000000"/>
                </a:solidFill>
                <a:cs typeface="Arial" charset="0"/>
              </a:endParaRPr>
            </a:p>
            <a:p>
              <a:pPr fontAlgn="base">
                <a:spcBef>
                  <a:spcPct val="0"/>
                </a:spcBef>
                <a:spcAft>
                  <a:spcPct val="0"/>
                </a:spcAft>
              </a:pPr>
              <a:r>
                <a:rPr lang="en-US" sz="1200" dirty="0" smtClean="0">
                  <a:solidFill>
                    <a:srgbClr val="000000"/>
                  </a:solidFill>
                  <a:cs typeface="Arial" charset="0"/>
                </a:rPr>
                <a:t>$</a:t>
              </a:r>
              <a:r>
                <a:rPr lang="en-US" sz="1200" dirty="0" smtClean="0">
                  <a:solidFill>
                    <a:srgbClr val="000000"/>
                  </a:solidFill>
                </a:rPr>
                <a:t>13.6</a:t>
              </a:r>
              <a:r>
                <a:rPr lang="en-US" sz="1200" dirty="0" smtClean="0">
                  <a:solidFill>
                    <a:srgbClr val="000000"/>
                  </a:solidFill>
                  <a:cs typeface="Arial" charset="0"/>
                </a:rPr>
                <a:t>, </a:t>
              </a:r>
              <a:r>
                <a:rPr lang="en-US" sz="1200" dirty="0" smtClean="0">
                  <a:solidFill>
                    <a:srgbClr val="000000"/>
                  </a:solidFill>
                </a:rPr>
                <a:t>9.2</a:t>
              </a:r>
              <a:r>
                <a:rPr lang="en-US" sz="1200" dirty="0" smtClean="0">
                  <a:solidFill>
                    <a:srgbClr val="000000"/>
                  </a:solidFill>
                  <a:cs typeface="Arial" charset="0"/>
                </a:rPr>
                <a:t>%,</a:t>
              </a:r>
              <a:r>
                <a:rPr lang="en-US" sz="1200" i="1" dirty="0" smtClean="0">
                  <a:solidFill>
                    <a:schemeClr val="bg1">
                      <a:lumMod val="50000"/>
                    </a:schemeClr>
                  </a:solidFill>
                  <a:cs typeface="Arial" charset="0"/>
                </a:rPr>
                <a:t>(</a:t>
              </a:r>
              <a:r>
                <a:rPr lang="en-US" sz="1200" i="1" dirty="0" smtClean="0">
                  <a:solidFill>
                    <a:schemeClr val="bg1">
                      <a:lumMod val="50000"/>
                    </a:schemeClr>
                  </a:solidFill>
                </a:rPr>
                <a:t>7.8</a:t>
              </a:r>
              <a:r>
                <a:rPr lang="en-US" sz="1200" i="1" dirty="0" smtClean="0">
                  <a:solidFill>
                    <a:schemeClr val="bg1">
                      <a:lumMod val="50000"/>
                    </a:schemeClr>
                  </a:solidFill>
                  <a:cs typeface="Arial" charset="0"/>
                </a:rPr>
                <a:t>%)</a:t>
              </a:r>
              <a:endParaRPr lang="en-US" sz="1200" i="1" dirty="0">
                <a:solidFill>
                  <a:schemeClr val="bg1">
                    <a:lumMod val="50000"/>
                  </a:schemeClr>
                </a:solidFill>
                <a:cs typeface="Arial" charset="0"/>
              </a:endParaRPr>
            </a:p>
          </p:txBody>
        </p:sp>
        <p:sp>
          <p:nvSpPr>
            <p:cNvPr id="35" name="Rectangle 33"/>
            <p:cNvSpPr>
              <a:spLocks noChangeArrowheads="1"/>
            </p:cNvSpPr>
            <p:nvPr/>
          </p:nvSpPr>
          <p:spPr bwMode="auto">
            <a:xfrm>
              <a:off x="6634161" y="2593328"/>
              <a:ext cx="137160" cy="137160"/>
            </a:xfrm>
            <a:prstGeom prst="rect">
              <a:avLst/>
            </a:prstGeom>
            <a:solidFill>
              <a:srgbClr val="93A9C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400" dirty="0">
                <a:solidFill>
                  <a:srgbClr val="000000"/>
                </a:solidFill>
                <a:cs typeface="Arial" charset="0"/>
              </a:endParaRPr>
            </a:p>
          </p:txBody>
        </p:sp>
      </p:grpSp>
      <p:grpSp>
        <p:nvGrpSpPr>
          <p:cNvPr id="5" name="Group 55"/>
          <p:cNvGrpSpPr/>
          <p:nvPr/>
        </p:nvGrpSpPr>
        <p:grpSpPr>
          <a:xfrm>
            <a:off x="7413034" y="3449352"/>
            <a:ext cx="1676400" cy="461665"/>
            <a:chOff x="7092280" y="3072889"/>
            <a:chExt cx="1676400" cy="461665"/>
          </a:xfrm>
        </p:grpSpPr>
        <p:sp>
          <p:nvSpPr>
            <p:cNvPr id="39" name="TextBox 38"/>
            <p:cNvSpPr txBox="1"/>
            <p:nvPr/>
          </p:nvSpPr>
          <p:spPr>
            <a:xfrm>
              <a:off x="7092280" y="3072889"/>
              <a:ext cx="1676400" cy="461665"/>
            </a:xfrm>
            <a:prstGeom prst="rect">
              <a:avLst/>
            </a:prstGeom>
            <a:solidFill>
              <a:schemeClr val="bg1"/>
            </a:solidFill>
            <a:ln>
              <a:solidFill>
                <a:schemeClr val="bg1">
                  <a:lumMod val="65000"/>
                </a:schemeClr>
              </a:solidFill>
            </a:ln>
          </p:spPr>
          <p:txBody>
            <a:bodyPr wrap="square" rtlCol="0">
              <a:spAutoFit/>
            </a:bodyPr>
            <a:lstStyle/>
            <a:p>
              <a:pPr fontAlgn="base">
                <a:spcBef>
                  <a:spcPct val="0"/>
                </a:spcBef>
                <a:spcAft>
                  <a:spcPct val="0"/>
                </a:spcAft>
              </a:pPr>
              <a:r>
                <a:rPr lang="en-US" sz="1200" dirty="0">
                  <a:solidFill>
                    <a:srgbClr val="000000"/>
                  </a:solidFill>
                  <a:cs typeface="Arial" charset="0"/>
                </a:rPr>
                <a:t>    Office Based CSP,</a:t>
              </a:r>
            </a:p>
            <a:p>
              <a:pPr fontAlgn="base">
                <a:spcBef>
                  <a:spcPct val="0"/>
                </a:spcBef>
                <a:spcAft>
                  <a:spcPct val="0"/>
                </a:spcAft>
              </a:pPr>
              <a:r>
                <a:rPr lang="en-US" sz="1200" dirty="0">
                  <a:solidFill>
                    <a:srgbClr val="000000"/>
                  </a:solidFill>
                  <a:cs typeface="Arial" charset="0"/>
                </a:rPr>
                <a:t>$</a:t>
              </a:r>
              <a:r>
                <a:rPr lang="en-US" sz="1200" dirty="0" smtClean="0">
                  <a:solidFill>
                    <a:srgbClr val="000000"/>
                  </a:solidFill>
                  <a:cs typeface="Arial" charset="0"/>
                </a:rPr>
                <a:t>0.1, 0.1%,</a:t>
              </a:r>
              <a:r>
                <a:rPr lang="en-US" sz="1200" i="1" dirty="0" smtClean="0">
                  <a:solidFill>
                    <a:schemeClr val="bg1">
                      <a:lumMod val="50000"/>
                    </a:schemeClr>
                  </a:solidFill>
                  <a:cs typeface="Arial" charset="0"/>
                </a:rPr>
                <a:t>(0.3%)</a:t>
              </a:r>
              <a:endParaRPr lang="en-US" sz="1200" i="1" dirty="0">
                <a:solidFill>
                  <a:schemeClr val="bg1">
                    <a:lumMod val="50000"/>
                  </a:schemeClr>
                </a:solidFill>
                <a:cs typeface="Arial" charset="0"/>
              </a:endParaRPr>
            </a:p>
          </p:txBody>
        </p:sp>
        <p:sp>
          <p:nvSpPr>
            <p:cNvPr id="42" name="Rectangle 36"/>
            <p:cNvSpPr>
              <a:spLocks noChangeArrowheads="1"/>
            </p:cNvSpPr>
            <p:nvPr/>
          </p:nvSpPr>
          <p:spPr bwMode="auto">
            <a:xfrm>
              <a:off x="7146898" y="3148053"/>
              <a:ext cx="137160" cy="13716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400" dirty="0">
                <a:solidFill>
                  <a:srgbClr val="000000"/>
                </a:solidFill>
                <a:cs typeface="Arial" charset="0"/>
              </a:endParaRPr>
            </a:p>
          </p:txBody>
        </p:sp>
      </p:grpSp>
      <p:sp>
        <p:nvSpPr>
          <p:cNvPr id="53" name="TextBox 52"/>
          <p:cNvSpPr txBox="1"/>
          <p:nvPr/>
        </p:nvSpPr>
        <p:spPr>
          <a:xfrm>
            <a:off x="1105469" y="1219200"/>
            <a:ext cx="7137779" cy="307777"/>
          </a:xfrm>
          <a:prstGeom prst="rect">
            <a:avLst/>
          </a:prstGeom>
          <a:noFill/>
        </p:spPr>
        <p:txBody>
          <a:bodyPr wrap="square" rtlCol="0">
            <a:spAutoFit/>
          </a:bodyPr>
          <a:lstStyle/>
          <a:p>
            <a:pPr fontAlgn="base">
              <a:spcBef>
                <a:spcPct val="0"/>
              </a:spcBef>
              <a:spcAft>
                <a:spcPct val="0"/>
              </a:spcAft>
            </a:pPr>
            <a:r>
              <a:rPr lang="en-US" sz="1400" b="1" dirty="0">
                <a:solidFill>
                  <a:srgbClr val="000000"/>
                </a:solidFill>
                <a:cs typeface="Arial" charset="0"/>
              </a:rPr>
              <a:t>Fentora Sales at Historical Promotional Effort </a:t>
            </a:r>
            <a:r>
              <a:rPr lang="en-US" sz="1400" b="1" dirty="0" smtClean="0">
                <a:solidFill>
                  <a:srgbClr val="000000"/>
                </a:solidFill>
                <a:cs typeface="Arial" charset="0"/>
              </a:rPr>
              <a:t>(</a:t>
            </a:r>
            <a:r>
              <a:rPr lang="en-US" b="1" dirty="0" smtClean="0">
                <a:solidFill>
                  <a:srgbClr val="000000"/>
                </a:solidFill>
              </a:rPr>
              <a:t>Annualized Jun 2012 – Aug 2012</a:t>
            </a:r>
            <a:r>
              <a:rPr lang="en-US" sz="1400" b="1" dirty="0" smtClean="0">
                <a:solidFill>
                  <a:srgbClr val="000000"/>
                </a:solidFill>
                <a:cs typeface="Arial" charset="0"/>
              </a:rPr>
              <a:t>)*</a:t>
            </a:r>
            <a:endParaRPr lang="en-US" sz="1400" b="1" dirty="0">
              <a:solidFill>
                <a:srgbClr val="000000"/>
              </a:solidFill>
              <a:cs typeface="Arial" charset="0"/>
            </a:endParaRPr>
          </a:p>
        </p:txBody>
      </p:sp>
      <p:sp>
        <p:nvSpPr>
          <p:cNvPr id="54" name="TextBox 53"/>
          <p:cNvSpPr txBox="1"/>
          <p:nvPr/>
        </p:nvSpPr>
        <p:spPr>
          <a:xfrm>
            <a:off x="1014140" y="1485900"/>
            <a:ext cx="2168624" cy="276999"/>
          </a:xfrm>
          <a:prstGeom prst="rect">
            <a:avLst/>
          </a:prstGeom>
          <a:noFill/>
        </p:spPr>
        <p:txBody>
          <a:bodyPr wrap="square" rtlCol="0">
            <a:spAutoFit/>
          </a:bodyPr>
          <a:lstStyle/>
          <a:p>
            <a:pPr algn="ctr" fontAlgn="base">
              <a:spcBef>
                <a:spcPct val="0"/>
              </a:spcBef>
              <a:spcAft>
                <a:spcPct val="0"/>
              </a:spcAft>
            </a:pPr>
            <a:r>
              <a:rPr lang="en-US" sz="1200" b="1" dirty="0">
                <a:solidFill>
                  <a:srgbClr val="000000"/>
                </a:solidFill>
                <a:cs typeface="Arial" charset="0"/>
              </a:rPr>
              <a:t>Total Fentora Sales</a:t>
            </a:r>
          </a:p>
        </p:txBody>
      </p:sp>
      <p:sp>
        <p:nvSpPr>
          <p:cNvPr id="55" name="TextBox 54"/>
          <p:cNvSpPr txBox="1"/>
          <p:nvPr/>
        </p:nvSpPr>
        <p:spPr>
          <a:xfrm>
            <a:off x="4773216" y="1780401"/>
            <a:ext cx="3608784" cy="276999"/>
          </a:xfrm>
          <a:prstGeom prst="rect">
            <a:avLst/>
          </a:prstGeom>
          <a:noFill/>
        </p:spPr>
        <p:txBody>
          <a:bodyPr wrap="square" rtlCol="0">
            <a:spAutoFit/>
          </a:bodyPr>
          <a:lstStyle/>
          <a:p>
            <a:pPr fontAlgn="base">
              <a:spcBef>
                <a:spcPct val="0"/>
              </a:spcBef>
              <a:spcAft>
                <a:spcPct val="0"/>
              </a:spcAft>
            </a:pPr>
            <a:r>
              <a:rPr lang="en-US" sz="1200" b="1" dirty="0">
                <a:solidFill>
                  <a:srgbClr val="000000"/>
                </a:solidFill>
                <a:cs typeface="Arial" charset="0"/>
              </a:rPr>
              <a:t>Fentora Sales driven by Sales and Marketing</a:t>
            </a:r>
          </a:p>
        </p:txBody>
      </p:sp>
      <p:sp>
        <p:nvSpPr>
          <p:cNvPr id="58"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smtClean="0">
                <a:solidFill>
                  <a:srgbClr val="506772"/>
                </a:solidFill>
              </a:rPr>
              <a:t>Tactics Contribution</a:t>
            </a:r>
            <a:endParaRPr lang="en-US" sz="1200" b="1" i="1" dirty="0">
              <a:solidFill>
                <a:srgbClr val="506772"/>
              </a:solidFill>
            </a:endParaRPr>
          </a:p>
        </p:txBody>
      </p:sp>
      <p:grpSp>
        <p:nvGrpSpPr>
          <p:cNvPr id="7" name="Group 60"/>
          <p:cNvGrpSpPr/>
          <p:nvPr/>
        </p:nvGrpSpPr>
        <p:grpSpPr>
          <a:xfrm>
            <a:off x="7302867" y="4458754"/>
            <a:ext cx="1676400" cy="461665"/>
            <a:chOff x="7380312" y="3670395"/>
            <a:chExt cx="1676400" cy="461665"/>
          </a:xfrm>
        </p:grpSpPr>
        <p:sp>
          <p:nvSpPr>
            <p:cNvPr id="40" name="TextBox 39"/>
            <p:cNvSpPr txBox="1"/>
            <p:nvPr/>
          </p:nvSpPr>
          <p:spPr>
            <a:xfrm>
              <a:off x="7380312" y="3670395"/>
              <a:ext cx="1676400" cy="461665"/>
            </a:xfrm>
            <a:prstGeom prst="rect">
              <a:avLst/>
            </a:prstGeom>
            <a:solidFill>
              <a:schemeClr val="bg1"/>
            </a:solidFill>
            <a:ln>
              <a:solidFill>
                <a:schemeClr val="bg1">
                  <a:lumMod val="65000"/>
                </a:schemeClr>
              </a:solidFill>
            </a:ln>
          </p:spPr>
          <p:txBody>
            <a:bodyPr wrap="square" rtlCol="0">
              <a:spAutoFit/>
            </a:bodyPr>
            <a:lstStyle/>
            <a:p>
              <a:pPr fontAlgn="base">
                <a:spcBef>
                  <a:spcPct val="0"/>
                </a:spcBef>
                <a:spcAft>
                  <a:spcPct val="0"/>
                </a:spcAft>
              </a:pPr>
              <a:r>
                <a:rPr lang="en-US" sz="1200" dirty="0">
                  <a:solidFill>
                    <a:srgbClr val="000000"/>
                  </a:solidFill>
                  <a:cs typeface="Arial" charset="0"/>
                </a:rPr>
                <a:t>    Venue Based CSP</a:t>
              </a:r>
            </a:p>
            <a:p>
              <a:pPr fontAlgn="base">
                <a:spcBef>
                  <a:spcPct val="0"/>
                </a:spcBef>
                <a:spcAft>
                  <a:spcPct val="0"/>
                </a:spcAft>
              </a:pPr>
              <a:r>
                <a:rPr lang="en-US" sz="1200" dirty="0" smtClean="0">
                  <a:solidFill>
                    <a:srgbClr val="000000"/>
                  </a:solidFill>
                  <a:cs typeface="Arial" charset="0"/>
                </a:rPr>
                <a:t>$0.4, 0.2%,</a:t>
              </a:r>
              <a:r>
                <a:rPr lang="en-US" sz="1200" i="1" dirty="0" smtClean="0">
                  <a:solidFill>
                    <a:schemeClr val="bg1">
                      <a:lumMod val="50000"/>
                    </a:schemeClr>
                  </a:solidFill>
                  <a:cs typeface="Arial" charset="0"/>
                </a:rPr>
                <a:t>(0.7%)</a:t>
              </a:r>
              <a:endParaRPr lang="en-US" sz="1200" i="1" dirty="0">
                <a:solidFill>
                  <a:schemeClr val="bg1">
                    <a:lumMod val="50000"/>
                  </a:schemeClr>
                </a:solidFill>
                <a:cs typeface="Arial" charset="0"/>
              </a:endParaRPr>
            </a:p>
          </p:txBody>
        </p:sp>
        <p:sp>
          <p:nvSpPr>
            <p:cNvPr id="41" name="Rectangle 39"/>
            <p:cNvSpPr>
              <a:spLocks noChangeArrowheads="1"/>
            </p:cNvSpPr>
            <p:nvPr/>
          </p:nvSpPr>
          <p:spPr bwMode="auto">
            <a:xfrm>
              <a:off x="7443997" y="3735931"/>
              <a:ext cx="137160" cy="137160"/>
            </a:xfrm>
            <a:prstGeom prst="rect">
              <a:avLst/>
            </a:prstGeom>
            <a:solidFill>
              <a:schemeClr val="accent5">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400" dirty="0">
                <a:solidFill>
                  <a:srgbClr val="000000"/>
                </a:solidFill>
                <a:cs typeface="Arial" charset="0"/>
              </a:endParaRPr>
            </a:p>
          </p:txBody>
        </p:sp>
      </p:grpSp>
      <p:sp>
        <p:nvSpPr>
          <p:cNvPr id="62" name="TextBox 61"/>
          <p:cNvSpPr txBox="1"/>
          <p:nvPr/>
        </p:nvSpPr>
        <p:spPr>
          <a:xfrm>
            <a:off x="457200" y="4938009"/>
            <a:ext cx="3972560" cy="246221"/>
          </a:xfrm>
          <a:prstGeom prst="rect">
            <a:avLst/>
          </a:prstGeom>
          <a:solidFill>
            <a:schemeClr val="bg1"/>
          </a:solidFill>
          <a:ln>
            <a:solidFill>
              <a:schemeClr val="bg1">
                <a:lumMod val="65000"/>
              </a:schemeClr>
            </a:solidFill>
          </a:ln>
        </p:spPr>
        <p:txBody>
          <a:bodyPr wrap="square" rtlCol="0">
            <a:spAutoFit/>
          </a:bodyPr>
          <a:lstStyle/>
          <a:p>
            <a:pPr fontAlgn="base">
              <a:spcBef>
                <a:spcPct val="0"/>
              </a:spcBef>
              <a:spcAft>
                <a:spcPct val="0"/>
              </a:spcAft>
            </a:pPr>
            <a:r>
              <a:rPr lang="en-US" sz="1000" dirty="0">
                <a:solidFill>
                  <a:srgbClr val="000000"/>
                </a:solidFill>
                <a:cs typeface="Arial" charset="0"/>
              </a:rPr>
              <a:t>Sales $MM, % </a:t>
            </a:r>
            <a:r>
              <a:rPr lang="en-US" sz="1000" dirty="0" smtClean="0">
                <a:solidFill>
                  <a:srgbClr val="000000"/>
                </a:solidFill>
                <a:cs typeface="Arial" charset="0"/>
              </a:rPr>
              <a:t>Impact, </a:t>
            </a:r>
            <a:r>
              <a:rPr lang="en-US" sz="1000" i="1" dirty="0" smtClean="0">
                <a:solidFill>
                  <a:schemeClr val="bg1">
                    <a:lumMod val="50000"/>
                  </a:schemeClr>
                </a:solidFill>
                <a:cs typeface="Arial" charset="0"/>
              </a:rPr>
              <a:t>(% Impact Based on Jan’12-Mar’12)</a:t>
            </a:r>
            <a:endParaRPr lang="en-US" sz="1000" i="1" dirty="0">
              <a:solidFill>
                <a:schemeClr val="bg1">
                  <a:lumMod val="50000"/>
                </a:schemeClr>
              </a:solidFill>
              <a:cs typeface="Arial" charset="0"/>
            </a:endParaRPr>
          </a:p>
        </p:txBody>
      </p:sp>
      <p:grpSp>
        <p:nvGrpSpPr>
          <p:cNvPr id="8" name="Group 36"/>
          <p:cNvGrpSpPr/>
          <p:nvPr/>
        </p:nvGrpSpPr>
        <p:grpSpPr>
          <a:xfrm>
            <a:off x="2574878" y="3230501"/>
            <a:ext cx="1584176" cy="461665"/>
            <a:chOff x="2743200" y="3639979"/>
            <a:chExt cx="1584176" cy="461665"/>
          </a:xfrm>
        </p:grpSpPr>
        <p:sp>
          <p:nvSpPr>
            <p:cNvPr id="10" name="TextBox 9"/>
            <p:cNvSpPr txBox="1"/>
            <p:nvPr/>
          </p:nvSpPr>
          <p:spPr>
            <a:xfrm>
              <a:off x="2743200" y="3639979"/>
              <a:ext cx="1584176" cy="461665"/>
            </a:xfrm>
            <a:prstGeom prst="rect">
              <a:avLst/>
            </a:prstGeom>
            <a:solidFill>
              <a:schemeClr val="bg1"/>
            </a:solidFill>
            <a:ln>
              <a:solidFill>
                <a:schemeClr val="bg1">
                  <a:lumMod val="65000"/>
                </a:schemeClr>
              </a:solidFill>
            </a:ln>
          </p:spPr>
          <p:txBody>
            <a:bodyPr wrap="square" rtlCol="0">
              <a:spAutoFit/>
            </a:bodyPr>
            <a:lstStyle/>
            <a:p>
              <a:pPr fontAlgn="base">
                <a:spcBef>
                  <a:spcPct val="0"/>
                </a:spcBef>
                <a:spcAft>
                  <a:spcPct val="0"/>
                </a:spcAft>
              </a:pPr>
              <a:r>
                <a:rPr lang="en-US" sz="1200" dirty="0">
                  <a:solidFill>
                    <a:srgbClr val="000000"/>
                  </a:solidFill>
                  <a:cs typeface="Arial" charset="0"/>
                </a:rPr>
                <a:t>      Impactable,</a:t>
              </a:r>
            </a:p>
            <a:p>
              <a:pPr fontAlgn="base">
                <a:spcBef>
                  <a:spcPct val="0"/>
                </a:spcBef>
                <a:spcAft>
                  <a:spcPct val="0"/>
                </a:spcAft>
              </a:pPr>
              <a:r>
                <a:rPr lang="en-US" sz="1200" dirty="0" smtClean="0">
                  <a:solidFill>
                    <a:srgbClr val="000000"/>
                  </a:solidFill>
                  <a:cs typeface="Arial" charset="0"/>
                </a:rPr>
                <a:t>$40.9, </a:t>
              </a:r>
              <a:r>
                <a:rPr lang="en-US" sz="1200" dirty="0" smtClean="0">
                  <a:solidFill>
                    <a:srgbClr val="000000"/>
                  </a:solidFill>
                </a:rPr>
                <a:t>28</a:t>
              </a:r>
              <a:r>
                <a:rPr lang="en-US" sz="1200" dirty="0" smtClean="0">
                  <a:solidFill>
                    <a:srgbClr val="000000"/>
                  </a:solidFill>
                  <a:cs typeface="Arial" charset="0"/>
                </a:rPr>
                <a:t>%,</a:t>
              </a:r>
              <a:r>
                <a:rPr lang="en-US" sz="1200" i="1" dirty="0" smtClean="0">
                  <a:solidFill>
                    <a:schemeClr val="bg1">
                      <a:lumMod val="50000"/>
                    </a:schemeClr>
                  </a:solidFill>
                  <a:cs typeface="Arial" charset="0"/>
                </a:rPr>
                <a:t>(</a:t>
              </a:r>
              <a:r>
                <a:rPr lang="en-US" sz="1200" i="1" dirty="0" smtClean="0">
                  <a:solidFill>
                    <a:schemeClr val="bg1">
                      <a:lumMod val="50000"/>
                    </a:schemeClr>
                  </a:solidFill>
                </a:rPr>
                <a:t>25</a:t>
              </a:r>
              <a:r>
                <a:rPr lang="en-US" sz="1200" i="1" dirty="0" smtClean="0">
                  <a:solidFill>
                    <a:schemeClr val="bg1">
                      <a:lumMod val="50000"/>
                    </a:schemeClr>
                  </a:solidFill>
                  <a:cs typeface="Arial" charset="0"/>
                </a:rPr>
                <a:t>%)</a:t>
              </a:r>
              <a:endParaRPr lang="en-US" sz="1200" i="1" dirty="0">
                <a:solidFill>
                  <a:schemeClr val="bg1">
                    <a:lumMod val="50000"/>
                  </a:schemeClr>
                </a:solidFill>
                <a:cs typeface="Arial" charset="0"/>
              </a:endParaRPr>
            </a:p>
          </p:txBody>
        </p:sp>
        <p:sp>
          <p:nvSpPr>
            <p:cNvPr id="57" name="Rectangle 30"/>
            <p:cNvSpPr>
              <a:spLocks noChangeArrowheads="1"/>
            </p:cNvSpPr>
            <p:nvPr/>
          </p:nvSpPr>
          <p:spPr bwMode="auto">
            <a:xfrm>
              <a:off x="2880300" y="3701439"/>
              <a:ext cx="137160" cy="137160"/>
            </a:xfrm>
            <a:prstGeom prst="rect">
              <a:avLst/>
            </a:prstGeom>
            <a:solidFill>
              <a:srgbClr val="92D050"/>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400" dirty="0">
                <a:solidFill>
                  <a:srgbClr val="000000"/>
                </a:solidFill>
                <a:cs typeface="Arial" charset="0"/>
              </a:endParaRPr>
            </a:p>
          </p:txBody>
        </p:sp>
      </p:grpSp>
      <p:sp>
        <p:nvSpPr>
          <p:cNvPr id="36" name="Title 51"/>
          <p:cNvSpPr>
            <a:spLocks noGrp="1"/>
          </p:cNvSpPr>
          <p:nvPr>
            <p:ph type="title"/>
          </p:nvPr>
        </p:nvSpPr>
        <p:spPr>
          <a:xfrm>
            <a:off x="430213" y="315594"/>
            <a:ext cx="8462267" cy="624524"/>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800" b="1" dirty="0" smtClean="0"/>
              <a:t>Promotional tactics jointly explain 28% (41 MM) of annualized FENTORA sales ($147 MM)</a:t>
            </a:r>
          </a:p>
        </p:txBody>
      </p:sp>
      <p:graphicFrame>
        <p:nvGraphicFramePr>
          <p:cNvPr id="37" name="Table 36"/>
          <p:cNvGraphicFramePr>
            <a:graphicFrameLocks noGrp="1"/>
          </p:cNvGraphicFramePr>
          <p:nvPr>
            <p:extLst>
              <p:ext uri="{D42A27DB-BD31-4B8C-83A1-F6EECF244321}">
                <p14:modId xmlns:p14="http://schemas.microsoft.com/office/powerpoint/2010/main" val="3638337838"/>
              </p:ext>
            </p:extLst>
          </p:nvPr>
        </p:nvGraphicFramePr>
        <p:xfrm>
          <a:off x="300252" y="5339260"/>
          <a:ext cx="8625388" cy="914400"/>
        </p:xfrm>
        <a:graphic>
          <a:graphicData uri="http://schemas.openxmlformats.org/drawingml/2006/table">
            <a:tbl>
              <a:tblPr/>
              <a:tblGrid>
                <a:gridCol w="1731748"/>
                <a:gridCol w="1378728"/>
                <a:gridCol w="1378728"/>
                <a:gridCol w="1378728"/>
                <a:gridCol w="1378728"/>
                <a:gridCol w="1378728"/>
              </a:tblGrid>
              <a:tr h="433074">
                <a:tc>
                  <a:txBody>
                    <a:bodyPr/>
                    <a:lstStyle/>
                    <a:p>
                      <a:pPr algn="l" fontAlgn="b"/>
                      <a:r>
                        <a:rPr lang="en-US" sz="1200" b="1" i="0" u="none" strike="noStrike" dirty="0">
                          <a:solidFill>
                            <a:schemeClr val="bg1"/>
                          </a:solidFill>
                          <a:latin typeface="Arial"/>
                        </a:rPr>
                        <a:t> </a:t>
                      </a:r>
                    </a:p>
                  </a:txBody>
                  <a:tcPr marL="0" marR="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b"/>
                      <a:r>
                        <a:rPr lang="en-US" sz="1200" b="1" i="0" u="none" strike="noStrike" dirty="0" smtClean="0">
                          <a:solidFill>
                            <a:schemeClr val="bg1"/>
                          </a:solidFill>
                          <a:latin typeface="+mn-lt"/>
                        </a:rPr>
                        <a:t>Rep Message</a:t>
                      </a:r>
                      <a:endParaRPr lang="en-US" sz="1200" b="1" i="0" u="none" strike="noStrike" dirty="0">
                        <a:solidFill>
                          <a:schemeClr val="bg1"/>
                        </a:solidFill>
                        <a:latin typeface="Arial"/>
                      </a:endParaRPr>
                    </a:p>
                  </a:txBody>
                  <a:tcPr marL="0" marR="0" marT="0"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b"/>
                      <a:r>
                        <a:rPr lang="en-US" sz="1200" b="1" i="0" u="none" strike="noStrike" dirty="0" smtClean="0">
                          <a:solidFill>
                            <a:schemeClr val="bg1"/>
                          </a:solidFill>
                          <a:latin typeface="Arial"/>
                        </a:rPr>
                        <a:t>RX</a:t>
                      </a:r>
                      <a:r>
                        <a:rPr lang="en-US" sz="1200" b="1" i="0" u="none" strike="noStrike" baseline="0" dirty="0" smtClean="0">
                          <a:solidFill>
                            <a:schemeClr val="bg1"/>
                          </a:solidFill>
                          <a:latin typeface="Arial"/>
                        </a:rPr>
                        <a:t> Savings</a:t>
                      </a:r>
                    </a:p>
                    <a:p>
                      <a:pPr algn="ctr" fontAlgn="b"/>
                      <a:r>
                        <a:rPr lang="en-US" sz="1200" b="1" i="0" u="none" strike="noStrike" baseline="0" dirty="0" smtClean="0">
                          <a:solidFill>
                            <a:schemeClr val="bg1"/>
                          </a:solidFill>
                          <a:latin typeface="Arial"/>
                        </a:rPr>
                        <a:t>Card</a:t>
                      </a:r>
                      <a:endParaRPr lang="en-US" sz="1200" b="1" i="0" u="none" strike="noStrike" dirty="0">
                        <a:solidFill>
                          <a:schemeClr val="bg1"/>
                        </a:solidFill>
                        <a:latin typeface="Arial"/>
                      </a:endParaRPr>
                    </a:p>
                  </a:txBody>
                  <a:tcPr marL="0" marR="0" marT="0"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b"/>
                      <a:r>
                        <a:rPr lang="en-US" sz="1200" b="1" i="0" u="none" strike="noStrike" dirty="0" smtClean="0">
                          <a:solidFill>
                            <a:schemeClr val="bg1"/>
                          </a:solidFill>
                          <a:latin typeface="Arial"/>
                        </a:rPr>
                        <a:t>Office </a:t>
                      </a:r>
                      <a:r>
                        <a:rPr lang="en-US" sz="1200" b="1" i="0" u="none" strike="noStrike" baseline="0" dirty="0" smtClean="0">
                          <a:solidFill>
                            <a:schemeClr val="bg1"/>
                          </a:solidFill>
                          <a:latin typeface="Arial"/>
                        </a:rPr>
                        <a:t>Based</a:t>
                      </a:r>
                    </a:p>
                    <a:p>
                      <a:pPr algn="ctr" fontAlgn="b"/>
                      <a:r>
                        <a:rPr lang="en-US" sz="1200" b="1" i="0" u="none" strike="noStrike" baseline="0" dirty="0" smtClean="0">
                          <a:solidFill>
                            <a:schemeClr val="bg1"/>
                          </a:solidFill>
                          <a:latin typeface="Arial"/>
                        </a:rPr>
                        <a:t>CSPs</a:t>
                      </a:r>
                      <a:endParaRPr lang="en-US" sz="1200" b="1" i="0" u="none" strike="noStrike" dirty="0">
                        <a:solidFill>
                          <a:schemeClr val="bg1"/>
                        </a:solidFill>
                        <a:latin typeface="Arial"/>
                      </a:endParaRPr>
                    </a:p>
                  </a:txBody>
                  <a:tcPr marL="0" marR="0" marT="0"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b"/>
                      <a:r>
                        <a:rPr lang="en-US" sz="1200" b="1" i="0" u="none" strike="noStrike" dirty="0" smtClean="0">
                          <a:solidFill>
                            <a:schemeClr val="bg1"/>
                          </a:solidFill>
                          <a:latin typeface="Arial"/>
                        </a:rPr>
                        <a:t>Venue Based</a:t>
                      </a:r>
                    </a:p>
                    <a:p>
                      <a:pPr algn="ctr" fontAlgn="b"/>
                      <a:r>
                        <a:rPr lang="en-US" sz="1200" b="1" i="0" u="none" strike="noStrike" dirty="0" smtClean="0">
                          <a:solidFill>
                            <a:schemeClr val="bg1"/>
                          </a:solidFill>
                          <a:latin typeface="Arial"/>
                        </a:rPr>
                        <a:t>CSPs</a:t>
                      </a:r>
                      <a:endParaRPr lang="en-US" sz="1200" b="1" i="0" u="none" strike="noStrike" dirty="0">
                        <a:solidFill>
                          <a:schemeClr val="bg1"/>
                        </a:solidFill>
                        <a:latin typeface="Arial"/>
                      </a:endParaRPr>
                    </a:p>
                  </a:txBody>
                  <a:tcPr marL="0" marR="0" marT="0"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b"/>
                      <a:r>
                        <a:rPr lang="en-US" sz="1200" b="1" i="0" u="none" strike="noStrike" dirty="0">
                          <a:solidFill>
                            <a:schemeClr val="bg1"/>
                          </a:solidFill>
                          <a:latin typeface="Arial"/>
                        </a:rPr>
                        <a:t>Carryover</a:t>
                      </a: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40663">
                <a:tc>
                  <a:txBody>
                    <a:bodyPr/>
                    <a:lstStyle/>
                    <a:p>
                      <a:pPr algn="ctr" fontAlgn="b"/>
                      <a:r>
                        <a:rPr lang="en-US" sz="1200" b="0" i="0" u="none" strike="noStrike" baseline="0" dirty="0" smtClean="0">
                          <a:solidFill>
                            <a:srgbClr val="000000"/>
                          </a:solidFill>
                          <a:latin typeface="Arial"/>
                        </a:rPr>
                        <a:t>Revenue  </a:t>
                      </a:r>
                      <a:r>
                        <a:rPr lang="en-US" sz="1200" b="0" i="0" u="none" strike="noStrike" dirty="0" smtClean="0">
                          <a:solidFill>
                            <a:srgbClr val="000000"/>
                          </a:solidFill>
                          <a:latin typeface="Arial"/>
                        </a:rPr>
                        <a:t>(in </a:t>
                      </a:r>
                      <a:r>
                        <a:rPr lang="en-US" sz="1200" b="0" i="0" u="none" strike="noStrike" dirty="0">
                          <a:solidFill>
                            <a:srgbClr val="000000"/>
                          </a:solidFill>
                          <a:latin typeface="Arial"/>
                        </a:rPr>
                        <a:t>$MM)</a:t>
                      </a:r>
                    </a:p>
                  </a:txBody>
                  <a:tcPr marL="0" marR="0" marT="0" marB="0" anchor="ctr">
                    <a:lnL w="1270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latin typeface="Arial"/>
                        </a:rPr>
                        <a:t>$</a:t>
                      </a:r>
                      <a:r>
                        <a:rPr lang="en-US" sz="1200" b="0" i="0" u="none" strike="noStrike" dirty="0" smtClean="0">
                          <a:solidFill>
                            <a:srgbClr val="000000"/>
                          </a:solidFill>
                          <a:latin typeface="Arial"/>
                        </a:rPr>
                        <a:t>26.8 </a:t>
                      </a:r>
                      <a:endParaRPr lang="en-US" sz="1200" b="0" i="0" u="none" strike="noStrike" dirty="0">
                        <a:solidFill>
                          <a:srgbClr val="000000"/>
                        </a:solidFill>
                        <a:latin typeface="Arial"/>
                      </a:endParaRPr>
                    </a:p>
                  </a:txBody>
                  <a:tcPr marL="9525" marR="9525" marT="9525" marB="0" anchor="ctr">
                    <a:lnL>
                      <a:noFill/>
                    </a:lnL>
                    <a:lnR>
                      <a:noFill/>
                    </a:lnR>
                    <a:lnT w="6350" cap="flat" cmpd="sng" algn="ctr">
                      <a:noFill/>
                      <a:prstDash val="solid"/>
                      <a:round/>
                      <a:headEnd type="none" w="med" len="med"/>
                      <a:tailEnd type="none" w="med" len="med"/>
                    </a:lnT>
                    <a:lnB w="1270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latin typeface="Arial"/>
                        </a:rPr>
                        <a:t>$</a:t>
                      </a:r>
                      <a:r>
                        <a:rPr lang="en-US" sz="1200" b="0" i="0" u="none" strike="noStrike" dirty="0" smtClean="0">
                          <a:solidFill>
                            <a:srgbClr val="000000"/>
                          </a:solidFill>
                          <a:latin typeface="Arial"/>
                        </a:rPr>
                        <a:t>13.6 </a:t>
                      </a:r>
                      <a:endParaRPr lang="en-US" sz="1200" b="0" i="0" u="none" strike="noStrike" dirty="0">
                        <a:solidFill>
                          <a:srgbClr val="000000"/>
                        </a:solidFill>
                        <a:latin typeface="Arial"/>
                      </a:endParaRPr>
                    </a:p>
                  </a:txBody>
                  <a:tcPr marL="9525" marR="9525" marT="9525" marB="0" anchor="ctr">
                    <a:lnL>
                      <a:noFill/>
                    </a:lnL>
                    <a:lnR>
                      <a:noFill/>
                    </a:lnR>
                    <a:lnT w="6350" cap="flat" cmpd="sng" algn="ctr">
                      <a:noFill/>
                      <a:prstDash val="solid"/>
                      <a:round/>
                      <a:headEnd type="none" w="med" len="med"/>
                      <a:tailEnd type="none" w="med" len="med"/>
                    </a:lnT>
                    <a:lnB w="1270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latin typeface="Arial"/>
                        </a:rPr>
                        <a:t>$</a:t>
                      </a:r>
                      <a:r>
                        <a:rPr lang="en-US" sz="1200" b="0" i="0" u="none" strike="noStrike" dirty="0" smtClean="0">
                          <a:solidFill>
                            <a:srgbClr val="000000"/>
                          </a:solidFill>
                          <a:latin typeface="Arial"/>
                        </a:rPr>
                        <a:t>0.1 </a:t>
                      </a:r>
                      <a:endParaRPr lang="en-US" sz="1200" b="0" i="0" u="none" strike="noStrike" dirty="0">
                        <a:solidFill>
                          <a:srgbClr val="000000"/>
                        </a:solidFill>
                        <a:latin typeface="Arial"/>
                      </a:endParaRPr>
                    </a:p>
                  </a:txBody>
                  <a:tcPr marL="9525" marR="9525" marT="9525" marB="0" anchor="ctr">
                    <a:lnL>
                      <a:noFill/>
                    </a:lnL>
                    <a:lnR>
                      <a:noFill/>
                    </a:lnR>
                    <a:lnT w="6350" cap="flat" cmpd="sng" algn="ctr">
                      <a:noFill/>
                      <a:prstDash val="solid"/>
                      <a:round/>
                      <a:headEnd type="none" w="med" len="med"/>
                      <a:tailEnd type="none" w="med" len="med"/>
                    </a:lnT>
                    <a:lnB w="1270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latin typeface="Arial"/>
                        </a:rPr>
                        <a:t>$0.4</a:t>
                      </a:r>
                      <a:endParaRPr lang="en-US" sz="1200" b="0" i="0" u="none" strike="noStrike" dirty="0">
                        <a:solidFill>
                          <a:srgbClr val="000000"/>
                        </a:solidFill>
                        <a:latin typeface="Arial"/>
                      </a:endParaRPr>
                    </a:p>
                  </a:txBody>
                  <a:tcPr marL="9525" marR="9525" marT="9525" marB="0" anchor="ctr">
                    <a:lnL>
                      <a:noFill/>
                    </a:lnL>
                    <a:lnR>
                      <a:noFill/>
                    </a:lnR>
                    <a:lnT w="6350" cap="flat" cmpd="sng" algn="ctr">
                      <a:noFill/>
                      <a:prstDash val="solid"/>
                      <a:round/>
                      <a:headEnd type="none" w="med" len="med"/>
                      <a:tailEnd type="none" w="med" len="med"/>
                    </a:lnT>
                    <a:lnB w="1270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latin typeface="Arial"/>
                        </a:rPr>
                        <a:t>$106.0 </a:t>
                      </a:r>
                      <a:endParaRPr lang="en-US" sz="1200" b="0" i="0" u="none" strike="noStrike" dirty="0">
                        <a:solidFill>
                          <a:srgbClr val="000000"/>
                        </a:solidFill>
                        <a:latin typeface="Arial"/>
                      </a:endParaRPr>
                    </a:p>
                  </a:txBody>
                  <a:tcPr marL="9525" marR="9525" marT="9525"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r>
              <a:tr h="240663">
                <a:tc>
                  <a:txBody>
                    <a:bodyPr/>
                    <a:lstStyle/>
                    <a:p>
                      <a:pPr algn="ctr" fontAlgn="b"/>
                      <a:r>
                        <a:rPr lang="en-US" sz="1200" b="0" i="0" u="none" strike="noStrike" dirty="0">
                          <a:solidFill>
                            <a:srgbClr val="000000"/>
                          </a:solidFill>
                          <a:latin typeface="Arial"/>
                        </a:rPr>
                        <a:t>% of Revenue</a:t>
                      </a:r>
                    </a:p>
                  </a:txBody>
                  <a:tcPr marL="0" marR="0" marT="0" marB="0" anchor="ctr">
                    <a:lnL w="12700" cap="flat" cmpd="sng" algn="ctr">
                      <a:noFill/>
                      <a:prstDash val="solid"/>
                      <a:round/>
                      <a:headEnd type="none" w="med" len="med"/>
                      <a:tailEnd type="none" w="med" len="med"/>
                    </a:lnL>
                    <a:lnR>
                      <a:noFill/>
                    </a:lnR>
                    <a:lnT w="12700" cap="flat" cmpd="sng" algn="ctr">
                      <a:solidFill>
                        <a:schemeClr val="bg1">
                          <a:lumMod val="65000"/>
                        </a:schemeClr>
                      </a:solidFill>
                      <a:prstDash val="sysDot"/>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latin typeface="Arial"/>
                        </a:rPr>
                        <a:t>18.2%</a:t>
                      </a:r>
                      <a:endParaRPr lang="en-US" sz="1200" b="0" i="0" u="none" strike="noStrike" dirty="0">
                        <a:solidFill>
                          <a:srgbClr val="000000"/>
                        </a:solidFill>
                        <a:latin typeface="Arial"/>
                      </a:endParaRPr>
                    </a:p>
                  </a:txBody>
                  <a:tcPr marL="9525" marR="9525" marT="9525" marB="0" anchor="ctr">
                    <a:lnL>
                      <a:noFill/>
                    </a:lnL>
                    <a:lnR>
                      <a:noFill/>
                    </a:lnR>
                    <a:lnT w="12700" cap="flat" cmpd="sng" algn="ctr">
                      <a:solidFill>
                        <a:schemeClr val="bg1">
                          <a:lumMod val="65000"/>
                        </a:schemeClr>
                      </a:solidFill>
                      <a:prstDash val="sysDot"/>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latin typeface="Arial"/>
                        </a:rPr>
                        <a:t>9.2%</a:t>
                      </a:r>
                      <a:endParaRPr lang="en-US" sz="1200" b="0" i="0" u="none" strike="noStrike" dirty="0">
                        <a:solidFill>
                          <a:srgbClr val="000000"/>
                        </a:solidFill>
                        <a:latin typeface="Arial"/>
                      </a:endParaRPr>
                    </a:p>
                  </a:txBody>
                  <a:tcPr marL="9525" marR="9525" marT="9525" marB="0" anchor="ctr">
                    <a:lnL>
                      <a:noFill/>
                    </a:lnL>
                    <a:lnR>
                      <a:noFill/>
                    </a:lnR>
                    <a:lnT w="12700" cap="flat" cmpd="sng" algn="ctr">
                      <a:solidFill>
                        <a:schemeClr val="bg1">
                          <a:lumMod val="65000"/>
                        </a:schemeClr>
                      </a:solidFill>
                      <a:prstDash val="sysDot"/>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latin typeface="Arial"/>
                        </a:rPr>
                        <a:t>0.1%</a:t>
                      </a:r>
                      <a:endParaRPr lang="en-US" sz="1200" b="0" i="0" u="none" strike="noStrike" dirty="0">
                        <a:solidFill>
                          <a:srgbClr val="000000"/>
                        </a:solidFill>
                        <a:latin typeface="Arial"/>
                      </a:endParaRPr>
                    </a:p>
                  </a:txBody>
                  <a:tcPr marL="9525" marR="9525" marT="9525" marB="0" anchor="ctr">
                    <a:lnL>
                      <a:noFill/>
                    </a:lnL>
                    <a:lnR>
                      <a:noFill/>
                    </a:lnR>
                    <a:lnT w="12700" cap="flat" cmpd="sng" algn="ctr">
                      <a:solidFill>
                        <a:schemeClr val="bg1">
                          <a:lumMod val="65000"/>
                        </a:schemeClr>
                      </a:solidFill>
                      <a:prstDash val="sysDot"/>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latin typeface="Arial"/>
                        </a:rPr>
                        <a:t>0.2%</a:t>
                      </a:r>
                      <a:endParaRPr lang="en-US" sz="1200" b="0" i="0" u="none" strike="noStrike" dirty="0">
                        <a:solidFill>
                          <a:srgbClr val="000000"/>
                        </a:solidFill>
                        <a:latin typeface="Arial"/>
                      </a:endParaRPr>
                    </a:p>
                  </a:txBody>
                  <a:tcPr marL="9525" marR="9525" marT="9525" marB="0" anchor="ctr">
                    <a:lnL>
                      <a:noFill/>
                    </a:lnL>
                    <a:lnR>
                      <a:noFill/>
                    </a:lnR>
                    <a:lnT w="12700" cap="flat" cmpd="sng" algn="ctr">
                      <a:solidFill>
                        <a:schemeClr val="bg1">
                          <a:lumMod val="65000"/>
                        </a:schemeClr>
                      </a:solidFill>
                      <a:prstDash val="sysDot"/>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smtClean="0">
                          <a:solidFill>
                            <a:srgbClr val="000000"/>
                          </a:solidFill>
                          <a:latin typeface="Arial"/>
                        </a:rPr>
                        <a:t>72.2%</a:t>
                      </a:r>
                      <a:endParaRPr lang="en-US" sz="1200" b="0" i="0" u="none" strike="noStrike" dirty="0">
                        <a:solidFill>
                          <a:srgbClr val="000000"/>
                        </a:solidFill>
                        <a:latin typeface="Arial"/>
                      </a:endParaRP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65000"/>
                        </a:schemeClr>
                      </a:solidFill>
                      <a:prstDash val="sysDot"/>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4" name="Slide Number Placeholder 3"/>
          <p:cNvSpPr>
            <a:spLocks noGrp="1"/>
          </p:cNvSpPr>
          <p:nvPr>
            <p:ph type="sldNum" sz="quarter" idx="10"/>
          </p:nvPr>
        </p:nvSpPr>
        <p:spPr>
          <a:xfrm>
            <a:off x="4114800" y="6648450"/>
            <a:ext cx="914400" cy="136525"/>
          </a:xfrm>
        </p:spPr>
        <p:txBody>
          <a:bodyPr/>
          <a:lstStyle/>
          <a:p>
            <a:pPr>
              <a:defRPr/>
            </a:pPr>
            <a:fld id="{91ABAED7-2B9F-4D38-A232-BB10A53F7DB5}" type="slidenum">
              <a:rPr lang="en-US" smtClean="0"/>
              <a:pPr>
                <a:defRPr/>
              </a:pPr>
              <a:t>5</a:t>
            </a:fld>
            <a:endParaRPr lang="en-US" dirty="0"/>
          </a:p>
        </p:txBody>
      </p:sp>
      <p:sp>
        <p:nvSpPr>
          <p:cNvPr id="11" name="TextBox 10"/>
          <p:cNvSpPr txBox="1"/>
          <p:nvPr/>
        </p:nvSpPr>
        <p:spPr>
          <a:xfrm>
            <a:off x="177980" y="6371730"/>
            <a:ext cx="8359981" cy="230832"/>
          </a:xfrm>
          <a:prstGeom prst="rect">
            <a:avLst/>
          </a:prstGeom>
          <a:noFill/>
        </p:spPr>
        <p:txBody>
          <a:bodyPr wrap="none" rtlCol="0">
            <a:spAutoFit/>
          </a:bodyPr>
          <a:lstStyle/>
          <a:p>
            <a:r>
              <a:rPr lang="en-US" sz="900" dirty="0" smtClean="0"/>
              <a:t>* Sales projections are only based on prescriber universe used in analysis.  % Impact for Jan’12-Mar’12 period is adjusted for the increase in prescriber universe</a:t>
            </a:r>
            <a:endParaRPr lang="en-US" sz="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ourcing Footnote"/>
          <p:cNvSpPr txBox="1"/>
          <p:nvPr/>
        </p:nvSpPr>
        <p:spPr bwMode="blackWhite">
          <a:xfrm>
            <a:off x="124920" y="5964072"/>
            <a:ext cx="8748972" cy="779484"/>
          </a:xfrm>
          <a:prstGeom prst="rect">
            <a:avLst/>
          </a:prstGeom>
          <a:noFill/>
        </p:spPr>
        <p:txBody>
          <a:bodyPr vert="horz" wrap="square" lIns="91439" tIns="45719" rIns="91439" bIns="45719" rtlCol="0" anchor="b">
            <a:noAutofit/>
          </a:bodyPr>
          <a:lstStyle/>
          <a:p>
            <a:pPr marL="228600" indent="-228600"/>
            <a:r>
              <a:rPr lang="en-US" sz="900" dirty="0" smtClean="0">
                <a:latin typeface="Arial"/>
              </a:rPr>
              <a:t>Sales calls are the total of Rep </a:t>
            </a:r>
            <a:r>
              <a:rPr lang="en-US" sz="900" dirty="0" smtClean="0"/>
              <a:t>Message </a:t>
            </a:r>
            <a:r>
              <a:rPr lang="en-US" sz="900" dirty="0" smtClean="0">
                <a:latin typeface="Arial"/>
              </a:rPr>
              <a:t>and Rx Savings Card</a:t>
            </a:r>
          </a:p>
          <a:p>
            <a:pPr marL="228600" indent="-228600" algn="l"/>
            <a:r>
              <a:rPr lang="en-US" sz="900" dirty="0" smtClean="0">
                <a:latin typeface="Arial"/>
              </a:rPr>
              <a:t>* mROI is the incremental profit at a given activity level over the Jun–Jul’12 time period</a:t>
            </a:r>
          </a:p>
          <a:p>
            <a:pPr marL="228600" indent="-228600" algn="l"/>
            <a:r>
              <a:rPr lang="en-US" sz="900" dirty="0" smtClean="0"/>
              <a:t>* mROI of Rep Message includes 2 years of carryover impact. For the rest of the tactics, no future carryover impact is included in the profitability calculation</a:t>
            </a:r>
          </a:p>
          <a:p>
            <a:pPr marL="228600" indent="-228600" algn="l"/>
            <a:r>
              <a:rPr lang="en-US" sz="900" dirty="0" smtClean="0"/>
              <a:t>* Sales Impact and Cost are based on annualized 3 months activity covering the Jun-Jul’12</a:t>
            </a:r>
          </a:p>
          <a:p>
            <a:pPr marL="228600" indent="-228600" algn="l"/>
            <a:r>
              <a:rPr lang="en-US" sz="900" dirty="0" smtClean="0"/>
              <a:t>* Total ROI = (Impactable Sales*Gross-to-Net Margin)/Cost -1</a:t>
            </a:r>
            <a:r>
              <a:rPr lang="en-US" sz="900" dirty="0" smtClean="0">
                <a:solidFill>
                  <a:srgbClr val="FF0000"/>
                </a:solidFill>
              </a:rPr>
              <a:t>		</a:t>
            </a:r>
          </a:p>
        </p:txBody>
      </p:sp>
      <p:sp>
        <p:nvSpPr>
          <p:cNvPr id="2" name="Title 1"/>
          <p:cNvSpPr>
            <a:spLocks noGrp="1"/>
          </p:cNvSpPr>
          <p:nvPr>
            <p:ph type="title"/>
          </p:nvPr>
        </p:nvSpPr>
        <p:spPr>
          <a:xfrm>
            <a:off x="430213" y="315596"/>
            <a:ext cx="8275637" cy="624524"/>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800" b="1" dirty="0" smtClean="0"/>
              <a:t>Based on current implementation, FENTORA promotional activity is close to optimal levels of profitability</a:t>
            </a:r>
          </a:p>
        </p:txBody>
      </p:sp>
      <p:sp>
        <p:nvSpPr>
          <p:cNvPr id="4" name="Slide Number Placeholder 3"/>
          <p:cNvSpPr>
            <a:spLocks noGrp="1"/>
          </p:cNvSpPr>
          <p:nvPr>
            <p:ph type="sldNum" sz="quarter" idx="10"/>
          </p:nvPr>
        </p:nvSpPr>
        <p:spPr>
          <a:xfrm>
            <a:off x="4114800" y="6482688"/>
            <a:ext cx="914400" cy="302288"/>
          </a:xfrm>
        </p:spPr>
        <p:txBody>
          <a:bodyPr/>
          <a:lstStyle/>
          <a:p>
            <a:pPr>
              <a:defRPr/>
            </a:pPr>
            <a:fld id="{91ABAED7-2B9F-4D38-A232-BB10A53F7DB5}" type="slidenum">
              <a:rPr lang="en-US" smtClean="0">
                <a:solidFill>
                  <a:schemeClr val="tx1"/>
                </a:solidFill>
              </a:rPr>
              <a:pPr>
                <a:defRPr/>
              </a:pPr>
              <a:t>6</a:t>
            </a:fld>
            <a:endParaRPr lang="en-US" dirty="0">
              <a:solidFill>
                <a:schemeClr val="tx1"/>
              </a:solidFill>
            </a:endParaRPr>
          </a:p>
        </p:txBody>
      </p:sp>
      <p:graphicFrame>
        <p:nvGraphicFramePr>
          <p:cNvPr id="12" name="Group 3"/>
          <p:cNvGraphicFramePr>
            <a:graphicFrameLocks noGrp="1"/>
          </p:cNvGraphicFramePr>
          <p:nvPr>
            <p:extLst>
              <p:ext uri="{D42A27DB-BD31-4B8C-83A1-F6EECF244321}">
                <p14:modId xmlns:p14="http://schemas.microsoft.com/office/powerpoint/2010/main" val="4007552973"/>
              </p:ext>
            </p:extLst>
          </p:nvPr>
        </p:nvGraphicFramePr>
        <p:xfrm>
          <a:off x="315992" y="1384249"/>
          <a:ext cx="8526339" cy="3479231"/>
        </p:xfrm>
        <a:graphic>
          <a:graphicData uri="http://schemas.openxmlformats.org/drawingml/2006/table">
            <a:tbl>
              <a:tblPr/>
              <a:tblGrid>
                <a:gridCol w="1622177"/>
                <a:gridCol w="3481745"/>
                <a:gridCol w="1384785"/>
                <a:gridCol w="1107828"/>
                <a:gridCol w="929804"/>
              </a:tblGrid>
              <a:tr h="497033">
                <a:tc>
                  <a:txBody>
                    <a:bodyPr/>
                    <a:lstStyle/>
                    <a:p>
                      <a:pPr marL="0" marR="0" lvl="0" indent="0" algn="l" defTabSz="914400" rtl="0" eaLnBrk="0" fontAlgn="base" latinLnBrk="0" hangingPunct="0">
                        <a:lnSpc>
                          <a:spcPct val="100000"/>
                        </a:lnSpc>
                        <a:spcBef>
                          <a:spcPct val="0"/>
                        </a:spcBef>
                        <a:spcAft>
                          <a:spcPct val="0"/>
                        </a:spcAft>
                        <a:buClrTx/>
                        <a:buSzPct val="125000"/>
                        <a:buFontTx/>
                        <a:buNone/>
                        <a:tabLst/>
                      </a:pPr>
                      <a:r>
                        <a:rPr kumimoji="0" lang="en-US" sz="1200" b="1" i="0" u="none" strike="noStrike" cap="none" normalizeH="0" baseline="0" dirty="0" smtClean="0">
                          <a:ln>
                            <a:noFill/>
                          </a:ln>
                          <a:solidFill>
                            <a:schemeClr val="bg1"/>
                          </a:solidFill>
                          <a:effectLst/>
                          <a:latin typeface="Arial" charset="0"/>
                        </a:rPr>
                        <a:t>Tactic</a:t>
                      </a:r>
                    </a:p>
                  </a:txBody>
                  <a:tcPr marR="0" marT="0" marB="0"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200" b="1" i="0" u="none" strike="noStrike" cap="none" normalizeH="0" baseline="0" dirty="0" smtClean="0">
                          <a:ln>
                            <a:noFill/>
                          </a:ln>
                          <a:solidFill>
                            <a:schemeClr val="bg1"/>
                          </a:solidFill>
                          <a:effectLst/>
                          <a:latin typeface="Arial" charset="0"/>
                        </a:rPr>
                        <a:t>Short-Term Marginal ROI*</a:t>
                      </a:r>
                    </a:p>
                  </a:txBody>
                  <a:tcPr marL="0" marR="0" marT="0" marB="0"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200" b="1" i="0" u="none" strike="noStrike" cap="none" normalizeH="0" baseline="0" dirty="0" smtClean="0">
                          <a:ln>
                            <a:noFill/>
                          </a:ln>
                          <a:solidFill>
                            <a:schemeClr val="bg1"/>
                          </a:solidFill>
                          <a:effectLst/>
                          <a:latin typeface="Arial" charset="0"/>
                        </a:rPr>
                        <a:t>Sales Impact </a:t>
                      </a:r>
                    </a:p>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200" b="1" i="0" u="none" strike="noStrike" cap="none" normalizeH="0" baseline="0" dirty="0" smtClean="0">
                          <a:ln>
                            <a:noFill/>
                          </a:ln>
                          <a:solidFill>
                            <a:schemeClr val="bg1"/>
                          </a:solidFill>
                          <a:effectLst/>
                          <a:latin typeface="Arial" charset="0"/>
                        </a:rPr>
                        <a:t>($ MM)</a:t>
                      </a:r>
                    </a:p>
                  </a:txBody>
                  <a:tcPr marL="0" marR="0" marT="0" marB="0"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200" b="1" i="0" u="none" strike="noStrike" cap="none" normalizeH="0" baseline="0" dirty="0" smtClean="0">
                          <a:ln>
                            <a:noFill/>
                          </a:ln>
                          <a:solidFill>
                            <a:schemeClr val="bg1"/>
                          </a:solidFill>
                          <a:effectLst/>
                          <a:latin typeface="Arial" charset="0"/>
                        </a:rPr>
                        <a:t>Cost </a:t>
                      </a:r>
                    </a:p>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200" b="1" i="0" u="none" strike="noStrike" cap="none" normalizeH="0" baseline="0" dirty="0" smtClean="0">
                          <a:ln>
                            <a:noFill/>
                          </a:ln>
                          <a:solidFill>
                            <a:schemeClr val="bg1"/>
                          </a:solidFill>
                          <a:effectLst/>
                          <a:latin typeface="Arial" charset="0"/>
                        </a:rPr>
                        <a:t>($ MM)*</a:t>
                      </a:r>
                    </a:p>
                  </a:txBody>
                  <a:tcPr marL="0" marR="0" marT="0" marB="0"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200" b="1" i="0" u="none" strike="noStrike" cap="none" normalizeH="0" baseline="0" dirty="0" smtClean="0">
                          <a:ln>
                            <a:noFill/>
                          </a:ln>
                          <a:solidFill>
                            <a:schemeClr val="bg1"/>
                          </a:solidFill>
                          <a:effectLst/>
                          <a:latin typeface="Arial" charset="0"/>
                        </a:rPr>
                        <a:t>Total ROI*</a:t>
                      </a:r>
                    </a:p>
                  </a:txBody>
                  <a:tcPr marL="0" marR="0" marT="0" marB="0"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497033">
                <a:tc>
                  <a:txBody>
                    <a:bodyPr/>
                    <a:lstStyle/>
                    <a:p>
                      <a:pPr algn="l" rtl="0" fontAlgn="ctr"/>
                      <a:r>
                        <a:rPr lang="en-US" sz="1200" b="1" i="0" u="none" strike="noStrike" dirty="0" smtClean="0">
                          <a:solidFill>
                            <a:srgbClr val="000000"/>
                          </a:solidFill>
                          <a:latin typeface="Arial"/>
                        </a:rPr>
                        <a:t>Sales Call</a:t>
                      </a:r>
                      <a:endParaRPr lang="en-US" sz="1200" b="1" i="0" u="none" strike="noStrike" dirty="0">
                        <a:solidFill>
                          <a:srgbClr val="000000"/>
                        </a:solidFill>
                        <a:latin typeface="Arial"/>
                      </a:endParaRPr>
                    </a:p>
                  </a:txBody>
                  <a:tcPr marL="0" marR="0" marT="0" marB="0" anchor="ctr">
                    <a:lnL cap="flat">
                      <a:noFill/>
                    </a:lnL>
                    <a:lnR>
                      <a:noFill/>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l" fontAlgn="ctr"/>
                      <a:endParaRPr lang="en-US" sz="1200" b="1" i="0" u="none" strike="noStrike" dirty="0">
                        <a:solidFill>
                          <a:srgbClr val="000000"/>
                        </a:solidFill>
                        <a:latin typeface="Arial"/>
                      </a:endParaRP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b"/>
                      <a:r>
                        <a:rPr lang="en-US" sz="1200" b="1" i="0" u="none" strike="noStrike" dirty="0" smtClean="0">
                          <a:solidFill>
                            <a:srgbClr val="000000"/>
                          </a:solidFill>
                          <a:latin typeface="Arial"/>
                        </a:rPr>
                        <a:t>$40.4</a:t>
                      </a:r>
                    </a:p>
                    <a:p>
                      <a:pPr algn="ctr" fontAlgn="b"/>
                      <a:r>
                        <a:rPr lang="en-US" sz="1000" b="1" i="0" u="none" strike="noStrike" dirty="0" smtClean="0">
                          <a:solidFill>
                            <a:schemeClr val="bg2"/>
                          </a:solidFill>
                          <a:latin typeface="Arial"/>
                        </a:rPr>
                        <a:t>($40.4)</a:t>
                      </a:r>
                      <a:endParaRPr lang="en-US" sz="1000" b="1" i="0" u="none" strike="noStrike" dirty="0">
                        <a:solidFill>
                          <a:schemeClr val="bg2"/>
                        </a:solidFill>
                        <a:latin typeface="Arial"/>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b"/>
                      <a:r>
                        <a:rPr lang="en-US" sz="1200" b="1" i="0" u="none" strike="noStrike" dirty="0" smtClean="0">
                          <a:solidFill>
                            <a:srgbClr val="000000"/>
                          </a:solidFill>
                          <a:latin typeface="Arial"/>
                        </a:rPr>
                        <a:t>$16.6</a:t>
                      </a:r>
                    </a:p>
                    <a:p>
                      <a:pPr algn="ctr" fontAlgn="b"/>
                      <a:r>
                        <a:rPr lang="en-US" sz="1000" b="1" i="0" u="none" strike="noStrike" dirty="0" smtClean="0">
                          <a:solidFill>
                            <a:schemeClr val="bg2"/>
                          </a:solidFill>
                          <a:latin typeface="Arial"/>
                        </a:rPr>
                        <a:t>($18.0)</a:t>
                      </a:r>
                      <a:r>
                        <a:rPr lang="en-US" sz="1200" b="1" i="0" u="none" strike="noStrike" dirty="0" smtClean="0">
                          <a:solidFill>
                            <a:srgbClr val="000000"/>
                          </a:solidFill>
                          <a:latin typeface="Arial"/>
                        </a:rPr>
                        <a:t> </a:t>
                      </a:r>
                      <a:endParaRPr lang="en-US" sz="1200" b="1" i="0" u="none" strike="noStrike" dirty="0">
                        <a:solidFill>
                          <a:srgbClr val="000000"/>
                        </a:solidFill>
                        <a:latin typeface="Arial"/>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b"/>
                      <a:r>
                        <a:rPr lang="en-US" sz="1200" b="1" i="0" u="none" strike="noStrike" dirty="0" smtClean="0">
                          <a:solidFill>
                            <a:srgbClr val="000000"/>
                          </a:solidFill>
                          <a:latin typeface="+mn-lt"/>
                        </a:rPr>
                        <a:t>182%</a:t>
                      </a:r>
                    </a:p>
                    <a:p>
                      <a:pPr algn="ctr" fontAlgn="b"/>
                      <a:r>
                        <a:rPr lang="en-US" sz="1000" b="1" i="0" u="none" strike="noStrike" dirty="0" smtClean="0">
                          <a:solidFill>
                            <a:schemeClr val="bg2"/>
                          </a:solidFill>
                          <a:latin typeface="+mn-lt"/>
                        </a:rPr>
                        <a:t>(173%)</a:t>
                      </a:r>
                      <a:endParaRPr lang="en-US" sz="1000" b="1" i="0" u="none" strike="noStrike" dirty="0">
                        <a:solidFill>
                          <a:schemeClr val="bg2"/>
                        </a:solidFill>
                        <a:latin typeface="+mn-lt"/>
                      </a:endParaRPr>
                    </a:p>
                  </a:txBody>
                  <a:tcPr marL="9525" marR="9525" marT="9525" marB="0" anchor="ctr">
                    <a:lnL>
                      <a:noFill/>
                    </a:lnL>
                    <a:lnR cap="flat">
                      <a:noFill/>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r>
              <a:tr h="497033">
                <a:tc>
                  <a:txBody>
                    <a:bodyPr/>
                    <a:lstStyle/>
                    <a:p>
                      <a:pPr lvl="0" algn="l" rtl="0" fontAlgn="ctr"/>
                      <a:r>
                        <a:rPr lang="en-US" sz="1200" b="1" i="0" u="none" strike="noStrike" dirty="0" smtClean="0">
                          <a:solidFill>
                            <a:srgbClr val="000000"/>
                          </a:solidFill>
                          <a:latin typeface="Arial"/>
                        </a:rPr>
                        <a:t>     Rep</a:t>
                      </a:r>
                      <a:r>
                        <a:rPr lang="en-US" sz="1200" b="1" i="0" u="none" strike="noStrike" baseline="0" dirty="0" smtClean="0">
                          <a:solidFill>
                            <a:srgbClr val="000000"/>
                          </a:solidFill>
                          <a:latin typeface="Arial"/>
                        </a:rPr>
                        <a:t> Message</a:t>
                      </a:r>
                      <a:endParaRPr lang="en-US" sz="1200" b="1" i="0" u="none" strike="noStrike" dirty="0">
                        <a:solidFill>
                          <a:srgbClr val="000000"/>
                        </a:solidFill>
                        <a:latin typeface="Arial"/>
                      </a:endParaRPr>
                    </a:p>
                  </a:txBody>
                  <a:tcPr marL="0" marR="0" marT="0" marB="0" anchor="ctr">
                    <a:lnL cap="flat">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l" fontAlgn="ctr"/>
                      <a:r>
                        <a:rPr lang="en-US" sz="1200" b="1" i="0" u="none" strike="noStrike" dirty="0">
                          <a:solidFill>
                            <a:srgbClr val="000000"/>
                          </a:solidFill>
                          <a:latin typeface="Arial"/>
                        </a:rPr>
                        <a:t> </a:t>
                      </a:r>
                    </a:p>
                  </a:txBody>
                  <a:tcPr marL="0" marR="0" marT="0"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ctr"/>
                      <a:r>
                        <a:rPr lang="en-US" sz="1200" b="0" i="0" u="none" strike="noStrike" dirty="0" smtClean="0">
                          <a:solidFill>
                            <a:srgbClr val="000000"/>
                          </a:solidFill>
                          <a:latin typeface="Arial"/>
                        </a:rPr>
                        <a:t>$26.8</a:t>
                      </a:r>
                    </a:p>
                    <a:p>
                      <a:pPr algn="ctr" fontAlgn="ctr"/>
                      <a:r>
                        <a:rPr lang="en-US" sz="1000" b="0" i="0" u="none" strike="noStrike" dirty="0" smtClean="0">
                          <a:solidFill>
                            <a:schemeClr val="bg2"/>
                          </a:solidFill>
                          <a:latin typeface="Arial"/>
                        </a:rPr>
                        <a:t>($27.3)</a:t>
                      </a:r>
                      <a:endParaRPr lang="en-US" sz="1000" b="0" i="0" u="none" strike="noStrike" dirty="0">
                        <a:solidFill>
                          <a:schemeClr val="bg2"/>
                        </a:solidFill>
                        <a:latin typeface="Arial"/>
                      </a:endParaRPr>
                    </a:p>
                  </a:txBody>
                  <a:tcPr marL="9525" marR="9525" marT="9525"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Arial"/>
                        </a:rPr>
                        <a:t>$13.8</a:t>
                      </a:r>
                    </a:p>
                    <a:p>
                      <a:pPr algn="ctr" fontAlgn="b"/>
                      <a:r>
                        <a:rPr lang="en-US" sz="1000" b="0" i="0" u="none" strike="noStrike" dirty="0" smtClean="0">
                          <a:solidFill>
                            <a:schemeClr val="bg2"/>
                          </a:solidFill>
                          <a:latin typeface="Arial"/>
                        </a:rPr>
                        <a:t>($14.3)</a:t>
                      </a:r>
                      <a:endParaRPr lang="en-US" sz="1000" b="0" i="0" u="none" strike="noStrike" dirty="0">
                        <a:solidFill>
                          <a:schemeClr val="bg2"/>
                        </a:solidFill>
                        <a:latin typeface="Arial"/>
                      </a:endParaRPr>
                    </a:p>
                  </a:txBody>
                  <a:tcPr marL="9525" marR="9525" marT="9525"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Arial"/>
                        </a:rPr>
                        <a:t>168%</a:t>
                      </a:r>
                    </a:p>
                    <a:p>
                      <a:pPr algn="ctr" fontAlgn="b"/>
                      <a:r>
                        <a:rPr lang="en-US" sz="1000" b="0" i="0" u="none" strike="noStrike" dirty="0" smtClean="0">
                          <a:solidFill>
                            <a:schemeClr val="bg2"/>
                          </a:solidFill>
                          <a:latin typeface="Arial"/>
                        </a:rPr>
                        <a:t>(170%)</a:t>
                      </a:r>
                      <a:endParaRPr lang="en-US" sz="1000" b="0" i="0" u="none" strike="noStrike" dirty="0">
                        <a:solidFill>
                          <a:schemeClr val="bg2"/>
                        </a:solidFill>
                        <a:latin typeface="Arial"/>
                      </a:endParaRPr>
                    </a:p>
                  </a:txBody>
                  <a:tcPr marL="9525" marR="9525" marT="9525" marB="0" anchor="ctr">
                    <a:lnL>
                      <a:noFill/>
                    </a:lnL>
                    <a:lnR cap="flat">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r>
              <a:tr h="497033">
                <a:tc>
                  <a:txBody>
                    <a:bodyPr/>
                    <a:lstStyle/>
                    <a:p>
                      <a:pPr marL="173038" lvl="0" indent="52388" algn="l" rtl="0" fontAlgn="ctr"/>
                      <a:r>
                        <a:rPr lang="en-US" sz="1200" b="1" i="0" u="none" strike="noStrike" dirty="0" smtClean="0">
                          <a:solidFill>
                            <a:srgbClr val="000000"/>
                          </a:solidFill>
                          <a:latin typeface="Arial"/>
                        </a:rPr>
                        <a:t>Rx Savings Card</a:t>
                      </a:r>
                      <a:endParaRPr lang="en-US" sz="1200" b="1" i="0" u="none" strike="noStrike" dirty="0">
                        <a:solidFill>
                          <a:srgbClr val="000000"/>
                        </a:solidFill>
                        <a:latin typeface="Arial"/>
                      </a:endParaRPr>
                    </a:p>
                  </a:txBody>
                  <a:tcPr marL="0" marR="0" marT="0" marB="0" anchor="ctr">
                    <a:lnL cap="flat">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l" fontAlgn="ctr"/>
                      <a:endParaRPr lang="en-US" sz="1200" b="1" i="0" u="none" strike="noStrike" dirty="0">
                        <a:solidFill>
                          <a:srgbClr val="000000"/>
                        </a:solidFill>
                        <a:latin typeface="Arial"/>
                      </a:endParaRPr>
                    </a:p>
                  </a:txBody>
                  <a:tcPr marL="0" marR="0" marT="0"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ctr"/>
                      <a:r>
                        <a:rPr lang="en-US" sz="1200" b="0" i="0" u="none" strike="noStrike" dirty="0" smtClean="0">
                          <a:solidFill>
                            <a:srgbClr val="000000"/>
                          </a:solidFill>
                          <a:latin typeface="Arial"/>
                        </a:rPr>
                        <a:t>$13.6</a:t>
                      </a:r>
                    </a:p>
                    <a:p>
                      <a:pPr algn="ctr" fontAlgn="ctr"/>
                      <a:r>
                        <a:rPr lang="en-US" sz="1000" b="0" i="0" u="none" strike="noStrike" dirty="0" smtClean="0">
                          <a:solidFill>
                            <a:schemeClr val="bg2"/>
                          </a:solidFill>
                          <a:latin typeface="Arial"/>
                        </a:rPr>
                        <a:t>($13.1)</a:t>
                      </a:r>
                      <a:endParaRPr lang="en-US" sz="1000" b="0" i="0" u="none" strike="noStrike" dirty="0">
                        <a:solidFill>
                          <a:schemeClr val="bg2"/>
                        </a:solidFill>
                        <a:latin typeface="Arial"/>
                      </a:endParaRPr>
                    </a:p>
                  </a:txBody>
                  <a:tcPr marL="9525" marR="9525" marT="9525"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Arial"/>
                        </a:rPr>
                        <a:t>$2.8</a:t>
                      </a:r>
                    </a:p>
                    <a:p>
                      <a:pPr algn="ctr" fontAlgn="b"/>
                      <a:r>
                        <a:rPr lang="en-US" sz="1000" b="0" i="0" u="none" strike="noStrike" dirty="0" smtClean="0">
                          <a:solidFill>
                            <a:schemeClr val="bg2"/>
                          </a:solidFill>
                          <a:latin typeface="Arial"/>
                        </a:rPr>
                        <a:t>($3.7)</a:t>
                      </a:r>
                      <a:endParaRPr lang="en-US" sz="1000" b="0" i="0" u="none" strike="noStrike" dirty="0">
                        <a:solidFill>
                          <a:schemeClr val="bg2"/>
                        </a:solidFill>
                        <a:latin typeface="Arial"/>
                      </a:endParaRPr>
                    </a:p>
                  </a:txBody>
                  <a:tcPr marL="9525" marR="9525" marT="9525"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Arial"/>
                        </a:rPr>
                        <a:t>248%</a:t>
                      </a:r>
                    </a:p>
                    <a:p>
                      <a:pPr algn="ctr" fontAlgn="b"/>
                      <a:r>
                        <a:rPr lang="en-US" sz="1000" b="0" i="0" u="none" strike="noStrike" dirty="0" smtClean="0">
                          <a:solidFill>
                            <a:schemeClr val="bg2"/>
                          </a:solidFill>
                          <a:latin typeface="Arial"/>
                        </a:rPr>
                        <a:t>(183%)</a:t>
                      </a:r>
                      <a:endParaRPr lang="en-US" sz="1000" b="0" i="0" u="none" strike="noStrike" dirty="0">
                        <a:solidFill>
                          <a:schemeClr val="bg2"/>
                        </a:solidFill>
                        <a:latin typeface="Arial"/>
                      </a:endParaRPr>
                    </a:p>
                  </a:txBody>
                  <a:tcPr marL="9525" marR="9525" marT="9525" marB="0" anchor="ctr">
                    <a:lnL>
                      <a:noFill/>
                    </a:lnL>
                    <a:lnR cap="flat">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r>
              <a:tr h="49703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latin typeface="+mn-lt"/>
                        </a:rPr>
                        <a:t>CSPs – Venue</a:t>
                      </a:r>
                    </a:p>
                  </a:txBody>
                  <a:tcPr marL="0" marR="0" marT="0" marB="0" anchor="ctr">
                    <a:lnL cap="flat">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l" fontAlgn="ctr"/>
                      <a:r>
                        <a:rPr lang="en-US" sz="1200" b="1" i="0" u="none" strike="noStrike" dirty="0">
                          <a:solidFill>
                            <a:srgbClr val="000000"/>
                          </a:solidFill>
                          <a:latin typeface="Arial"/>
                        </a:rPr>
                        <a:t> </a:t>
                      </a:r>
                    </a:p>
                  </a:txBody>
                  <a:tcPr marL="0" marR="0" marT="0"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ctr"/>
                      <a:r>
                        <a:rPr lang="en-US" sz="1200" b="0" i="0" u="none" strike="noStrike" dirty="0" smtClean="0">
                          <a:solidFill>
                            <a:srgbClr val="000000"/>
                          </a:solidFill>
                          <a:latin typeface="Arial"/>
                        </a:rPr>
                        <a:t>$0.4</a:t>
                      </a:r>
                    </a:p>
                    <a:p>
                      <a:pPr algn="ctr" fontAlgn="ctr"/>
                      <a:r>
                        <a:rPr lang="en-US" sz="1000" b="0" i="0" u="none" strike="noStrike" dirty="0" smtClean="0">
                          <a:solidFill>
                            <a:schemeClr val="bg2"/>
                          </a:solidFill>
                          <a:latin typeface="Arial"/>
                        </a:rPr>
                        <a:t>($1.2)</a:t>
                      </a:r>
                      <a:endParaRPr lang="en-US" sz="1000" b="0" i="0" u="none" strike="noStrike" dirty="0">
                        <a:solidFill>
                          <a:schemeClr val="bg2"/>
                        </a:solidFill>
                        <a:latin typeface="Arial"/>
                      </a:endParaRPr>
                    </a:p>
                  </a:txBody>
                  <a:tcPr marL="9525" marR="9525" marT="9525"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ctr"/>
                      <a:r>
                        <a:rPr lang="en-US" sz="1200" b="0" i="0" u="none" strike="noStrike" dirty="0" smtClean="0">
                          <a:solidFill>
                            <a:srgbClr val="000000"/>
                          </a:solidFill>
                          <a:latin typeface="Arial"/>
                        </a:rPr>
                        <a:t>$0.1</a:t>
                      </a:r>
                    </a:p>
                    <a:p>
                      <a:pPr algn="ctr" fontAlgn="ctr"/>
                      <a:r>
                        <a:rPr lang="en-US" sz="1000" b="0" i="0" u="none" strike="noStrike" dirty="0" smtClean="0">
                          <a:solidFill>
                            <a:schemeClr val="bg2"/>
                          </a:solidFill>
                          <a:latin typeface="Arial"/>
                        </a:rPr>
                        <a:t>($0.4)</a:t>
                      </a:r>
                      <a:endParaRPr lang="en-US" sz="1000" b="0" i="0" u="none" strike="noStrike" dirty="0">
                        <a:solidFill>
                          <a:schemeClr val="bg2"/>
                        </a:solidFill>
                        <a:latin typeface="Arial"/>
                      </a:endParaRPr>
                    </a:p>
                  </a:txBody>
                  <a:tcPr marL="9525" marR="9525" marT="9525"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Arial"/>
                        </a:rPr>
                        <a:t>92%</a:t>
                      </a:r>
                    </a:p>
                    <a:p>
                      <a:pPr algn="ctr" fontAlgn="b"/>
                      <a:r>
                        <a:rPr lang="en-US" sz="1000" b="0" i="0" u="none" strike="noStrike" dirty="0" smtClean="0">
                          <a:solidFill>
                            <a:schemeClr val="bg2"/>
                          </a:solidFill>
                          <a:latin typeface="Arial"/>
                        </a:rPr>
                        <a:t>(116%)</a:t>
                      </a:r>
                      <a:endParaRPr lang="en-US" sz="1000" b="0" i="0" u="none" strike="noStrike" dirty="0">
                        <a:solidFill>
                          <a:schemeClr val="bg2"/>
                        </a:solidFill>
                        <a:latin typeface="Arial"/>
                      </a:endParaRPr>
                    </a:p>
                  </a:txBody>
                  <a:tcPr marL="9525" marR="9525" marT="9525" marB="0" anchor="ctr">
                    <a:lnL>
                      <a:noFill/>
                    </a:lnL>
                    <a:lnR cap="flat">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r>
              <a:tr h="49703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latin typeface="+mn-lt"/>
                        </a:rPr>
                        <a:t>CSPs - Office</a:t>
                      </a:r>
                    </a:p>
                  </a:txBody>
                  <a:tcPr marL="0" marR="0" marT="0" marB="0" anchor="ctr">
                    <a:lnL cap="flat">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l" fontAlgn="ctr"/>
                      <a:endParaRPr lang="en-US" sz="1200" b="1" i="0" u="none" strike="noStrike" dirty="0">
                        <a:solidFill>
                          <a:srgbClr val="000000"/>
                        </a:solidFill>
                        <a:latin typeface="Arial"/>
                      </a:endParaRPr>
                    </a:p>
                  </a:txBody>
                  <a:tcPr marL="0" marR="0" marT="0"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ctr"/>
                      <a:r>
                        <a:rPr lang="en-US" sz="1200" b="0" i="0" u="none" strike="noStrike" dirty="0" smtClean="0">
                          <a:solidFill>
                            <a:srgbClr val="000000"/>
                          </a:solidFill>
                          <a:latin typeface="Arial"/>
                        </a:rPr>
                        <a:t>$0.1</a:t>
                      </a:r>
                    </a:p>
                    <a:p>
                      <a:pPr algn="ctr" fontAlgn="ctr"/>
                      <a:r>
                        <a:rPr lang="en-US" sz="1000" b="0" i="0" u="none" strike="noStrike" dirty="0" smtClean="0">
                          <a:solidFill>
                            <a:schemeClr val="bg2"/>
                          </a:solidFill>
                          <a:latin typeface="Arial"/>
                        </a:rPr>
                        <a:t>($0.4)</a:t>
                      </a:r>
                      <a:endParaRPr lang="en-US" sz="1000" b="0" i="0" u="none" strike="noStrike" dirty="0">
                        <a:solidFill>
                          <a:schemeClr val="bg2"/>
                        </a:solidFill>
                        <a:latin typeface="Arial"/>
                      </a:endParaRPr>
                    </a:p>
                  </a:txBody>
                  <a:tcPr marL="9525" marR="9525" marT="9525"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ctr"/>
                      <a:r>
                        <a:rPr lang="en-US" sz="1200" b="0" i="0" u="none" strike="noStrike" dirty="0" smtClean="0">
                          <a:solidFill>
                            <a:srgbClr val="000000"/>
                          </a:solidFill>
                          <a:latin typeface="Arial"/>
                        </a:rPr>
                        <a:t>$0.1</a:t>
                      </a:r>
                    </a:p>
                    <a:p>
                      <a:pPr algn="ctr" fontAlgn="ctr"/>
                      <a:r>
                        <a:rPr lang="en-US" sz="1000" b="0" i="0" u="none" strike="noStrike" dirty="0" smtClean="0">
                          <a:solidFill>
                            <a:schemeClr val="bg2"/>
                          </a:solidFill>
                          <a:latin typeface="Arial"/>
                        </a:rPr>
                        <a:t>($0.3)</a:t>
                      </a:r>
                      <a:endParaRPr lang="en-US" sz="1000" b="0" i="0" u="none" strike="noStrike" dirty="0">
                        <a:solidFill>
                          <a:schemeClr val="bg2"/>
                        </a:solidFill>
                        <a:latin typeface="Arial"/>
                      </a:endParaRPr>
                    </a:p>
                  </a:txBody>
                  <a:tcPr marL="9525" marR="9525" marT="9525"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Arial"/>
                        </a:rPr>
                        <a:t>101%</a:t>
                      </a:r>
                    </a:p>
                    <a:p>
                      <a:pPr algn="ctr" fontAlgn="b"/>
                      <a:r>
                        <a:rPr lang="en-US" sz="1000" b="0" i="0" u="none" strike="noStrike" dirty="0" smtClean="0">
                          <a:solidFill>
                            <a:schemeClr val="bg2"/>
                          </a:solidFill>
                          <a:latin typeface="Arial"/>
                        </a:rPr>
                        <a:t>(24%)</a:t>
                      </a:r>
                      <a:endParaRPr lang="en-US" sz="1000" b="0" i="0" u="none" strike="noStrike" dirty="0">
                        <a:solidFill>
                          <a:schemeClr val="bg2"/>
                        </a:solidFill>
                        <a:latin typeface="Arial"/>
                      </a:endParaRPr>
                    </a:p>
                  </a:txBody>
                  <a:tcPr marL="9525" marR="9525" marT="9525" marB="0" anchor="ctr">
                    <a:lnL>
                      <a:noFill/>
                    </a:lnL>
                    <a:lnR cap="flat">
                      <a:noFill/>
                    </a:ln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lnTlToBr>
                      <a:noFill/>
                    </a:lnTlToBr>
                    <a:lnBlToTr>
                      <a:noFill/>
                    </a:lnBlToTr>
                    <a:noFill/>
                  </a:tcPr>
                </a:tc>
              </a:tr>
              <a:tr h="497033">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smtClean="0">
                          <a:ln>
                            <a:noFill/>
                          </a:ln>
                          <a:solidFill>
                            <a:schemeClr val="tx1"/>
                          </a:solidFill>
                          <a:effectLst/>
                          <a:latin typeface="Arial" charset="0"/>
                        </a:rPr>
                        <a:t>Total</a:t>
                      </a:r>
                    </a:p>
                  </a:txBody>
                  <a:tcPr marR="0" marT="0" marB="0" anchor="ctr" horzOverflow="overflow">
                    <a:lnL cap="flat">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endParaRPr kumimoji="0" lang="en-US" sz="1200" b="1" i="0" u="none" strike="noStrike" cap="none" normalizeH="0" baseline="0" dirty="0" smtClean="0">
                        <a:ln>
                          <a:noFill/>
                        </a:ln>
                        <a:solidFill>
                          <a:schemeClr val="tx1"/>
                        </a:solidFill>
                        <a:effectLst/>
                        <a:latin typeface="Arial" charset="0"/>
                      </a:endParaRPr>
                    </a:p>
                  </a:txBody>
                  <a:tcPr marL="0" marR="0" marT="0" marB="0" anchor="ctr" horzOverflow="overflow">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1" i="0" u="none" strike="noStrike" dirty="0" smtClean="0">
                          <a:solidFill>
                            <a:srgbClr val="000000"/>
                          </a:solidFill>
                          <a:latin typeface="Arial"/>
                        </a:rPr>
                        <a:t>$40.9</a:t>
                      </a:r>
                    </a:p>
                    <a:p>
                      <a:pPr algn="ctr" fontAlgn="b"/>
                      <a:r>
                        <a:rPr lang="en-US" sz="1000" b="1" i="0" u="none" strike="noStrike" dirty="0" smtClean="0">
                          <a:solidFill>
                            <a:schemeClr val="bg2"/>
                          </a:solidFill>
                          <a:latin typeface="Arial"/>
                        </a:rPr>
                        <a:t>($42.0)</a:t>
                      </a:r>
                      <a:endParaRPr lang="en-US" sz="1000" b="1" i="0" u="none" strike="noStrike" dirty="0">
                        <a:solidFill>
                          <a:schemeClr val="bg2"/>
                        </a:solidFill>
                        <a:latin typeface="Arial"/>
                      </a:endParaRPr>
                    </a:p>
                  </a:txBody>
                  <a:tcPr marL="0" marR="0" marT="0"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1" i="0" u="none" strike="noStrike" dirty="0" smtClean="0">
                          <a:solidFill>
                            <a:srgbClr val="000000"/>
                          </a:solidFill>
                          <a:latin typeface="Arial"/>
                        </a:rPr>
                        <a:t>$16.8</a:t>
                      </a:r>
                    </a:p>
                    <a:p>
                      <a:pPr algn="ctr" fontAlgn="b"/>
                      <a:r>
                        <a:rPr lang="en-US" sz="1000" b="1" i="0" u="none" strike="noStrike" dirty="0" smtClean="0">
                          <a:solidFill>
                            <a:schemeClr val="bg2"/>
                          </a:solidFill>
                          <a:latin typeface="Arial"/>
                        </a:rPr>
                        <a:t>($18.7)</a:t>
                      </a:r>
                      <a:endParaRPr lang="en-US" sz="1000" b="1" i="0" u="none" strike="noStrike" dirty="0">
                        <a:solidFill>
                          <a:schemeClr val="bg2"/>
                        </a:solidFill>
                        <a:latin typeface="Arial"/>
                      </a:endParaRPr>
                    </a:p>
                  </a:txBody>
                  <a:tcPr marL="0" marR="0" marT="0" marB="0" anchor="ctr">
                    <a:lnL>
                      <a:noFill/>
                    </a:lnL>
                    <a:lnR>
                      <a:noFill/>
                    </a:lnR>
                    <a:lnT w="12700" cap="flat" cmpd="sng" algn="ctr">
                      <a:solidFill>
                        <a:schemeClr val="bg1">
                          <a:lumMod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endParaRPr lang="en-US" sz="1200" b="0" i="0" u="none" strike="noStrike" dirty="0">
                        <a:solidFill>
                          <a:srgbClr val="000000"/>
                        </a:solidFill>
                        <a:latin typeface="Arial"/>
                      </a:endParaRPr>
                    </a:p>
                  </a:txBody>
                  <a:tcPr marL="0" marR="0" marT="0" marB="0" anchor="ctr">
                    <a:lnL>
                      <a:noFill/>
                    </a:lnL>
                    <a:lnR cap="flat">
                      <a:noFill/>
                    </a:lnR>
                    <a:lnT w="12700" cap="flat" cmpd="sng" algn="ctr">
                      <a:solidFill>
                        <a:schemeClr val="bg1">
                          <a:lumMod val="50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smtClean="0">
                <a:solidFill>
                  <a:srgbClr val="506772"/>
                </a:solidFill>
                <a:latin typeface="Arial"/>
              </a:rPr>
              <a:t>Profitability of the Tactics</a:t>
            </a:r>
            <a:endParaRPr lang="en-US" sz="1200" b="1" i="1" dirty="0">
              <a:solidFill>
                <a:srgbClr val="506772"/>
              </a:solidFill>
              <a:latin typeface="Arial"/>
            </a:endParaRPr>
          </a:p>
        </p:txBody>
      </p:sp>
      <p:graphicFrame>
        <p:nvGraphicFramePr>
          <p:cNvPr id="13" name="Chart 12"/>
          <p:cNvGraphicFramePr/>
          <p:nvPr>
            <p:extLst>
              <p:ext uri="{D42A27DB-BD31-4B8C-83A1-F6EECF244321}">
                <p14:modId xmlns:p14="http://schemas.microsoft.com/office/powerpoint/2010/main" val="2536265188"/>
              </p:ext>
            </p:extLst>
          </p:nvPr>
        </p:nvGraphicFramePr>
        <p:xfrm>
          <a:off x="851770" y="1783100"/>
          <a:ext cx="4804103" cy="2688692"/>
        </p:xfrm>
        <a:graphic>
          <a:graphicData uri="http://schemas.openxmlformats.org/drawingml/2006/chart">
            <c:chart xmlns:c="http://schemas.openxmlformats.org/drawingml/2006/chart" xmlns:r="http://schemas.openxmlformats.org/officeDocument/2006/relationships" r:id="rId3"/>
          </a:graphicData>
        </a:graphic>
      </p:graphicFrame>
      <p:sp>
        <p:nvSpPr>
          <p:cNvPr id="14" name="Content Placeholder 4"/>
          <p:cNvSpPr>
            <a:spLocks noGrp="1"/>
          </p:cNvSpPr>
          <p:nvPr>
            <p:ph idx="1"/>
          </p:nvPr>
        </p:nvSpPr>
        <p:spPr>
          <a:xfrm>
            <a:off x="326056" y="4967819"/>
            <a:ext cx="7131384" cy="802361"/>
          </a:xfrm>
        </p:spPr>
        <p:txBody>
          <a:bodyPr/>
          <a:lstStyle/>
          <a:p>
            <a:pPr>
              <a:buFont typeface="Arial" pitchFamily="34" charset="0"/>
              <a:buChar char="•"/>
            </a:pPr>
            <a:r>
              <a:rPr lang="en-US" sz="1200" dirty="0" smtClean="0"/>
              <a:t>Cost per PDE has stayed the same at $190</a:t>
            </a:r>
          </a:p>
          <a:p>
            <a:pPr lvl="1">
              <a:buFont typeface="Arial" pitchFamily="34" charset="0"/>
              <a:buChar char="•"/>
            </a:pPr>
            <a:r>
              <a:rPr lang="en-US" sz="1200" dirty="0" smtClean="0"/>
              <a:t>Once cost decreases to $159 due to P2 calls on Amrix, mROI will improve from 18% to 42%</a:t>
            </a:r>
          </a:p>
          <a:p>
            <a:pPr>
              <a:buFont typeface="Arial" pitchFamily="34" charset="0"/>
              <a:buChar char="•"/>
            </a:pPr>
            <a:r>
              <a:rPr lang="en-US" sz="1200" dirty="0" smtClean="0"/>
              <a:t>Venue Based CSP cost per attendee has decreased from $1,055 to $973</a:t>
            </a:r>
          </a:p>
          <a:p>
            <a:pPr>
              <a:buFont typeface="Arial" pitchFamily="34" charset="0"/>
              <a:buChar char="•"/>
            </a:pPr>
            <a:r>
              <a:rPr lang="en-US" sz="1200" dirty="0" smtClean="0"/>
              <a:t>Office Based CSP cost per attendee has increased from $778 to $858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5"/>
            <a:ext cx="8275637" cy="624524"/>
          </a:xfrm>
        </p:spPr>
        <p:txBody>
          <a:bodyPr/>
          <a:lstStyle/>
          <a:p>
            <a:r>
              <a:rPr lang="en-US" sz="1800" b="1" dirty="0" smtClean="0"/>
              <a:t>Detailing profitability can increase from 18% to 68% with the launch of </a:t>
            </a:r>
            <a:r>
              <a:rPr lang="en-US" sz="1800" b="1" dirty="0" err="1" smtClean="0"/>
              <a:t>Amrix</a:t>
            </a:r>
            <a:r>
              <a:rPr lang="en-US" sz="1800" b="1" dirty="0" smtClean="0"/>
              <a:t> and through preferentially targeting REMS enrolled physicians</a:t>
            </a:r>
            <a:endParaRPr lang="en-US" sz="1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4182822"/>
              </p:ext>
            </p:extLst>
          </p:nvPr>
        </p:nvGraphicFramePr>
        <p:xfrm>
          <a:off x="440637" y="2021840"/>
          <a:ext cx="8337601" cy="331216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0"/>
          </p:nvPr>
        </p:nvSpPr>
        <p:spPr/>
        <p:txBody>
          <a:bodyPr/>
          <a:lstStyle/>
          <a:p>
            <a:pPr>
              <a:defRPr/>
            </a:pPr>
            <a:fld id="{B96F2637-D3B6-4864-87AE-A1451DE58652}" type="slidenum">
              <a:rPr lang="en-US" smtClean="0"/>
              <a:pPr>
                <a:defRPr/>
              </a:pPr>
              <a:t>7</a:t>
            </a:fld>
            <a:endParaRPr lang="en-US" dirty="0"/>
          </a:p>
        </p:txBody>
      </p:sp>
      <p:sp>
        <p:nvSpPr>
          <p:cNvPr id="6" name="Take-away Box"/>
          <p:cNvSpPr/>
          <p:nvPr/>
        </p:nvSpPr>
        <p:spPr bwMode="blackWhite">
          <a:xfrm>
            <a:off x="440638" y="5494003"/>
            <a:ext cx="8337601" cy="662957"/>
          </a:xfrm>
          <a:prstGeom prst="roundRect">
            <a:avLst/>
          </a:prstGeom>
          <a:solidFill>
            <a:srgbClr val="C7CBD7"/>
          </a:solidFill>
          <a:ln w="12700" cap="flat" cmpd="sng" algn="ctr">
            <a:noFill/>
            <a:prstDash val="solid"/>
            <a:round/>
            <a:headEnd type="none" w="med" len="med"/>
            <a:tailEnd type="none" w="med" len="med"/>
          </a:ln>
          <a:effectLst/>
        </p:spPr>
        <p:txBody>
          <a:bodyPr vert="horz" wrap="square" lIns="100584" tIns="45719" rIns="100584" bIns="45719" numCol="1" rtlCol="0" anchor="ctr" anchorCtr="0" compatLnSpc="1">
            <a:prstTxWarp prst="textNoShape">
              <a:avLst/>
            </a:prstTxWarp>
          </a:bodyPr>
          <a:lstStyle/>
          <a:p>
            <a:pPr algn="ctr" eaLnBrk="0" hangingPunct="0">
              <a:spcBef>
                <a:spcPts val="0"/>
              </a:spcBef>
              <a:buClr>
                <a:srgbClr val="688A92"/>
              </a:buClr>
              <a:buSzPct val="110000"/>
              <a:defRPr/>
            </a:pPr>
            <a:r>
              <a:rPr lang="en-US" sz="1600" kern="0" dirty="0" smtClean="0"/>
              <a:t>Preferential targeting of TIRF-REMS enrolled physicians is already</a:t>
            </a:r>
          </a:p>
          <a:p>
            <a:pPr algn="ctr" eaLnBrk="0" hangingPunct="0">
              <a:spcBef>
                <a:spcPts val="0"/>
              </a:spcBef>
              <a:buClr>
                <a:srgbClr val="688A92"/>
              </a:buClr>
              <a:buSzPct val="110000"/>
              <a:defRPr/>
            </a:pPr>
            <a:r>
              <a:rPr lang="en-US" sz="1600" kern="0" dirty="0" smtClean="0"/>
              <a:t>underway and is being incorporated into the 2013 call plan</a:t>
            </a:r>
            <a:endParaRPr lang="en-US" sz="1600" kern="0" dirty="0"/>
          </a:p>
        </p:txBody>
      </p:sp>
      <p:sp>
        <p:nvSpPr>
          <p:cNvPr id="9" name="SubTitle"/>
          <p:cNvSpPr txBox="1"/>
          <p:nvPr/>
        </p:nvSpPr>
        <p:spPr bwMode="blackWhite">
          <a:xfrm>
            <a:off x="2070100" y="1688528"/>
            <a:ext cx="5118100" cy="381000"/>
          </a:xfrm>
          <a:prstGeom prst="rect">
            <a:avLst/>
          </a:prstGeom>
          <a:noFill/>
        </p:spPr>
        <p:txBody>
          <a:bodyPr vert="horz" rtlCol="0">
            <a:noAutofit/>
          </a:bodyPr>
          <a:lstStyle/>
          <a:p>
            <a:pPr algn="ctr"/>
            <a:r>
              <a:rPr lang="en-US" sz="1600" dirty="0" smtClean="0">
                <a:solidFill>
                  <a:srgbClr val="506772"/>
                </a:solidFill>
                <a:latin typeface="Arial"/>
              </a:rPr>
              <a:t>Detailing Marginal ROI</a:t>
            </a:r>
            <a:endParaRPr lang="en-US" sz="1600" dirty="0">
              <a:solidFill>
                <a:srgbClr val="506772"/>
              </a:solidFill>
              <a:latin typeface="Arial"/>
            </a:endParaRPr>
          </a:p>
        </p:txBody>
      </p:sp>
      <p:sp>
        <p:nvSpPr>
          <p:cNvPr id="10" name="TextBox 9"/>
          <p:cNvSpPr txBox="1"/>
          <p:nvPr/>
        </p:nvSpPr>
        <p:spPr>
          <a:xfrm>
            <a:off x="3037840" y="4597121"/>
            <a:ext cx="1240468" cy="276999"/>
          </a:xfrm>
          <a:prstGeom prst="rect">
            <a:avLst/>
          </a:prstGeom>
          <a:noFill/>
        </p:spPr>
        <p:txBody>
          <a:bodyPr wrap="none" rtlCol="0">
            <a:spAutoFit/>
          </a:bodyPr>
          <a:lstStyle/>
          <a:p>
            <a:r>
              <a:rPr lang="en-US" sz="1200" dirty="0" smtClean="0"/>
              <a:t>Current Targets</a:t>
            </a:r>
            <a:endParaRPr lang="en-US" sz="1200" dirty="0"/>
          </a:p>
        </p:txBody>
      </p:sp>
      <p:sp>
        <p:nvSpPr>
          <p:cNvPr id="11" name="TextBox 10"/>
          <p:cNvSpPr txBox="1"/>
          <p:nvPr/>
        </p:nvSpPr>
        <p:spPr>
          <a:xfrm>
            <a:off x="4785360" y="4597121"/>
            <a:ext cx="2683748" cy="276999"/>
          </a:xfrm>
          <a:prstGeom prst="rect">
            <a:avLst/>
          </a:prstGeom>
          <a:noFill/>
        </p:spPr>
        <p:txBody>
          <a:bodyPr wrap="none" rtlCol="0">
            <a:spAutoFit/>
          </a:bodyPr>
          <a:lstStyle/>
          <a:p>
            <a:r>
              <a:rPr lang="en-US" sz="1200" dirty="0" smtClean="0"/>
              <a:t>Focus on REMS Enrolled Physicians</a:t>
            </a:r>
            <a:endParaRPr lang="en-US" sz="1200" dirty="0"/>
          </a:p>
        </p:txBody>
      </p:sp>
      <p:sp>
        <p:nvSpPr>
          <p:cNvPr id="14" name="Rounded Rectangular Callout 13"/>
          <p:cNvSpPr/>
          <p:nvPr/>
        </p:nvSpPr>
        <p:spPr bwMode="auto">
          <a:xfrm>
            <a:off x="2103120" y="2461260"/>
            <a:ext cx="1014902" cy="972820"/>
          </a:xfrm>
          <a:prstGeom prst="wedgeRoundRectCallout">
            <a:avLst>
              <a:gd name="adj1" fmla="val 30183"/>
              <a:gd name="adj2" fmla="val 5882"/>
              <a:gd name="adj3" fmla="val 1666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algn="ctr"/>
            <a:r>
              <a:rPr lang="en-US" sz="1200" dirty="0" smtClean="0"/>
              <a:t>Cost sharing due to </a:t>
            </a:r>
            <a:r>
              <a:rPr lang="en-US" sz="1200" dirty="0" err="1" smtClean="0"/>
              <a:t>Amrix</a:t>
            </a:r>
            <a:r>
              <a:rPr lang="en-US" sz="1200" dirty="0" smtClean="0"/>
              <a:t> reduces cost/call</a:t>
            </a:r>
            <a:endParaRPr lang="en-US" sz="1200" dirty="0"/>
          </a:p>
        </p:txBody>
      </p:sp>
      <p:sp>
        <p:nvSpPr>
          <p:cNvPr id="3" name="Down Arrow 2"/>
          <p:cNvSpPr/>
          <p:nvPr/>
        </p:nvSpPr>
        <p:spPr bwMode="auto">
          <a:xfrm>
            <a:off x="2244811" y="3550920"/>
            <a:ext cx="731520" cy="375920"/>
          </a:xfrm>
          <a:prstGeom prst="downArrow">
            <a:avLst/>
          </a:prstGeom>
          <a:solidFill>
            <a:schemeClr val="bg1">
              <a:lumMod val="6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2" name="Rounded Rectangular Callout 11"/>
          <p:cNvSpPr/>
          <p:nvPr/>
        </p:nvSpPr>
        <p:spPr bwMode="auto">
          <a:xfrm>
            <a:off x="4220931" y="3434080"/>
            <a:ext cx="1310091" cy="495300"/>
          </a:xfrm>
          <a:prstGeom prst="wedgeRoundRectCallout">
            <a:avLst>
              <a:gd name="adj1" fmla="val 30183"/>
              <a:gd name="adj2" fmla="val 5882"/>
              <a:gd name="adj3" fmla="val 1666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algn="ctr"/>
            <a:r>
              <a:rPr lang="en-US" sz="1200" dirty="0" smtClean="0"/>
              <a:t>Focusing on REMS Enrolled</a:t>
            </a:r>
            <a:endParaRPr lang="en-US" sz="1200" dirty="0"/>
          </a:p>
        </p:txBody>
      </p:sp>
      <p:sp>
        <p:nvSpPr>
          <p:cNvPr id="15" name="Down Arrow 14"/>
          <p:cNvSpPr/>
          <p:nvPr/>
        </p:nvSpPr>
        <p:spPr bwMode="auto">
          <a:xfrm rot="16200000">
            <a:off x="4662893" y="3611880"/>
            <a:ext cx="467360" cy="1249679"/>
          </a:xfrm>
          <a:prstGeom prst="downArrow">
            <a:avLst/>
          </a:prstGeom>
          <a:solidFill>
            <a:schemeClr val="bg1">
              <a:lumMod val="6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Tree>
    <p:extLst>
      <p:ext uri="{BB962C8B-B14F-4D97-AF65-F5344CB8AC3E}">
        <p14:creationId xmlns:p14="http://schemas.microsoft.com/office/powerpoint/2010/main" val="426033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5"/>
            <a:ext cx="8275637" cy="624524"/>
          </a:xfrm>
        </p:spPr>
        <p:txBody>
          <a:bodyPr/>
          <a:lstStyle/>
          <a:p>
            <a:pPr lvl="0">
              <a:spcBef>
                <a:spcPct val="20000"/>
              </a:spcBef>
              <a:spcAft>
                <a:spcPts val="600"/>
              </a:spcAft>
              <a:defRPr/>
            </a:pPr>
            <a:r>
              <a:rPr lang="en-US" sz="1800" b="1" dirty="0" smtClean="0"/>
              <a:t>Rx Savings Cards are a very </a:t>
            </a:r>
            <a:r>
              <a:rPr lang="en-US" sz="1800" b="1" dirty="0"/>
              <a:t>effective and profitable tactic, but the reach is low relative to </a:t>
            </a:r>
            <a:r>
              <a:rPr lang="en-US" sz="1800" b="1" dirty="0" smtClean="0"/>
              <a:t>detailing</a:t>
            </a:r>
            <a:endParaRPr lang="en-US" sz="1800" b="1" dirty="0"/>
          </a:p>
        </p:txBody>
      </p:sp>
      <p:graphicFrame>
        <p:nvGraphicFramePr>
          <p:cNvPr id="22" name="Chart 21"/>
          <p:cNvGraphicFramePr>
            <a:graphicFrameLocks/>
          </p:cNvGraphicFramePr>
          <p:nvPr>
            <p:extLst>
              <p:ext uri="{D42A27DB-BD31-4B8C-83A1-F6EECF244321}">
                <p14:modId xmlns:p14="http://schemas.microsoft.com/office/powerpoint/2010/main" val="2788775596"/>
              </p:ext>
            </p:extLst>
          </p:nvPr>
        </p:nvGraphicFramePr>
        <p:xfrm>
          <a:off x="340865" y="1736812"/>
          <a:ext cx="8485120" cy="3678467"/>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rot="16200000">
            <a:off x="-782176" y="3181168"/>
            <a:ext cx="2445628" cy="276999"/>
          </a:xfrm>
          <a:prstGeom prst="rect">
            <a:avLst/>
          </a:prstGeom>
          <a:noFill/>
        </p:spPr>
        <p:txBody>
          <a:bodyPr wrap="square" rtlCol="0">
            <a:spAutoFit/>
          </a:bodyPr>
          <a:lstStyle/>
          <a:p>
            <a:pPr algn="ctr">
              <a:spcBef>
                <a:spcPts val="0"/>
              </a:spcBef>
            </a:pPr>
            <a:r>
              <a:rPr lang="en-US" sz="1200" dirty="0" smtClean="0"/>
              <a:t>Tactic Reach</a:t>
            </a:r>
            <a:endParaRPr lang="en-US" sz="1200" dirty="0"/>
          </a:p>
        </p:txBody>
      </p:sp>
      <p:sp>
        <p:nvSpPr>
          <p:cNvPr id="25" name="Road Sign"/>
          <p:cNvSpPr txBox="1">
            <a:spLocks noChangeArrowheads="1"/>
          </p:cNvSpPr>
          <p:nvPr/>
        </p:nvSpPr>
        <p:spPr bwMode="blackWhite">
          <a:xfrm>
            <a:off x="7086600" y="0"/>
            <a:ext cx="2057400" cy="274638"/>
          </a:xfrm>
          <a:prstGeom prst="rect">
            <a:avLst/>
          </a:prstGeom>
          <a:noFill/>
          <a:ln w="12700">
            <a:noFill/>
            <a:miter lim="800000"/>
            <a:headEnd/>
            <a:tailEnd/>
          </a:ln>
        </p:spPr>
        <p:txBody>
          <a:bodyPr wrap="none" anchor="b"/>
          <a:lstStyle/>
          <a:p>
            <a:pPr algn="r"/>
            <a:r>
              <a:rPr lang="en-US" sz="1200" b="1" i="1" dirty="0" smtClean="0">
                <a:solidFill>
                  <a:srgbClr val="506772"/>
                </a:solidFill>
                <a:latin typeface="Arial"/>
              </a:rPr>
              <a:t>Rx Savings Cards</a:t>
            </a:r>
            <a:endParaRPr lang="en-US" sz="1200" b="1" i="1" dirty="0">
              <a:solidFill>
                <a:srgbClr val="506772"/>
              </a:solidFill>
              <a:latin typeface="Arial"/>
            </a:endParaRPr>
          </a:p>
        </p:txBody>
      </p:sp>
      <p:sp>
        <p:nvSpPr>
          <p:cNvPr id="17" name="Slide Number Placeholder 3"/>
          <p:cNvSpPr>
            <a:spLocks noGrp="1"/>
          </p:cNvSpPr>
          <p:nvPr>
            <p:ph type="sldNum" sz="quarter" idx="10"/>
          </p:nvPr>
        </p:nvSpPr>
        <p:spPr>
          <a:xfrm>
            <a:off x="4114800" y="6648450"/>
            <a:ext cx="914400" cy="136525"/>
          </a:xfrm>
        </p:spPr>
        <p:txBody>
          <a:bodyPr/>
          <a:lstStyle/>
          <a:p>
            <a:pPr>
              <a:defRPr/>
            </a:pPr>
            <a:fld id="{89AB29E5-74C5-4D9A-AC25-C30EA368B0EA}" type="slidenum">
              <a:rPr lang="en-US" smtClean="0"/>
              <a:pPr>
                <a:defRPr/>
              </a:pPr>
              <a:t>8</a:t>
            </a:fld>
            <a:endParaRPr lang="en-US" dirty="0"/>
          </a:p>
        </p:txBody>
      </p:sp>
      <p:sp>
        <p:nvSpPr>
          <p:cNvPr id="19" name="SubTitle"/>
          <p:cNvSpPr txBox="1"/>
          <p:nvPr/>
        </p:nvSpPr>
        <p:spPr bwMode="blackWhite">
          <a:xfrm>
            <a:off x="1797050" y="1688528"/>
            <a:ext cx="5549900" cy="381000"/>
          </a:xfrm>
          <a:prstGeom prst="rect">
            <a:avLst/>
          </a:prstGeom>
          <a:noFill/>
        </p:spPr>
        <p:txBody>
          <a:bodyPr vert="horz" rtlCol="0">
            <a:noAutofit/>
          </a:bodyPr>
          <a:lstStyle/>
          <a:p>
            <a:pPr algn="ctr"/>
            <a:r>
              <a:rPr lang="en-US" sz="1600" dirty="0" smtClean="0">
                <a:solidFill>
                  <a:srgbClr val="506772"/>
                </a:solidFill>
                <a:latin typeface="Arial"/>
              </a:rPr>
              <a:t>Prescribers Reached by Detailing and Rx Savings Card</a:t>
            </a:r>
            <a:endParaRPr lang="en-US" sz="1600" dirty="0">
              <a:solidFill>
                <a:srgbClr val="506772"/>
              </a:solidFill>
              <a:latin typeface="Arial"/>
            </a:endParaRPr>
          </a:p>
        </p:txBody>
      </p:sp>
      <p:sp>
        <p:nvSpPr>
          <p:cNvPr id="9" name="Take-away Box"/>
          <p:cNvSpPr/>
          <p:nvPr/>
        </p:nvSpPr>
        <p:spPr bwMode="blackWhite">
          <a:xfrm>
            <a:off x="440638" y="5494003"/>
            <a:ext cx="8337601" cy="662957"/>
          </a:xfrm>
          <a:prstGeom prst="roundRect">
            <a:avLst/>
          </a:prstGeom>
          <a:solidFill>
            <a:srgbClr val="C7CBD7"/>
          </a:solidFill>
          <a:ln w="12700" cap="flat" cmpd="sng" algn="ctr">
            <a:noFill/>
            <a:prstDash val="solid"/>
            <a:round/>
            <a:headEnd type="none" w="med" len="med"/>
            <a:tailEnd type="none" w="med" len="med"/>
          </a:ln>
          <a:effectLst/>
        </p:spPr>
        <p:txBody>
          <a:bodyPr vert="horz" wrap="square" lIns="100584" tIns="45719" rIns="100584" bIns="45719" numCol="1" rtlCol="0" anchor="ctr" anchorCtr="0" compatLnSpc="1">
            <a:prstTxWarp prst="textNoShape">
              <a:avLst/>
            </a:prstTxWarp>
          </a:bodyPr>
          <a:lstStyle/>
          <a:p>
            <a:pPr algn="ctr"/>
            <a:r>
              <a:rPr lang="en-US" sz="1600" dirty="0">
                <a:solidFill>
                  <a:srgbClr val="000000"/>
                </a:solidFill>
                <a:latin typeface="Arial"/>
              </a:rPr>
              <a:t>Given profitability of Rx Savings cards, there is an opportunity to expand </a:t>
            </a:r>
            <a:endParaRPr lang="en-US" sz="1600" dirty="0" smtClean="0">
              <a:solidFill>
                <a:srgbClr val="000000"/>
              </a:solidFill>
              <a:latin typeface="Arial"/>
            </a:endParaRPr>
          </a:p>
          <a:p>
            <a:pPr algn="ctr"/>
            <a:r>
              <a:rPr lang="en-US" sz="1600" dirty="0" smtClean="0">
                <a:solidFill>
                  <a:srgbClr val="000000"/>
                </a:solidFill>
                <a:latin typeface="Arial"/>
              </a:rPr>
              <a:t>reach </a:t>
            </a:r>
            <a:r>
              <a:rPr lang="en-US" sz="1600" dirty="0">
                <a:solidFill>
                  <a:srgbClr val="000000"/>
                </a:solidFill>
                <a:latin typeface="Arial"/>
              </a:rPr>
              <a:t>of Rx savings card redemptions amongst top FENTORA targets</a:t>
            </a:r>
            <a:endParaRPr lang="en-US" sz="1600" b="1" dirty="0">
              <a:solidFill>
                <a:srgbClr val="000000"/>
              </a:solidFill>
              <a:latin typeface="Arial"/>
            </a:endParaRPr>
          </a:p>
        </p:txBody>
      </p:sp>
    </p:spTree>
    <p:extLst>
      <p:ext uri="{BB962C8B-B14F-4D97-AF65-F5344CB8AC3E}">
        <p14:creationId xmlns:p14="http://schemas.microsoft.com/office/powerpoint/2010/main" val="333673593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27028937"/>
              </p:ext>
            </p:extLst>
          </p:nvPr>
        </p:nvGraphicFramePr>
        <p:xfrm>
          <a:off x="729455" y="1691185"/>
          <a:ext cx="7685090" cy="3686846"/>
        </p:xfrm>
        <a:graphic>
          <a:graphicData uri="http://schemas.openxmlformats.org/drawingml/2006/table">
            <a:tbl>
              <a:tblPr firstRow="1">
                <a:tableStyleId>{FABFCF23-3B69-468F-B69F-88F6DE6A72F2}</a:tableStyleId>
              </a:tblPr>
              <a:tblGrid>
                <a:gridCol w="1472590"/>
                <a:gridCol w="1472590"/>
                <a:gridCol w="1196483"/>
                <a:gridCol w="1748703"/>
                <a:gridCol w="1794724"/>
              </a:tblGrid>
              <a:tr h="494424">
                <a:tc gridSpan="2">
                  <a:txBody>
                    <a:bodyPr/>
                    <a:lstStyle/>
                    <a:p>
                      <a:pPr algn="ctr"/>
                      <a:r>
                        <a:rPr lang="en-US" sz="1400" b="1" baseline="0" dirty="0" smtClean="0">
                          <a:solidFill>
                            <a:schemeClr val="bg1"/>
                          </a:solidFill>
                        </a:rPr>
                        <a:t>Decile</a:t>
                      </a:r>
                      <a:endParaRPr lang="en-US" sz="1400" b="1" baseline="30000"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US" sz="1100" b="1" baseline="30000" dirty="0">
                        <a:solidFill>
                          <a:schemeClr val="bg1"/>
                        </a:solidFill>
                      </a:endParaRPr>
                    </a:p>
                  </a:txBody>
                  <a:tcPr anchor="ctr">
                    <a:solidFill>
                      <a:schemeClr val="tx2"/>
                    </a:solidFill>
                  </a:tcPr>
                </a:tc>
                <a:tc>
                  <a:txBody>
                    <a:bodyPr/>
                    <a:lstStyle/>
                    <a:p>
                      <a:pPr algn="ctr"/>
                      <a:r>
                        <a:rPr lang="en-US" sz="1400" dirty="0" smtClean="0">
                          <a:solidFill>
                            <a:schemeClr val="bg1"/>
                          </a:solidFill>
                        </a:rPr>
                        <a:t>Total MDs</a:t>
                      </a:r>
                      <a:endParaRPr lang="en-US" sz="1400" b="1" dirty="0">
                        <a:solidFill>
                          <a:schemeClr val="bg1"/>
                        </a:solidFill>
                      </a:endParaRPr>
                    </a:p>
                  </a:txBody>
                  <a:tcPr anchor="ctr">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1" dirty="0" smtClean="0">
                          <a:solidFill>
                            <a:schemeClr val="bg1"/>
                          </a:solidFill>
                        </a:rPr>
                        <a:t>Call Plan Reach</a:t>
                      </a:r>
                    </a:p>
                  </a:txBody>
                  <a:tcPr anchor="ctr">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dirty="0" smtClean="0">
                          <a:solidFill>
                            <a:schemeClr val="bg1"/>
                          </a:solidFill>
                        </a:rPr>
                        <a:t># REMS</a:t>
                      </a:r>
                      <a:r>
                        <a:rPr lang="en-US" sz="1400" baseline="0" dirty="0" smtClean="0">
                          <a:solidFill>
                            <a:schemeClr val="bg1"/>
                          </a:solidFill>
                        </a:rPr>
                        <a:t> Enrolled Not Reached</a:t>
                      </a:r>
                      <a:endParaRPr lang="en-US" sz="1400" b="1" dirty="0">
                        <a:solidFill>
                          <a:schemeClr val="bg1"/>
                        </a:solidFill>
                      </a:endParaRPr>
                    </a:p>
                  </a:txBody>
                  <a:tcPr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66199">
                <a:tc rowSpan="3">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r>
                        <a:rPr kumimoji="0" lang="en-US" sz="1300" b="0" i="0" u="none" strike="noStrike" cap="none" normalizeH="0" baseline="0" dirty="0" smtClean="0">
                          <a:ln>
                            <a:noFill/>
                          </a:ln>
                          <a:solidFill>
                            <a:schemeClr val="bg1"/>
                          </a:solidFill>
                          <a:effectLst/>
                          <a:latin typeface="Arial" charset="0"/>
                          <a:cs typeface="Arial" charset="0"/>
                        </a:rPr>
                        <a:t>FENTORA</a:t>
                      </a:r>
                    </a:p>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r>
                        <a:rPr kumimoji="0" lang="en-US" sz="1300" b="0" i="0" u="none" strike="noStrike" cap="none" normalizeH="0" baseline="0" dirty="0" smtClean="0">
                          <a:ln>
                            <a:noFill/>
                          </a:ln>
                          <a:solidFill>
                            <a:schemeClr val="bg1"/>
                          </a:solidFill>
                          <a:effectLst/>
                          <a:latin typeface="Arial" charset="0"/>
                          <a:cs typeface="Arial" charset="0"/>
                        </a:rPr>
                        <a:t>Decile</a:t>
                      </a:r>
                    </a:p>
                  </a:txBody>
                  <a:tcPr marL="45720" marR="45720" marT="36576" marB="36576"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Arial" charset="0"/>
                        </a:rPr>
                        <a:t>H (10-8)</a:t>
                      </a:r>
                    </a:p>
                  </a:txBody>
                  <a:tcPr marL="45720" marR="45720" marT="36576" marB="3657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Arial"/>
                        </a:rPr>
                        <a:t>86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99%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266199">
                <a:tc vMerge="1">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endParaRPr kumimoji="0" lang="en-US" sz="1300" b="0" i="0" u="none" strike="noStrike" cap="none" normalizeH="0" baseline="0" dirty="0" smtClean="0">
                        <a:ln>
                          <a:noFill/>
                        </a:ln>
                        <a:solidFill>
                          <a:schemeClr val="tx1"/>
                        </a:solidFill>
                        <a:effectLst/>
                        <a:latin typeface="Arial" charset="0"/>
                        <a:cs typeface="Arial" charset="0"/>
                      </a:endParaRPr>
                    </a:p>
                  </a:txBody>
                  <a:tcPr marL="45720" marR="45720" marT="36576" marB="36576" anchor="ctr" horzOverflow="overflow">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Arial" charset="0"/>
                        </a:rPr>
                        <a:t>M (7-5)</a:t>
                      </a:r>
                    </a:p>
                  </a:txBody>
                  <a:tcPr marL="45720" marR="45720" marT="36576" marB="3657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Arial"/>
                        </a:rPr>
                        <a:t>257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88%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22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266199">
                <a:tc vMerge="1">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endParaRPr kumimoji="0" lang="en-US" sz="1300" b="0" i="0" u="none" strike="noStrike" cap="none" normalizeH="0" baseline="0" dirty="0" smtClean="0">
                        <a:ln>
                          <a:noFill/>
                        </a:ln>
                        <a:solidFill>
                          <a:schemeClr val="tx1"/>
                        </a:solidFill>
                        <a:effectLst/>
                        <a:latin typeface="Arial" charset="0"/>
                        <a:cs typeface="Arial" charset="0"/>
                      </a:endParaRPr>
                    </a:p>
                  </a:txBody>
                  <a:tcPr marL="45720" marR="45720" marT="36576" marB="36576" anchor="ctr" horzOverflow="overflow">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Arial" charset="0"/>
                        </a:rPr>
                        <a:t>L (4-2)</a:t>
                      </a:r>
                    </a:p>
                  </a:txBody>
                  <a:tcPr marL="45720" marR="45720" marT="36576" marB="3657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Arial"/>
                        </a:rPr>
                        <a:t>688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74%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125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393185">
                <a:tc>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r>
                        <a:rPr kumimoji="0" lang="en-US" sz="1300" b="0" i="0" u="none" strike="noStrike" cap="none" normalizeH="0" baseline="0" dirty="0" smtClean="0">
                          <a:ln>
                            <a:noFill/>
                          </a:ln>
                          <a:solidFill>
                            <a:schemeClr val="tx1"/>
                          </a:solidFill>
                          <a:effectLst/>
                          <a:latin typeface="Arial" charset="0"/>
                          <a:cs typeface="Arial" charset="0"/>
                        </a:rPr>
                        <a:t>TIRF</a:t>
                      </a:r>
                    </a:p>
                  </a:txBody>
                  <a:tcPr marL="45720" marR="45720" marT="36576" marB="36576"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Arial" charset="0"/>
                        </a:rPr>
                        <a:t>Decile 5-10</a:t>
                      </a:r>
                    </a:p>
                  </a:txBody>
                  <a:tcPr marL="45720" marR="45720" marT="36576" marB="3657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Arial"/>
                        </a:rPr>
                        <a:t>364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52%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119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314450">
                <a:tc rowSpan="2">
                  <a:txBody>
                    <a:bodyPr/>
                    <a:lstStyle/>
                    <a:p>
                      <a:pPr algn="ctr" fontAlgn="b"/>
                      <a:r>
                        <a:rPr lang="en-US" sz="1300" b="0" i="0" u="none" strike="noStrike" dirty="0" smtClean="0">
                          <a:solidFill>
                            <a:srgbClr val="000000"/>
                          </a:solidFill>
                          <a:latin typeface="+mn-lt"/>
                        </a:rPr>
                        <a:t>ONC </a:t>
                      </a:r>
                    </a:p>
                    <a:p>
                      <a:pPr algn="ctr" fontAlgn="b"/>
                      <a:r>
                        <a:rPr lang="en-US" sz="1300" b="0" i="0" u="none" strike="noStrike" dirty="0" smtClean="0">
                          <a:solidFill>
                            <a:srgbClr val="000000"/>
                          </a:solidFill>
                          <a:latin typeface="+mn-lt"/>
                        </a:rPr>
                        <a:t>PSAO /</a:t>
                      </a:r>
                      <a:r>
                        <a:rPr lang="en-US" sz="1300" b="0" i="0" u="none" strike="noStrike" baseline="0" dirty="0" smtClean="0">
                          <a:solidFill>
                            <a:srgbClr val="000000"/>
                          </a:solidFill>
                          <a:latin typeface="+mn-lt"/>
                        </a:rPr>
                        <a:t> LAO</a:t>
                      </a:r>
                    </a:p>
                    <a:p>
                      <a:pPr algn="ctr" fontAlgn="b"/>
                      <a:r>
                        <a:rPr lang="en-US" sz="1300" b="0" i="0" u="none" strike="noStrike" baseline="0" dirty="0" smtClean="0">
                          <a:solidFill>
                            <a:srgbClr val="000000"/>
                          </a:solidFill>
                          <a:latin typeface="+mn-lt"/>
                        </a:rPr>
                        <a:t>Decile 4-10</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latin typeface="+mn-lt"/>
                        </a:rPr>
                        <a:t>REMS</a:t>
                      </a:r>
                      <a:r>
                        <a:rPr lang="en-US" sz="1400" b="0" i="0" u="none" strike="noStrike" baseline="0" dirty="0" smtClean="0">
                          <a:solidFill>
                            <a:srgbClr val="000000"/>
                          </a:solidFill>
                          <a:latin typeface="+mn-lt"/>
                        </a:rPr>
                        <a:t> Enrolled</a:t>
                      </a:r>
                      <a:endParaRPr lang="en-US" sz="1400" b="0" i="0" u="none" strike="noStrike" dirty="0" smtClean="0">
                        <a:solidFill>
                          <a:srgbClr val="000000"/>
                        </a:solidFill>
                        <a:latin typeface="+mn-lt"/>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Arial"/>
                        </a:rPr>
                        <a:t>262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59%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a:solidFill>
                            <a:srgbClr val="000000"/>
                          </a:solidFill>
                          <a:effectLst/>
                          <a:latin typeface="Arial"/>
                        </a:rPr>
                        <a:t>108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314450">
                <a:tc vMerge="1">
                  <a:txBody>
                    <a:bodyPr/>
                    <a:lstStyle/>
                    <a:p>
                      <a:pPr algn="ctr" fontAlgn="b"/>
                      <a:endParaRPr lang="en-US" sz="1300" b="0" i="0" u="none" strike="noStrike" baseline="0" dirty="0" smtClean="0">
                        <a:solidFill>
                          <a:srgbClr val="000000"/>
                        </a:solidFill>
                        <a:latin typeface="+mn-lt"/>
                      </a:endParaRPr>
                    </a:p>
                  </a:txBody>
                  <a:tcPr marL="9525" marR="9525" marT="9525" marB="0"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rgbClr val="00B0F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latin typeface="+mn-lt"/>
                        </a:rPr>
                        <a:t>Not Enrolled</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Arial"/>
                        </a:rPr>
                        <a:t>628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14%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314450">
                <a:tc rowSpan="2">
                  <a:txBody>
                    <a:bodyPr/>
                    <a:lstStyle/>
                    <a:p>
                      <a:pPr algn="ctr" fontAlgn="b"/>
                      <a:r>
                        <a:rPr lang="en-US" sz="1300" b="0" i="0" u="none" strike="noStrike" dirty="0" smtClean="0">
                          <a:solidFill>
                            <a:srgbClr val="000000"/>
                          </a:solidFill>
                          <a:latin typeface="+mn-lt"/>
                        </a:rPr>
                        <a:t>PSAO /</a:t>
                      </a:r>
                      <a:r>
                        <a:rPr lang="en-US" sz="1300" b="0" i="0" u="none" strike="noStrike" baseline="0" dirty="0" smtClean="0">
                          <a:solidFill>
                            <a:srgbClr val="000000"/>
                          </a:solidFill>
                          <a:latin typeface="+mn-lt"/>
                        </a:rPr>
                        <a:t> LAO</a:t>
                      </a:r>
                    </a:p>
                    <a:p>
                      <a:pPr algn="ctr" fontAlgn="b"/>
                      <a:r>
                        <a:rPr lang="en-US" sz="1300" b="0" i="0" u="none" strike="noStrike" baseline="0" dirty="0" smtClean="0">
                          <a:solidFill>
                            <a:srgbClr val="000000"/>
                          </a:solidFill>
                          <a:latin typeface="+mn-lt"/>
                        </a:rPr>
                        <a:t>Decile 4-10</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b"/>
                      <a:r>
                        <a:rPr lang="en-US" sz="1400" b="0" i="0" u="none" strike="noStrike" dirty="0" smtClean="0">
                          <a:solidFill>
                            <a:srgbClr val="000000"/>
                          </a:solidFill>
                          <a:latin typeface="+mn-lt"/>
                        </a:rPr>
                        <a:t>REMS</a:t>
                      </a:r>
                      <a:r>
                        <a:rPr lang="en-US" sz="1400" b="0" i="0" u="none" strike="noStrike" baseline="0" dirty="0" smtClean="0">
                          <a:solidFill>
                            <a:srgbClr val="000000"/>
                          </a:solidFill>
                          <a:latin typeface="+mn-lt"/>
                        </a:rPr>
                        <a:t> Enrolled</a:t>
                      </a:r>
                      <a:endParaRPr lang="en-US" sz="1400" b="0" i="0" u="none" strike="noStrike" dirty="0" smtClean="0">
                        <a:solidFill>
                          <a:srgbClr val="000000"/>
                        </a:solidFill>
                        <a:latin typeface="+mn-lt"/>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Arial"/>
                        </a:rPr>
                        <a:t>1,833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61%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706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314450">
                <a:tc vMerge="1">
                  <a:txBody>
                    <a:bodyPr/>
                    <a:lstStyle/>
                    <a:p>
                      <a:pPr algn="ctr" fontAlgn="b"/>
                      <a:endParaRPr lang="en-US" sz="1300" b="0" i="0" u="none" strike="noStrike" baseline="0" dirty="0" smtClean="0">
                        <a:solidFill>
                          <a:srgbClr val="000000"/>
                        </a:solidFill>
                        <a:latin typeface="+mn-lt"/>
                      </a:endParaRPr>
                    </a:p>
                  </a:txBody>
                  <a:tcPr marL="9525" marR="9525" marT="9525" marB="0"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accent1">
                        <a:lumMod val="60000"/>
                        <a:lumOff val="40000"/>
                      </a:schemeClr>
                    </a:solidFill>
                  </a:tcPr>
                </a:tc>
                <a:tc>
                  <a:txBody>
                    <a:bodyPr/>
                    <a:lstStyle/>
                    <a:p>
                      <a:pPr algn="ctr" fontAlgn="b"/>
                      <a:r>
                        <a:rPr lang="en-US" sz="1400" b="0" i="0" u="none" strike="noStrike" dirty="0" smtClean="0">
                          <a:solidFill>
                            <a:srgbClr val="000000"/>
                          </a:solidFill>
                          <a:latin typeface="+mn-lt"/>
                        </a:rPr>
                        <a:t>Not Enrolled</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Arial"/>
                        </a:rPr>
                        <a:t>7,123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37165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300" b="0" i="0" u="none" strike="noStrike" dirty="0" smtClean="0">
                          <a:solidFill>
                            <a:srgbClr val="000000"/>
                          </a:solidFill>
                          <a:latin typeface="+mn-lt"/>
                        </a:rPr>
                        <a:t>REMS Enrollment</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endParaRPr lang="en-US" sz="1400" b="0" i="0" u="none" strike="noStrike" dirty="0">
                        <a:solidFill>
                          <a:srgbClr val="000000"/>
                        </a:solidFill>
                        <a:latin typeface="+mn-lt"/>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Arial"/>
                        </a:rPr>
                        <a:t>4,144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Arial"/>
                        </a:rPr>
                        <a:t>3,813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266199">
                <a:tc>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endParaRPr kumimoji="0" lang="en-US" sz="1300" b="1" i="0" u="none" strike="noStrike" cap="none" normalizeH="0" baseline="0" dirty="0" smtClean="0">
                        <a:ln>
                          <a:noFill/>
                        </a:ln>
                        <a:solidFill>
                          <a:schemeClr val="tx1"/>
                        </a:solidFill>
                        <a:effectLst/>
                        <a:latin typeface="Arial" charset="0"/>
                        <a:cs typeface="Arial" charset="0"/>
                      </a:endParaRPr>
                    </a:p>
                  </a:txBody>
                  <a:tcPr marL="45720" marR="45720" marT="36576" marB="36576" anchor="ctr" horzOverflow="overflow">
                    <a:lnL w="12700" cap="flat" cmpd="sng" algn="ctr">
                      <a:solidFill>
                        <a:schemeClr val="bg1">
                          <a:lumMod val="50000"/>
                        </a:schemeClr>
                      </a:solidFill>
                      <a:prstDash val="solid"/>
                      <a:round/>
                      <a:headEnd type="none" w="med" len="med"/>
                      <a:tailEnd type="none" w="med" len="med"/>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cs typeface="Arial" charset="0"/>
                        </a:rPr>
                        <a:t>Total</a:t>
                      </a:r>
                    </a:p>
                  </a:txBody>
                  <a:tcPr marL="45720" marR="45720" marT="36576" marB="36576" anchor="ctr" horzOverflow="overflow">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400" b="1" i="0" u="none" strike="noStrike" dirty="0">
                          <a:solidFill>
                            <a:srgbClr val="000000"/>
                          </a:solidFill>
                          <a:effectLst/>
                          <a:latin typeface="Arial"/>
                        </a:rPr>
                        <a:t>15,385</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400" b="1" i="0" u="none" strike="noStrike" dirty="0">
                          <a:solidFill>
                            <a:srgbClr val="000000"/>
                          </a:solidFill>
                          <a:effectLst/>
                          <a:latin typeface="Arial"/>
                        </a:rPr>
                        <a:t>22%</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400" b="1" i="0" u="none" strike="noStrike" dirty="0">
                          <a:solidFill>
                            <a:srgbClr val="000000"/>
                          </a:solidFill>
                          <a:effectLst/>
                          <a:latin typeface="Arial"/>
                        </a:rPr>
                        <a:t>4,894</a:t>
                      </a:r>
                    </a:p>
                  </a:txBody>
                  <a:tcPr marL="9525" marR="9525" marT="9525" marB="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6" name="SubTitle"/>
          <p:cNvSpPr txBox="1"/>
          <p:nvPr/>
        </p:nvSpPr>
        <p:spPr bwMode="blackWhite">
          <a:xfrm>
            <a:off x="2282031" y="1357952"/>
            <a:ext cx="4572000" cy="307076"/>
          </a:xfrm>
          <a:prstGeom prst="rect">
            <a:avLst/>
          </a:prstGeom>
          <a:noFill/>
        </p:spPr>
        <p:txBody>
          <a:bodyPr vert="horz" rtlCol="0">
            <a:noAutofit/>
          </a:bodyPr>
          <a:lstStyle/>
          <a:p>
            <a:pPr algn="ctr"/>
            <a:r>
              <a:rPr lang="en-US" dirty="0" smtClean="0">
                <a:solidFill>
                  <a:srgbClr val="506772"/>
                </a:solidFill>
                <a:latin typeface="Arial"/>
              </a:rPr>
              <a:t>Summary of Physicians Reached in 2013 Call Plan*</a:t>
            </a:r>
            <a:endParaRPr lang="en-US" dirty="0">
              <a:solidFill>
                <a:srgbClr val="506772"/>
              </a:solidFill>
              <a:latin typeface="Arial"/>
            </a:endParaRPr>
          </a:p>
        </p:txBody>
      </p:sp>
      <p:sp>
        <p:nvSpPr>
          <p:cNvPr id="7" name="Rectangle 2"/>
          <p:cNvSpPr txBox="1">
            <a:spLocks noChangeArrowheads="1"/>
          </p:cNvSpPr>
          <p:nvPr/>
        </p:nvSpPr>
        <p:spPr>
          <a:xfrm>
            <a:off x="430213" y="315595"/>
            <a:ext cx="8275637" cy="624524"/>
          </a:xfrm>
          <a:prstGeom prst="rect">
            <a:avLst/>
          </a:prstGeom>
        </p:spPr>
        <p:txBody>
          <a:bodyPr/>
          <a:lstStyle/>
          <a:p>
            <a:pPr lvl="0">
              <a:defRPr/>
            </a:pPr>
            <a:r>
              <a:rPr lang="en-US" sz="1800" b="1" kern="0" dirty="0"/>
              <a:t>There are a number of REMS enrolled physicians (~5k) that are not going to be in the call plan due to capacity limitation</a:t>
            </a:r>
          </a:p>
        </p:txBody>
      </p:sp>
      <p:sp>
        <p:nvSpPr>
          <p:cNvPr id="8"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smtClean="0">
                <a:solidFill>
                  <a:schemeClr val="tx2"/>
                </a:solidFill>
                <a:latin typeface="Arial" pitchFamily="34" charset="0"/>
                <a:cs typeface="Arial" pitchFamily="34" charset="0"/>
              </a:rPr>
              <a:t>Alternative Channels</a:t>
            </a:r>
            <a:endParaRPr lang="en-US" sz="1200" b="1" i="1" dirty="0" smtClean="0">
              <a:solidFill>
                <a:schemeClr val="tx2"/>
              </a:solidFill>
              <a:latin typeface="Arial"/>
            </a:endParaRPr>
          </a:p>
        </p:txBody>
      </p:sp>
      <p:sp>
        <p:nvSpPr>
          <p:cNvPr id="9" name="Slide Number Placeholder 15"/>
          <p:cNvSpPr>
            <a:spLocks noGrp="1"/>
          </p:cNvSpPr>
          <p:nvPr>
            <p:ph type="sldNum" sz="quarter" idx="10"/>
          </p:nvPr>
        </p:nvSpPr>
        <p:spPr>
          <a:xfrm>
            <a:off x="4114800" y="6648450"/>
            <a:ext cx="914400" cy="136525"/>
          </a:xfrm>
        </p:spPr>
        <p:txBody>
          <a:bodyPr/>
          <a:lstStyle/>
          <a:p>
            <a:pPr>
              <a:defRPr/>
            </a:pPr>
            <a:fld id="{342F47E5-F276-49F9-99E0-33F8419BD7B6}" type="slidenum">
              <a:rPr lang="en-US" smtClean="0"/>
              <a:pPr>
                <a:defRPr/>
              </a:pPr>
              <a:t>9</a:t>
            </a:fld>
            <a:endParaRPr lang="en-US" dirty="0"/>
          </a:p>
        </p:txBody>
      </p:sp>
      <p:sp>
        <p:nvSpPr>
          <p:cNvPr id="10" name="Sourcing Footnote"/>
          <p:cNvSpPr txBox="1"/>
          <p:nvPr/>
        </p:nvSpPr>
        <p:spPr bwMode="blackWhite">
          <a:xfrm>
            <a:off x="122832" y="6131256"/>
            <a:ext cx="8686800" cy="600500"/>
          </a:xfrm>
          <a:prstGeom prst="rect">
            <a:avLst/>
          </a:prstGeom>
          <a:noFill/>
        </p:spPr>
        <p:txBody>
          <a:bodyPr vert="horz" wrap="square" lIns="91439" tIns="45719" rIns="91439" bIns="45719" rtlCol="0" anchor="b">
            <a:noAutofit/>
          </a:bodyPr>
          <a:lstStyle/>
          <a:p>
            <a:r>
              <a:rPr lang="en-US" sz="1000" i="1" dirty="0" smtClean="0">
                <a:solidFill>
                  <a:srgbClr val="000000"/>
                </a:solidFill>
                <a:latin typeface="Arial"/>
              </a:rPr>
              <a:t>* Based </a:t>
            </a:r>
            <a:r>
              <a:rPr lang="en-US" sz="1000" i="1" dirty="0">
                <a:solidFill>
                  <a:srgbClr val="000000"/>
                </a:solidFill>
                <a:latin typeface="Arial"/>
              </a:rPr>
              <a:t>on defined prescriber universe: 15,385 </a:t>
            </a:r>
            <a:r>
              <a:rPr lang="en-US" sz="1000" i="1" dirty="0" smtClean="0">
                <a:solidFill>
                  <a:srgbClr val="000000"/>
                </a:solidFill>
                <a:latin typeface="Arial"/>
              </a:rPr>
              <a:t>MDs, </a:t>
            </a:r>
            <a:r>
              <a:rPr lang="en-US" sz="1000" i="1" dirty="0" err="1" smtClean="0">
                <a:solidFill>
                  <a:srgbClr val="000000"/>
                </a:solidFill>
                <a:latin typeface="Arial"/>
              </a:rPr>
              <a:t>Deciles</a:t>
            </a:r>
            <a:r>
              <a:rPr lang="en-US" sz="1000" i="1" dirty="0" smtClean="0">
                <a:solidFill>
                  <a:srgbClr val="000000"/>
                </a:solidFill>
                <a:latin typeface="Arial"/>
              </a:rPr>
              <a:t> are as based on Dec. ‘11 – May. ‘12</a:t>
            </a:r>
          </a:p>
          <a:p>
            <a:r>
              <a:rPr lang="en-US" sz="1000" i="1" dirty="0" smtClean="0">
                <a:solidFill>
                  <a:srgbClr val="000000"/>
                </a:solidFill>
                <a:latin typeface="Arial"/>
              </a:rPr>
              <a:t>Source: </a:t>
            </a:r>
            <a:r>
              <a:rPr lang="en-US" sz="1000" i="1" dirty="0">
                <a:solidFill>
                  <a:srgbClr val="000000"/>
                </a:solidFill>
                <a:latin typeface="Arial"/>
              </a:rPr>
              <a:t>Fentora_Prescriber_Demo.txt.gz and </a:t>
            </a:r>
            <a:r>
              <a:rPr lang="en-US" sz="1000" i="1" dirty="0" smtClean="0">
                <a:solidFill>
                  <a:srgbClr val="000000"/>
                </a:solidFill>
                <a:latin typeface="Arial"/>
              </a:rPr>
              <a:t>Fentora_Prescriber_Level_Market_TRx_NRx.txt.gz received 10/4/2012</a:t>
            </a:r>
          </a:p>
          <a:p>
            <a:r>
              <a:rPr lang="en-US" sz="1000" i="1" dirty="0">
                <a:solidFill>
                  <a:srgbClr val="000000"/>
                </a:solidFill>
                <a:latin typeface="Arial"/>
              </a:rPr>
              <a:t> </a:t>
            </a:r>
            <a:r>
              <a:rPr lang="en-US" sz="1000" i="1" dirty="0" smtClean="0">
                <a:solidFill>
                  <a:srgbClr val="000000"/>
                </a:solidFill>
                <a:latin typeface="Arial"/>
              </a:rPr>
              <a:t>            Call </a:t>
            </a:r>
            <a:r>
              <a:rPr lang="en-US" sz="1000" i="1" dirty="0">
                <a:solidFill>
                  <a:srgbClr val="000000"/>
                </a:solidFill>
                <a:latin typeface="Arial"/>
              </a:rPr>
              <a:t>Plan </a:t>
            </a:r>
            <a:r>
              <a:rPr lang="en-US" sz="1000" i="1" dirty="0" smtClean="0">
                <a:solidFill>
                  <a:srgbClr val="000000"/>
                </a:solidFill>
                <a:latin typeface="Arial"/>
              </a:rPr>
              <a:t>targets.zip received 11/6/2012 </a:t>
            </a:r>
            <a:endParaRPr lang="en-US" sz="1000" i="1" dirty="0">
              <a:solidFill>
                <a:srgbClr val="000000"/>
              </a:solidFill>
              <a:latin typeface="Arial"/>
            </a:endParaRPr>
          </a:p>
        </p:txBody>
      </p:sp>
      <p:sp>
        <p:nvSpPr>
          <p:cNvPr id="12" name="Take-away Box"/>
          <p:cNvSpPr/>
          <p:nvPr/>
        </p:nvSpPr>
        <p:spPr bwMode="blackWhite">
          <a:xfrm>
            <a:off x="910431" y="5516880"/>
            <a:ext cx="7315200" cy="536448"/>
          </a:xfrm>
          <a:prstGeom prst="roundRect">
            <a:avLst/>
          </a:prstGeom>
          <a:solidFill>
            <a:srgbClr val="C7CBD7"/>
          </a:solidFill>
          <a:ln w="12700" cap="flat" cmpd="sng" algn="ctr">
            <a:noFill/>
            <a:prstDash val="solid"/>
            <a:round/>
            <a:headEnd type="none" w="med" len="med"/>
            <a:tailEnd type="none" w="med" len="med"/>
          </a:ln>
          <a:effectLst/>
        </p:spPr>
        <p:txBody>
          <a:bodyPr vert="horz" wrap="square" lIns="100584" tIns="45719" rIns="100584" bIns="45719" numCol="1" rtlCol="0" anchor="ctr" anchorCtr="0" compatLnSpc="1">
            <a:prstTxWarp prst="textNoShape">
              <a:avLst/>
            </a:prstTxWarp>
          </a:bodyPr>
          <a:lstStyle/>
          <a:p>
            <a:pPr lvl="0" algn="ctr" eaLnBrk="0" hangingPunct="0">
              <a:spcBef>
                <a:spcPts val="0"/>
              </a:spcBef>
              <a:buClr>
                <a:srgbClr val="688A92"/>
              </a:buClr>
              <a:buSzPct val="110000"/>
              <a:defRPr/>
            </a:pPr>
            <a:r>
              <a:rPr lang="en-US" sz="1600" dirty="0" smtClean="0">
                <a:solidFill>
                  <a:srgbClr val="000000"/>
                </a:solidFill>
                <a:latin typeface="Arial"/>
              </a:rPr>
              <a:t>Alternative channels could be used to reach the REMS</a:t>
            </a:r>
          </a:p>
          <a:p>
            <a:pPr lvl="0" algn="ctr" eaLnBrk="0" hangingPunct="0">
              <a:spcBef>
                <a:spcPts val="0"/>
              </a:spcBef>
              <a:buClr>
                <a:srgbClr val="688A92"/>
              </a:buClr>
              <a:buSzPct val="110000"/>
              <a:defRPr/>
            </a:pPr>
            <a:r>
              <a:rPr lang="en-US" sz="1600" dirty="0" smtClean="0">
                <a:solidFill>
                  <a:srgbClr val="000000"/>
                </a:solidFill>
                <a:latin typeface="Arial"/>
              </a:rPr>
              <a:t>enrolled physicians that are not being called on</a:t>
            </a:r>
            <a:endParaRPr lang="en-US" sz="1600" kern="0" dirty="0"/>
          </a:p>
        </p:txBody>
      </p:sp>
    </p:spTree>
    <p:extLst>
      <p:ext uri="{BB962C8B-B14F-4D97-AF65-F5344CB8AC3E}">
        <p14:creationId xmlns:p14="http://schemas.microsoft.com/office/powerpoint/2010/main" val="1155321196"/>
      </p:ext>
    </p:extLst>
  </p:cSld>
  <p:clrMapOvr>
    <a:masterClrMapping/>
  </p:clrMapOvr>
</p:sld>
</file>

<file path=ppt/theme/theme1.xml><?xml version="1.0" encoding="utf-8"?>
<a:theme xmlns:a="http://schemas.openxmlformats.org/drawingml/2006/main" name="ZS Conference 4.0">
  <a:themeElements>
    <a:clrScheme name="ZS Conference 4.0 1">
      <a:dk1>
        <a:srgbClr val="000000"/>
      </a:dk1>
      <a:lt1>
        <a:srgbClr val="FFFFFF"/>
      </a:lt1>
      <a:dk2>
        <a:srgbClr val="506772"/>
      </a:dk2>
      <a:lt2>
        <a:srgbClr val="A41128"/>
      </a:lt2>
      <a:accent1>
        <a:srgbClr val="00845E"/>
      </a:accent1>
      <a:accent2>
        <a:srgbClr val="FF7D00"/>
      </a:accent2>
      <a:accent3>
        <a:srgbClr val="FFFFFF"/>
      </a:accent3>
      <a:accent4>
        <a:srgbClr val="000000"/>
      </a:accent4>
      <a:accent5>
        <a:srgbClr val="AAC2B6"/>
      </a:accent5>
      <a:accent6>
        <a:srgbClr val="E77100"/>
      </a:accent6>
      <a:hlink>
        <a:srgbClr val="076AB5"/>
      </a:hlink>
      <a:folHlink>
        <a:srgbClr val="9D9E9C"/>
      </a:folHlink>
    </a:clrScheme>
    <a:fontScheme name="ZS Conference 4.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88A92"/>
        </a:solid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rgbClr val="688A92"/>
        </a:solid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ZS Conference 4.0 1">
        <a:dk1>
          <a:srgbClr val="000000"/>
        </a:dk1>
        <a:lt1>
          <a:srgbClr val="FFFFFF"/>
        </a:lt1>
        <a:dk2>
          <a:srgbClr val="506772"/>
        </a:dk2>
        <a:lt2>
          <a:srgbClr val="A41128"/>
        </a:lt2>
        <a:accent1>
          <a:srgbClr val="00845E"/>
        </a:accent1>
        <a:accent2>
          <a:srgbClr val="FF7D00"/>
        </a:accent2>
        <a:accent3>
          <a:srgbClr val="FFFFFF"/>
        </a:accent3>
        <a:accent4>
          <a:srgbClr val="000000"/>
        </a:accent4>
        <a:accent5>
          <a:srgbClr val="AAC2B6"/>
        </a:accent5>
        <a:accent6>
          <a:srgbClr val="E77100"/>
        </a:accent6>
        <a:hlink>
          <a:srgbClr val="076AB5"/>
        </a:hlink>
        <a:folHlink>
          <a:srgbClr val="9D9E9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ZS Conference 4.1 1">
    <a:dk1>
      <a:srgbClr val="000000"/>
    </a:dk1>
    <a:lt1>
      <a:srgbClr val="FFFFFF"/>
    </a:lt1>
    <a:dk2>
      <a:srgbClr val="506772"/>
    </a:dk2>
    <a:lt2>
      <a:srgbClr val="A41128"/>
    </a:lt2>
    <a:accent1>
      <a:srgbClr val="00845E"/>
    </a:accent1>
    <a:accent2>
      <a:srgbClr val="FF7D00"/>
    </a:accent2>
    <a:accent3>
      <a:srgbClr val="FFFFFF"/>
    </a:accent3>
    <a:accent4>
      <a:srgbClr val="000000"/>
    </a:accent4>
    <a:accent5>
      <a:srgbClr val="AAC2B6"/>
    </a:accent5>
    <a:accent6>
      <a:srgbClr val="E77100"/>
    </a:accent6>
    <a:hlink>
      <a:srgbClr val="076AB5"/>
    </a:hlink>
    <a:folHlink>
      <a:srgbClr val="9D9E9C"/>
    </a:folHlink>
  </a:clrScheme>
  <a:fontScheme name="ZS Conference 4.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ZS Conference 4.0</Template>
  <TotalTime>51476</TotalTime>
  <Words>2469</Words>
  <Application>Microsoft Office PowerPoint</Application>
  <PresentationFormat>On-screen Show (4:3)</PresentationFormat>
  <Paragraphs>525</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ZS Conference 4.0</vt:lpstr>
      <vt:lpstr>PowerPoint Presentation</vt:lpstr>
      <vt:lpstr>Teva would like to reassess the impact of FENTORA sales and marketing programs based on most recent data through August 2012</vt:lpstr>
      <vt:lpstr>FENTORA sales and marketing tactics account for 28% of revenue, and all tactics are ROI positive</vt:lpstr>
      <vt:lpstr>There is an opportunity to increase impact of tactics by driving higher utilization of Rx Savings Cards and focusing detailing efforts</vt:lpstr>
      <vt:lpstr>Promotional tactics jointly explain 28% (41 MM) of annualized FENTORA sales ($147 MM)</vt:lpstr>
      <vt:lpstr>Based on current implementation, FENTORA promotional activity is close to optimal levels of profitability</vt:lpstr>
      <vt:lpstr>Detailing profitability can increase from 18% to 68% with the launch of Amrix and through preferentially targeting REMS enrolled physicians</vt:lpstr>
      <vt:lpstr>Rx Savings Cards are a very effective and profitable tactic, but the reach is low relative to detailing</vt:lpstr>
      <vt:lpstr>PowerPoint Presentation</vt:lpstr>
      <vt:lpstr>Appendix</vt:lpstr>
      <vt:lpstr>Marketing mix analysis simultaneously evaluates the effect of various FENTORA sales &amp; marketing tactics</vt:lpstr>
      <vt:lpstr>Responsiveness of prescriber segments to detailing varies significantly</vt:lpstr>
      <vt:lpstr>REMS enrolled prescribers receive 81% of FENTORA details and account for 73% of the targets</vt:lpstr>
      <vt:lpstr>PDEs, Rx Savings Cards, and speaker programs have a high marginal return on investment in the top prescriber segments</vt:lpstr>
      <vt:lpstr>Between 20 and 40 percent of Rx Savings Cards remain in use three months after they are first activated</vt:lpstr>
      <vt:lpstr>Uses of Rx Savings Cards stabilize to about half a use per month quickly after they are first activated</vt:lpstr>
      <vt:lpstr>The profitability of the marketing programs has been defined as marginal Return on Investment (mROI), incremental profit at a given activity level</vt:lpstr>
      <vt:lpstr>The prescriber universe for 2013 FENTORA marketing mix planning is based on the current FENTORA targeting guidelines and REMS enrollment</vt:lpstr>
    </vt:vector>
  </TitlesOfParts>
  <Manager/>
  <Company>ZS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subject/>
  <dc:creator/>
  <cp:lastModifiedBy>Matthew Christian</cp:lastModifiedBy>
  <cp:revision>2232</cp:revision>
  <cp:lastPrinted>2012-11-05T12:21:55Z</cp:lastPrinted>
  <dcterms:created xsi:type="dcterms:W3CDTF">2009-09-04T13:48:35Z</dcterms:created>
  <dcterms:modified xsi:type="dcterms:W3CDTF">2012-11-13T13:45:46Z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e filename in footer">
    <vt:bool>true</vt:bool>
  </property>
  <property fmtid="{D5CDD505-2E9C-101B-9397-08002B2CF9AE}" pid="3" name="intFirstSelectedSlide">
    <vt:i4>33</vt:i4>
  </property>
  <property fmtid="{D5CDD505-2E9C-101B-9397-08002B2CF9AE}" pid="4" name="pstrSourceShapeName">
    <vt:lpwstr>AutoShape 28</vt:lpwstr>
  </property>
  <property fmtid="{D5CDD505-2E9C-101B-9397-08002B2CF9AE}" pid="5" name="pintSourceSlideIndex">
    <vt:i4>4</vt:i4>
  </property>
  <property fmtid="{D5CDD505-2E9C-101B-9397-08002B2CF9AE}" pid="6" name="pdobSourceWidth">
    <vt:r8>82.8737030029297</vt:r8>
  </property>
  <property fmtid="{D5CDD505-2E9C-101B-9397-08002B2CF9AE}" pid="7" name="pdobSourceHeight">
    <vt:r8>40</vt:r8>
  </property>
  <property fmtid="{D5CDD505-2E9C-101B-9397-08002B2CF9AE}" pid="8" name="pdobSourceOriginalWidth">
    <vt:r8>0</vt:r8>
  </property>
  <property fmtid="{D5CDD505-2E9C-101B-9397-08002B2CF9AE}" pid="9" name="pdobSourceOriginalHeight">
    <vt:r8>0</vt:r8>
  </property>
  <property fmtid="{D5CDD505-2E9C-101B-9397-08002B2CF9AE}" pid="10" name="pdobSourceTop">
    <vt:r8>100.804328918457</vt:r8>
  </property>
  <property fmtid="{D5CDD505-2E9C-101B-9397-08002B2CF9AE}" pid="11" name="pdobSourceLeft">
    <vt:r8>238.024337768555</vt:r8>
  </property>
  <property fmtid="{D5CDD505-2E9C-101B-9397-08002B2CF9AE}" pid="12" name="pdobSourceCropLeft">
    <vt:r8>0</vt:r8>
  </property>
  <property fmtid="{D5CDD505-2E9C-101B-9397-08002B2CF9AE}" pid="13" name="pdobSourceCropRight">
    <vt:r8>0</vt:r8>
  </property>
  <property fmtid="{D5CDD505-2E9C-101B-9397-08002B2CF9AE}" pid="14" name="pdobSourceCropTop">
    <vt:r8>0</vt:r8>
  </property>
  <property fmtid="{D5CDD505-2E9C-101B-9397-08002B2CF9AE}" pid="15" name="pdobSourceCropBottom">
    <vt:r8>0</vt:r8>
  </property>
</Properties>
</file>