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55" d="100"/>
          <a:sy n="55" d="100"/>
        </p:scale>
        <p:origin x="1107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39114-0B91-42D4-855D-1FDA3C360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46BC0-4C2D-4F86-9F3F-0E3290387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851BC-F532-4D01-AE31-5E312CCD4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9A94-25B4-4265-8C8F-B5C96E16D46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25606-19D9-4194-8DC8-330FA3DF4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390E6-A94A-4E5D-A9E1-06C8E9E83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36D7-40A0-45EA-8766-87C0764C5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6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D2906-E800-4066-BC99-D1135E735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D578B7-344C-4E10-9AFF-F283AD721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21112-DC9E-4964-8927-80B51B7BC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9A94-25B4-4265-8C8F-B5C96E16D46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3CACE-3574-4F82-9AD3-A4858673F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9E7E0-39AB-4139-9480-C90475E20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36D7-40A0-45EA-8766-87C0764C5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A63A3A-F961-41FB-967E-86B77754B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E6BDB-7C7A-42B5-A8F5-D9C033160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F3148-0E6B-43CA-9D20-A3081A92B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9A94-25B4-4265-8C8F-B5C96E16D46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22404-EDB6-4E4A-8F9A-08D082EFC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806BE-9D99-476E-ACA5-2800A5B3A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36D7-40A0-45EA-8766-87C0764C5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B89B7-F407-43F3-BF05-3E034F2F4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F7FAB-F4C2-4B8A-AC2D-24D5E18E0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57C3F-2231-4904-A06F-98C019102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9A94-25B4-4265-8C8F-B5C96E16D46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AAA70-AC7B-4E91-8652-B29CBBAF9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1660F-0FEE-40E3-B562-19FB42DC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36D7-40A0-45EA-8766-87C0764C5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4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23C1F-7D15-4031-87D5-840D31A43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A339E-6B7E-4A8A-9A11-E0D40A287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778DE-8606-4AA9-9361-1896ABFE2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9A94-25B4-4265-8C8F-B5C96E16D46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E7AB6-3200-4592-8A3B-126A7E701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7F146-4322-4B94-99D5-741486705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36D7-40A0-45EA-8766-87C0764C5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0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C399F-E1A5-476D-8C24-12FC883BB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880BF-4166-42AD-8321-11DDA7DD0D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EF0388-8055-4DF6-A3EC-8198EC5A7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E2C0D-9D0B-4D62-B51D-CA333A378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9A94-25B4-4265-8C8F-B5C96E16D46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8A139-4808-4136-A7F5-C1F93C5AB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36678-B442-4540-9981-0CD57CDB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36D7-40A0-45EA-8766-87C0764C5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1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30723-F452-4671-BD86-845F21F19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DCFEC-3773-4E71-9FF9-23AE28713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B1C98F-770A-4532-A279-2374DBAAE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8DE8CB-FB59-4668-96C5-79474C72E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317B3F-E20A-466A-9967-3AB67B8CF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423DFF-D00E-473B-8204-069E2EEC7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9A94-25B4-4265-8C8F-B5C96E16D46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63CCEC-357D-4323-8D6B-759EF36DF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E88A55-9F9C-42DE-A797-1E4BA37DC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36D7-40A0-45EA-8766-87C0764C5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9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CBFBC-7630-4AF1-AF12-AEE25B7CD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EB9F9D-1F8D-4956-AA6A-9B418B122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9A94-25B4-4265-8C8F-B5C96E16D46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63F84-0949-4284-83B6-0123D2226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590B3E-8CF4-45DF-ADC2-C0F32CC5D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36D7-40A0-45EA-8766-87C0764C5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7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E9CAF8-4E58-4191-AFCB-B6ECC8664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9A94-25B4-4265-8C8F-B5C96E16D46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2C6A70-C3BB-4288-B34B-76B27E41B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CB362C-B32D-42A8-A0E3-57A21C833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36D7-40A0-45EA-8766-87C0764C5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2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2F756-7075-412A-B64D-F9A5C674F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7D0CB-CDE2-4731-A1A4-2006059B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C6C07B-46FA-4ECD-9A96-E5AC66414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CCB71-9C3E-4FE1-BAD1-28F000F06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9A94-25B4-4265-8C8F-B5C96E16D46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60C6F-6471-473B-80BC-2D99D099B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981A1-BC38-43A1-B9C6-78072956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36D7-40A0-45EA-8766-87C0764C5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6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64D03-CD94-4664-9857-46B452A7A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5F7C63-A6C8-498C-8925-EE3CC87F1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2E719-BB4A-437C-A7F1-652A075F2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F2633-D438-4965-B955-7B85D81E5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9A94-25B4-4265-8C8F-B5C96E16D46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5A7E4-89EC-4642-8D71-F0D1CE333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44D712-6186-40BA-96AA-FB1E204E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36D7-40A0-45EA-8766-87C0764C5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3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B5B085-D4B6-450A-AC5D-72BA6A1BC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528F4-23FC-4467-AFBC-0BCFC3C79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DDC1C-BE9C-438E-A3A7-0442F35910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E9A94-25B4-4265-8C8F-B5C96E16D46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D60B5-BC85-409C-8A1E-AB89BC1D8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5BDE3-8C53-41D4-989E-22F2CA70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236D7-40A0-45EA-8766-87C0764C5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6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A34130-AE92-4E93-91A7-2718C1BB7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434" y="498759"/>
            <a:ext cx="10245089" cy="6838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Opioid Manufacturer Payments to Advocacy Organizations Compared to Teva (2012-2017)</a:t>
            </a:r>
            <a:endParaRPr lang="en-US" sz="1600" dirty="0"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4EB93E7-14ED-4B83-9247-EBE47D3D2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621462"/>
              </p:ext>
            </p:extLst>
          </p:nvPr>
        </p:nvGraphicFramePr>
        <p:xfrm>
          <a:off x="697228" y="1547612"/>
          <a:ext cx="10815500" cy="452227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84233">
                  <a:extLst>
                    <a:ext uri="{9D8B030D-6E8A-4147-A177-3AD203B41FA5}">
                      <a16:colId xmlns:a16="http://schemas.microsoft.com/office/drawing/2014/main" val="173985730"/>
                    </a:ext>
                  </a:extLst>
                </a:gridCol>
                <a:gridCol w="1268922">
                  <a:extLst>
                    <a:ext uri="{9D8B030D-6E8A-4147-A177-3AD203B41FA5}">
                      <a16:colId xmlns:a16="http://schemas.microsoft.com/office/drawing/2014/main" val="1139770033"/>
                    </a:ext>
                  </a:extLst>
                </a:gridCol>
                <a:gridCol w="1142721">
                  <a:extLst>
                    <a:ext uri="{9D8B030D-6E8A-4147-A177-3AD203B41FA5}">
                      <a16:colId xmlns:a16="http://schemas.microsoft.com/office/drawing/2014/main" val="2966240118"/>
                    </a:ext>
                  </a:extLst>
                </a:gridCol>
                <a:gridCol w="1282289">
                  <a:extLst>
                    <a:ext uri="{9D8B030D-6E8A-4147-A177-3AD203B41FA5}">
                      <a16:colId xmlns:a16="http://schemas.microsoft.com/office/drawing/2014/main" val="2375699221"/>
                    </a:ext>
                  </a:extLst>
                </a:gridCol>
                <a:gridCol w="1334627">
                  <a:extLst>
                    <a:ext uri="{9D8B030D-6E8A-4147-A177-3AD203B41FA5}">
                      <a16:colId xmlns:a16="http://schemas.microsoft.com/office/drawing/2014/main" val="3803803279"/>
                    </a:ext>
                  </a:extLst>
                </a:gridCol>
                <a:gridCol w="1203782">
                  <a:extLst>
                    <a:ext uri="{9D8B030D-6E8A-4147-A177-3AD203B41FA5}">
                      <a16:colId xmlns:a16="http://schemas.microsoft.com/office/drawing/2014/main" val="1639306524"/>
                    </a:ext>
                  </a:extLst>
                </a:gridCol>
                <a:gridCol w="1448028">
                  <a:extLst>
                    <a:ext uri="{9D8B030D-6E8A-4147-A177-3AD203B41FA5}">
                      <a16:colId xmlns:a16="http://schemas.microsoft.com/office/drawing/2014/main" val="1458387629"/>
                    </a:ext>
                  </a:extLst>
                </a:gridCol>
                <a:gridCol w="1150898">
                  <a:extLst>
                    <a:ext uri="{9D8B030D-6E8A-4147-A177-3AD203B41FA5}">
                      <a16:colId xmlns:a16="http://schemas.microsoft.com/office/drawing/2014/main" val="1761295164"/>
                    </a:ext>
                  </a:extLst>
                </a:gridCol>
              </a:tblGrid>
              <a:tr h="551163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Organization</a:t>
                      </a:r>
                      <a:endParaRPr lang="en-US" dirty="0">
                        <a:solidFill>
                          <a:schemeClr val="bg1"/>
                        </a:solidFill>
                        <a:latin typeface="Baskerville Old Face" panose="020206020805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  <a:cs typeface="Times New Roman" panose="02020603050405020304" pitchFamily="18" charset="0"/>
                        </a:rPr>
                        <a:t>Teva</a:t>
                      </a:r>
                    </a:p>
                  </a:txBody>
                  <a:tcPr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  <a:cs typeface="Times New Roman" panose="02020603050405020304" pitchFamily="18" charset="0"/>
                        </a:rPr>
                        <a:t>Purdue</a:t>
                      </a:r>
                    </a:p>
                  </a:txBody>
                  <a:tcPr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Endo</a:t>
                      </a:r>
                      <a:endParaRPr lang="en-US" dirty="0">
                        <a:solidFill>
                          <a:schemeClr val="bg1"/>
                        </a:solidFill>
                        <a:latin typeface="Baskerville Old Face" panose="020206020805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Janssen/J&amp;J</a:t>
                      </a:r>
                      <a:endParaRPr lang="en-US" dirty="0">
                        <a:solidFill>
                          <a:schemeClr val="bg1"/>
                        </a:solidFill>
                        <a:latin typeface="Baskerville Old Face" panose="020206020805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Insys</a:t>
                      </a:r>
                      <a:endParaRPr lang="en-US" dirty="0">
                        <a:solidFill>
                          <a:schemeClr val="bg1"/>
                        </a:solidFill>
                        <a:latin typeface="Baskerville Old Face" panose="020206020805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FF0000"/>
                          </a:solidFill>
                          <a:latin typeface="Baskerville Old Face" panose="02020602080505020303" pitchFamily="18" charset="0"/>
                        </a:rPr>
                        <a:t>Teva %</a:t>
                      </a:r>
                      <a:endParaRPr lang="en-US" b="1" dirty="0">
                        <a:solidFill>
                          <a:srgbClr val="FF0000"/>
                        </a:solidFill>
                        <a:latin typeface="Baskerville Old Face" panose="020206020805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057733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American Academy of Pain Medicine</a:t>
                      </a:r>
                      <a:endParaRPr lang="en-US" sz="140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$1,025,000</a:t>
                      </a:r>
                      <a:endParaRPr lang="en-US" sz="140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$763,250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$224,950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$90,975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$ 52,725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$2,156,900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47.5%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3165256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American Pain Society</a:t>
                      </a:r>
                      <a:endParaRPr lang="en-US" sz="140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$1,324,150</a:t>
                      </a:r>
                      <a:endParaRPr lang="en-US" sz="140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$326,945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$996,581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$60,000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$2,707,676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48.9%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369617806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American Chronic Pain Association</a:t>
                      </a:r>
                      <a:endParaRPr lang="en-US" sz="140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$1,171,737.11</a:t>
                      </a:r>
                      <a:endParaRPr lang="en-US" sz="140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$386,470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$399,250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$145,000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$2,102,457.11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55.7%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359516548"/>
                  </a:ext>
                </a:extLst>
              </a:tr>
              <a:tr h="627017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U.S. Pain Foundation</a:t>
                      </a:r>
                      <a:endParaRPr lang="en-US" sz="140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$959,148.15</a:t>
                      </a:r>
                      <a:endParaRPr lang="en-US" sz="140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$249,600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$130,000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$199,500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$3,250,000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$4,788,248.15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3371234370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American Society of Pain Management Nursing</a:t>
                      </a:r>
                      <a:endParaRPr lang="en-US" sz="140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$27,700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$199,600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$10,000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$237,300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11.6%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922083286"/>
                  </a:ext>
                </a:extLst>
              </a:tr>
              <a:tr h="696685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Alliance for Patient Access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$460,000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$165,000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$35,000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$660,000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imes New Roman" panose="02020603050405020304" pitchFamily="18" charset="0"/>
                        </a:rPr>
                        <a:t>69.6%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336276947"/>
                  </a:ext>
                </a:extLst>
              </a:tr>
            </a:tbl>
          </a:graphicData>
        </a:graphic>
      </p:graphicFrame>
      <p:sp>
        <p:nvSpPr>
          <p:cNvPr id="9" name="Title 3">
            <a:extLst>
              <a:ext uri="{FF2B5EF4-FFF2-40B4-BE49-F238E27FC236}">
                <a16:creationId xmlns:a16="http://schemas.microsoft.com/office/drawing/2014/main" id="{2A435EC0-6711-4485-B4B2-4DCF143DCA3B}"/>
              </a:ext>
            </a:extLst>
          </p:cNvPr>
          <p:cNvSpPr txBox="1">
            <a:spLocks/>
          </p:cNvSpPr>
          <p:nvPr/>
        </p:nvSpPr>
        <p:spPr>
          <a:xfrm>
            <a:off x="4377209" y="6216190"/>
            <a:ext cx="7135519" cy="425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Source: TEVA_MDL_A_0240119; TEVA_MDL_A_00565051; 12/16/2020 Senate Finance Report </a:t>
            </a:r>
          </a:p>
        </p:txBody>
      </p:sp>
    </p:spTree>
    <p:extLst>
      <p:ext uri="{BB962C8B-B14F-4D97-AF65-F5344CB8AC3E}">
        <p14:creationId xmlns:p14="http://schemas.microsoft.com/office/powerpoint/2010/main" val="786132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165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Source Sans Pro</vt:lpstr>
      <vt:lpstr>Office Theme</vt:lpstr>
      <vt:lpstr>Opioid Manufacturer Payments to Advocacy Organizations Compared to Teva (2012-2017)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Payments to Advocacy Organizations (2012-2017) Figures calculated from: TEVA_MDL_A_0240119 and TEVA_MDL_A_00565051</dc:title>
  <dc:creator>Dylan Jensen</dc:creator>
  <cp:lastModifiedBy>Dylan Jensen</cp:lastModifiedBy>
  <cp:revision>8</cp:revision>
  <dcterms:created xsi:type="dcterms:W3CDTF">2021-10-09T18:24:35Z</dcterms:created>
  <dcterms:modified xsi:type="dcterms:W3CDTF">2021-10-12T16:17:01Z</dcterms:modified>
</cp:coreProperties>
</file>