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0" r:id="rId1"/>
  </p:sldMasterIdLst>
  <p:notesMasterIdLst>
    <p:notesMasterId r:id="rId30"/>
  </p:notesMasterIdLst>
  <p:handoutMasterIdLst>
    <p:handoutMasterId r:id="rId31"/>
  </p:handoutMasterIdLst>
  <p:sldIdLst>
    <p:sldId id="304" r:id="rId2"/>
    <p:sldId id="290" r:id="rId3"/>
    <p:sldId id="305" r:id="rId4"/>
    <p:sldId id="306" r:id="rId5"/>
    <p:sldId id="307" r:id="rId6"/>
    <p:sldId id="308" r:id="rId7"/>
    <p:sldId id="309" r:id="rId8"/>
    <p:sldId id="328"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31" r:id="rId24"/>
    <p:sldId id="324" r:id="rId25"/>
    <p:sldId id="325" r:id="rId26"/>
    <p:sldId id="326" r:id="rId27"/>
    <p:sldId id="330" r:id="rId28"/>
    <p:sldId id="286" r:id="rId29"/>
  </p:sldIdLst>
  <p:sldSz cx="9144000" cy="6858000" type="screen4x3"/>
  <p:notesSz cx="6954838" cy="9240838"/>
  <p:defaultTextStyle>
    <a:defPPr>
      <a:defRPr lang="en-US"/>
    </a:defPPr>
    <a:lvl1pPr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1pPr>
    <a:lvl2pPr marL="4572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2pPr>
    <a:lvl3pPr marL="9144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3pPr>
    <a:lvl4pPr marL="13716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4pPr>
    <a:lvl5pPr marL="1828800" algn="l" defTabSz="457200" rtl="0" eaLnBrk="0" fontAlgn="base" hangingPunct="0">
      <a:lnSpc>
        <a:spcPct val="95000"/>
      </a:lnSpc>
      <a:spcBef>
        <a:spcPct val="60000"/>
      </a:spcBef>
      <a:spcAft>
        <a:spcPct val="0"/>
      </a:spcAft>
      <a:buClr>
        <a:srgbClr val="004C84"/>
      </a:buClr>
      <a:buFont typeface="Arial" charset="0"/>
      <a:buChar char="•"/>
      <a:defRPr sz="2000" kern="1200">
        <a:solidFill>
          <a:schemeClr val="tx1"/>
        </a:solidFill>
        <a:latin typeface="Arial" charset="0"/>
        <a:ea typeface="ＭＳ Ｐゴシック" charset="0"/>
        <a:cs typeface="Arial" charset="0"/>
      </a:defRPr>
    </a:lvl5pPr>
    <a:lvl6pPr marL="2286000" algn="l" defTabSz="457200" rtl="0" eaLnBrk="1" latinLnBrk="0" hangingPunct="1">
      <a:defRPr sz="2000" kern="1200">
        <a:solidFill>
          <a:schemeClr val="tx1"/>
        </a:solidFill>
        <a:latin typeface="Arial" charset="0"/>
        <a:ea typeface="ＭＳ Ｐゴシック" charset="0"/>
        <a:cs typeface="Arial" charset="0"/>
      </a:defRPr>
    </a:lvl6pPr>
    <a:lvl7pPr marL="2743200" algn="l" defTabSz="457200" rtl="0" eaLnBrk="1" latinLnBrk="0" hangingPunct="1">
      <a:defRPr sz="2000" kern="1200">
        <a:solidFill>
          <a:schemeClr val="tx1"/>
        </a:solidFill>
        <a:latin typeface="Arial" charset="0"/>
        <a:ea typeface="ＭＳ Ｐゴシック" charset="0"/>
        <a:cs typeface="Arial" charset="0"/>
      </a:defRPr>
    </a:lvl7pPr>
    <a:lvl8pPr marL="3200400" algn="l" defTabSz="457200" rtl="0" eaLnBrk="1" latinLnBrk="0" hangingPunct="1">
      <a:defRPr sz="2000" kern="1200">
        <a:solidFill>
          <a:schemeClr val="tx1"/>
        </a:solidFill>
        <a:latin typeface="Arial" charset="0"/>
        <a:ea typeface="ＭＳ Ｐゴシック" charset="0"/>
        <a:cs typeface="Arial" charset="0"/>
      </a:defRPr>
    </a:lvl8pPr>
    <a:lvl9pPr marL="3657600" algn="l" defTabSz="457200" rtl="0" eaLnBrk="1" latinLnBrk="0" hangingPunct="1">
      <a:defRPr sz="2000"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4195">
          <p15:clr>
            <a:srgbClr val="A4A3A4"/>
          </p15:clr>
        </p15:guide>
        <p15:guide id="2" pos="3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737B"/>
    <a:srgbClr val="BFDF2A"/>
    <a:srgbClr val="000000"/>
    <a:srgbClr val="56A0C8"/>
    <a:srgbClr val="58595B"/>
    <a:srgbClr val="FEEAE7"/>
    <a:srgbClr val="B0B579"/>
    <a:srgbClr val="70CDE3"/>
    <a:srgbClr val="EB539E"/>
    <a:srgbClr val="56A0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89701" autoAdjust="0"/>
  </p:normalViewPr>
  <p:slideViewPr>
    <p:cSldViewPr snapToGrid="0" snapToObjects="1">
      <p:cViewPr varScale="1">
        <p:scale>
          <a:sx n="60" d="100"/>
          <a:sy n="60" d="100"/>
        </p:scale>
        <p:origin x="1476" y="40"/>
      </p:cViewPr>
      <p:guideLst>
        <p:guide orient="horz" pos="4195"/>
        <p:guide pos="342"/>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003D1E-6075-48F7-8653-8F2157296402}" type="doc">
      <dgm:prSet loTypeId="urn:microsoft.com/office/officeart/2005/8/layout/process1" loCatId="process" qsTypeId="urn:microsoft.com/office/officeart/2005/8/quickstyle/simple1" qsCatId="simple" csTypeId="urn:microsoft.com/office/officeart/2005/8/colors/colorful1" csCatId="colorful" phldr="1"/>
      <dgm:spPr/>
    </dgm:pt>
    <dgm:pt modelId="{0EA010CA-961E-495D-B732-8BAC1A7C6D72}">
      <dgm:prSet phldrT="[Text]" custT="1"/>
      <dgm:spPr/>
      <dgm:t>
        <a:bodyPr/>
        <a:lstStyle/>
        <a:p>
          <a:r>
            <a:rPr lang="en-US" sz="1400" dirty="0"/>
            <a:t>Ultimate Responsibility: Pharmacist</a:t>
          </a:r>
        </a:p>
      </dgm:t>
    </dgm:pt>
    <dgm:pt modelId="{61C0CD35-D1EB-4EFE-A8AD-F7131CBA26C3}" type="parTrans" cxnId="{E87AC8ED-4B1D-420B-9BF2-6A1017BB93E1}">
      <dgm:prSet/>
      <dgm:spPr/>
      <dgm:t>
        <a:bodyPr/>
        <a:lstStyle/>
        <a:p>
          <a:endParaRPr lang="en-US"/>
        </a:p>
      </dgm:t>
    </dgm:pt>
    <dgm:pt modelId="{2AB6FAC9-94E4-4AEA-8FE0-BC34400AFA37}" type="sibTrans" cxnId="{E87AC8ED-4B1D-420B-9BF2-6A1017BB93E1}">
      <dgm:prSet/>
      <dgm:spPr/>
      <dgm:t>
        <a:bodyPr/>
        <a:lstStyle/>
        <a:p>
          <a:endParaRPr lang="en-US" dirty="0"/>
        </a:p>
      </dgm:t>
    </dgm:pt>
    <dgm:pt modelId="{09567A75-DA30-4BFE-B37B-9A8ACFEAD8F2}">
      <dgm:prSet phldrT="[Text]" custT="1"/>
      <dgm:spPr/>
      <dgm:t>
        <a:bodyPr/>
        <a:lstStyle/>
        <a:p>
          <a:r>
            <a:rPr lang="en-US" sz="1400" dirty="0"/>
            <a:t>Shared Responsibility: Pharmacist &amp;  Technician</a:t>
          </a:r>
        </a:p>
      </dgm:t>
    </dgm:pt>
    <dgm:pt modelId="{7DC9D112-21A5-4F0F-B94A-035C52505A67}" type="parTrans" cxnId="{545E9971-93F7-483C-B47F-5A025C61B13E}">
      <dgm:prSet/>
      <dgm:spPr/>
      <dgm:t>
        <a:bodyPr/>
        <a:lstStyle/>
        <a:p>
          <a:endParaRPr lang="en-US"/>
        </a:p>
      </dgm:t>
    </dgm:pt>
    <dgm:pt modelId="{65325232-0DB0-4FD4-951F-7D490CC4C683}" type="sibTrans" cxnId="{545E9971-93F7-483C-B47F-5A025C61B13E}">
      <dgm:prSet/>
      <dgm:spPr/>
      <dgm:t>
        <a:bodyPr/>
        <a:lstStyle/>
        <a:p>
          <a:endParaRPr lang="en-US"/>
        </a:p>
      </dgm:t>
    </dgm:pt>
    <dgm:pt modelId="{E0F7B094-325E-4683-86A2-31B510673D25}">
      <dgm:prSet phldrT="[Text]" custT="1"/>
      <dgm:spPr/>
      <dgm:t>
        <a:bodyPr/>
        <a:lstStyle/>
        <a:p>
          <a:r>
            <a:rPr lang="en-US" sz="1400" dirty="0"/>
            <a:t>Shared Responsibility: Pharmacist</a:t>
          </a:r>
        </a:p>
      </dgm:t>
    </dgm:pt>
    <dgm:pt modelId="{09582A39-A58C-4ADB-88DB-48077D476269}" type="parTrans" cxnId="{60F34738-F8D5-47EF-A6AE-EDCEADBC8052}">
      <dgm:prSet/>
      <dgm:spPr/>
      <dgm:t>
        <a:bodyPr/>
        <a:lstStyle/>
        <a:p>
          <a:endParaRPr lang="en-US"/>
        </a:p>
      </dgm:t>
    </dgm:pt>
    <dgm:pt modelId="{D676134F-5EDD-4635-B1D9-DC61F821AEE8}" type="sibTrans" cxnId="{60F34738-F8D5-47EF-A6AE-EDCEADBC8052}">
      <dgm:prSet/>
      <dgm:spPr/>
      <dgm:t>
        <a:bodyPr/>
        <a:lstStyle/>
        <a:p>
          <a:endParaRPr lang="en-US" dirty="0"/>
        </a:p>
      </dgm:t>
    </dgm:pt>
    <dgm:pt modelId="{2C4FCF24-92FE-4CCC-8E6D-B0C35A8B6D71}">
      <dgm:prSet phldrT="[Text]" custT="1"/>
      <dgm:spPr/>
      <dgm:t>
        <a:bodyPr/>
        <a:lstStyle/>
        <a:p>
          <a:r>
            <a:rPr lang="en-US" sz="1400" dirty="0"/>
            <a:t>Shared Responsibility: Technician</a:t>
          </a:r>
        </a:p>
      </dgm:t>
    </dgm:pt>
    <dgm:pt modelId="{CFAC7127-D90B-462C-91AB-1548A93D0F87}" type="sibTrans" cxnId="{3EFDFBD3-43EF-46BE-8563-B9A4B95F19E8}">
      <dgm:prSet/>
      <dgm:spPr/>
      <dgm:t>
        <a:bodyPr/>
        <a:lstStyle/>
        <a:p>
          <a:endParaRPr lang="en-US" dirty="0"/>
        </a:p>
      </dgm:t>
    </dgm:pt>
    <dgm:pt modelId="{8CCF495B-630B-4F40-B216-8124189A8542}" type="parTrans" cxnId="{3EFDFBD3-43EF-46BE-8563-B9A4B95F19E8}">
      <dgm:prSet/>
      <dgm:spPr/>
      <dgm:t>
        <a:bodyPr/>
        <a:lstStyle/>
        <a:p>
          <a:endParaRPr lang="en-US"/>
        </a:p>
      </dgm:t>
    </dgm:pt>
    <dgm:pt modelId="{A236BBFA-CC05-4D78-87FD-B327DA2BF03D}" type="pres">
      <dgm:prSet presAssocID="{41003D1E-6075-48F7-8653-8F2157296402}" presName="Name0" presStyleCnt="0">
        <dgm:presLayoutVars>
          <dgm:dir/>
          <dgm:resizeHandles val="exact"/>
        </dgm:presLayoutVars>
      </dgm:prSet>
      <dgm:spPr/>
    </dgm:pt>
    <dgm:pt modelId="{E4922247-911B-4336-856B-878979D35109}" type="pres">
      <dgm:prSet presAssocID="{2C4FCF24-92FE-4CCC-8E6D-B0C35A8B6D71}" presName="node" presStyleLbl="node1" presStyleIdx="0" presStyleCnt="4" custScaleY="73674" custLinFactNeighborX="22457" custLinFactNeighborY="-7008">
        <dgm:presLayoutVars>
          <dgm:bulletEnabled val="1"/>
        </dgm:presLayoutVars>
      </dgm:prSet>
      <dgm:spPr/>
    </dgm:pt>
    <dgm:pt modelId="{C53BE06A-F458-4815-8B0B-EFEED856EA92}" type="pres">
      <dgm:prSet presAssocID="{CFAC7127-D90B-462C-91AB-1548A93D0F87}" presName="sibTrans" presStyleLbl="sibTrans2D1" presStyleIdx="0" presStyleCnt="3" custLinFactNeighborX="1641"/>
      <dgm:spPr/>
    </dgm:pt>
    <dgm:pt modelId="{49AE0495-7DFF-48EA-9809-61D37CAACAAA}" type="pres">
      <dgm:prSet presAssocID="{CFAC7127-D90B-462C-91AB-1548A93D0F87}" presName="connectorText" presStyleLbl="sibTrans2D1" presStyleIdx="0" presStyleCnt="3"/>
      <dgm:spPr/>
    </dgm:pt>
    <dgm:pt modelId="{F6214C91-0CD2-4059-A817-BD4B0AA289A9}" type="pres">
      <dgm:prSet presAssocID="{E0F7B094-325E-4683-86A2-31B510673D25}" presName="node" presStyleLbl="node1" presStyleIdx="1" presStyleCnt="4" custScaleY="72211" custLinFactNeighborX="2290" custLinFactNeighborY="-7180">
        <dgm:presLayoutVars>
          <dgm:bulletEnabled val="1"/>
        </dgm:presLayoutVars>
      </dgm:prSet>
      <dgm:spPr/>
    </dgm:pt>
    <dgm:pt modelId="{1F6056D9-6377-46CB-9528-800559AD4027}" type="pres">
      <dgm:prSet presAssocID="{D676134F-5EDD-4635-B1D9-DC61F821AEE8}" presName="sibTrans" presStyleLbl="sibTrans2D1" presStyleIdx="1" presStyleCnt="3" custScaleX="124940" custScaleY="101474" custLinFactNeighborX="5756"/>
      <dgm:spPr/>
    </dgm:pt>
    <dgm:pt modelId="{8C8A6ED7-CB70-4E5F-AB5D-AC22622A72D9}" type="pres">
      <dgm:prSet presAssocID="{D676134F-5EDD-4635-B1D9-DC61F821AEE8}" presName="connectorText" presStyleLbl="sibTrans2D1" presStyleIdx="1" presStyleCnt="3"/>
      <dgm:spPr/>
    </dgm:pt>
    <dgm:pt modelId="{7673648F-1CBF-4D7F-8442-784D1E81AC03}" type="pres">
      <dgm:prSet presAssocID="{0EA010CA-961E-495D-B732-8BAC1A7C6D72}" presName="node" presStyleLbl="node1" presStyleIdx="2" presStyleCnt="4" custScaleY="75825" custLinFactNeighborX="-33767" custLinFactNeighborY="-7180">
        <dgm:presLayoutVars>
          <dgm:bulletEnabled val="1"/>
        </dgm:presLayoutVars>
      </dgm:prSet>
      <dgm:spPr/>
    </dgm:pt>
    <dgm:pt modelId="{B7C96805-DA97-459E-85CC-C75A9B9778E1}" type="pres">
      <dgm:prSet presAssocID="{2AB6FAC9-94E4-4AEA-8FE0-BC34400AFA37}" presName="sibTrans" presStyleLbl="sibTrans2D1" presStyleIdx="2" presStyleCnt="3" custScaleX="128769" custLinFactNeighborX="4637"/>
      <dgm:spPr/>
    </dgm:pt>
    <dgm:pt modelId="{7FECA53B-AFF2-4DD2-841D-3F1E8E0321BB}" type="pres">
      <dgm:prSet presAssocID="{2AB6FAC9-94E4-4AEA-8FE0-BC34400AFA37}" presName="connectorText" presStyleLbl="sibTrans2D1" presStyleIdx="2" presStyleCnt="3"/>
      <dgm:spPr/>
    </dgm:pt>
    <dgm:pt modelId="{CF5BAEDF-A2BC-4577-A42B-5278FA96A404}" type="pres">
      <dgm:prSet presAssocID="{09567A75-DA30-4BFE-B37B-9A8ACFEAD8F2}" presName="node" presStyleLbl="node1" presStyleIdx="3" presStyleCnt="4" custScaleY="81045" custLinFactNeighborX="-64485" custLinFactNeighborY="-7180">
        <dgm:presLayoutVars>
          <dgm:bulletEnabled val="1"/>
        </dgm:presLayoutVars>
      </dgm:prSet>
      <dgm:spPr/>
    </dgm:pt>
  </dgm:ptLst>
  <dgm:cxnLst>
    <dgm:cxn modelId="{FF511E02-E70E-44EA-9454-CDC07CCA7259}" type="presOf" srcId="{0EA010CA-961E-495D-B732-8BAC1A7C6D72}" destId="{7673648F-1CBF-4D7F-8442-784D1E81AC03}" srcOrd="0" destOrd="0" presId="urn:microsoft.com/office/officeart/2005/8/layout/process1"/>
    <dgm:cxn modelId="{5224CF0A-62E0-4935-A2AB-5222533B2B7C}" type="presOf" srcId="{D676134F-5EDD-4635-B1D9-DC61F821AEE8}" destId="{1F6056D9-6377-46CB-9528-800559AD4027}" srcOrd="0" destOrd="0" presId="urn:microsoft.com/office/officeart/2005/8/layout/process1"/>
    <dgm:cxn modelId="{580FE90A-4F4C-4AA4-9162-4BCDDEC34B01}" type="presOf" srcId="{2AB6FAC9-94E4-4AEA-8FE0-BC34400AFA37}" destId="{B7C96805-DA97-459E-85CC-C75A9B9778E1}" srcOrd="0" destOrd="0" presId="urn:microsoft.com/office/officeart/2005/8/layout/process1"/>
    <dgm:cxn modelId="{1063EC0B-99CC-450C-A436-0B6E16DC23E3}" type="presOf" srcId="{CFAC7127-D90B-462C-91AB-1548A93D0F87}" destId="{49AE0495-7DFF-48EA-9809-61D37CAACAAA}" srcOrd="1" destOrd="0" presId="urn:microsoft.com/office/officeart/2005/8/layout/process1"/>
    <dgm:cxn modelId="{60F34738-F8D5-47EF-A6AE-EDCEADBC8052}" srcId="{41003D1E-6075-48F7-8653-8F2157296402}" destId="{E0F7B094-325E-4683-86A2-31B510673D25}" srcOrd="1" destOrd="0" parTransId="{09582A39-A58C-4ADB-88DB-48077D476269}" sibTransId="{D676134F-5EDD-4635-B1D9-DC61F821AEE8}"/>
    <dgm:cxn modelId="{48FC603B-5834-443C-A446-49289D7984FC}" type="presOf" srcId="{2C4FCF24-92FE-4CCC-8E6D-B0C35A8B6D71}" destId="{E4922247-911B-4336-856B-878979D35109}" srcOrd="0" destOrd="0" presId="urn:microsoft.com/office/officeart/2005/8/layout/process1"/>
    <dgm:cxn modelId="{C07E073C-7620-4468-8E30-E1EFC7FE6590}" type="presOf" srcId="{D676134F-5EDD-4635-B1D9-DC61F821AEE8}" destId="{8C8A6ED7-CB70-4E5F-AB5D-AC22622A72D9}" srcOrd="1" destOrd="0" presId="urn:microsoft.com/office/officeart/2005/8/layout/process1"/>
    <dgm:cxn modelId="{4A305140-EBD1-4471-8B41-218D45E2CCC2}" type="presOf" srcId="{41003D1E-6075-48F7-8653-8F2157296402}" destId="{A236BBFA-CC05-4D78-87FD-B327DA2BF03D}" srcOrd="0" destOrd="0" presId="urn:microsoft.com/office/officeart/2005/8/layout/process1"/>
    <dgm:cxn modelId="{545E9971-93F7-483C-B47F-5A025C61B13E}" srcId="{41003D1E-6075-48F7-8653-8F2157296402}" destId="{09567A75-DA30-4BFE-B37B-9A8ACFEAD8F2}" srcOrd="3" destOrd="0" parTransId="{7DC9D112-21A5-4F0F-B94A-035C52505A67}" sibTransId="{65325232-0DB0-4FD4-951F-7D490CC4C683}"/>
    <dgm:cxn modelId="{B9D1D786-0282-4D31-BE26-1CC4AC620D06}" type="presOf" srcId="{2AB6FAC9-94E4-4AEA-8FE0-BC34400AFA37}" destId="{7FECA53B-AFF2-4DD2-841D-3F1E8E0321BB}" srcOrd="1" destOrd="0" presId="urn:microsoft.com/office/officeart/2005/8/layout/process1"/>
    <dgm:cxn modelId="{13A55CA1-1A25-42A8-A31C-95F4EFC32799}" type="presOf" srcId="{09567A75-DA30-4BFE-B37B-9A8ACFEAD8F2}" destId="{CF5BAEDF-A2BC-4577-A42B-5278FA96A404}" srcOrd="0" destOrd="0" presId="urn:microsoft.com/office/officeart/2005/8/layout/process1"/>
    <dgm:cxn modelId="{3BD14CBD-2B71-43DB-B52A-355DE492EBAD}" type="presOf" srcId="{CFAC7127-D90B-462C-91AB-1548A93D0F87}" destId="{C53BE06A-F458-4815-8B0B-EFEED856EA92}" srcOrd="0" destOrd="0" presId="urn:microsoft.com/office/officeart/2005/8/layout/process1"/>
    <dgm:cxn modelId="{6F14ACBD-DBCD-4DBF-9057-BC6408DAA349}" type="presOf" srcId="{E0F7B094-325E-4683-86A2-31B510673D25}" destId="{F6214C91-0CD2-4059-A817-BD4B0AA289A9}" srcOrd="0" destOrd="0" presId="urn:microsoft.com/office/officeart/2005/8/layout/process1"/>
    <dgm:cxn modelId="{3EFDFBD3-43EF-46BE-8563-B9A4B95F19E8}" srcId="{41003D1E-6075-48F7-8653-8F2157296402}" destId="{2C4FCF24-92FE-4CCC-8E6D-B0C35A8B6D71}" srcOrd="0" destOrd="0" parTransId="{8CCF495B-630B-4F40-B216-8124189A8542}" sibTransId="{CFAC7127-D90B-462C-91AB-1548A93D0F87}"/>
    <dgm:cxn modelId="{E87AC8ED-4B1D-420B-9BF2-6A1017BB93E1}" srcId="{41003D1E-6075-48F7-8653-8F2157296402}" destId="{0EA010CA-961E-495D-B732-8BAC1A7C6D72}" srcOrd="2" destOrd="0" parTransId="{61C0CD35-D1EB-4EFE-A8AD-F7131CBA26C3}" sibTransId="{2AB6FAC9-94E4-4AEA-8FE0-BC34400AFA37}"/>
    <dgm:cxn modelId="{D8140AE2-5FE3-4837-A281-D86BF0DF23DE}" type="presParOf" srcId="{A236BBFA-CC05-4D78-87FD-B327DA2BF03D}" destId="{E4922247-911B-4336-856B-878979D35109}" srcOrd="0" destOrd="0" presId="urn:microsoft.com/office/officeart/2005/8/layout/process1"/>
    <dgm:cxn modelId="{8D6162DD-B8A2-477D-A1F5-473FEA522478}" type="presParOf" srcId="{A236BBFA-CC05-4D78-87FD-B327DA2BF03D}" destId="{C53BE06A-F458-4815-8B0B-EFEED856EA92}" srcOrd="1" destOrd="0" presId="urn:microsoft.com/office/officeart/2005/8/layout/process1"/>
    <dgm:cxn modelId="{5BCBABEC-FB6B-45D2-B029-F55599C8A11C}" type="presParOf" srcId="{C53BE06A-F458-4815-8B0B-EFEED856EA92}" destId="{49AE0495-7DFF-48EA-9809-61D37CAACAAA}" srcOrd="0" destOrd="0" presId="urn:microsoft.com/office/officeart/2005/8/layout/process1"/>
    <dgm:cxn modelId="{92271397-AC11-494B-97FE-3539B195279F}" type="presParOf" srcId="{A236BBFA-CC05-4D78-87FD-B327DA2BF03D}" destId="{F6214C91-0CD2-4059-A817-BD4B0AA289A9}" srcOrd="2" destOrd="0" presId="urn:microsoft.com/office/officeart/2005/8/layout/process1"/>
    <dgm:cxn modelId="{DCACA647-D73F-446E-ACF0-724B26572005}" type="presParOf" srcId="{A236BBFA-CC05-4D78-87FD-B327DA2BF03D}" destId="{1F6056D9-6377-46CB-9528-800559AD4027}" srcOrd="3" destOrd="0" presId="urn:microsoft.com/office/officeart/2005/8/layout/process1"/>
    <dgm:cxn modelId="{6B74DFF5-BCED-4C70-84BA-D244767C7C0D}" type="presParOf" srcId="{1F6056D9-6377-46CB-9528-800559AD4027}" destId="{8C8A6ED7-CB70-4E5F-AB5D-AC22622A72D9}" srcOrd="0" destOrd="0" presId="urn:microsoft.com/office/officeart/2005/8/layout/process1"/>
    <dgm:cxn modelId="{24F22E15-C18B-44F7-9E63-946A1034309A}" type="presParOf" srcId="{A236BBFA-CC05-4D78-87FD-B327DA2BF03D}" destId="{7673648F-1CBF-4D7F-8442-784D1E81AC03}" srcOrd="4" destOrd="0" presId="urn:microsoft.com/office/officeart/2005/8/layout/process1"/>
    <dgm:cxn modelId="{C959A91E-6184-4F5F-BA2F-18D44444D378}" type="presParOf" srcId="{A236BBFA-CC05-4D78-87FD-B327DA2BF03D}" destId="{B7C96805-DA97-459E-85CC-C75A9B9778E1}" srcOrd="5" destOrd="0" presId="urn:microsoft.com/office/officeart/2005/8/layout/process1"/>
    <dgm:cxn modelId="{C2BFDEF9-B8AE-40F3-B02A-0F4A0DA1EDFF}" type="presParOf" srcId="{B7C96805-DA97-459E-85CC-C75A9B9778E1}" destId="{7FECA53B-AFF2-4DD2-841D-3F1E8E0321BB}" srcOrd="0" destOrd="0" presId="urn:microsoft.com/office/officeart/2005/8/layout/process1"/>
    <dgm:cxn modelId="{B95FEFB5-A8BA-445C-894A-54F88282C9E2}" type="presParOf" srcId="{A236BBFA-CC05-4D78-87FD-B327DA2BF03D}" destId="{CF5BAEDF-A2BC-4577-A42B-5278FA96A404}"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35F3E3-0EC7-47E4-BF41-A4166E5C4BFC}" type="doc">
      <dgm:prSet loTypeId="urn:microsoft.com/office/officeart/2005/8/layout/chevron1" loCatId="process" qsTypeId="urn:microsoft.com/office/officeart/2005/8/quickstyle/simple1" qsCatId="simple" csTypeId="urn:microsoft.com/office/officeart/2005/8/colors/colorful1" csCatId="colorful" phldr="1"/>
      <dgm:spPr/>
      <dgm:t>
        <a:bodyPr/>
        <a:lstStyle/>
        <a:p>
          <a:endParaRPr lang="en-US"/>
        </a:p>
      </dgm:t>
    </dgm:pt>
    <dgm:pt modelId="{1366A38E-03FA-4A77-854B-D85FC0CF56F7}">
      <dgm:prSet phldrT="[Text]" custT="1"/>
      <dgm:spPr/>
      <dgm:t>
        <a:bodyPr/>
        <a:lstStyle/>
        <a:p>
          <a:r>
            <a:rPr lang="en-US" sz="1200" dirty="0"/>
            <a:t>Greet Patient, Scan Prescription &amp; Data Entry</a:t>
          </a:r>
        </a:p>
      </dgm:t>
    </dgm:pt>
    <dgm:pt modelId="{55C98A42-1368-4D8A-B9ED-BC3174A12D38}" type="parTrans" cxnId="{F510EE1E-49CA-4E51-B796-3D2E9DB5D28C}">
      <dgm:prSet/>
      <dgm:spPr/>
      <dgm:t>
        <a:bodyPr/>
        <a:lstStyle/>
        <a:p>
          <a:endParaRPr lang="en-US" sz="1600"/>
        </a:p>
      </dgm:t>
    </dgm:pt>
    <dgm:pt modelId="{B1ABC00D-3E6F-46FB-B26D-F7335A889C15}" type="sibTrans" cxnId="{F510EE1E-49CA-4E51-B796-3D2E9DB5D28C}">
      <dgm:prSet/>
      <dgm:spPr/>
      <dgm:t>
        <a:bodyPr/>
        <a:lstStyle/>
        <a:p>
          <a:endParaRPr lang="en-US" sz="1600"/>
        </a:p>
      </dgm:t>
    </dgm:pt>
    <dgm:pt modelId="{D722B006-D0BB-4B2F-9781-A4DFC1A38CAA}">
      <dgm:prSet phldrT="[Text]" custT="1"/>
      <dgm:spPr/>
      <dgm:t>
        <a:bodyPr/>
        <a:lstStyle/>
        <a:p>
          <a:r>
            <a:rPr lang="en-US" sz="1200" dirty="0"/>
            <a:t>Product Review or POWER-RFP</a:t>
          </a:r>
        </a:p>
      </dgm:t>
    </dgm:pt>
    <dgm:pt modelId="{DFDA27F5-C9F9-4791-8D02-A3A6232DE1A8}" type="parTrans" cxnId="{9D5890BF-E7A5-4C13-BEFC-C544D4326F03}">
      <dgm:prSet/>
      <dgm:spPr/>
      <dgm:t>
        <a:bodyPr/>
        <a:lstStyle/>
        <a:p>
          <a:endParaRPr lang="en-US" sz="1600"/>
        </a:p>
      </dgm:t>
    </dgm:pt>
    <dgm:pt modelId="{1D3FFA7C-0583-4240-9878-BF26680BF41F}" type="sibTrans" cxnId="{9D5890BF-E7A5-4C13-BEFC-C544D4326F03}">
      <dgm:prSet/>
      <dgm:spPr/>
      <dgm:t>
        <a:bodyPr/>
        <a:lstStyle/>
        <a:p>
          <a:endParaRPr lang="en-US" sz="1600"/>
        </a:p>
      </dgm:t>
    </dgm:pt>
    <dgm:pt modelId="{63D8295C-75E6-4C99-AF32-33F5F5C1DFE9}">
      <dgm:prSet phldrT="[Text]" custT="1"/>
      <dgm:spPr/>
      <dgm:t>
        <a:bodyPr/>
        <a:lstStyle/>
        <a:p>
          <a:r>
            <a:rPr lang="en-US" sz="1200" dirty="0">
              <a:solidFill>
                <a:schemeClr val="tx2"/>
              </a:solidFill>
            </a:rPr>
            <a:t>Complete TD GFD checklist to determine if prescription should be dispensed.</a:t>
          </a:r>
        </a:p>
      </dgm:t>
    </dgm:pt>
    <dgm:pt modelId="{9C4F4218-A58D-44C8-A85C-7B337984DA68}" type="parTrans" cxnId="{8D0B2522-38D1-4571-B18B-F365C66FEE81}">
      <dgm:prSet/>
      <dgm:spPr/>
      <dgm:t>
        <a:bodyPr/>
        <a:lstStyle/>
        <a:p>
          <a:endParaRPr lang="en-US" sz="1600"/>
        </a:p>
      </dgm:t>
    </dgm:pt>
    <dgm:pt modelId="{8DE76D79-216D-4311-BAE5-0F28BF254FDF}" type="sibTrans" cxnId="{8D0B2522-38D1-4571-B18B-F365C66FEE81}">
      <dgm:prSet/>
      <dgm:spPr/>
      <dgm:t>
        <a:bodyPr/>
        <a:lstStyle/>
        <a:p>
          <a:endParaRPr lang="en-US" sz="1600"/>
        </a:p>
      </dgm:t>
    </dgm:pt>
    <dgm:pt modelId="{AB093E9C-5BB1-430A-AA67-00CF5876CFAC}">
      <dgm:prSet phldrT="[Text]" custT="1"/>
      <dgm:spPr/>
      <dgm:t>
        <a:bodyPr/>
        <a:lstStyle/>
        <a:p>
          <a:r>
            <a:rPr lang="en-US" sz="1200" dirty="0"/>
            <a:t>Data Review </a:t>
          </a:r>
        </a:p>
        <a:p>
          <a:r>
            <a:rPr lang="en-US" sz="1200" dirty="0"/>
            <a:t>&amp; DUR</a:t>
          </a:r>
        </a:p>
      </dgm:t>
    </dgm:pt>
    <dgm:pt modelId="{5D354686-DC01-4310-95F1-8BAFAA0BB87E}" type="parTrans" cxnId="{523A4906-1A1F-4A2A-A901-2785EBD7BE47}">
      <dgm:prSet/>
      <dgm:spPr/>
      <dgm:t>
        <a:bodyPr/>
        <a:lstStyle/>
        <a:p>
          <a:endParaRPr lang="en-US" sz="1600"/>
        </a:p>
      </dgm:t>
    </dgm:pt>
    <dgm:pt modelId="{4CA086B4-1241-408B-BC83-B2DD36ECA627}" type="sibTrans" cxnId="{523A4906-1A1F-4A2A-A901-2785EBD7BE47}">
      <dgm:prSet/>
      <dgm:spPr/>
      <dgm:t>
        <a:bodyPr/>
        <a:lstStyle/>
        <a:p>
          <a:endParaRPr lang="en-US" sz="1600"/>
        </a:p>
      </dgm:t>
    </dgm:pt>
    <dgm:pt modelId="{1B5C01A9-A130-4350-999A-8E1FE9B90C58}">
      <dgm:prSet phldrT="[Text]" custT="1"/>
      <dgm:spPr/>
      <dgm:t>
        <a:bodyPr/>
        <a:lstStyle/>
        <a:p>
          <a:r>
            <a:rPr lang="en-US" sz="1200" dirty="0">
              <a:solidFill>
                <a:schemeClr val="tx2"/>
              </a:solidFill>
            </a:rPr>
            <a:t>Validate Prescriber Scope of Practice/ Patient’s Diagnosis Code if needed in your professional judgment</a:t>
          </a:r>
        </a:p>
      </dgm:t>
    </dgm:pt>
    <dgm:pt modelId="{3E7A6AD7-F85F-40AC-90C7-EF3CB344C3F8}" type="parTrans" cxnId="{BD8E30A6-7660-4965-8907-09498192A6CE}">
      <dgm:prSet/>
      <dgm:spPr/>
      <dgm:t>
        <a:bodyPr/>
        <a:lstStyle/>
        <a:p>
          <a:endParaRPr lang="en-US" sz="1600"/>
        </a:p>
      </dgm:t>
    </dgm:pt>
    <dgm:pt modelId="{F032D470-6AC9-412A-8CF5-0CE6F02FE395}" type="sibTrans" cxnId="{BD8E30A6-7660-4965-8907-09498192A6CE}">
      <dgm:prSet/>
      <dgm:spPr/>
      <dgm:t>
        <a:bodyPr/>
        <a:lstStyle/>
        <a:p>
          <a:endParaRPr lang="en-US" sz="1600"/>
        </a:p>
      </dgm:t>
    </dgm:pt>
    <dgm:pt modelId="{EF39566F-8673-4D16-B64A-C914839F6C81}">
      <dgm:prSet custT="1"/>
      <dgm:spPr/>
      <dgm:t>
        <a:bodyPr/>
        <a:lstStyle/>
        <a:p>
          <a:r>
            <a:rPr lang="en-US" sz="1200" dirty="0">
              <a:solidFill>
                <a:schemeClr val="tx2"/>
              </a:solidFill>
            </a:rPr>
            <a:t>Review PDMP (state specific)</a:t>
          </a:r>
        </a:p>
      </dgm:t>
    </dgm:pt>
    <dgm:pt modelId="{8DFC8D5F-8900-4AB8-BA31-B7032E7F745E}" type="parTrans" cxnId="{7352FD38-4653-4D2F-B136-359992219DF5}">
      <dgm:prSet/>
      <dgm:spPr/>
      <dgm:t>
        <a:bodyPr/>
        <a:lstStyle/>
        <a:p>
          <a:endParaRPr lang="en-US" sz="1600"/>
        </a:p>
      </dgm:t>
    </dgm:pt>
    <dgm:pt modelId="{98778936-65D0-4744-A53A-0CC845D2ADF1}" type="sibTrans" cxnId="{7352FD38-4653-4D2F-B136-359992219DF5}">
      <dgm:prSet/>
      <dgm:spPr/>
      <dgm:t>
        <a:bodyPr/>
        <a:lstStyle/>
        <a:p>
          <a:endParaRPr lang="en-US" sz="1600"/>
        </a:p>
      </dgm:t>
    </dgm:pt>
    <dgm:pt modelId="{A4489D99-0BCC-433B-B4FF-B87C91FA7564}">
      <dgm:prSet custT="1"/>
      <dgm:spPr/>
      <dgm:t>
        <a:bodyPr/>
        <a:lstStyle/>
        <a:p>
          <a:r>
            <a:rPr lang="en-US" sz="1200" dirty="0">
              <a:solidFill>
                <a:schemeClr val="tx2"/>
              </a:solidFill>
            </a:rPr>
            <a:t>Document  information in patient profile</a:t>
          </a:r>
        </a:p>
      </dgm:t>
    </dgm:pt>
    <dgm:pt modelId="{55A87F1C-8971-402B-A09C-55C0493E093B}" type="parTrans" cxnId="{2D6951B9-B7F1-4AD6-8B9A-C6E6E0DE6AC7}">
      <dgm:prSet/>
      <dgm:spPr/>
      <dgm:t>
        <a:bodyPr/>
        <a:lstStyle/>
        <a:p>
          <a:endParaRPr lang="en-US" sz="1600"/>
        </a:p>
      </dgm:t>
    </dgm:pt>
    <dgm:pt modelId="{D25CC400-E193-40A9-AAC9-BDFB87423A77}" type="sibTrans" cxnId="{2D6951B9-B7F1-4AD6-8B9A-C6E6E0DE6AC7}">
      <dgm:prSet/>
      <dgm:spPr/>
      <dgm:t>
        <a:bodyPr/>
        <a:lstStyle/>
        <a:p>
          <a:endParaRPr lang="en-US" sz="1600"/>
        </a:p>
      </dgm:t>
    </dgm:pt>
    <dgm:pt modelId="{D27AA5F2-C553-4479-A6FF-A989CEA502EB}">
      <dgm:prSet custT="1"/>
      <dgm:spPr/>
      <dgm:t>
        <a:bodyPr/>
        <a:lstStyle/>
        <a:p>
          <a:r>
            <a:rPr lang="en-US" sz="1200" dirty="0">
              <a:solidFill>
                <a:schemeClr val="tx2"/>
              </a:solidFill>
            </a:rPr>
            <a:t>Action: Determine if appropriate to fill</a:t>
          </a:r>
        </a:p>
      </dgm:t>
    </dgm:pt>
    <dgm:pt modelId="{A3BB6D9A-BC1B-4448-991C-EADF744FC087}" type="parTrans" cxnId="{C823A556-4282-4F0E-9EDB-BDCED4EE688E}">
      <dgm:prSet/>
      <dgm:spPr/>
      <dgm:t>
        <a:bodyPr/>
        <a:lstStyle/>
        <a:p>
          <a:endParaRPr lang="en-US" sz="1600"/>
        </a:p>
      </dgm:t>
    </dgm:pt>
    <dgm:pt modelId="{66A76D98-4942-4AE5-8EFE-66A746CC440B}" type="sibTrans" cxnId="{C823A556-4282-4F0E-9EDB-BDCED4EE688E}">
      <dgm:prSet/>
      <dgm:spPr/>
      <dgm:t>
        <a:bodyPr/>
        <a:lstStyle/>
        <a:p>
          <a:endParaRPr lang="en-US" sz="1600"/>
        </a:p>
      </dgm:t>
    </dgm:pt>
    <dgm:pt modelId="{015E0A33-763E-4CB9-950E-27F0A2983C1A}">
      <dgm:prSet phldrT="[Text]" custT="1"/>
      <dgm:spPr/>
      <dgm:t>
        <a:bodyPr/>
        <a:lstStyle/>
        <a:p>
          <a:r>
            <a:rPr lang="en-US" sz="1200" dirty="0"/>
            <a:t>Consultation  &amp; Point of Sale</a:t>
          </a:r>
        </a:p>
      </dgm:t>
    </dgm:pt>
    <dgm:pt modelId="{EB378E3A-9955-41F0-AE45-24752771F9AA}" type="parTrans" cxnId="{1F9AF083-60C9-4131-AC1C-C5F976E928CF}">
      <dgm:prSet/>
      <dgm:spPr/>
      <dgm:t>
        <a:bodyPr/>
        <a:lstStyle/>
        <a:p>
          <a:endParaRPr lang="en-US" sz="1600"/>
        </a:p>
      </dgm:t>
    </dgm:pt>
    <dgm:pt modelId="{8E073365-0337-457F-A6AA-4386647F4BE7}" type="sibTrans" cxnId="{1F9AF083-60C9-4131-AC1C-C5F976E928CF}">
      <dgm:prSet/>
      <dgm:spPr/>
      <dgm:t>
        <a:bodyPr/>
        <a:lstStyle/>
        <a:p>
          <a:endParaRPr lang="en-US" sz="1600"/>
        </a:p>
      </dgm:t>
    </dgm:pt>
    <dgm:pt modelId="{7AD3EB0A-BBC6-4B9E-A182-F3C65A700CD7}">
      <dgm:prSet phldrT="[Text]" custT="1"/>
      <dgm:spPr/>
      <dgm:t>
        <a:bodyPr/>
        <a:lstStyle/>
        <a:p>
          <a:r>
            <a:rPr lang="en-US" sz="1200" dirty="0">
              <a:solidFill>
                <a:schemeClr val="tx2"/>
              </a:solidFill>
            </a:rPr>
            <a:t>Follow up on any open issues related to TD GFD checklist.</a:t>
          </a:r>
        </a:p>
      </dgm:t>
    </dgm:pt>
    <dgm:pt modelId="{F4F94732-506C-4775-9BFF-FDDF1F12BA46}" type="parTrans" cxnId="{6BF655D0-D767-418A-9CB7-5956861251F0}">
      <dgm:prSet/>
      <dgm:spPr/>
      <dgm:t>
        <a:bodyPr/>
        <a:lstStyle/>
        <a:p>
          <a:endParaRPr lang="en-US" sz="1600"/>
        </a:p>
      </dgm:t>
    </dgm:pt>
    <dgm:pt modelId="{15B7A759-51CC-4199-B25C-4DAAFC180D66}" type="sibTrans" cxnId="{6BF655D0-D767-418A-9CB7-5956861251F0}">
      <dgm:prSet/>
      <dgm:spPr/>
      <dgm:t>
        <a:bodyPr/>
        <a:lstStyle/>
        <a:p>
          <a:endParaRPr lang="en-US" sz="1600"/>
        </a:p>
      </dgm:t>
    </dgm:pt>
    <dgm:pt modelId="{47730FEF-95AE-4599-92F3-19B38AD27F88}">
      <dgm:prSet phldrT="[Text]" custT="1"/>
      <dgm:spPr/>
      <dgm:t>
        <a:bodyPr/>
        <a:lstStyle/>
        <a:p>
          <a:r>
            <a:rPr lang="en-US" sz="1200" dirty="0">
              <a:solidFill>
                <a:schemeClr val="tx2"/>
              </a:solidFill>
            </a:rPr>
            <a:t>Check/Verify ID</a:t>
          </a:r>
        </a:p>
      </dgm:t>
    </dgm:pt>
    <dgm:pt modelId="{0AD92416-BC35-48DC-B328-134C506E35B9}" type="parTrans" cxnId="{92253BE1-5692-4321-BF67-FAB2F5AF697E}">
      <dgm:prSet/>
      <dgm:spPr/>
      <dgm:t>
        <a:bodyPr/>
        <a:lstStyle/>
        <a:p>
          <a:endParaRPr lang="en-US" sz="1600"/>
        </a:p>
      </dgm:t>
    </dgm:pt>
    <dgm:pt modelId="{E85769EB-1E7B-44E1-ACAA-6A7EA57D3DA1}" type="sibTrans" cxnId="{92253BE1-5692-4321-BF67-FAB2F5AF697E}">
      <dgm:prSet/>
      <dgm:spPr/>
      <dgm:t>
        <a:bodyPr/>
        <a:lstStyle/>
        <a:p>
          <a:endParaRPr lang="en-US" sz="1600"/>
        </a:p>
      </dgm:t>
    </dgm:pt>
    <dgm:pt modelId="{899BB22E-5B28-4EFF-ADA2-72ADB727B38A}">
      <dgm:prSet phldrT="[Text]" custT="1"/>
      <dgm:spPr/>
      <dgm:t>
        <a:bodyPr/>
        <a:lstStyle/>
        <a:p>
          <a:r>
            <a:rPr lang="en-US" sz="1200" dirty="0">
              <a:solidFill>
                <a:schemeClr val="tx2"/>
              </a:solidFill>
            </a:rPr>
            <a:t>Consult patient</a:t>
          </a:r>
        </a:p>
      </dgm:t>
    </dgm:pt>
    <dgm:pt modelId="{90E924E8-2942-497C-B7B0-C911A62ED50D}" type="parTrans" cxnId="{078E7044-1397-47D7-B044-23380A1EBE79}">
      <dgm:prSet/>
      <dgm:spPr/>
      <dgm:t>
        <a:bodyPr/>
        <a:lstStyle/>
        <a:p>
          <a:endParaRPr lang="en-US" sz="1600"/>
        </a:p>
      </dgm:t>
    </dgm:pt>
    <dgm:pt modelId="{8385E2D9-2F77-40CA-8FDE-2F04519B1DB1}" type="sibTrans" cxnId="{078E7044-1397-47D7-B044-23380A1EBE79}">
      <dgm:prSet/>
      <dgm:spPr/>
      <dgm:t>
        <a:bodyPr/>
        <a:lstStyle/>
        <a:p>
          <a:endParaRPr lang="en-US" sz="1600"/>
        </a:p>
      </dgm:t>
    </dgm:pt>
    <dgm:pt modelId="{0594760B-8706-4167-8B86-F51EFAE4A8B9}">
      <dgm:prSet phldrT="[Text]" custT="1"/>
      <dgm:spPr/>
      <dgm:t>
        <a:bodyPr/>
        <a:lstStyle/>
        <a:p>
          <a:r>
            <a:rPr lang="en-US" sz="1200" dirty="0">
              <a:solidFill>
                <a:schemeClr val="tx2"/>
              </a:solidFill>
            </a:rPr>
            <a:t>Final Responsibility to complete GFD Checklist</a:t>
          </a:r>
        </a:p>
      </dgm:t>
    </dgm:pt>
    <dgm:pt modelId="{C45BACA5-3053-4F59-99CE-821282213F3B}" type="parTrans" cxnId="{9A542AE0-C2E0-4600-A3E4-DED9DA85EFB2}">
      <dgm:prSet/>
      <dgm:spPr/>
      <dgm:t>
        <a:bodyPr/>
        <a:lstStyle/>
        <a:p>
          <a:endParaRPr lang="en-US" sz="1600"/>
        </a:p>
      </dgm:t>
    </dgm:pt>
    <dgm:pt modelId="{2D5B06A9-6904-4F25-9BDE-27605C238F60}" type="sibTrans" cxnId="{9A542AE0-C2E0-4600-A3E4-DED9DA85EFB2}">
      <dgm:prSet/>
      <dgm:spPr/>
      <dgm:t>
        <a:bodyPr/>
        <a:lstStyle/>
        <a:p>
          <a:endParaRPr lang="en-US" sz="1600"/>
        </a:p>
      </dgm:t>
    </dgm:pt>
    <dgm:pt modelId="{6840BC29-7926-479B-9444-0A7418EA4035}">
      <dgm:prSet phldrT="[Text]" custT="1"/>
      <dgm:spPr/>
      <dgm:t>
        <a:bodyPr/>
        <a:lstStyle/>
        <a:p>
          <a:r>
            <a:rPr lang="en-US" sz="1200" dirty="0">
              <a:solidFill>
                <a:schemeClr val="tx2"/>
              </a:solidFill>
            </a:rPr>
            <a:t>Action: Determine if appropriate to fill</a:t>
          </a:r>
        </a:p>
      </dgm:t>
    </dgm:pt>
    <dgm:pt modelId="{F632C2BE-74F2-46AC-AAE4-0A022ED9D284}" type="parTrans" cxnId="{6CB8448E-1661-45C3-AADA-2DF354A07FC0}">
      <dgm:prSet/>
      <dgm:spPr/>
      <dgm:t>
        <a:bodyPr/>
        <a:lstStyle/>
        <a:p>
          <a:endParaRPr lang="en-US" sz="1600"/>
        </a:p>
      </dgm:t>
    </dgm:pt>
    <dgm:pt modelId="{00A196DC-39F2-4301-B20B-DC7117DE57BE}" type="sibTrans" cxnId="{6CB8448E-1661-45C3-AADA-2DF354A07FC0}">
      <dgm:prSet/>
      <dgm:spPr/>
      <dgm:t>
        <a:bodyPr/>
        <a:lstStyle/>
        <a:p>
          <a:endParaRPr lang="en-US" sz="1600"/>
        </a:p>
      </dgm:t>
    </dgm:pt>
    <dgm:pt modelId="{1095834F-BAF1-42B9-81AD-CDC1670D4EA4}">
      <dgm:prSet phldrT="[Text]" custT="1"/>
      <dgm:spPr/>
      <dgm:t>
        <a:bodyPr/>
        <a:lstStyle/>
        <a:p>
          <a:r>
            <a:rPr lang="en-US" sz="1200" dirty="0">
              <a:solidFill>
                <a:schemeClr val="tx2"/>
              </a:solidFill>
            </a:rPr>
            <a:t>Technician to alert RPh of questionable prescriptions</a:t>
          </a:r>
        </a:p>
      </dgm:t>
    </dgm:pt>
    <dgm:pt modelId="{793C001F-485C-4A34-9E46-D571813DC91F}" type="parTrans" cxnId="{FA3458B2-AAFD-4A46-B64E-9854FD02AB84}">
      <dgm:prSet/>
      <dgm:spPr/>
      <dgm:t>
        <a:bodyPr/>
        <a:lstStyle/>
        <a:p>
          <a:endParaRPr lang="en-US"/>
        </a:p>
      </dgm:t>
    </dgm:pt>
    <dgm:pt modelId="{D219ABFF-CDFC-4076-A983-0FE79835800A}" type="sibTrans" cxnId="{FA3458B2-AAFD-4A46-B64E-9854FD02AB84}">
      <dgm:prSet/>
      <dgm:spPr/>
      <dgm:t>
        <a:bodyPr/>
        <a:lstStyle/>
        <a:p>
          <a:endParaRPr lang="en-US"/>
        </a:p>
      </dgm:t>
    </dgm:pt>
    <dgm:pt modelId="{0E7A5176-41B8-4811-B49A-3C1718687845}">
      <dgm:prSet phldrT="[Text]" custT="1"/>
      <dgm:spPr/>
      <dgm:t>
        <a:bodyPr/>
        <a:lstStyle/>
        <a:p>
          <a:endParaRPr lang="en-US" sz="1200" dirty="0">
            <a:solidFill>
              <a:schemeClr val="tx2"/>
            </a:solidFill>
          </a:endParaRPr>
        </a:p>
      </dgm:t>
    </dgm:pt>
    <dgm:pt modelId="{C476F33F-3038-4799-8BEE-5BEEBBC8D84D}" type="parTrans" cxnId="{B66668CB-19C3-48F9-AD48-609F18AED6DD}">
      <dgm:prSet/>
      <dgm:spPr/>
      <dgm:t>
        <a:bodyPr/>
        <a:lstStyle/>
        <a:p>
          <a:endParaRPr lang="en-US"/>
        </a:p>
      </dgm:t>
    </dgm:pt>
    <dgm:pt modelId="{9AF2A342-B803-49B8-ADF8-B3ABD733B58A}" type="sibTrans" cxnId="{B66668CB-19C3-48F9-AD48-609F18AED6DD}">
      <dgm:prSet/>
      <dgm:spPr/>
      <dgm:t>
        <a:bodyPr/>
        <a:lstStyle/>
        <a:p>
          <a:endParaRPr lang="en-US"/>
        </a:p>
      </dgm:t>
    </dgm:pt>
    <dgm:pt modelId="{EF630F14-7ED5-4101-ADBA-652A22492B66}">
      <dgm:prSet phldrT="[Text]" custT="1"/>
      <dgm:spPr/>
      <dgm:t>
        <a:bodyPr/>
        <a:lstStyle/>
        <a:p>
          <a:endParaRPr lang="en-US" sz="1200" dirty="0">
            <a:solidFill>
              <a:schemeClr val="tx2"/>
            </a:solidFill>
          </a:endParaRPr>
        </a:p>
      </dgm:t>
    </dgm:pt>
    <dgm:pt modelId="{73AEC5FF-CE4B-4AD1-A237-405F4CBF8FBB}" type="parTrans" cxnId="{89A6E859-4C59-4543-BAFA-2A57E61CC384}">
      <dgm:prSet/>
      <dgm:spPr/>
      <dgm:t>
        <a:bodyPr/>
        <a:lstStyle/>
        <a:p>
          <a:endParaRPr lang="en-US"/>
        </a:p>
      </dgm:t>
    </dgm:pt>
    <dgm:pt modelId="{42C4BBEF-6A77-4B17-ACA7-0719A9D1535A}" type="sibTrans" cxnId="{89A6E859-4C59-4543-BAFA-2A57E61CC384}">
      <dgm:prSet/>
      <dgm:spPr/>
      <dgm:t>
        <a:bodyPr/>
        <a:lstStyle/>
        <a:p>
          <a:endParaRPr lang="en-US"/>
        </a:p>
      </dgm:t>
    </dgm:pt>
    <dgm:pt modelId="{3D4B4E72-6E8E-4A17-987B-7A7D060EAFFB}">
      <dgm:prSet custT="1"/>
      <dgm:spPr/>
      <dgm:t>
        <a:bodyPr/>
        <a:lstStyle/>
        <a:p>
          <a:r>
            <a:rPr lang="en-US" sz="1200" dirty="0">
              <a:solidFill>
                <a:schemeClr val="tx2"/>
              </a:solidFill>
            </a:rPr>
            <a:t>Review Patient Profile and resolve DURs</a:t>
          </a:r>
        </a:p>
      </dgm:t>
    </dgm:pt>
    <dgm:pt modelId="{0C8CB459-9B04-4749-9097-8E4433E591B1}" type="parTrans" cxnId="{4110ECB5-B546-40F7-A830-3B9EF3111049}">
      <dgm:prSet/>
      <dgm:spPr/>
      <dgm:t>
        <a:bodyPr/>
        <a:lstStyle/>
        <a:p>
          <a:endParaRPr lang="en-US"/>
        </a:p>
      </dgm:t>
    </dgm:pt>
    <dgm:pt modelId="{596F0709-E631-446D-8165-BDCBC67DCD7B}" type="sibTrans" cxnId="{4110ECB5-B546-40F7-A830-3B9EF3111049}">
      <dgm:prSet/>
      <dgm:spPr/>
      <dgm:t>
        <a:bodyPr/>
        <a:lstStyle/>
        <a:p>
          <a:endParaRPr lang="en-US"/>
        </a:p>
      </dgm:t>
    </dgm:pt>
    <dgm:pt modelId="{BFBB200C-7392-4CB2-A696-A6B02C1569B5}">
      <dgm:prSet phldrT="[Text]" custT="1"/>
      <dgm:spPr/>
      <dgm:t>
        <a:bodyPr/>
        <a:lstStyle/>
        <a:p>
          <a:r>
            <a:rPr lang="en-US" sz="1200" dirty="0">
              <a:solidFill>
                <a:schemeClr val="tx2"/>
              </a:solidFill>
            </a:rPr>
            <a:t>Technician to verify and scan patient ID at drop off </a:t>
          </a:r>
        </a:p>
      </dgm:t>
    </dgm:pt>
    <dgm:pt modelId="{132792AB-2BB2-4843-B422-AD6CD5A128D4}" type="parTrans" cxnId="{4F6B4B7A-D0F3-4206-8D3D-7CB071A329F3}">
      <dgm:prSet/>
      <dgm:spPr/>
      <dgm:t>
        <a:bodyPr/>
        <a:lstStyle/>
        <a:p>
          <a:endParaRPr lang="en-US"/>
        </a:p>
      </dgm:t>
    </dgm:pt>
    <dgm:pt modelId="{E9C6A512-0377-43FA-BD39-AA287BD58AD3}" type="sibTrans" cxnId="{4F6B4B7A-D0F3-4206-8D3D-7CB071A329F3}">
      <dgm:prSet/>
      <dgm:spPr/>
      <dgm:t>
        <a:bodyPr/>
        <a:lstStyle/>
        <a:p>
          <a:endParaRPr lang="en-US"/>
        </a:p>
      </dgm:t>
    </dgm:pt>
    <dgm:pt modelId="{BF38CDD5-641B-4318-BD69-2E8CC8BE0F0A}">
      <dgm:prSet phldrT="[Text]" custT="1"/>
      <dgm:spPr/>
      <dgm:t>
        <a:bodyPr/>
        <a:lstStyle/>
        <a:p>
          <a:r>
            <a:rPr lang="en-US" sz="1200" dirty="0">
              <a:solidFill>
                <a:schemeClr val="tx2"/>
              </a:solidFill>
            </a:rPr>
            <a:t>Complete TD GFD Checklist</a:t>
          </a:r>
        </a:p>
      </dgm:t>
    </dgm:pt>
    <dgm:pt modelId="{679D4F31-3A68-454C-BB72-37997B299165}" type="parTrans" cxnId="{1C2A638F-B06E-48FF-9DB9-561FAF4E72F5}">
      <dgm:prSet/>
      <dgm:spPr/>
      <dgm:t>
        <a:bodyPr/>
        <a:lstStyle/>
        <a:p>
          <a:endParaRPr lang="en-US"/>
        </a:p>
      </dgm:t>
    </dgm:pt>
    <dgm:pt modelId="{A1B18759-70E1-4549-BDF3-BB09FFF7B598}" type="sibTrans" cxnId="{1C2A638F-B06E-48FF-9DB9-561FAF4E72F5}">
      <dgm:prSet/>
      <dgm:spPr/>
      <dgm:t>
        <a:bodyPr/>
        <a:lstStyle/>
        <a:p>
          <a:endParaRPr lang="en-US"/>
        </a:p>
      </dgm:t>
    </dgm:pt>
    <dgm:pt modelId="{EEE5AAD5-4F5C-4876-81A4-DF308F9E5EEB}" type="pres">
      <dgm:prSet presAssocID="{8035F3E3-0EC7-47E4-BF41-A4166E5C4BFC}" presName="Name0" presStyleCnt="0">
        <dgm:presLayoutVars>
          <dgm:dir/>
          <dgm:animLvl val="lvl"/>
          <dgm:resizeHandles val="exact"/>
        </dgm:presLayoutVars>
      </dgm:prSet>
      <dgm:spPr/>
    </dgm:pt>
    <dgm:pt modelId="{F8539F92-55A4-4DB9-A253-68FDFF9495C0}" type="pres">
      <dgm:prSet presAssocID="{1366A38E-03FA-4A77-854B-D85FC0CF56F7}" presName="composite" presStyleCnt="0"/>
      <dgm:spPr/>
    </dgm:pt>
    <dgm:pt modelId="{73A3BD93-16D9-49C3-ACE6-9BD82DF332E8}" type="pres">
      <dgm:prSet presAssocID="{1366A38E-03FA-4A77-854B-D85FC0CF56F7}" presName="parTx" presStyleLbl="node1" presStyleIdx="0" presStyleCnt="4" custScaleX="91638" custScaleY="110000" custLinFactNeighborX="-29266" custLinFactNeighborY="6788">
        <dgm:presLayoutVars>
          <dgm:chMax val="0"/>
          <dgm:chPref val="0"/>
          <dgm:bulletEnabled val="1"/>
        </dgm:presLayoutVars>
      </dgm:prSet>
      <dgm:spPr/>
    </dgm:pt>
    <dgm:pt modelId="{AF8C1122-A1D2-4631-B37F-2334AC4E8CF2}" type="pres">
      <dgm:prSet presAssocID="{1366A38E-03FA-4A77-854B-D85FC0CF56F7}" presName="desTx" presStyleLbl="revTx" presStyleIdx="0" presStyleCnt="4" custLinFactNeighborX="-25506" custLinFactNeighborY="11024">
        <dgm:presLayoutVars>
          <dgm:bulletEnabled val="1"/>
        </dgm:presLayoutVars>
      </dgm:prSet>
      <dgm:spPr/>
    </dgm:pt>
    <dgm:pt modelId="{B5D63A5E-1D0B-43EB-A5A4-E7A5C4EFA59A}" type="pres">
      <dgm:prSet presAssocID="{B1ABC00D-3E6F-46FB-B26D-F7335A889C15}" presName="space" presStyleCnt="0"/>
      <dgm:spPr/>
    </dgm:pt>
    <dgm:pt modelId="{550EB846-FA32-417E-B82E-704C3248DB9A}" type="pres">
      <dgm:prSet presAssocID="{AB093E9C-5BB1-430A-AA67-00CF5876CFAC}" presName="composite" presStyleCnt="0"/>
      <dgm:spPr/>
    </dgm:pt>
    <dgm:pt modelId="{278E2E35-5D08-43CC-BA95-9C7F3D99967E}" type="pres">
      <dgm:prSet presAssocID="{AB093E9C-5BB1-430A-AA67-00CF5876CFAC}" presName="parTx" presStyleLbl="node1" presStyleIdx="1" presStyleCnt="4" custScaleX="91252" custScaleY="107540" custLinFactNeighborX="-13916" custLinFactNeighborY="5372">
        <dgm:presLayoutVars>
          <dgm:chMax val="0"/>
          <dgm:chPref val="0"/>
          <dgm:bulletEnabled val="1"/>
        </dgm:presLayoutVars>
      </dgm:prSet>
      <dgm:spPr/>
    </dgm:pt>
    <dgm:pt modelId="{61793A56-690A-4867-89BA-0F0972477995}" type="pres">
      <dgm:prSet presAssocID="{AB093E9C-5BB1-430A-AA67-00CF5876CFAC}" presName="desTx" presStyleLbl="revTx" presStyleIdx="1" presStyleCnt="4" custScaleX="113751" custScaleY="94178" custLinFactNeighborX="-471" custLinFactNeighborY="8422">
        <dgm:presLayoutVars>
          <dgm:bulletEnabled val="1"/>
        </dgm:presLayoutVars>
      </dgm:prSet>
      <dgm:spPr/>
    </dgm:pt>
    <dgm:pt modelId="{B0E3827E-6DF4-467F-A002-2EE4C4E51A2A}" type="pres">
      <dgm:prSet presAssocID="{4CA086B4-1241-408B-BC83-B2DD36ECA627}" presName="space" presStyleCnt="0"/>
      <dgm:spPr/>
    </dgm:pt>
    <dgm:pt modelId="{3E2370A1-6035-47B6-8FC8-1AEA9C0AD07C}" type="pres">
      <dgm:prSet presAssocID="{D722B006-D0BB-4B2F-9781-A4DFC1A38CAA}" presName="composite" presStyleCnt="0"/>
      <dgm:spPr/>
    </dgm:pt>
    <dgm:pt modelId="{9B40A11A-DCF1-4079-B5B8-F44697132080}" type="pres">
      <dgm:prSet presAssocID="{D722B006-D0BB-4B2F-9781-A4DFC1A38CAA}" presName="parTx" presStyleLbl="node1" presStyleIdx="2" presStyleCnt="4" custScaleX="90585" custScaleY="106710" custLinFactNeighborX="1811" custLinFactNeighborY="5254">
        <dgm:presLayoutVars>
          <dgm:chMax val="0"/>
          <dgm:chPref val="0"/>
          <dgm:bulletEnabled val="1"/>
        </dgm:presLayoutVars>
      </dgm:prSet>
      <dgm:spPr/>
    </dgm:pt>
    <dgm:pt modelId="{91B0FD40-B2C2-419B-8F4C-2E9EBCD637C7}" type="pres">
      <dgm:prSet presAssocID="{D722B006-D0BB-4B2F-9781-A4DFC1A38CAA}" presName="desTx" presStyleLbl="revTx" presStyleIdx="2" presStyleCnt="4" custLinFactNeighborX="7949" custLinFactNeighborY="10187">
        <dgm:presLayoutVars>
          <dgm:bulletEnabled val="1"/>
        </dgm:presLayoutVars>
      </dgm:prSet>
      <dgm:spPr/>
    </dgm:pt>
    <dgm:pt modelId="{15474DA4-96D8-4C0B-A064-1FC161164C1F}" type="pres">
      <dgm:prSet presAssocID="{1D3FFA7C-0583-4240-9878-BF26680BF41F}" presName="space" presStyleCnt="0"/>
      <dgm:spPr/>
    </dgm:pt>
    <dgm:pt modelId="{08C208BB-0FBB-4A88-8A13-CDBDF312EB0E}" type="pres">
      <dgm:prSet presAssocID="{015E0A33-763E-4CB9-950E-27F0A2983C1A}" presName="composite" presStyleCnt="0"/>
      <dgm:spPr/>
    </dgm:pt>
    <dgm:pt modelId="{B0516AF2-0499-4DED-B5EF-5AA64BD5CA02}" type="pres">
      <dgm:prSet presAssocID="{015E0A33-763E-4CB9-950E-27F0A2983C1A}" presName="parTx" presStyleLbl="node1" presStyleIdx="3" presStyleCnt="4" custScaleX="88383" custScaleY="106422" custLinFactNeighborX="25188" custLinFactNeighborY="8401">
        <dgm:presLayoutVars>
          <dgm:chMax val="0"/>
          <dgm:chPref val="0"/>
          <dgm:bulletEnabled val="1"/>
        </dgm:presLayoutVars>
      </dgm:prSet>
      <dgm:spPr/>
    </dgm:pt>
    <dgm:pt modelId="{0AA405CB-CE40-4624-9F97-0B2E633C22CC}" type="pres">
      <dgm:prSet presAssocID="{015E0A33-763E-4CB9-950E-27F0A2983C1A}" presName="desTx" presStyleLbl="revTx" presStyleIdx="3" presStyleCnt="4" custLinFactNeighborX="32510" custLinFactNeighborY="7813">
        <dgm:presLayoutVars>
          <dgm:bulletEnabled val="1"/>
        </dgm:presLayoutVars>
      </dgm:prSet>
      <dgm:spPr/>
    </dgm:pt>
  </dgm:ptLst>
  <dgm:cxnLst>
    <dgm:cxn modelId="{1ADBF300-6E48-4D99-AD87-6EFFAC5EAB8C}" type="presOf" srcId="{3D4B4E72-6E8E-4A17-987B-7A7D060EAFFB}" destId="{61793A56-690A-4867-89BA-0F0972477995}" srcOrd="0" destOrd="3" presId="urn:microsoft.com/office/officeart/2005/8/layout/chevron1"/>
    <dgm:cxn modelId="{523A4906-1A1F-4A2A-A901-2785EBD7BE47}" srcId="{8035F3E3-0EC7-47E4-BF41-A4166E5C4BFC}" destId="{AB093E9C-5BB1-430A-AA67-00CF5876CFAC}" srcOrd="1" destOrd="0" parTransId="{5D354686-DC01-4310-95F1-8BAFAA0BB87E}" sibTransId="{4CA086B4-1241-408B-BC83-B2DD36ECA627}"/>
    <dgm:cxn modelId="{F510EE1E-49CA-4E51-B796-3D2E9DB5D28C}" srcId="{8035F3E3-0EC7-47E4-BF41-A4166E5C4BFC}" destId="{1366A38E-03FA-4A77-854B-D85FC0CF56F7}" srcOrd="0" destOrd="0" parTransId="{55C98A42-1368-4D8A-B9ED-BC3174A12D38}" sibTransId="{B1ABC00D-3E6F-46FB-B26D-F7335A889C15}"/>
    <dgm:cxn modelId="{8D0B2522-38D1-4571-B18B-F365C66FEE81}" srcId="{D722B006-D0BB-4B2F-9781-A4DFC1A38CAA}" destId="{63D8295C-75E6-4C99-AF32-33F5F5C1DFE9}" srcOrd="0" destOrd="0" parTransId="{9C4F4218-A58D-44C8-A85C-7B337984DA68}" sibTransId="{8DE76D79-216D-4311-BAE5-0F28BF254FDF}"/>
    <dgm:cxn modelId="{194C9B37-C51E-4738-B14E-1220B6226459}" type="presOf" srcId="{1B5C01A9-A130-4350-999A-8E1FE9B90C58}" destId="{61793A56-690A-4867-89BA-0F0972477995}" srcOrd="0" destOrd="1" presId="urn:microsoft.com/office/officeart/2005/8/layout/chevron1"/>
    <dgm:cxn modelId="{7352FD38-4653-4D2F-B136-359992219DF5}" srcId="{AB093E9C-5BB1-430A-AA67-00CF5876CFAC}" destId="{EF39566F-8673-4D16-B64A-C914839F6C81}" srcOrd="2" destOrd="0" parTransId="{8DFC8D5F-8900-4AB8-BA31-B7032E7F745E}" sibTransId="{98778936-65D0-4744-A53A-0CC845D2ADF1}"/>
    <dgm:cxn modelId="{921DCA62-40C7-497B-A30B-6CEC935B3891}" type="presOf" srcId="{8035F3E3-0EC7-47E4-BF41-A4166E5C4BFC}" destId="{EEE5AAD5-4F5C-4876-81A4-DF308F9E5EEB}" srcOrd="0" destOrd="0" presId="urn:microsoft.com/office/officeart/2005/8/layout/chevron1"/>
    <dgm:cxn modelId="{078E7044-1397-47D7-B044-23380A1EBE79}" srcId="{015E0A33-763E-4CB9-950E-27F0A2983C1A}" destId="{899BB22E-5B28-4EFF-ADA2-72ADB727B38A}" srcOrd="2" destOrd="0" parTransId="{90E924E8-2942-497C-B7B0-C911A62ED50D}" sibTransId="{8385E2D9-2F77-40CA-8FDE-2F04519B1DB1}"/>
    <dgm:cxn modelId="{CF418B6C-9777-441F-A16A-63CC02DEDF96}" type="presOf" srcId="{D27AA5F2-C553-4479-A6FF-A989CEA502EB}" destId="{61793A56-690A-4867-89BA-0F0972477995}" srcOrd="0" destOrd="5" presId="urn:microsoft.com/office/officeart/2005/8/layout/chevron1"/>
    <dgm:cxn modelId="{ABFF8A4D-ADBB-46D5-BC2F-0FC2B2607D63}" type="presOf" srcId="{1366A38E-03FA-4A77-854B-D85FC0CF56F7}" destId="{73A3BD93-16D9-49C3-ACE6-9BD82DF332E8}" srcOrd="0" destOrd="0" presId="urn:microsoft.com/office/officeart/2005/8/layout/chevron1"/>
    <dgm:cxn modelId="{51B08051-244B-408D-B5AE-D15E8BA39647}" type="presOf" srcId="{EF630F14-7ED5-4101-ADBA-652A22492B66}" destId="{AF8C1122-A1D2-4631-B37F-2334AC4E8CF2}" srcOrd="0" destOrd="3" presId="urn:microsoft.com/office/officeart/2005/8/layout/chevron1"/>
    <dgm:cxn modelId="{93CAFD71-3057-49FD-8489-00C9950C8387}" type="presOf" srcId="{1095834F-BAF1-42B9-81AD-CDC1670D4EA4}" destId="{AF8C1122-A1D2-4631-B37F-2334AC4E8CF2}" srcOrd="0" destOrd="2" presId="urn:microsoft.com/office/officeart/2005/8/layout/chevron1"/>
    <dgm:cxn modelId="{B6368056-88EF-4A92-97F0-04A819C81BA4}" type="presOf" srcId="{0594760B-8706-4167-8B86-F51EFAE4A8B9}" destId="{91B0FD40-B2C2-419B-8F4C-2E9EBCD637C7}" srcOrd="0" destOrd="1" presId="urn:microsoft.com/office/officeart/2005/8/layout/chevron1"/>
    <dgm:cxn modelId="{C823A556-4282-4F0E-9EDB-BDCED4EE688E}" srcId="{AB093E9C-5BB1-430A-AA67-00CF5876CFAC}" destId="{D27AA5F2-C553-4479-A6FF-A989CEA502EB}" srcOrd="5" destOrd="0" parTransId="{A3BB6D9A-BC1B-4448-991C-EADF744FC087}" sibTransId="{66A76D98-4942-4AE5-8EFE-66A746CC440B}"/>
    <dgm:cxn modelId="{24125259-BF81-4DC9-A34D-DA0B5896A7CA}" type="presOf" srcId="{899BB22E-5B28-4EFF-ADA2-72ADB727B38A}" destId="{0AA405CB-CE40-4624-9F97-0B2E633C22CC}" srcOrd="0" destOrd="2" presId="urn:microsoft.com/office/officeart/2005/8/layout/chevron1"/>
    <dgm:cxn modelId="{89A6E859-4C59-4543-BAFA-2A57E61CC384}" srcId="{1366A38E-03FA-4A77-854B-D85FC0CF56F7}" destId="{EF630F14-7ED5-4101-ADBA-652A22492B66}" srcOrd="3" destOrd="0" parTransId="{73AEC5FF-CE4B-4AD1-A237-405F4CBF8FBB}" sibTransId="{42C4BBEF-6A77-4B17-ACA7-0719A9D1535A}"/>
    <dgm:cxn modelId="{4F6B4B7A-D0F3-4206-8D3D-7CB071A329F3}" srcId="{1366A38E-03FA-4A77-854B-D85FC0CF56F7}" destId="{BFBB200C-7392-4CB2-A696-A6B02C1569B5}" srcOrd="0" destOrd="0" parTransId="{132792AB-2BB2-4843-B422-AD6CD5A128D4}" sibTransId="{E9C6A512-0377-43FA-BD39-AA287BD58AD3}"/>
    <dgm:cxn modelId="{1F9AF083-60C9-4131-AC1C-C5F976E928CF}" srcId="{8035F3E3-0EC7-47E4-BF41-A4166E5C4BFC}" destId="{015E0A33-763E-4CB9-950E-27F0A2983C1A}" srcOrd="3" destOrd="0" parTransId="{EB378E3A-9955-41F0-AE45-24752771F9AA}" sibTransId="{8E073365-0337-457F-A6AA-4386647F4BE7}"/>
    <dgm:cxn modelId="{6CB8448E-1661-45C3-AADA-2DF354A07FC0}" srcId="{D722B006-D0BB-4B2F-9781-A4DFC1A38CAA}" destId="{6840BC29-7926-479B-9444-0A7418EA4035}" srcOrd="2" destOrd="0" parTransId="{F632C2BE-74F2-46AC-AAE4-0A022ED9D284}" sibTransId="{00A196DC-39F2-4301-B20B-DC7117DE57BE}"/>
    <dgm:cxn modelId="{695D7A8E-4504-40BF-8C2D-6B56AFF3D161}" type="presOf" srcId="{D722B006-D0BB-4B2F-9781-A4DFC1A38CAA}" destId="{9B40A11A-DCF1-4079-B5B8-F44697132080}" srcOrd="0" destOrd="0" presId="urn:microsoft.com/office/officeart/2005/8/layout/chevron1"/>
    <dgm:cxn modelId="{1C2A638F-B06E-48FF-9DB9-561FAF4E72F5}" srcId="{AB093E9C-5BB1-430A-AA67-00CF5876CFAC}" destId="{BF38CDD5-641B-4318-BD69-2E8CC8BE0F0A}" srcOrd="0" destOrd="0" parTransId="{679D4F31-3A68-454C-BB72-37997B299165}" sibTransId="{A1B18759-70E1-4549-BDF3-BB09FFF7B598}"/>
    <dgm:cxn modelId="{C9CF638F-FA1A-4AB0-ABC0-B6862FF7E07C}" type="presOf" srcId="{BF38CDD5-641B-4318-BD69-2E8CC8BE0F0A}" destId="{61793A56-690A-4867-89BA-0F0972477995}" srcOrd="0" destOrd="0" presId="urn:microsoft.com/office/officeart/2005/8/layout/chevron1"/>
    <dgm:cxn modelId="{BD8E30A6-7660-4965-8907-09498192A6CE}" srcId="{AB093E9C-5BB1-430A-AA67-00CF5876CFAC}" destId="{1B5C01A9-A130-4350-999A-8E1FE9B90C58}" srcOrd="1" destOrd="0" parTransId="{3E7A6AD7-F85F-40AC-90C7-EF3CB344C3F8}" sibTransId="{F032D470-6AC9-412A-8CF5-0CE6F02FE395}"/>
    <dgm:cxn modelId="{FA3458B2-AAFD-4A46-B64E-9854FD02AB84}" srcId="{1366A38E-03FA-4A77-854B-D85FC0CF56F7}" destId="{1095834F-BAF1-42B9-81AD-CDC1670D4EA4}" srcOrd="2" destOrd="0" parTransId="{793C001F-485C-4A34-9E46-D571813DC91F}" sibTransId="{D219ABFF-CDFC-4076-A983-0FE79835800A}"/>
    <dgm:cxn modelId="{4110ECB5-B546-40F7-A830-3B9EF3111049}" srcId="{AB093E9C-5BB1-430A-AA67-00CF5876CFAC}" destId="{3D4B4E72-6E8E-4A17-987B-7A7D060EAFFB}" srcOrd="3" destOrd="0" parTransId="{0C8CB459-9B04-4749-9097-8E4433E591B1}" sibTransId="{596F0709-E631-446D-8165-BDCBC67DCD7B}"/>
    <dgm:cxn modelId="{2D6951B9-B7F1-4AD6-8B9A-C6E6E0DE6AC7}" srcId="{AB093E9C-5BB1-430A-AA67-00CF5876CFAC}" destId="{A4489D99-0BCC-433B-B4FF-B87C91FA7564}" srcOrd="4" destOrd="0" parTransId="{55A87F1C-8971-402B-A09C-55C0493E093B}" sibTransId="{D25CC400-E193-40A9-AAC9-BDFB87423A77}"/>
    <dgm:cxn modelId="{5EAF4BBC-A52A-44ED-BD8E-B2BF4A6106CA}" type="presOf" srcId="{7AD3EB0A-BBC6-4B9E-A182-F3C65A700CD7}" destId="{0AA405CB-CE40-4624-9F97-0B2E633C22CC}" srcOrd="0" destOrd="1" presId="urn:microsoft.com/office/officeart/2005/8/layout/chevron1"/>
    <dgm:cxn modelId="{9D5890BF-E7A5-4C13-BEFC-C544D4326F03}" srcId="{8035F3E3-0EC7-47E4-BF41-A4166E5C4BFC}" destId="{D722B006-D0BB-4B2F-9781-A4DFC1A38CAA}" srcOrd="2" destOrd="0" parTransId="{DFDA27F5-C9F9-4791-8D02-A3A6232DE1A8}" sibTransId="{1D3FFA7C-0583-4240-9878-BF26680BF41F}"/>
    <dgm:cxn modelId="{B66668CB-19C3-48F9-AD48-609F18AED6DD}" srcId="{1366A38E-03FA-4A77-854B-D85FC0CF56F7}" destId="{0E7A5176-41B8-4811-B49A-3C1718687845}" srcOrd="1" destOrd="0" parTransId="{C476F33F-3038-4799-8BEE-5BEEBBC8D84D}" sibTransId="{9AF2A342-B803-49B8-ADF8-B3ABD733B58A}"/>
    <dgm:cxn modelId="{51C53CCC-062E-43DB-B311-2517F99EB532}" type="presOf" srcId="{0E7A5176-41B8-4811-B49A-3C1718687845}" destId="{AF8C1122-A1D2-4631-B37F-2334AC4E8CF2}" srcOrd="0" destOrd="1" presId="urn:microsoft.com/office/officeart/2005/8/layout/chevron1"/>
    <dgm:cxn modelId="{6BF655D0-D767-418A-9CB7-5956861251F0}" srcId="{015E0A33-763E-4CB9-950E-27F0A2983C1A}" destId="{7AD3EB0A-BBC6-4B9E-A182-F3C65A700CD7}" srcOrd="1" destOrd="0" parTransId="{F4F94732-506C-4775-9BFF-FDDF1F12BA46}" sibTransId="{15B7A759-51CC-4199-B25C-4DAAFC180D66}"/>
    <dgm:cxn modelId="{D91FFED5-D428-490E-819A-724BB37EFF4F}" type="presOf" srcId="{AB093E9C-5BB1-430A-AA67-00CF5876CFAC}" destId="{278E2E35-5D08-43CC-BA95-9C7F3D99967E}" srcOrd="0" destOrd="0" presId="urn:microsoft.com/office/officeart/2005/8/layout/chevron1"/>
    <dgm:cxn modelId="{9A542AE0-C2E0-4600-A3E4-DED9DA85EFB2}" srcId="{D722B006-D0BB-4B2F-9781-A4DFC1A38CAA}" destId="{0594760B-8706-4167-8B86-F51EFAE4A8B9}" srcOrd="1" destOrd="0" parTransId="{C45BACA5-3053-4F59-99CE-821282213F3B}" sibTransId="{2D5B06A9-6904-4F25-9BDE-27605C238F60}"/>
    <dgm:cxn modelId="{92253BE1-5692-4321-BF67-FAB2F5AF697E}" srcId="{015E0A33-763E-4CB9-950E-27F0A2983C1A}" destId="{47730FEF-95AE-4599-92F3-19B38AD27F88}" srcOrd="0" destOrd="0" parTransId="{0AD92416-BC35-48DC-B328-134C506E35B9}" sibTransId="{E85769EB-1E7B-44E1-ACAA-6A7EA57D3DA1}"/>
    <dgm:cxn modelId="{3624E7E9-14F6-4CDA-BB62-176321802FF7}" type="presOf" srcId="{6840BC29-7926-479B-9444-0A7418EA4035}" destId="{91B0FD40-B2C2-419B-8F4C-2E9EBCD637C7}" srcOrd="0" destOrd="2" presId="urn:microsoft.com/office/officeart/2005/8/layout/chevron1"/>
    <dgm:cxn modelId="{28A182F1-3497-401D-AAD6-2BAB61756AC0}" type="presOf" srcId="{015E0A33-763E-4CB9-950E-27F0A2983C1A}" destId="{B0516AF2-0499-4DED-B5EF-5AA64BD5CA02}" srcOrd="0" destOrd="0" presId="urn:microsoft.com/office/officeart/2005/8/layout/chevron1"/>
    <dgm:cxn modelId="{8B9EA3F1-ABA4-407B-8523-214F485BB991}" type="presOf" srcId="{A4489D99-0BCC-433B-B4FF-B87C91FA7564}" destId="{61793A56-690A-4867-89BA-0F0972477995}" srcOrd="0" destOrd="4" presId="urn:microsoft.com/office/officeart/2005/8/layout/chevron1"/>
    <dgm:cxn modelId="{9B5033F9-60C6-40B8-9CBF-AA5570A8D724}" type="presOf" srcId="{EF39566F-8673-4D16-B64A-C914839F6C81}" destId="{61793A56-690A-4867-89BA-0F0972477995}" srcOrd="0" destOrd="2" presId="urn:microsoft.com/office/officeart/2005/8/layout/chevron1"/>
    <dgm:cxn modelId="{FEF4F6FA-5EED-496B-BFAB-D64680D8E073}" type="presOf" srcId="{BFBB200C-7392-4CB2-A696-A6B02C1569B5}" destId="{AF8C1122-A1D2-4631-B37F-2334AC4E8CF2}" srcOrd="0" destOrd="0" presId="urn:microsoft.com/office/officeart/2005/8/layout/chevron1"/>
    <dgm:cxn modelId="{617713FD-70E9-4026-AE64-3A38C19A269A}" type="presOf" srcId="{63D8295C-75E6-4C99-AF32-33F5F5C1DFE9}" destId="{91B0FD40-B2C2-419B-8F4C-2E9EBCD637C7}" srcOrd="0" destOrd="0" presId="urn:microsoft.com/office/officeart/2005/8/layout/chevron1"/>
    <dgm:cxn modelId="{82B18DFE-2B4A-4449-8515-F064EAB69737}" type="presOf" srcId="{47730FEF-95AE-4599-92F3-19B38AD27F88}" destId="{0AA405CB-CE40-4624-9F97-0B2E633C22CC}" srcOrd="0" destOrd="0" presId="urn:microsoft.com/office/officeart/2005/8/layout/chevron1"/>
    <dgm:cxn modelId="{0C59AB13-D642-4A67-925F-C3FAD314293C}" type="presParOf" srcId="{EEE5AAD5-4F5C-4876-81A4-DF308F9E5EEB}" destId="{F8539F92-55A4-4DB9-A253-68FDFF9495C0}" srcOrd="0" destOrd="0" presId="urn:microsoft.com/office/officeart/2005/8/layout/chevron1"/>
    <dgm:cxn modelId="{52086367-EC2E-4FA5-9C76-8300835C5544}" type="presParOf" srcId="{F8539F92-55A4-4DB9-A253-68FDFF9495C0}" destId="{73A3BD93-16D9-49C3-ACE6-9BD82DF332E8}" srcOrd="0" destOrd="0" presId="urn:microsoft.com/office/officeart/2005/8/layout/chevron1"/>
    <dgm:cxn modelId="{D31460C0-B787-450F-9242-B1D718FFA6B6}" type="presParOf" srcId="{F8539F92-55A4-4DB9-A253-68FDFF9495C0}" destId="{AF8C1122-A1D2-4631-B37F-2334AC4E8CF2}" srcOrd="1" destOrd="0" presId="urn:microsoft.com/office/officeart/2005/8/layout/chevron1"/>
    <dgm:cxn modelId="{2686D05E-8679-4B7A-A0C2-5C80DF7F16D3}" type="presParOf" srcId="{EEE5AAD5-4F5C-4876-81A4-DF308F9E5EEB}" destId="{B5D63A5E-1D0B-43EB-A5A4-E7A5C4EFA59A}" srcOrd="1" destOrd="0" presId="urn:microsoft.com/office/officeart/2005/8/layout/chevron1"/>
    <dgm:cxn modelId="{F70B2160-BD54-49DC-902E-863F5C6E3FAD}" type="presParOf" srcId="{EEE5AAD5-4F5C-4876-81A4-DF308F9E5EEB}" destId="{550EB846-FA32-417E-B82E-704C3248DB9A}" srcOrd="2" destOrd="0" presId="urn:microsoft.com/office/officeart/2005/8/layout/chevron1"/>
    <dgm:cxn modelId="{203793DB-495B-4FC6-9D53-FCAA2714A655}" type="presParOf" srcId="{550EB846-FA32-417E-B82E-704C3248DB9A}" destId="{278E2E35-5D08-43CC-BA95-9C7F3D99967E}" srcOrd="0" destOrd="0" presId="urn:microsoft.com/office/officeart/2005/8/layout/chevron1"/>
    <dgm:cxn modelId="{961EE41A-FDD8-44C7-8720-AC3CC95FA887}" type="presParOf" srcId="{550EB846-FA32-417E-B82E-704C3248DB9A}" destId="{61793A56-690A-4867-89BA-0F0972477995}" srcOrd="1" destOrd="0" presId="urn:microsoft.com/office/officeart/2005/8/layout/chevron1"/>
    <dgm:cxn modelId="{5FEB5C88-57C1-45EF-A9C2-E614C772527F}" type="presParOf" srcId="{EEE5AAD5-4F5C-4876-81A4-DF308F9E5EEB}" destId="{B0E3827E-6DF4-467F-A002-2EE4C4E51A2A}" srcOrd="3" destOrd="0" presId="urn:microsoft.com/office/officeart/2005/8/layout/chevron1"/>
    <dgm:cxn modelId="{E3EBC89B-2678-4292-93C5-2A5B05E46EA4}" type="presParOf" srcId="{EEE5AAD5-4F5C-4876-81A4-DF308F9E5EEB}" destId="{3E2370A1-6035-47B6-8FC8-1AEA9C0AD07C}" srcOrd="4" destOrd="0" presId="urn:microsoft.com/office/officeart/2005/8/layout/chevron1"/>
    <dgm:cxn modelId="{BBFD32B5-53A1-44F3-8B02-0E7572EB1DC3}" type="presParOf" srcId="{3E2370A1-6035-47B6-8FC8-1AEA9C0AD07C}" destId="{9B40A11A-DCF1-4079-B5B8-F44697132080}" srcOrd="0" destOrd="0" presId="urn:microsoft.com/office/officeart/2005/8/layout/chevron1"/>
    <dgm:cxn modelId="{72544B7E-A5AE-400F-AE9E-F0C4C1CE6D49}" type="presParOf" srcId="{3E2370A1-6035-47B6-8FC8-1AEA9C0AD07C}" destId="{91B0FD40-B2C2-419B-8F4C-2E9EBCD637C7}" srcOrd="1" destOrd="0" presId="urn:microsoft.com/office/officeart/2005/8/layout/chevron1"/>
    <dgm:cxn modelId="{CB984252-ED09-4820-A220-F76D1511E011}" type="presParOf" srcId="{EEE5AAD5-4F5C-4876-81A4-DF308F9E5EEB}" destId="{15474DA4-96D8-4C0B-A064-1FC161164C1F}" srcOrd="5" destOrd="0" presId="urn:microsoft.com/office/officeart/2005/8/layout/chevron1"/>
    <dgm:cxn modelId="{FDD9C1A0-D0E7-455F-9CBE-A1E2367DC884}" type="presParOf" srcId="{EEE5AAD5-4F5C-4876-81A4-DF308F9E5EEB}" destId="{08C208BB-0FBB-4A88-8A13-CDBDF312EB0E}" srcOrd="6" destOrd="0" presId="urn:microsoft.com/office/officeart/2005/8/layout/chevron1"/>
    <dgm:cxn modelId="{9386C3F0-786C-42BE-B358-4BC6625D90DD}" type="presParOf" srcId="{08C208BB-0FBB-4A88-8A13-CDBDF312EB0E}" destId="{B0516AF2-0499-4DED-B5EF-5AA64BD5CA02}" srcOrd="0" destOrd="0" presId="urn:microsoft.com/office/officeart/2005/8/layout/chevron1"/>
    <dgm:cxn modelId="{2B56CA5C-69E9-4E9B-9A7D-6FEDE1B55292}" type="presParOf" srcId="{08C208BB-0FBB-4A88-8A13-CDBDF312EB0E}" destId="{0AA405CB-CE40-4624-9F97-0B2E633C22CC}" srcOrd="1"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5CA2D6-A267-4F1E-B6D9-ED14188C0DA4}"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06B9D1F6-8CCD-411E-A46B-3EC822C34B0B}">
      <dgm:prSet phldrT="[Text]"/>
      <dgm:spPr/>
      <dgm:t>
        <a:bodyPr/>
        <a:lstStyle/>
        <a:p>
          <a:r>
            <a:rPr lang="en-US" b="1" dirty="0"/>
            <a:t>What defines a Target Drug (TD) for this policy?</a:t>
          </a:r>
          <a:endParaRPr lang="en-US" dirty="0"/>
        </a:p>
      </dgm:t>
    </dgm:pt>
    <dgm:pt modelId="{6AC8C30B-ADEC-4D01-988F-CB5E272E1D24}" type="parTrans" cxnId="{11C85C50-D2E9-4D0D-970B-217179D9CFA3}">
      <dgm:prSet/>
      <dgm:spPr/>
      <dgm:t>
        <a:bodyPr/>
        <a:lstStyle/>
        <a:p>
          <a:endParaRPr lang="en-US"/>
        </a:p>
      </dgm:t>
    </dgm:pt>
    <dgm:pt modelId="{AC7CF406-EDB6-407D-9C45-B3FF9E9E1FFF}" type="sibTrans" cxnId="{11C85C50-D2E9-4D0D-970B-217179D9CFA3}">
      <dgm:prSet/>
      <dgm:spPr/>
      <dgm:t>
        <a:bodyPr/>
        <a:lstStyle/>
        <a:p>
          <a:endParaRPr lang="en-US"/>
        </a:p>
      </dgm:t>
    </dgm:pt>
    <dgm:pt modelId="{17C72AF3-964E-4AE4-B2E1-28ABE9159CDB}">
      <dgm:prSet phldrT="[Text]"/>
      <dgm:spPr/>
      <dgm:t>
        <a:bodyPr/>
        <a:lstStyle/>
        <a:p>
          <a:r>
            <a:rPr lang="en-US" b="1" dirty="0"/>
            <a:t>Will every prescription for these TD require new steps?</a:t>
          </a:r>
          <a:endParaRPr lang="en-US" dirty="0"/>
        </a:p>
      </dgm:t>
    </dgm:pt>
    <dgm:pt modelId="{8EE405C3-2712-49AA-A15F-4EF6809B5BCF}" type="parTrans" cxnId="{E9988318-B619-425A-95B7-90116959CAA4}">
      <dgm:prSet/>
      <dgm:spPr/>
      <dgm:t>
        <a:bodyPr/>
        <a:lstStyle/>
        <a:p>
          <a:endParaRPr lang="en-US"/>
        </a:p>
      </dgm:t>
    </dgm:pt>
    <dgm:pt modelId="{1CDF6E32-4299-4D52-ADA3-DDD0E4B116EF}" type="sibTrans" cxnId="{E9988318-B619-425A-95B7-90116959CAA4}">
      <dgm:prSet/>
      <dgm:spPr/>
      <dgm:t>
        <a:bodyPr/>
        <a:lstStyle/>
        <a:p>
          <a:endParaRPr lang="en-US"/>
        </a:p>
      </dgm:t>
    </dgm:pt>
    <dgm:pt modelId="{2A1C2C73-EB79-4D05-84DD-CE42106A7AF8}">
      <dgm:prSet phldrT="[Text]" custT="1"/>
      <dgm:spPr/>
      <dgm:t>
        <a:bodyPr/>
        <a:lstStyle/>
        <a:p>
          <a:r>
            <a:rPr lang="en-US" sz="1800" dirty="0">
              <a:solidFill>
                <a:schemeClr val="tx2"/>
              </a:solidFill>
            </a:rPr>
            <a:t>Yes</a:t>
          </a:r>
          <a:r>
            <a:rPr lang="en-US" sz="1800" dirty="0"/>
            <a:t>	</a:t>
          </a:r>
        </a:p>
      </dgm:t>
    </dgm:pt>
    <dgm:pt modelId="{10442385-504F-4791-ACC7-4741857B0F07}" type="parTrans" cxnId="{457F95AF-185E-4A0F-A121-51494773F429}">
      <dgm:prSet/>
      <dgm:spPr/>
      <dgm:t>
        <a:bodyPr/>
        <a:lstStyle/>
        <a:p>
          <a:endParaRPr lang="en-US"/>
        </a:p>
      </dgm:t>
    </dgm:pt>
    <dgm:pt modelId="{E1568CCA-37A0-46AE-A960-F0A07968BAFE}" type="sibTrans" cxnId="{457F95AF-185E-4A0F-A121-51494773F429}">
      <dgm:prSet/>
      <dgm:spPr/>
      <dgm:t>
        <a:bodyPr/>
        <a:lstStyle/>
        <a:p>
          <a:endParaRPr lang="en-US"/>
        </a:p>
      </dgm:t>
    </dgm:pt>
    <dgm:pt modelId="{88A3DE45-D28E-4DA7-8E76-0A4A124C390A}">
      <dgm:prSet custT="1"/>
      <dgm:spPr/>
      <dgm:t>
        <a:bodyPr/>
        <a:lstStyle/>
        <a:p>
          <a:r>
            <a:rPr lang="en-US" sz="1800" dirty="0">
              <a:solidFill>
                <a:schemeClr val="tx2"/>
              </a:solidFill>
            </a:rPr>
            <a:t>Hydromorphone </a:t>
          </a:r>
        </a:p>
      </dgm:t>
    </dgm:pt>
    <dgm:pt modelId="{9C538469-CF4E-494A-B0E3-7DA6203CCCE0}" type="parTrans" cxnId="{AB96E4D2-0B3B-4B69-9FE1-DCABB43D55E1}">
      <dgm:prSet/>
      <dgm:spPr/>
      <dgm:t>
        <a:bodyPr/>
        <a:lstStyle/>
        <a:p>
          <a:endParaRPr lang="en-US"/>
        </a:p>
      </dgm:t>
    </dgm:pt>
    <dgm:pt modelId="{0A1C29E2-FA85-4B08-A7E4-93C7A458B501}" type="sibTrans" cxnId="{AB96E4D2-0B3B-4B69-9FE1-DCABB43D55E1}">
      <dgm:prSet/>
      <dgm:spPr/>
      <dgm:t>
        <a:bodyPr/>
        <a:lstStyle/>
        <a:p>
          <a:endParaRPr lang="en-US"/>
        </a:p>
      </dgm:t>
    </dgm:pt>
    <dgm:pt modelId="{29447E8E-34CB-4EC3-A5F0-D7CEF54A9C47}">
      <dgm:prSet custT="1"/>
      <dgm:spPr/>
      <dgm:t>
        <a:bodyPr/>
        <a:lstStyle/>
        <a:p>
          <a:r>
            <a:rPr lang="en-US" sz="1800" dirty="0">
              <a:solidFill>
                <a:schemeClr val="tx2"/>
              </a:solidFill>
            </a:rPr>
            <a:t>Methadone </a:t>
          </a:r>
        </a:p>
      </dgm:t>
    </dgm:pt>
    <dgm:pt modelId="{E5F0DC7D-66A0-46DE-9493-E002CB8D6BD1}" type="parTrans" cxnId="{1E54D7F5-5FFC-4778-AC47-87D3B67989F7}">
      <dgm:prSet/>
      <dgm:spPr/>
      <dgm:t>
        <a:bodyPr/>
        <a:lstStyle/>
        <a:p>
          <a:endParaRPr lang="en-US"/>
        </a:p>
      </dgm:t>
    </dgm:pt>
    <dgm:pt modelId="{4877B76F-BFA3-4548-92A1-54C1D95868A9}" type="sibTrans" cxnId="{1E54D7F5-5FFC-4778-AC47-87D3B67989F7}">
      <dgm:prSet/>
      <dgm:spPr/>
      <dgm:t>
        <a:bodyPr/>
        <a:lstStyle/>
        <a:p>
          <a:endParaRPr lang="en-US"/>
        </a:p>
      </dgm:t>
    </dgm:pt>
    <dgm:pt modelId="{4ADA354A-0842-41BB-A02F-DF9E0631AEE8}">
      <dgm:prSet custT="1"/>
      <dgm:spPr/>
      <dgm:t>
        <a:bodyPr/>
        <a:lstStyle/>
        <a:p>
          <a:r>
            <a:rPr lang="en-US" sz="1800" u="none" dirty="0">
              <a:solidFill>
                <a:schemeClr val="tx2"/>
              </a:solidFill>
            </a:rPr>
            <a:t>Pharmacy staff will be required to document TD GFD refusals in the patient comments for every refused prescription</a:t>
          </a:r>
        </a:p>
      </dgm:t>
    </dgm:pt>
    <dgm:pt modelId="{617C2CEA-E577-494B-8AA5-A071C03DCD0B}" type="parTrans" cxnId="{2812EA66-8147-4B22-B7A4-74E1BF44F45C}">
      <dgm:prSet/>
      <dgm:spPr/>
      <dgm:t>
        <a:bodyPr/>
        <a:lstStyle/>
        <a:p>
          <a:endParaRPr lang="en-US"/>
        </a:p>
      </dgm:t>
    </dgm:pt>
    <dgm:pt modelId="{0D9B80D8-790C-49B0-9DB7-ABACECC75B5F}" type="sibTrans" cxnId="{2812EA66-8147-4B22-B7A4-74E1BF44F45C}">
      <dgm:prSet/>
      <dgm:spPr/>
      <dgm:t>
        <a:bodyPr/>
        <a:lstStyle/>
        <a:p>
          <a:endParaRPr lang="en-US"/>
        </a:p>
      </dgm:t>
    </dgm:pt>
    <dgm:pt modelId="{7484370C-946C-45AF-9FB3-7D9DA9DEA025}">
      <dgm:prSet custT="1"/>
      <dgm:spPr/>
      <dgm:t>
        <a:bodyPr/>
        <a:lstStyle/>
        <a:p>
          <a:r>
            <a:rPr lang="en-US" sz="1800" dirty="0">
              <a:solidFill>
                <a:schemeClr val="tx2"/>
              </a:solidFill>
            </a:rPr>
            <a:t>Complete the checklist for these prescriptions</a:t>
          </a:r>
        </a:p>
      </dgm:t>
    </dgm:pt>
    <dgm:pt modelId="{06EEEB63-DAD0-4FAF-A474-48103D4ADD5D}" type="parTrans" cxnId="{D6344072-4C06-476A-AF87-47CA8C10E8CD}">
      <dgm:prSet/>
      <dgm:spPr/>
      <dgm:t>
        <a:bodyPr/>
        <a:lstStyle/>
        <a:p>
          <a:endParaRPr lang="en-US"/>
        </a:p>
      </dgm:t>
    </dgm:pt>
    <dgm:pt modelId="{8F34EE11-0AAE-48F6-A32F-8B89C3C1E83D}" type="sibTrans" cxnId="{D6344072-4C06-476A-AF87-47CA8C10E8CD}">
      <dgm:prSet/>
      <dgm:spPr/>
      <dgm:t>
        <a:bodyPr/>
        <a:lstStyle/>
        <a:p>
          <a:endParaRPr lang="en-US"/>
        </a:p>
      </dgm:t>
    </dgm:pt>
    <dgm:pt modelId="{1CFBC07B-3518-4908-B283-7EF11586298D}">
      <dgm:prSet custT="1"/>
      <dgm:spPr/>
      <dgm:t>
        <a:bodyPr/>
        <a:lstStyle/>
        <a:p>
          <a:endParaRPr lang="en-US" sz="800" dirty="0"/>
        </a:p>
      </dgm:t>
    </dgm:pt>
    <dgm:pt modelId="{7DC246E3-88EC-4B39-B0CF-90811F9279A1}" type="parTrans" cxnId="{0781D25B-5EDD-45EF-AED6-B74789B77FA7}">
      <dgm:prSet/>
      <dgm:spPr/>
      <dgm:t>
        <a:bodyPr/>
        <a:lstStyle/>
        <a:p>
          <a:endParaRPr lang="en-US"/>
        </a:p>
      </dgm:t>
    </dgm:pt>
    <dgm:pt modelId="{93CD5881-605B-4411-8467-1FA89F5F82EA}" type="sibTrans" cxnId="{0781D25B-5EDD-45EF-AED6-B74789B77FA7}">
      <dgm:prSet/>
      <dgm:spPr/>
      <dgm:t>
        <a:bodyPr/>
        <a:lstStyle/>
        <a:p>
          <a:endParaRPr lang="en-US"/>
        </a:p>
      </dgm:t>
    </dgm:pt>
    <dgm:pt modelId="{43BAC163-C297-47F9-B9AA-25244ECE637C}">
      <dgm:prSet custT="1"/>
      <dgm:spPr/>
      <dgm:t>
        <a:bodyPr/>
        <a:lstStyle/>
        <a:p>
          <a:r>
            <a:rPr lang="en-US" sz="1800" dirty="0">
              <a:solidFill>
                <a:schemeClr val="tx2"/>
              </a:solidFill>
            </a:rPr>
            <a:t>Communicate to patient the additional processing time</a:t>
          </a:r>
        </a:p>
      </dgm:t>
    </dgm:pt>
    <dgm:pt modelId="{FABF9460-95C1-4963-923F-63905EF109CD}" type="parTrans" cxnId="{C37CC3FA-AC16-4EA8-98D7-BB78E2F6FA6F}">
      <dgm:prSet/>
      <dgm:spPr/>
      <dgm:t>
        <a:bodyPr/>
        <a:lstStyle/>
        <a:p>
          <a:endParaRPr lang="en-US"/>
        </a:p>
      </dgm:t>
    </dgm:pt>
    <dgm:pt modelId="{EF4F92EB-B9E8-49DD-8F26-294D1730B8B8}" type="sibTrans" cxnId="{C37CC3FA-AC16-4EA8-98D7-BB78E2F6FA6F}">
      <dgm:prSet/>
      <dgm:spPr/>
      <dgm:t>
        <a:bodyPr/>
        <a:lstStyle/>
        <a:p>
          <a:endParaRPr lang="en-US"/>
        </a:p>
      </dgm:t>
    </dgm:pt>
    <dgm:pt modelId="{FEAC9865-4878-4E24-BD57-8689F6A6FF84}">
      <dgm:prSet custT="1"/>
      <dgm:spPr/>
      <dgm:t>
        <a:bodyPr/>
        <a:lstStyle/>
        <a:p>
          <a:r>
            <a:rPr lang="en-US" sz="1800" dirty="0">
              <a:solidFill>
                <a:schemeClr val="tx2"/>
              </a:solidFill>
            </a:rPr>
            <a:t>Other (optional and selected by district)</a:t>
          </a:r>
        </a:p>
      </dgm:t>
    </dgm:pt>
    <dgm:pt modelId="{82780513-2A22-4E12-BD1A-C79E42660C6C}" type="parTrans" cxnId="{C19F188A-7417-4C19-8C16-DC3B88A70BED}">
      <dgm:prSet/>
      <dgm:spPr/>
      <dgm:t>
        <a:bodyPr/>
        <a:lstStyle/>
        <a:p>
          <a:endParaRPr lang="en-US"/>
        </a:p>
      </dgm:t>
    </dgm:pt>
    <dgm:pt modelId="{A8AD2A7B-7968-4C20-9EB3-5C1688FC3672}" type="sibTrans" cxnId="{C19F188A-7417-4C19-8C16-DC3B88A70BED}">
      <dgm:prSet/>
      <dgm:spPr/>
      <dgm:t>
        <a:bodyPr/>
        <a:lstStyle/>
        <a:p>
          <a:endParaRPr lang="en-US"/>
        </a:p>
      </dgm:t>
    </dgm:pt>
    <dgm:pt modelId="{E935525B-3C4E-4D28-B772-748E31300AD5}">
      <dgm:prSet/>
      <dgm:spPr/>
      <dgm:t>
        <a:bodyPr/>
        <a:lstStyle/>
        <a:p>
          <a:r>
            <a:rPr lang="en-US" b="1" dirty="0"/>
            <a:t>What are the new required steps?</a:t>
          </a:r>
          <a:endParaRPr lang="en-US" dirty="0"/>
        </a:p>
      </dgm:t>
    </dgm:pt>
    <dgm:pt modelId="{EB7235D9-9C28-487F-974D-3E5C82771209}" type="sibTrans" cxnId="{637247EB-FB06-4958-9A47-C24EE86A8DD7}">
      <dgm:prSet/>
      <dgm:spPr/>
      <dgm:t>
        <a:bodyPr/>
        <a:lstStyle/>
        <a:p>
          <a:endParaRPr lang="en-US"/>
        </a:p>
      </dgm:t>
    </dgm:pt>
    <dgm:pt modelId="{15FB3EEE-F388-4002-8BA4-9012344972E9}" type="parTrans" cxnId="{637247EB-FB06-4958-9A47-C24EE86A8DD7}">
      <dgm:prSet/>
      <dgm:spPr/>
      <dgm:t>
        <a:bodyPr/>
        <a:lstStyle/>
        <a:p>
          <a:endParaRPr lang="en-US"/>
        </a:p>
      </dgm:t>
    </dgm:pt>
    <dgm:pt modelId="{F7C64671-6D49-4A26-BC98-F34235BE2EBB}">
      <dgm:prSet phldrT="[Text]" custT="1"/>
      <dgm:spPr/>
      <dgm:t>
        <a:bodyPr/>
        <a:lstStyle/>
        <a:p>
          <a:r>
            <a:rPr lang="en-US" sz="1800" dirty="0">
              <a:solidFill>
                <a:schemeClr val="tx2"/>
              </a:solidFill>
            </a:rPr>
            <a:t>TD is single ingredient C-II drug in the family of:</a:t>
          </a:r>
        </a:p>
      </dgm:t>
    </dgm:pt>
    <dgm:pt modelId="{761EB4ED-D5DC-4A61-B08C-F0C1855D945A}" type="parTrans" cxnId="{E3BC0376-67F8-405D-B24C-91D7728AB28D}">
      <dgm:prSet/>
      <dgm:spPr/>
      <dgm:t>
        <a:bodyPr/>
        <a:lstStyle/>
        <a:p>
          <a:endParaRPr lang="en-US"/>
        </a:p>
      </dgm:t>
    </dgm:pt>
    <dgm:pt modelId="{86F9CCCA-D44E-470A-9AE6-4378D1D4E440}" type="sibTrans" cxnId="{E3BC0376-67F8-405D-B24C-91D7728AB28D}">
      <dgm:prSet/>
      <dgm:spPr/>
      <dgm:t>
        <a:bodyPr/>
        <a:lstStyle/>
        <a:p>
          <a:endParaRPr lang="en-US"/>
        </a:p>
      </dgm:t>
    </dgm:pt>
    <dgm:pt modelId="{A2C09A84-AFE7-4ED6-85AD-BC004AD732CE}">
      <dgm:prSet phldrT="[Text]" custT="1"/>
      <dgm:spPr/>
      <dgm:t>
        <a:bodyPr/>
        <a:lstStyle/>
        <a:p>
          <a:r>
            <a:rPr lang="en-US" sz="1800" dirty="0">
              <a:solidFill>
                <a:schemeClr val="tx2"/>
              </a:solidFill>
            </a:rPr>
            <a:t>Oxycodone </a:t>
          </a:r>
        </a:p>
      </dgm:t>
    </dgm:pt>
    <dgm:pt modelId="{CC4104C7-5688-473F-8750-8593E1F30B09}" type="parTrans" cxnId="{4A78BF24-5049-45CB-8F74-44C9C49B9897}">
      <dgm:prSet/>
      <dgm:spPr/>
      <dgm:t>
        <a:bodyPr/>
        <a:lstStyle/>
        <a:p>
          <a:endParaRPr lang="en-US"/>
        </a:p>
      </dgm:t>
    </dgm:pt>
    <dgm:pt modelId="{EBE1325D-9D65-4BBD-8D29-35118070996B}" type="sibTrans" cxnId="{4A78BF24-5049-45CB-8F74-44C9C49B9897}">
      <dgm:prSet/>
      <dgm:spPr/>
      <dgm:t>
        <a:bodyPr/>
        <a:lstStyle/>
        <a:p>
          <a:endParaRPr lang="en-US"/>
        </a:p>
      </dgm:t>
    </dgm:pt>
    <dgm:pt modelId="{1D26AC87-3D39-4B95-A373-982C05045F6A}" type="pres">
      <dgm:prSet presAssocID="{6F5CA2D6-A267-4F1E-B6D9-ED14188C0DA4}" presName="linear" presStyleCnt="0">
        <dgm:presLayoutVars>
          <dgm:animLvl val="lvl"/>
          <dgm:resizeHandles val="exact"/>
        </dgm:presLayoutVars>
      </dgm:prSet>
      <dgm:spPr/>
    </dgm:pt>
    <dgm:pt modelId="{201E8DD7-596E-46E4-92F0-1D46513EFE1F}" type="pres">
      <dgm:prSet presAssocID="{06B9D1F6-8CCD-411E-A46B-3EC822C34B0B}" presName="parentText" presStyleLbl="node1" presStyleIdx="0" presStyleCnt="3" custLinFactNeighborY="-1109">
        <dgm:presLayoutVars>
          <dgm:chMax val="0"/>
          <dgm:bulletEnabled val="1"/>
        </dgm:presLayoutVars>
      </dgm:prSet>
      <dgm:spPr/>
    </dgm:pt>
    <dgm:pt modelId="{C4440ACF-946E-40BC-B1F5-8487625C5246}" type="pres">
      <dgm:prSet presAssocID="{06B9D1F6-8CCD-411E-A46B-3EC822C34B0B}" presName="childText" presStyleLbl="revTx" presStyleIdx="0" presStyleCnt="3">
        <dgm:presLayoutVars>
          <dgm:bulletEnabled val="1"/>
        </dgm:presLayoutVars>
      </dgm:prSet>
      <dgm:spPr/>
    </dgm:pt>
    <dgm:pt modelId="{57B7FEE9-B766-4BEE-B8F1-7A8E8DBB67BA}" type="pres">
      <dgm:prSet presAssocID="{17C72AF3-964E-4AE4-B2E1-28ABE9159CDB}" presName="parentText" presStyleLbl="node1" presStyleIdx="1" presStyleCnt="3" custLinFactNeighborY="-25352">
        <dgm:presLayoutVars>
          <dgm:chMax val="0"/>
          <dgm:bulletEnabled val="1"/>
        </dgm:presLayoutVars>
      </dgm:prSet>
      <dgm:spPr/>
    </dgm:pt>
    <dgm:pt modelId="{6AC22D58-C875-4699-BC6A-233E1DD377BD}" type="pres">
      <dgm:prSet presAssocID="{17C72AF3-964E-4AE4-B2E1-28ABE9159CDB}" presName="childText" presStyleLbl="revTx" presStyleIdx="1" presStyleCnt="3">
        <dgm:presLayoutVars>
          <dgm:bulletEnabled val="1"/>
        </dgm:presLayoutVars>
      </dgm:prSet>
      <dgm:spPr/>
    </dgm:pt>
    <dgm:pt modelId="{235C14C4-5A52-45AB-AA83-0042CC78E608}" type="pres">
      <dgm:prSet presAssocID="{E935525B-3C4E-4D28-B772-748E31300AD5}" presName="parentText" presStyleLbl="node1" presStyleIdx="2" presStyleCnt="3">
        <dgm:presLayoutVars>
          <dgm:chMax val="0"/>
          <dgm:bulletEnabled val="1"/>
        </dgm:presLayoutVars>
      </dgm:prSet>
      <dgm:spPr/>
    </dgm:pt>
    <dgm:pt modelId="{EB33EBBE-3017-4341-AB88-847E8714C871}" type="pres">
      <dgm:prSet presAssocID="{E935525B-3C4E-4D28-B772-748E31300AD5}" presName="childText" presStyleLbl="revTx" presStyleIdx="2" presStyleCnt="3">
        <dgm:presLayoutVars>
          <dgm:bulletEnabled val="1"/>
        </dgm:presLayoutVars>
      </dgm:prSet>
      <dgm:spPr/>
    </dgm:pt>
  </dgm:ptLst>
  <dgm:cxnLst>
    <dgm:cxn modelId="{E9988318-B619-425A-95B7-90116959CAA4}" srcId="{6F5CA2D6-A267-4F1E-B6D9-ED14188C0DA4}" destId="{17C72AF3-964E-4AE4-B2E1-28ABE9159CDB}" srcOrd="1" destOrd="0" parTransId="{8EE405C3-2712-49AA-A15F-4EF6809B5BCF}" sibTransId="{1CDF6E32-4299-4D52-ADA3-DDD0E4B116EF}"/>
    <dgm:cxn modelId="{B394DA18-761A-41C8-9B8D-F6A53017D4D0}" type="presOf" srcId="{4ADA354A-0842-41BB-A02F-DF9E0631AEE8}" destId="{EB33EBBE-3017-4341-AB88-847E8714C871}" srcOrd="0" destOrd="0" presId="urn:microsoft.com/office/officeart/2005/8/layout/vList2"/>
    <dgm:cxn modelId="{4A78BF24-5049-45CB-8F74-44C9C49B9897}" srcId="{F7C64671-6D49-4A26-BC98-F34235BE2EBB}" destId="{A2C09A84-AFE7-4ED6-85AD-BC004AD732CE}" srcOrd="0" destOrd="0" parTransId="{CC4104C7-5688-473F-8750-8593E1F30B09}" sibTransId="{EBE1325D-9D65-4BBD-8D29-35118070996B}"/>
    <dgm:cxn modelId="{9ACBF129-72F3-454A-931C-886FC6A3396D}" type="presOf" srcId="{A2C09A84-AFE7-4ED6-85AD-BC004AD732CE}" destId="{C4440ACF-946E-40BC-B1F5-8487625C5246}" srcOrd="0" destOrd="1" presId="urn:microsoft.com/office/officeart/2005/8/layout/vList2"/>
    <dgm:cxn modelId="{EB7F172C-0352-464A-9A85-651A66152FC0}" type="presOf" srcId="{E935525B-3C4E-4D28-B772-748E31300AD5}" destId="{235C14C4-5A52-45AB-AA83-0042CC78E608}" srcOrd="0" destOrd="0" presId="urn:microsoft.com/office/officeart/2005/8/layout/vList2"/>
    <dgm:cxn modelId="{92EDA53F-3FDD-4E08-B7DC-5EAE51D12099}" type="presOf" srcId="{17C72AF3-964E-4AE4-B2E1-28ABE9159CDB}" destId="{57B7FEE9-B766-4BEE-B8F1-7A8E8DBB67BA}" srcOrd="0" destOrd="0" presId="urn:microsoft.com/office/officeart/2005/8/layout/vList2"/>
    <dgm:cxn modelId="{0781D25B-5EDD-45EF-AED6-B74789B77FA7}" srcId="{06B9D1F6-8CCD-411E-A46B-3EC822C34B0B}" destId="{1CFBC07B-3518-4908-B283-7EF11586298D}" srcOrd="1" destOrd="0" parTransId="{7DC246E3-88EC-4B39-B0CF-90811F9279A1}" sibTransId="{93CD5881-605B-4411-8467-1FA89F5F82EA}"/>
    <dgm:cxn modelId="{2812EA66-8147-4B22-B7A4-74E1BF44F45C}" srcId="{E935525B-3C4E-4D28-B772-748E31300AD5}" destId="{4ADA354A-0842-41BB-A02F-DF9E0631AEE8}" srcOrd="0" destOrd="0" parTransId="{617C2CEA-E577-494B-8AA5-A071C03DCD0B}" sibTransId="{0D9B80D8-790C-49B0-9DB7-ABACECC75B5F}"/>
    <dgm:cxn modelId="{11C85C50-D2E9-4D0D-970B-217179D9CFA3}" srcId="{6F5CA2D6-A267-4F1E-B6D9-ED14188C0DA4}" destId="{06B9D1F6-8CCD-411E-A46B-3EC822C34B0B}" srcOrd="0" destOrd="0" parTransId="{6AC8C30B-ADEC-4D01-988F-CB5E272E1D24}" sibTransId="{AC7CF406-EDB6-407D-9C45-B3FF9E9E1FFF}"/>
    <dgm:cxn modelId="{D6344072-4C06-476A-AF87-47CA8C10E8CD}" srcId="{E935525B-3C4E-4D28-B772-748E31300AD5}" destId="{7484370C-946C-45AF-9FB3-7D9DA9DEA025}" srcOrd="1" destOrd="0" parTransId="{06EEEB63-DAD0-4FAF-A474-48103D4ADD5D}" sibTransId="{8F34EE11-0AAE-48F6-A32F-8B89C3C1E83D}"/>
    <dgm:cxn modelId="{E3BC0376-67F8-405D-B24C-91D7728AB28D}" srcId="{06B9D1F6-8CCD-411E-A46B-3EC822C34B0B}" destId="{F7C64671-6D49-4A26-BC98-F34235BE2EBB}" srcOrd="0" destOrd="0" parTransId="{761EB4ED-D5DC-4A61-B08C-F0C1855D945A}" sibTransId="{86F9CCCA-D44E-470A-9AE6-4378D1D4E440}"/>
    <dgm:cxn modelId="{440B8756-F877-48C9-AE96-0CF9E200A4CD}" type="presOf" srcId="{2A1C2C73-EB79-4D05-84DD-CE42106A7AF8}" destId="{6AC22D58-C875-4699-BC6A-233E1DD377BD}" srcOrd="0" destOrd="0" presId="urn:microsoft.com/office/officeart/2005/8/layout/vList2"/>
    <dgm:cxn modelId="{6FCE2258-8958-4864-A9B6-EE2F71DCF227}" type="presOf" srcId="{F7C64671-6D49-4A26-BC98-F34235BE2EBB}" destId="{C4440ACF-946E-40BC-B1F5-8487625C5246}" srcOrd="0" destOrd="0" presId="urn:microsoft.com/office/officeart/2005/8/layout/vList2"/>
    <dgm:cxn modelId="{9DFF825A-0012-4D6B-83F3-79B8F3C19B55}" type="presOf" srcId="{6F5CA2D6-A267-4F1E-B6D9-ED14188C0DA4}" destId="{1D26AC87-3D39-4B95-A373-982C05045F6A}" srcOrd="0" destOrd="0" presId="urn:microsoft.com/office/officeart/2005/8/layout/vList2"/>
    <dgm:cxn modelId="{19328284-9FA0-4264-9043-D5022E81513C}" type="presOf" srcId="{29447E8E-34CB-4EC3-A5F0-D7CEF54A9C47}" destId="{C4440ACF-946E-40BC-B1F5-8487625C5246}" srcOrd="0" destOrd="3" presId="urn:microsoft.com/office/officeart/2005/8/layout/vList2"/>
    <dgm:cxn modelId="{C19F188A-7417-4C19-8C16-DC3B88A70BED}" srcId="{F7C64671-6D49-4A26-BC98-F34235BE2EBB}" destId="{FEAC9865-4878-4E24-BD57-8689F6A6FF84}" srcOrd="3" destOrd="0" parTransId="{82780513-2A22-4E12-BD1A-C79E42660C6C}" sibTransId="{A8AD2A7B-7968-4C20-9EB3-5C1688FC3672}"/>
    <dgm:cxn modelId="{B885A89C-1B1F-467E-9E97-C32CF0B5D2F6}" type="presOf" srcId="{1CFBC07B-3518-4908-B283-7EF11586298D}" destId="{C4440ACF-946E-40BC-B1F5-8487625C5246}" srcOrd="0" destOrd="5" presId="urn:microsoft.com/office/officeart/2005/8/layout/vList2"/>
    <dgm:cxn modelId="{5D9254AD-0D55-4664-ACA6-A9AA91118700}" type="presOf" srcId="{7484370C-946C-45AF-9FB3-7D9DA9DEA025}" destId="{EB33EBBE-3017-4341-AB88-847E8714C871}" srcOrd="0" destOrd="1" presId="urn:microsoft.com/office/officeart/2005/8/layout/vList2"/>
    <dgm:cxn modelId="{457F95AF-185E-4A0F-A121-51494773F429}" srcId="{17C72AF3-964E-4AE4-B2E1-28ABE9159CDB}" destId="{2A1C2C73-EB79-4D05-84DD-CE42106A7AF8}" srcOrd="0" destOrd="0" parTransId="{10442385-504F-4791-ACC7-4741857B0F07}" sibTransId="{E1568CCA-37A0-46AE-A960-F0A07968BAFE}"/>
    <dgm:cxn modelId="{9AFF68BC-7574-4CAF-B8BA-72544E4C5000}" type="presOf" srcId="{06B9D1F6-8CCD-411E-A46B-3EC822C34B0B}" destId="{201E8DD7-596E-46E4-92F0-1D46513EFE1F}" srcOrd="0" destOrd="0" presId="urn:microsoft.com/office/officeart/2005/8/layout/vList2"/>
    <dgm:cxn modelId="{30689CC5-7259-41BC-870B-344016FAA616}" type="presOf" srcId="{FEAC9865-4878-4E24-BD57-8689F6A6FF84}" destId="{C4440ACF-946E-40BC-B1F5-8487625C5246}" srcOrd="0" destOrd="4" presId="urn:microsoft.com/office/officeart/2005/8/layout/vList2"/>
    <dgm:cxn modelId="{CF21F3C9-A342-46E1-99BE-35DE3C99C212}" type="presOf" srcId="{88A3DE45-D28E-4DA7-8E76-0A4A124C390A}" destId="{C4440ACF-946E-40BC-B1F5-8487625C5246}" srcOrd="0" destOrd="2" presId="urn:microsoft.com/office/officeart/2005/8/layout/vList2"/>
    <dgm:cxn modelId="{AB96E4D2-0B3B-4B69-9FE1-DCABB43D55E1}" srcId="{F7C64671-6D49-4A26-BC98-F34235BE2EBB}" destId="{88A3DE45-D28E-4DA7-8E76-0A4A124C390A}" srcOrd="1" destOrd="0" parTransId="{9C538469-CF4E-494A-B0E3-7DA6203CCCE0}" sibTransId="{0A1C29E2-FA85-4B08-A7E4-93C7A458B501}"/>
    <dgm:cxn modelId="{637247EB-FB06-4958-9A47-C24EE86A8DD7}" srcId="{6F5CA2D6-A267-4F1E-B6D9-ED14188C0DA4}" destId="{E935525B-3C4E-4D28-B772-748E31300AD5}" srcOrd="2" destOrd="0" parTransId="{15FB3EEE-F388-4002-8BA4-9012344972E9}" sibTransId="{EB7235D9-9C28-487F-974D-3E5C82771209}"/>
    <dgm:cxn modelId="{1E54D7F5-5FFC-4778-AC47-87D3B67989F7}" srcId="{F7C64671-6D49-4A26-BC98-F34235BE2EBB}" destId="{29447E8E-34CB-4EC3-A5F0-D7CEF54A9C47}" srcOrd="2" destOrd="0" parTransId="{E5F0DC7D-66A0-46DE-9493-E002CB8D6BD1}" sibTransId="{4877B76F-BFA3-4548-92A1-54C1D95868A9}"/>
    <dgm:cxn modelId="{AB46D4F9-91FF-416F-9ABD-68B06C0D1819}" type="presOf" srcId="{43BAC163-C297-47F9-B9AA-25244ECE637C}" destId="{EB33EBBE-3017-4341-AB88-847E8714C871}" srcOrd="0" destOrd="2" presId="urn:microsoft.com/office/officeart/2005/8/layout/vList2"/>
    <dgm:cxn modelId="{C37CC3FA-AC16-4EA8-98D7-BB78E2F6FA6F}" srcId="{E935525B-3C4E-4D28-B772-748E31300AD5}" destId="{43BAC163-C297-47F9-B9AA-25244ECE637C}" srcOrd="2" destOrd="0" parTransId="{FABF9460-95C1-4963-923F-63905EF109CD}" sibTransId="{EF4F92EB-B9E8-49DD-8F26-294D1730B8B8}"/>
    <dgm:cxn modelId="{1DAA0E60-8686-49B9-9713-357F4926E7AC}" type="presParOf" srcId="{1D26AC87-3D39-4B95-A373-982C05045F6A}" destId="{201E8DD7-596E-46E4-92F0-1D46513EFE1F}" srcOrd="0" destOrd="0" presId="urn:microsoft.com/office/officeart/2005/8/layout/vList2"/>
    <dgm:cxn modelId="{7103E4CF-1989-41FA-9F43-6C6E4E669D30}" type="presParOf" srcId="{1D26AC87-3D39-4B95-A373-982C05045F6A}" destId="{C4440ACF-946E-40BC-B1F5-8487625C5246}" srcOrd="1" destOrd="0" presId="urn:microsoft.com/office/officeart/2005/8/layout/vList2"/>
    <dgm:cxn modelId="{59BA5820-D629-40E4-B039-DE429823D25D}" type="presParOf" srcId="{1D26AC87-3D39-4B95-A373-982C05045F6A}" destId="{57B7FEE9-B766-4BEE-B8F1-7A8E8DBB67BA}" srcOrd="2" destOrd="0" presId="urn:microsoft.com/office/officeart/2005/8/layout/vList2"/>
    <dgm:cxn modelId="{30E22F83-2F07-4FBC-A416-B99AEDD4D5EC}" type="presParOf" srcId="{1D26AC87-3D39-4B95-A373-982C05045F6A}" destId="{6AC22D58-C875-4699-BC6A-233E1DD377BD}" srcOrd="3" destOrd="0" presId="urn:microsoft.com/office/officeart/2005/8/layout/vList2"/>
    <dgm:cxn modelId="{E2C61DF3-D29C-467D-A1BC-EC96BFF4F5A1}" type="presParOf" srcId="{1D26AC87-3D39-4B95-A373-982C05045F6A}" destId="{235C14C4-5A52-45AB-AA83-0042CC78E608}" srcOrd="4" destOrd="0" presId="urn:microsoft.com/office/officeart/2005/8/layout/vList2"/>
    <dgm:cxn modelId="{143F0AA7-82BD-4D5D-94FF-547F28D85810}" type="presParOf" srcId="{1D26AC87-3D39-4B95-A373-982C05045F6A}" destId="{EB33EBBE-3017-4341-AB88-847E8714C871}" srcOrd="5" destOrd="0" presId="urn:microsoft.com/office/officeart/2005/8/layout/vList2"/>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22247-911B-4336-856B-878979D35109}">
      <dsp:nvSpPr>
        <dsp:cNvPr id="0" name=""/>
        <dsp:cNvSpPr/>
      </dsp:nvSpPr>
      <dsp:spPr>
        <a:xfrm>
          <a:off x="166145" y="743589"/>
          <a:ext cx="1755200" cy="750613"/>
        </a:xfrm>
        <a:prstGeom prst="roundRect">
          <a:avLst>
            <a:gd name="adj" fmla="val 10000"/>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Shared Responsibility: Technician</a:t>
          </a:r>
        </a:p>
      </dsp:txBody>
      <dsp:txXfrm>
        <a:off x="188130" y="765574"/>
        <a:ext cx="1711230" cy="706643"/>
      </dsp:txXfrm>
    </dsp:sp>
    <dsp:sp modelId="{C53BE06A-F458-4815-8B0B-EFEED856EA92}">
      <dsp:nvSpPr>
        <dsp:cNvPr id="0" name=""/>
        <dsp:cNvSpPr/>
      </dsp:nvSpPr>
      <dsp:spPr>
        <a:xfrm rot="21597395">
          <a:off x="2065513" y="900368"/>
          <a:ext cx="295359" cy="43528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a:off x="2065513" y="987460"/>
        <a:ext cx="206751" cy="261173"/>
      </dsp:txXfrm>
    </dsp:sp>
    <dsp:sp modelId="{F6214C91-0CD2-4059-A817-BD4B0AA289A9}">
      <dsp:nvSpPr>
        <dsp:cNvPr id="0" name=""/>
        <dsp:cNvSpPr/>
      </dsp:nvSpPr>
      <dsp:spPr>
        <a:xfrm>
          <a:off x="2478627" y="749290"/>
          <a:ext cx="1755200" cy="735707"/>
        </a:xfrm>
        <a:prstGeom prst="roundRect">
          <a:avLst>
            <a:gd name="adj" fmla="val 10000"/>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Shared Responsibility: Pharmacist</a:t>
          </a:r>
        </a:p>
      </dsp:txBody>
      <dsp:txXfrm>
        <a:off x="2500175" y="770838"/>
        <a:ext cx="1712104" cy="692611"/>
      </dsp:txXfrm>
    </dsp:sp>
    <dsp:sp modelId="{1F6056D9-6377-46CB-9528-800559AD4027}">
      <dsp:nvSpPr>
        <dsp:cNvPr id="0" name=""/>
        <dsp:cNvSpPr/>
      </dsp:nvSpPr>
      <dsp:spPr>
        <a:xfrm>
          <a:off x="4342130" y="896291"/>
          <a:ext cx="334472" cy="44170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dirty="0"/>
        </a:p>
      </dsp:txBody>
      <dsp:txXfrm>
        <a:off x="4342130" y="984632"/>
        <a:ext cx="234130" cy="265023"/>
      </dsp:txXfrm>
    </dsp:sp>
    <dsp:sp modelId="{7673648F-1CBF-4D7F-8442-784D1E81AC03}">
      <dsp:nvSpPr>
        <dsp:cNvPr id="0" name=""/>
        <dsp:cNvSpPr/>
      </dsp:nvSpPr>
      <dsp:spPr>
        <a:xfrm>
          <a:off x="4738934" y="730879"/>
          <a:ext cx="1755200" cy="772528"/>
        </a:xfrm>
        <a:prstGeom prst="roundRect">
          <a:avLst>
            <a:gd name="adj" fmla="val 10000"/>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Ultimate Responsibility: Pharmacist</a:t>
          </a:r>
        </a:p>
      </dsp:txBody>
      <dsp:txXfrm>
        <a:off x="4761561" y="753506"/>
        <a:ext cx="1709946" cy="727274"/>
      </dsp:txXfrm>
    </dsp:sp>
    <dsp:sp modelId="{B7C96805-DA97-459E-85CC-C75A9B9778E1}">
      <dsp:nvSpPr>
        <dsp:cNvPr id="0" name=""/>
        <dsp:cNvSpPr/>
      </dsp:nvSpPr>
      <dsp:spPr>
        <a:xfrm>
          <a:off x="6600165" y="899499"/>
          <a:ext cx="364850" cy="43528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dirty="0"/>
        </a:p>
      </dsp:txBody>
      <dsp:txXfrm>
        <a:off x="6600165" y="986557"/>
        <a:ext cx="255395" cy="261173"/>
      </dsp:txXfrm>
    </dsp:sp>
    <dsp:sp modelId="{CF5BAEDF-A2BC-4577-A42B-5278FA96A404}">
      <dsp:nvSpPr>
        <dsp:cNvPr id="0" name=""/>
        <dsp:cNvSpPr/>
      </dsp:nvSpPr>
      <dsp:spPr>
        <a:xfrm>
          <a:off x="7028732" y="704288"/>
          <a:ext cx="1755200" cy="825711"/>
        </a:xfrm>
        <a:prstGeom prst="roundRect">
          <a:avLst>
            <a:gd name="adj" fmla="val 10000"/>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Shared Responsibility: Pharmacist &amp;  Technician</a:t>
          </a:r>
        </a:p>
      </dsp:txBody>
      <dsp:txXfrm>
        <a:off x="7052916" y="728472"/>
        <a:ext cx="1706832" cy="7773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A3BD93-16D9-49C3-ACE6-9BD82DF332E8}">
      <dsp:nvSpPr>
        <dsp:cNvPr id="0" name=""/>
        <dsp:cNvSpPr/>
      </dsp:nvSpPr>
      <dsp:spPr>
        <a:xfrm>
          <a:off x="171077" y="1444404"/>
          <a:ext cx="1946219" cy="677712"/>
        </a:xfrm>
        <a:prstGeom prst="chevron">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t>Greet Patient, Scan Prescription &amp; Data Entry</a:t>
          </a:r>
        </a:p>
      </dsp:txBody>
      <dsp:txXfrm>
        <a:off x="509933" y="1444404"/>
        <a:ext cx="1268507" cy="677712"/>
      </dsp:txXfrm>
    </dsp:sp>
    <dsp:sp modelId="{AF8C1122-A1D2-4631-B37F-2334AC4E8CF2}">
      <dsp:nvSpPr>
        <dsp:cNvPr id="0" name=""/>
        <dsp:cNvSpPr/>
      </dsp:nvSpPr>
      <dsp:spPr>
        <a:xfrm>
          <a:off x="187779" y="2209941"/>
          <a:ext cx="2023275" cy="756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chemeClr val="tx2"/>
              </a:solidFill>
            </a:rPr>
            <a:t>Technician to verify and scan patient ID at drop off </a:t>
          </a:r>
        </a:p>
        <a:p>
          <a:pPr marL="114300" lvl="1" indent="-114300" algn="l" defTabSz="533400">
            <a:lnSpc>
              <a:spcPct val="90000"/>
            </a:lnSpc>
            <a:spcBef>
              <a:spcPct val="0"/>
            </a:spcBef>
            <a:spcAft>
              <a:spcPct val="15000"/>
            </a:spcAft>
            <a:buChar char="•"/>
          </a:pPr>
          <a:endParaRPr lang="en-US" sz="1200" kern="1200" dirty="0">
            <a:solidFill>
              <a:schemeClr val="tx2"/>
            </a:solidFill>
          </a:endParaRPr>
        </a:p>
        <a:p>
          <a:pPr marL="114300" lvl="1" indent="-114300" algn="l" defTabSz="533400">
            <a:lnSpc>
              <a:spcPct val="90000"/>
            </a:lnSpc>
            <a:spcBef>
              <a:spcPct val="0"/>
            </a:spcBef>
            <a:spcAft>
              <a:spcPct val="15000"/>
            </a:spcAft>
            <a:buChar char="•"/>
          </a:pPr>
          <a:r>
            <a:rPr lang="en-US" sz="1200" kern="1200" dirty="0">
              <a:solidFill>
                <a:schemeClr val="tx2"/>
              </a:solidFill>
            </a:rPr>
            <a:t>Technician to alert RPh of questionable prescriptions</a:t>
          </a:r>
        </a:p>
        <a:p>
          <a:pPr marL="114300" lvl="1" indent="-114300" algn="l" defTabSz="533400">
            <a:lnSpc>
              <a:spcPct val="90000"/>
            </a:lnSpc>
            <a:spcBef>
              <a:spcPct val="0"/>
            </a:spcBef>
            <a:spcAft>
              <a:spcPct val="15000"/>
            </a:spcAft>
            <a:buChar char="•"/>
          </a:pPr>
          <a:endParaRPr lang="en-US" sz="1200" kern="1200" dirty="0">
            <a:solidFill>
              <a:schemeClr val="tx2"/>
            </a:solidFill>
          </a:endParaRPr>
        </a:p>
      </dsp:txBody>
      <dsp:txXfrm>
        <a:off x="187779" y="2209941"/>
        <a:ext cx="2023275" cy="756875"/>
      </dsp:txXfrm>
    </dsp:sp>
    <dsp:sp modelId="{278E2E35-5D08-43CC-BA95-9C7F3D99967E}">
      <dsp:nvSpPr>
        <dsp:cNvPr id="0" name=""/>
        <dsp:cNvSpPr/>
      </dsp:nvSpPr>
      <dsp:spPr>
        <a:xfrm>
          <a:off x="2461433" y="1450485"/>
          <a:ext cx="1921729" cy="662556"/>
        </a:xfrm>
        <a:prstGeom prst="chevron">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t>Data Review </a:t>
          </a:r>
        </a:p>
        <a:p>
          <a:pPr marL="0" lvl="0" indent="0" algn="ctr" defTabSz="533400">
            <a:lnSpc>
              <a:spcPct val="90000"/>
            </a:lnSpc>
            <a:spcBef>
              <a:spcPct val="0"/>
            </a:spcBef>
            <a:spcAft>
              <a:spcPct val="35000"/>
            </a:spcAft>
            <a:buNone/>
          </a:pPr>
          <a:r>
            <a:rPr lang="en-US" sz="1200" kern="1200" dirty="0"/>
            <a:t>&amp; DUR</a:t>
          </a:r>
        </a:p>
      </dsp:txBody>
      <dsp:txXfrm>
        <a:off x="2792711" y="1450485"/>
        <a:ext cx="1259173" cy="662556"/>
      </dsp:txXfrm>
    </dsp:sp>
    <dsp:sp modelId="{61793A56-690A-4867-89BA-0F0972477995}">
      <dsp:nvSpPr>
        <dsp:cNvPr id="0" name=""/>
        <dsp:cNvSpPr/>
      </dsp:nvSpPr>
      <dsp:spPr>
        <a:xfrm>
          <a:off x="2513744" y="2219507"/>
          <a:ext cx="2301495" cy="712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chemeClr val="tx2"/>
              </a:solidFill>
            </a:rPr>
            <a:t>Complete TD GFD Checklist</a:t>
          </a:r>
        </a:p>
        <a:p>
          <a:pPr marL="114300" lvl="1" indent="-114300" algn="l" defTabSz="533400">
            <a:lnSpc>
              <a:spcPct val="90000"/>
            </a:lnSpc>
            <a:spcBef>
              <a:spcPct val="0"/>
            </a:spcBef>
            <a:spcAft>
              <a:spcPct val="15000"/>
            </a:spcAft>
            <a:buChar char="•"/>
          </a:pPr>
          <a:r>
            <a:rPr lang="en-US" sz="1200" kern="1200" dirty="0">
              <a:solidFill>
                <a:schemeClr val="tx2"/>
              </a:solidFill>
            </a:rPr>
            <a:t>Validate Prescriber Scope of Practice/ Patient’s Diagnosis Code if needed in your professional judgment</a:t>
          </a:r>
        </a:p>
        <a:p>
          <a:pPr marL="114300" lvl="1" indent="-114300" algn="l" defTabSz="533400">
            <a:lnSpc>
              <a:spcPct val="90000"/>
            </a:lnSpc>
            <a:spcBef>
              <a:spcPct val="0"/>
            </a:spcBef>
            <a:spcAft>
              <a:spcPct val="15000"/>
            </a:spcAft>
            <a:buChar char="•"/>
          </a:pPr>
          <a:r>
            <a:rPr lang="en-US" sz="1200" kern="1200" dirty="0">
              <a:solidFill>
                <a:schemeClr val="tx2"/>
              </a:solidFill>
            </a:rPr>
            <a:t>Review PDMP (state specific)</a:t>
          </a:r>
        </a:p>
        <a:p>
          <a:pPr marL="114300" lvl="1" indent="-114300" algn="l" defTabSz="533400">
            <a:lnSpc>
              <a:spcPct val="90000"/>
            </a:lnSpc>
            <a:spcBef>
              <a:spcPct val="0"/>
            </a:spcBef>
            <a:spcAft>
              <a:spcPct val="15000"/>
            </a:spcAft>
            <a:buChar char="•"/>
          </a:pPr>
          <a:r>
            <a:rPr lang="en-US" sz="1200" kern="1200" dirty="0">
              <a:solidFill>
                <a:schemeClr val="tx2"/>
              </a:solidFill>
            </a:rPr>
            <a:t>Review Patient Profile and resolve DURs</a:t>
          </a:r>
        </a:p>
        <a:p>
          <a:pPr marL="114300" lvl="1" indent="-114300" algn="l" defTabSz="533400">
            <a:lnSpc>
              <a:spcPct val="90000"/>
            </a:lnSpc>
            <a:spcBef>
              <a:spcPct val="0"/>
            </a:spcBef>
            <a:spcAft>
              <a:spcPct val="15000"/>
            </a:spcAft>
            <a:buChar char="•"/>
          </a:pPr>
          <a:r>
            <a:rPr lang="en-US" sz="1200" kern="1200" dirty="0">
              <a:solidFill>
                <a:schemeClr val="tx2"/>
              </a:solidFill>
            </a:rPr>
            <a:t>Document  information in patient profile</a:t>
          </a:r>
        </a:p>
        <a:p>
          <a:pPr marL="114300" lvl="1" indent="-114300" algn="l" defTabSz="533400">
            <a:lnSpc>
              <a:spcPct val="90000"/>
            </a:lnSpc>
            <a:spcBef>
              <a:spcPct val="0"/>
            </a:spcBef>
            <a:spcAft>
              <a:spcPct val="15000"/>
            </a:spcAft>
            <a:buChar char="•"/>
          </a:pPr>
          <a:r>
            <a:rPr lang="en-US" sz="1200" kern="1200" dirty="0">
              <a:solidFill>
                <a:schemeClr val="tx2"/>
              </a:solidFill>
            </a:rPr>
            <a:t>Action: Determine if appropriate to fill</a:t>
          </a:r>
        </a:p>
      </dsp:txBody>
      <dsp:txXfrm>
        <a:off x="2513744" y="2219507"/>
        <a:ext cx="2301495" cy="712810"/>
      </dsp:txXfrm>
    </dsp:sp>
    <dsp:sp modelId="{9B40A11A-DCF1-4079-B5B8-F44697132080}">
      <dsp:nvSpPr>
        <dsp:cNvPr id="0" name=""/>
        <dsp:cNvSpPr/>
      </dsp:nvSpPr>
      <dsp:spPr>
        <a:xfrm>
          <a:off x="4744468" y="1440020"/>
          <a:ext cx="1879896" cy="657442"/>
        </a:xfrm>
        <a:prstGeom prst="chevron">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t>Product Review or POWER-RFP</a:t>
          </a:r>
        </a:p>
      </dsp:txBody>
      <dsp:txXfrm>
        <a:off x="5073189" y="1440020"/>
        <a:ext cx="1222454" cy="657442"/>
      </dsp:txXfrm>
    </dsp:sp>
    <dsp:sp modelId="{91B0FD40-B2C2-419B-8F4C-2E9EBCD637C7}">
      <dsp:nvSpPr>
        <dsp:cNvPr id="0" name=""/>
        <dsp:cNvSpPr/>
      </dsp:nvSpPr>
      <dsp:spPr>
        <a:xfrm>
          <a:off x="4770021" y="2198538"/>
          <a:ext cx="2023275" cy="756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chemeClr val="tx2"/>
              </a:solidFill>
            </a:rPr>
            <a:t>Complete TD GFD checklist to determine if prescription should be dispensed.</a:t>
          </a:r>
        </a:p>
        <a:p>
          <a:pPr marL="114300" lvl="1" indent="-114300" algn="l" defTabSz="533400">
            <a:lnSpc>
              <a:spcPct val="90000"/>
            </a:lnSpc>
            <a:spcBef>
              <a:spcPct val="0"/>
            </a:spcBef>
            <a:spcAft>
              <a:spcPct val="15000"/>
            </a:spcAft>
            <a:buChar char="•"/>
          </a:pPr>
          <a:r>
            <a:rPr lang="en-US" sz="1200" kern="1200" dirty="0">
              <a:solidFill>
                <a:schemeClr val="tx2"/>
              </a:solidFill>
            </a:rPr>
            <a:t>Final Responsibility to complete GFD Checklist</a:t>
          </a:r>
        </a:p>
        <a:p>
          <a:pPr marL="114300" lvl="1" indent="-114300" algn="l" defTabSz="533400">
            <a:lnSpc>
              <a:spcPct val="90000"/>
            </a:lnSpc>
            <a:spcBef>
              <a:spcPct val="0"/>
            </a:spcBef>
            <a:spcAft>
              <a:spcPct val="15000"/>
            </a:spcAft>
            <a:buChar char="•"/>
          </a:pPr>
          <a:r>
            <a:rPr lang="en-US" sz="1200" kern="1200" dirty="0">
              <a:solidFill>
                <a:schemeClr val="tx2"/>
              </a:solidFill>
            </a:rPr>
            <a:t>Action: Determine if appropriate to fill</a:t>
          </a:r>
        </a:p>
      </dsp:txBody>
      <dsp:txXfrm>
        <a:off x="4770021" y="2198538"/>
        <a:ext cx="2023275" cy="756875"/>
      </dsp:txXfrm>
    </dsp:sp>
    <dsp:sp modelId="{B0516AF2-0499-4DED-B5EF-5AA64BD5CA02}">
      <dsp:nvSpPr>
        <dsp:cNvPr id="0" name=""/>
        <dsp:cNvSpPr/>
      </dsp:nvSpPr>
      <dsp:spPr>
        <a:xfrm>
          <a:off x="7029260" y="1459852"/>
          <a:ext cx="1746108" cy="655668"/>
        </a:xfrm>
        <a:prstGeom prst="chevron">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lang="en-US" sz="1200" kern="1200" dirty="0"/>
            <a:t>Consultation  &amp; Point of Sale</a:t>
          </a:r>
        </a:p>
      </dsp:txBody>
      <dsp:txXfrm>
        <a:off x="7357094" y="1459852"/>
        <a:ext cx="1090440" cy="655668"/>
      </dsp:txXfrm>
    </dsp:sp>
    <dsp:sp modelId="{0AA405CB-CE40-4624-9F97-0B2E633C22CC}">
      <dsp:nvSpPr>
        <dsp:cNvPr id="0" name=""/>
        <dsp:cNvSpPr/>
      </dsp:nvSpPr>
      <dsp:spPr>
        <a:xfrm>
          <a:off x="7074655" y="2180126"/>
          <a:ext cx="2023275" cy="756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33400">
            <a:lnSpc>
              <a:spcPct val="90000"/>
            </a:lnSpc>
            <a:spcBef>
              <a:spcPct val="0"/>
            </a:spcBef>
            <a:spcAft>
              <a:spcPct val="15000"/>
            </a:spcAft>
            <a:buChar char="•"/>
          </a:pPr>
          <a:r>
            <a:rPr lang="en-US" sz="1200" kern="1200" dirty="0">
              <a:solidFill>
                <a:schemeClr val="tx2"/>
              </a:solidFill>
            </a:rPr>
            <a:t>Check/Verify ID</a:t>
          </a:r>
        </a:p>
        <a:p>
          <a:pPr marL="114300" lvl="1" indent="-114300" algn="l" defTabSz="533400">
            <a:lnSpc>
              <a:spcPct val="90000"/>
            </a:lnSpc>
            <a:spcBef>
              <a:spcPct val="0"/>
            </a:spcBef>
            <a:spcAft>
              <a:spcPct val="15000"/>
            </a:spcAft>
            <a:buChar char="•"/>
          </a:pPr>
          <a:r>
            <a:rPr lang="en-US" sz="1200" kern="1200" dirty="0">
              <a:solidFill>
                <a:schemeClr val="tx2"/>
              </a:solidFill>
            </a:rPr>
            <a:t>Follow up on any open issues related to TD GFD checklist.</a:t>
          </a:r>
        </a:p>
        <a:p>
          <a:pPr marL="114300" lvl="1" indent="-114300" algn="l" defTabSz="533400">
            <a:lnSpc>
              <a:spcPct val="90000"/>
            </a:lnSpc>
            <a:spcBef>
              <a:spcPct val="0"/>
            </a:spcBef>
            <a:spcAft>
              <a:spcPct val="15000"/>
            </a:spcAft>
            <a:buChar char="•"/>
          </a:pPr>
          <a:r>
            <a:rPr lang="en-US" sz="1200" kern="1200" dirty="0">
              <a:solidFill>
                <a:schemeClr val="tx2"/>
              </a:solidFill>
            </a:rPr>
            <a:t>Consult patient</a:t>
          </a:r>
        </a:p>
      </dsp:txBody>
      <dsp:txXfrm>
        <a:off x="7074655" y="2180126"/>
        <a:ext cx="2023275" cy="7568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1E8DD7-596E-46E4-92F0-1D46513EFE1F}">
      <dsp:nvSpPr>
        <dsp:cNvPr id="0" name=""/>
        <dsp:cNvSpPr/>
      </dsp:nvSpPr>
      <dsp:spPr>
        <a:xfrm>
          <a:off x="0" y="0"/>
          <a:ext cx="8756071" cy="514800"/>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dirty="0"/>
            <a:t>What defines a Target Drug (TD) for this policy?</a:t>
          </a:r>
          <a:endParaRPr lang="en-US" sz="2200" kern="1200" dirty="0"/>
        </a:p>
      </dsp:txBody>
      <dsp:txXfrm>
        <a:off x="25130" y="25130"/>
        <a:ext cx="8705811" cy="464540"/>
      </dsp:txXfrm>
    </dsp:sp>
    <dsp:sp modelId="{C4440ACF-946E-40BC-B1F5-8487625C5246}">
      <dsp:nvSpPr>
        <dsp:cNvPr id="0" name=""/>
        <dsp:cNvSpPr/>
      </dsp:nvSpPr>
      <dsp:spPr>
        <a:xfrm>
          <a:off x="0" y="532974"/>
          <a:ext cx="8756071" cy="1639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005"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solidFill>
                <a:schemeClr val="tx2"/>
              </a:solidFill>
            </a:rPr>
            <a:t>TD is single ingredient C-II drug in the family of:</a:t>
          </a:r>
        </a:p>
        <a:p>
          <a:pPr marL="342900" lvl="2" indent="-171450" algn="l" defTabSz="800100">
            <a:lnSpc>
              <a:spcPct val="90000"/>
            </a:lnSpc>
            <a:spcBef>
              <a:spcPct val="0"/>
            </a:spcBef>
            <a:spcAft>
              <a:spcPct val="20000"/>
            </a:spcAft>
            <a:buChar char="•"/>
          </a:pPr>
          <a:r>
            <a:rPr lang="en-US" sz="1800" kern="1200" dirty="0">
              <a:solidFill>
                <a:schemeClr val="tx2"/>
              </a:solidFill>
            </a:rPr>
            <a:t>Oxycodone </a:t>
          </a:r>
        </a:p>
        <a:p>
          <a:pPr marL="342900" lvl="2" indent="-171450" algn="l" defTabSz="800100">
            <a:lnSpc>
              <a:spcPct val="90000"/>
            </a:lnSpc>
            <a:spcBef>
              <a:spcPct val="0"/>
            </a:spcBef>
            <a:spcAft>
              <a:spcPct val="20000"/>
            </a:spcAft>
            <a:buChar char="•"/>
          </a:pPr>
          <a:r>
            <a:rPr lang="en-US" sz="1800" kern="1200" dirty="0">
              <a:solidFill>
                <a:schemeClr val="tx2"/>
              </a:solidFill>
            </a:rPr>
            <a:t>Hydromorphone </a:t>
          </a:r>
        </a:p>
        <a:p>
          <a:pPr marL="342900" lvl="2" indent="-171450" algn="l" defTabSz="800100">
            <a:lnSpc>
              <a:spcPct val="90000"/>
            </a:lnSpc>
            <a:spcBef>
              <a:spcPct val="0"/>
            </a:spcBef>
            <a:spcAft>
              <a:spcPct val="20000"/>
            </a:spcAft>
            <a:buChar char="•"/>
          </a:pPr>
          <a:r>
            <a:rPr lang="en-US" sz="1800" kern="1200" dirty="0">
              <a:solidFill>
                <a:schemeClr val="tx2"/>
              </a:solidFill>
            </a:rPr>
            <a:t>Methadone </a:t>
          </a:r>
        </a:p>
        <a:p>
          <a:pPr marL="342900" lvl="2" indent="-171450" algn="l" defTabSz="800100">
            <a:lnSpc>
              <a:spcPct val="90000"/>
            </a:lnSpc>
            <a:spcBef>
              <a:spcPct val="0"/>
            </a:spcBef>
            <a:spcAft>
              <a:spcPct val="20000"/>
            </a:spcAft>
            <a:buChar char="•"/>
          </a:pPr>
          <a:r>
            <a:rPr lang="en-US" sz="1800" kern="1200" dirty="0">
              <a:solidFill>
                <a:schemeClr val="tx2"/>
              </a:solidFill>
            </a:rPr>
            <a:t>Other (optional and selected by district)</a:t>
          </a:r>
        </a:p>
        <a:p>
          <a:pPr marL="57150" lvl="1" indent="-57150" algn="l" defTabSz="355600">
            <a:lnSpc>
              <a:spcPct val="90000"/>
            </a:lnSpc>
            <a:spcBef>
              <a:spcPct val="0"/>
            </a:spcBef>
            <a:spcAft>
              <a:spcPct val="20000"/>
            </a:spcAft>
            <a:buChar char="•"/>
          </a:pPr>
          <a:endParaRPr lang="en-US" sz="800" kern="1200" dirty="0"/>
        </a:p>
      </dsp:txBody>
      <dsp:txXfrm>
        <a:off x="0" y="532974"/>
        <a:ext cx="8756071" cy="1639440"/>
      </dsp:txXfrm>
    </dsp:sp>
    <dsp:sp modelId="{57B7FEE9-B766-4BEE-B8F1-7A8E8DBB67BA}">
      <dsp:nvSpPr>
        <dsp:cNvPr id="0" name=""/>
        <dsp:cNvSpPr/>
      </dsp:nvSpPr>
      <dsp:spPr>
        <a:xfrm>
          <a:off x="0" y="2080052"/>
          <a:ext cx="8756071" cy="514800"/>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dirty="0"/>
            <a:t>Will every prescription for these TD require new steps?</a:t>
          </a:r>
          <a:endParaRPr lang="en-US" sz="2200" kern="1200" dirty="0"/>
        </a:p>
      </dsp:txBody>
      <dsp:txXfrm>
        <a:off x="25130" y="2105182"/>
        <a:ext cx="8705811" cy="464540"/>
      </dsp:txXfrm>
    </dsp:sp>
    <dsp:sp modelId="{6AC22D58-C875-4699-BC6A-233E1DD377BD}">
      <dsp:nvSpPr>
        <dsp:cNvPr id="0" name=""/>
        <dsp:cNvSpPr/>
      </dsp:nvSpPr>
      <dsp:spPr>
        <a:xfrm>
          <a:off x="0" y="2687214"/>
          <a:ext cx="8756071"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005"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solidFill>
                <a:schemeClr val="tx2"/>
              </a:solidFill>
            </a:rPr>
            <a:t>Yes</a:t>
          </a:r>
          <a:r>
            <a:rPr lang="en-US" sz="1800" kern="1200" dirty="0"/>
            <a:t>	</a:t>
          </a:r>
        </a:p>
      </dsp:txBody>
      <dsp:txXfrm>
        <a:off x="0" y="2687214"/>
        <a:ext cx="8756071" cy="364320"/>
      </dsp:txXfrm>
    </dsp:sp>
    <dsp:sp modelId="{235C14C4-5A52-45AB-AA83-0042CC78E608}">
      <dsp:nvSpPr>
        <dsp:cNvPr id="0" name=""/>
        <dsp:cNvSpPr/>
      </dsp:nvSpPr>
      <dsp:spPr>
        <a:xfrm>
          <a:off x="0" y="3051534"/>
          <a:ext cx="8756071" cy="514800"/>
        </a:xfrm>
        <a:prstGeom prst="round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b="1" kern="1200" dirty="0"/>
            <a:t>What are the new required steps?</a:t>
          </a:r>
          <a:endParaRPr lang="en-US" sz="2200" kern="1200" dirty="0"/>
        </a:p>
      </dsp:txBody>
      <dsp:txXfrm>
        <a:off x="25130" y="3076664"/>
        <a:ext cx="8705811" cy="464540"/>
      </dsp:txXfrm>
    </dsp:sp>
    <dsp:sp modelId="{EB33EBBE-3017-4341-AB88-847E8714C871}">
      <dsp:nvSpPr>
        <dsp:cNvPr id="0" name=""/>
        <dsp:cNvSpPr/>
      </dsp:nvSpPr>
      <dsp:spPr>
        <a:xfrm>
          <a:off x="0" y="3566334"/>
          <a:ext cx="8756071" cy="11157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8005"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u="none" kern="1200" dirty="0">
              <a:solidFill>
                <a:schemeClr val="tx2"/>
              </a:solidFill>
            </a:rPr>
            <a:t>Pharmacy staff will be required to document TD GFD refusals in the patient comments for every refused prescription</a:t>
          </a:r>
        </a:p>
        <a:p>
          <a:pPr marL="171450" lvl="1" indent="-171450" algn="l" defTabSz="800100">
            <a:lnSpc>
              <a:spcPct val="90000"/>
            </a:lnSpc>
            <a:spcBef>
              <a:spcPct val="0"/>
            </a:spcBef>
            <a:spcAft>
              <a:spcPct val="20000"/>
            </a:spcAft>
            <a:buChar char="•"/>
          </a:pPr>
          <a:r>
            <a:rPr lang="en-US" sz="1800" kern="1200" dirty="0">
              <a:solidFill>
                <a:schemeClr val="tx2"/>
              </a:solidFill>
            </a:rPr>
            <a:t>Complete the checklist for these prescriptions</a:t>
          </a:r>
        </a:p>
        <a:p>
          <a:pPr marL="171450" lvl="1" indent="-171450" algn="l" defTabSz="800100">
            <a:lnSpc>
              <a:spcPct val="90000"/>
            </a:lnSpc>
            <a:spcBef>
              <a:spcPct val="0"/>
            </a:spcBef>
            <a:spcAft>
              <a:spcPct val="20000"/>
            </a:spcAft>
            <a:buChar char="•"/>
          </a:pPr>
          <a:r>
            <a:rPr lang="en-US" sz="1800" kern="1200" dirty="0">
              <a:solidFill>
                <a:schemeClr val="tx2"/>
              </a:solidFill>
            </a:rPr>
            <a:t>Communicate to patient the additional processing time</a:t>
          </a:r>
        </a:p>
      </dsp:txBody>
      <dsp:txXfrm>
        <a:off x="0" y="3566334"/>
        <a:ext cx="8756071" cy="111573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40175" y="0"/>
            <a:ext cx="3013075" cy="461963"/>
          </a:xfrm>
          <a:prstGeom prst="rect">
            <a:avLst/>
          </a:prstGeom>
        </p:spPr>
        <p:txBody>
          <a:bodyPr vert="horz" lIns="91440" tIns="45720" rIns="91440" bIns="45720" rtlCol="0"/>
          <a:lstStyle>
            <a:lvl1pPr algn="r">
              <a:defRPr sz="1200"/>
            </a:lvl1pPr>
          </a:lstStyle>
          <a:p>
            <a:fld id="{B864A38E-822A-1549-B33D-8D51FF7D0B45}" type="datetime1">
              <a:rPr lang="en-US" smtClean="0"/>
              <a:t>4/29/2022</a:t>
            </a:fld>
            <a:endParaRPr lang="en-US" dirty="0"/>
          </a:p>
        </p:txBody>
      </p:sp>
      <p:sp>
        <p:nvSpPr>
          <p:cNvPr id="4" name="Footer Placeholder 3"/>
          <p:cNvSpPr>
            <a:spLocks noGrp="1"/>
          </p:cNvSpPr>
          <p:nvPr>
            <p:ph type="ftr" sz="quarter" idx="2"/>
          </p:nvPr>
        </p:nvSpPr>
        <p:spPr>
          <a:xfrm>
            <a:off x="0" y="8777288"/>
            <a:ext cx="3013075" cy="46196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40175" y="8777288"/>
            <a:ext cx="3013075" cy="461962"/>
          </a:xfrm>
          <a:prstGeom prst="rect">
            <a:avLst/>
          </a:prstGeom>
        </p:spPr>
        <p:txBody>
          <a:bodyPr vert="horz" lIns="91440" tIns="45720" rIns="91440" bIns="45720" rtlCol="0" anchor="b"/>
          <a:lstStyle>
            <a:lvl1pPr algn="r">
              <a:defRPr sz="1200"/>
            </a:lvl1pPr>
          </a:lstStyle>
          <a:p>
            <a:fld id="{D377F8F4-48AC-1B4A-996F-65B940B5B215}" type="slidenum">
              <a:rPr lang="en-US" smtClean="0"/>
              <a:t>‹#›</a:t>
            </a:fld>
            <a:endParaRPr lang="en-US" dirty="0"/>
          </a:p>
        </p:txBody>
      </p:sp>
    </p:spTree>
    <p:extLst>
      <p:ext uri="{BB962C8B-B14F-4D97-AF65-F5344CB8AC3E}">
        <p14:creationId xmlns:p14="http://schemas.microsoft.com/office/powerpoint/2010/main" val="28950020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40175" y="0"/>
            <a:ext cx="3013075" cy="461963"/>
          </a:xfrm>
          <a:prstGeom prst="rect">
            <a:avLst/>
          </a:prstGeom>
        </p:spPr>
        <p:txBody>
          <a:bodyPr vert="horz" lIns="91440" tIns="45720" rIns="91440" bIns="45720" rtlCol="0"/>
          <a:lstStyle>
            <a:lvl1pPr algn="r">
              <a:defRPr sz="1200"/>
            </a:lvl1pPr>
          </a:lstStyle>
          <a:p>
            <a:fld id="{55D533AB-1594-3E4B-BE53-609757846628}" type="datetime1">
              <a:rPr lang="en-US" smtClean="0"/>
              <a:t>4/29/2022</a:t>
            </a:fld>
            <a:endParaRPr lang="en-US" dirty="0"/>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5" y="4389438"/>
            <a:ext cx="5564188" cy="4157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288"/>
            <a:ext cx="3013075" cy="46196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40175" y="8777288"/>
            <a:ext cx="3013075" cy="461962"/>
          </a:xfrm>
          <a:prstGeom prst="rect">
            <a:avLst/>
          </a:prstGeom>
        </p:spPr>
        <p:txBody>
          <a:bodyPr vert="horz" lIns="91440" tIns="45720" rIns="91440" bIns="45720" rtlCol="0" anchor="b"/>
          <a:lstStyle>
            <a:lvl1pPr algn="r">
              <a:defRPr sz="1200"/>
            </a:lvl1pPr>
          </a:lstStyle>
          <a:p>
            <a:fld id="{CFB8F118-327A-434C-836C-F94DD56341F5}" type="slidenum">
              <a:rPr lang="en-US" smtClean="0"/>
              <a:t>‹#›</a:t>
            </a:fld>
            <a:endParaRPr lang="en-US" dirty="0"/>
          </a:p>
        </p:txBody>
      </p:sp>
    </p:spTree>
    <p:extLst>
      <p:ext uri="{BB962C8B-B14F-4D97-AF65-F5344CB8AC3E}">
        <p14:creationId xmlns:p14="http://schemas.microsoft.com/office/powerpoint/2010/main" val="388440208"/>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We’ll start with a quick review of the GFD policy and then go into the new Target Drug</a:t>
            </a:r>
            <a:r>
              <a:rPr lang="en-US" baseline="0" dirty="0"/>
              <a:t> GFD.  </a:t>
            </a:r>
            <a:endParaRPr lang="en-US" dirty="0"/>
          </a:p>
          <a:p>
            <a:endParaRPr lang="en-US" dirty="0"/>
          </a:p>
        </p:txBody>
      </p:sp>
    </p:spTree>
    <p:extLst>
      <p:ext uri="{BB962C8B-B14F-4D97-AF65-F5344CB8AC3E}">
        <p14:creationId xmlns:p14="http://schemas.microsoft.com/office/powerpoint/2010/main" val="1057202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rgbClr val="FF0000"/>
                </a:solidFill>
              </a:rPr>
              <a:t>Checklist</a:t>
            </a:r>
            <a:r>
              <a:rPr lang="en-US" baseline="0" dirty="0">
                <a:solidFill>
                  <a:srgbClr val="FF0000"/>
                </a:solidFill>
              </a:rPr>
              <a:t> will be posted on StoreNet, stores will need to print out copies to have available for use.  </a:t>
            </a:r>
            <a:endParaRPr lang="en-US" dirty="0">
              <a:solidFill>
                <a:srgbClr val="FF0000"/>
              </a:solidFill>
            </a:endParaRPr>
          </a:p>
          <a:p>
            <a:endParaRPr lang="en-US" dirty="0"/>
          </a:p>
        </p:txBody>
      </p:sp>
    </p:spTree>
    <p:extLst>
      <p:ext uri="{BB962C8B-B14F-4D97-AF65-F5344CB8AC3E}">
        <p14:creationId xmlns:p14="http://schemas.microsoft.com/office/powerpoint/2010/main" val="3431949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There</a:t>
            </a:r>
            <a:r>
              <a:rPr lang="en-US" baseline="0" dirty="0">
                <a:solidFill>
                  <a:srgbClr val="FF0000"/>
                </a:solidFill>
              </a:rPr>
              <a:t> will be mandatory Yes boxes that the pharmacy staff must ensure are Y.</a:t>
            </a:r>
          </a:p>
          <a:p>
            <a:r>
              <a:rPr lang="en-US" baseline="0" dirty="0">
                <a:solidFill>
                  <a:srgbClr val="FF0000"/>
                </a:solidFill>
              </a:rPr>
              <a:t>We will need a valid government photo ID and a copy of that needs to be made and kept with the documentation.  If this is an eRx prescription, then a copy of the photo ID can be done at pick-up. Who ever drops of the prescription, will need to present their ID. </a:t>
            </a:r>
          </a:p>
          <a:p>
            <a:r>
              <a:rPr lang="en-US" baseline="0" dirty="0">
                <a:solidFill>
                  <a:srgbClr val="FF0000"/>
                </a:solidFill>
              </a:rPr>
              <a:t>There cannot be a GFD Refusal comment in the patient’s comments </a:t>
            </a:r>
            <a:r>
              <a:rPr lang="en-US" b="1" u="sng" baseline="0" dirty="0">
                <a:solidFill>
                  <a:srgbClr val="FF0000"/>
                </a:solidFill>
              </a:rPr>
              <a:t>for this prescription </a:t>
            </a:r>
            <a:r>
              <a:rPr lang="en-US" baseline="0" dirty="0">
                <a:solidFill>
                  <a:srgbClr val="FF0000"/>
                </a:solidFill>
              </a:rPr>
              <a:t>and if there is one from a different prescription, caution should be used before filling. </a:t>
            </a:r>
          </a:p>
          <a:p>
            <a:r>
              <a:rPr lang="en-US" baseline="0" dirty="0">
                <a:solidFill>
                  <a:srgbClr val="FF0000"/>
                </a:solidFill>
              </a:rPr>
              <a:t>PDMP (if available in your state) must be run on each and every patient we dispense for these medications.  Someone in each store needs to have access to the PDMP website until all necessary steps are completed for those that do not have access to the PDMP get it.  If your state does not have an electronic PDMP, the pharmacists will have to rely on the GFD guidelines outlined in the GFD policy we updated last June. </a:t>
            </a:r>
          </a:p>
          <a:p>
            <a:r>
              <a:rPr lang="en-US" baseline="0" dirty="0">
                <a:solidFill>
                  <a:srgbClr val="FF0000"/>
                </a:solidFill>
              </a:rPr>
              <a:t>There must be a valid DEA license for the prescriber.  If there isn’t, follow the refusal processes outlined in a later slide.</a:t>
            </a:r>
          </a:p>
          <a:p>
            <a:endParaRPr lang="en-US" baseline="0" dirty="0">
              <a:solidFill>
                <a:srgbClr val="FF0000"/>
              </a:solidFill>
            </a:endParaRPr>
          </a:p>
          <a:p>
            <a:endParaRPr lang="en-US" dirty="0"/>
          </a:p>
        </p:txBody>
      </p:sp>
    </p:spTree>
    <p:extLst>
      <p:ext uri="{BB962C8B-B14F-4D97-AF65-F5344CB8AC3E}">
        <p14:creationId xmlns:p14="http://schemas.microsoft.com/office/powerpoint/2010/main" val="2060644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solidFill>
                  <a:srgbClr val="FF0000"/>
                </a:solidFill>
              </a:rPr>
              <a:t>In the additional checklist section, these questions can be yes or no, but caution should be used if they are no, as they are considered “red flags”. </a:t>
            </a:r>
          </a:p>
          <a:p>
            <a:r>
              <a:rPr lang="en-US" baseline="0" dirty="0">
                <a:solidFill>
                  <a:srgbClr val="FF0000"/>
                </a:solidFill>
              </a:rPr>
              <a:t>The geographical proximity question has intentionally been kept vague, as there may be a solid reason as to why the patient or the prescriber is not near the store.  The pharmacist must use professional judgment after validating the reason for a proximity distance that is excessive. </a:t>
            </a:r>
          </a:p>
          <a:p>
            <a:r>
              <a:rPr lang="en-US" baseline="0" dirty="0">
                <a:solidFill>
                  <a:srgbClr val="FF0000"/>
                </a:solidFill>
              </a:rPr>
              <a:t>For example, a Key West, FL may have patients that drive 3.5hr to the nearest large metro city/hospital.  But, a patient that drives down to FL from New Jersey to get their prescription filled should be further evaluated before filling.</a:t>
            </a:r>
          </a:p>
          <a:p>
            <a:endParaRPr lang="en-US" baseline="0" dirty="0">
              <a:solidFill>
                <a:srgbClr val="FF0000"/>
              </a:solidFill>
            </a:endParaRPr>
          </a:p>
          <a:p>
            <a:r>
              <a:rPr lang="en-US" baseline="0" dirty="0">
                <a:solidFill>
                  <a:srgbClr val="FF0000"/>
                </a:solidFill>
              </a:rPr>
              <a:t>Filling the prescription ‘on time’ will need to be evaluated by the pharmacist, as there may be instances where a prescriber is raising the dosage for the patient causing them to run out earlier. </a:t>
            </a:r>
          </a:p>
          <a:p>
            <a:endParaRPr lang="en-US" baseline="0" dirty="0">
              <a:solidFill>
                <a:srgbClr val="FF0000"/>
              </a:solidFill>
            </a:endParaRPr>
          </a:p>
          <a:p>
            <a:r>
              <a:rPr lang="en-US" baseline="0" dirty="0">
                <a:solidFill>
                  <a:srgbClr val="FF0000"/>
                </a:solidFill>
              </a:rPr>
              <a:t>A checklist must be on file for every prescription for these meds, for each patient and each prescriber.  </a:t>
            </a:r>
          </a:p>
          <a:p>
            <a:endParaRPr lang="en-US" baseline="0" dirty="0">
              <a:solidFill>
                <a:srgbClr val="FF0000"/>
              </a:solidFill>
            </a:endParaRPr>
          </a:p>
        </p:txBody>
      </p:sp>
    </p:spTree>
    <p:extLst>
      <p:ext uri="{BB962C8B-B14F-4D97-AF65-F5344CB8AC3E}">
        <p14:creationId xmlns:p14="http://schemas.microsoft.com/office/powerpoint/2010/main" val="2911858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According to</a:t>
            </a:r>
            <a:r>
              <a:rPr lang="en-US" baseline="0" dirty="0"/>
              <a:t> Title 21 of the Code of Federal Regulations, section 1306.04, pharmacists are required by the DEA regulations to ensure that prescriptions for controlled substances are issued for a legitimate medical purpose….”a corresponding responsibility rests with the pharmacist who fills the prescription. An order purporting to be a prescription issued not in the usual course of professional treatment or in legitimate and authorized research is not a prescription within the meaning and intent of section 309 of the Act (21 U.S.C. 829)…” </a:t>
            </a:r>
          </a:p>
          <a:p>
            <a:r>
              <a:rPr lang="en-US" baseline="0" dirty="0"/>
              <a:t>A call to the prescriber is warranted and should be made any time the pharmacist feels that more information is needed (such as: diagnosis and/or therapeutic regimen) in order to fill a prescription in good faith. </a:t>
            </a:r>
          </a:p>
        </p:txBody>
      </p:sp>
    </p:spTree>
    <p:extLst>
      <p:ext uri="{BB962C8B-B14F-4D97-AF65-F5344CB8AC3E}">
        <p14:creationId xmlns:p14="http://schemas.microsoft.com/office/powerpoint/2010/main" val="2006009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will need</a:t>
            </a:r>
            <a:r>
              <a:rPr lang="en-US" baseline="0" dirty="0"/>
              <a:t> to be documentation for both filled and refused prescriptions in the store.  The market and district leadership will be looking for this on store visits.  </a:t>
            </a:r>
          </a:p>
          <a:p>
            <a:endParaRPr lang="en-US" baseline="0" dirty="0"/>
          </a:p>
          <a:p>
            <a:r>
              <a:rPr lang="en-US" baseline="0" dirty="0"/>
              <a:t>It is going to be okay for a pharmacist to refuse to fill a prescription based on the elements of the checklist and their professional judgment.  And they need to know they have both corporate and leadership’s support on this.  However, they cannot just tell the patients that they are out of stock or they don’t fill for this drug.  </a:t>
            </a:r>
          </a:p>
          <a:p>
            <a:endParaRPr lang="en-US" baseline="0" dirty="0"/>
          </a:p>
          <a:p>
            <a:r>
              <a:rPr lang="en-US" baseline="0" dirty="0"/>
              <a:t>How will you know, you ask?  It would be unlikely that a full-time RPh at a store would not fill/refuse any of these products in the amount of time between your store visits.  When you look through the files, there should be documentation from each RPH that works at that location.  We will need full support of RXS, DM and CL level. </a:t>
            </a:r>
            <a:endParaRPr lang="en-US" dirty="0"/>
          </a:p>
        </p:txBody>
      </p:sp>
    </p:spTree>
    <p:extLst>
      <p:ext uri="{BB962C8B-B14F-4D97-AF65-F5344CB8AC3E}">
        <p14:creationId xmlns:p14="http://schemas.microsoft.com/office/powerpoint/2010/main" val="3136486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So, here is how it’s going to look in the store, the tech gets the rx and they will request a photo ID which they will scan and print a copy of.  They will let the patient know it will take</a:t>
            </a:r>
            <a:r>
              <a:rPr lang="en-US" baseline="0" dirty="0"/>
              <a:t> extra time in order for them to fill. </a:t>
            </a:r>
            <a:endParaRPr lang="en-US" dirty="0"/>
          </a:p>
          <a:p>
            <a:endParaRPr lang="en-US" dirty="0"/>
          </a:p>
        </p:txBody>
      </p:sp>
    </p:spTree>
    <p:extLst>
      <p:ext uri="{BB962C8B-B14F-4D97-AF65-F5344CB8AC3E}">
        <p14:creationId xmlns:p14="http://schemas.microsoft.com/office/powerpoint/2010/main" val="15187454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After identifying that the prescription is for a TD, pharmacy staff must ensure that the prescription was not denied at another Walgreen location.  The pharmacy staff should look in the patient comments for a note that they have failed a TD GFDP </a:t>
            </a:r>
          </a:p>
          <a:p>
            <a:r>
              <a:rPr lang="en-US" baseline="0" dirty="0"/>
              <a:t>	</a:t>
            </a:r>
          </a:p>
          <a:p>
            <a:pPr marL="0" lvl="1">
              <a:spcBef>
                <a:spcPts val="1187"/>
              </a:spcBef>
            </a:pPr>
            <a:r>
              <a:rPr lang="en-US" baseline="0" dirty="0"/>
              <a:t>Failed:  a message is put into the patient comments by the pharmacist.  The response to the patient needs to be </a:t>
            </a:r>
            <a:r>
              <a:rPr lang="en-US" dirty="0"/>
              <a:t>“Walgreens is working hard to ensure the appropriate dispensing of certain pain medications.  Based on my clinical review and professional judgment, this prescription does not meet the requirements we have put in place for dispensing these medications.  Therefore, we cannot fill this prescription in good faith at this or </a:t>
            </a:r>
            <a:r>
              <a:rPr lang="en-US" u="sng" dirty="0"/>
              <a:t>any</a:t>
            </a:r>
            <a:r>
              <a:rPr lang="en-US" dirty="0"/>
              <a:t> Walgreens.  I apologize for any inconvenience.”</a:t>
            </a:r>
            <a:r>
              <a:rPr lang="en-US" baseline="0" dirty="0"/>
              <a:t>   Give the hard copy back to the patient after making a copy of it that will be used to notify the DEA of the refusal to fill. </a:t>
            </a:r>
            <a:endParaRPr lang="en-US" dirty="0"/>
          </a:p>
          <a:p>
            <a:pPr defTabSz="898466">
              <a:defRPr/>
            </a:pPr>
            <a:endParaRPr lang="en-US" dirty="0"/>
          </a:p>
          <a:p>
            <a:pPr defTabSz="898466">
              <a:defRPr/>
            </a:pPr>
            <a:r>
              <a:rPr lang="en-US" dirty="0"/>
              <a:t>If</a:t>
            </a:r>
            <a:r>
              <a:rPr lang="en-US" baseline="0" dirty="0"/>
              <a:t> there is a failed comment for this prescription say: “I am sorry, this prescription did not meet the requirements Walgreens had put in place for dispensing these medications, therefore we cannot fill this prescription in good faith at this location or any other Walgreens location. I apologize for any inconvenience.”</a:t>
            </a:r>
            <a:endParaRPr lang="en-US" dirty="0"/>
          </a:p>
        </p:txBody>
      </p:sp>
    </p:spTree>
    <p:extLst>
      <p:ext uri="{BB962C8B-B14F-4D97-AF65-F5344CB8AC3E}">
        <p14:creationId xmlns:p14="http://schemas.microsoft.com/office/powerpoint/2010/main" val="4041604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Mandatory</a:t>
            </a:r>
            <a:r>
              <a:rPr lang="en-US" baseline="0" dirty="0">
                <a:solidFill>
                  <a:schemeClr val="tx1"/>
                </a:solidFill>
              </a:rPr>
              <a:t> use of the PDMP website is required where PDMP is available.  Every pharmacist must know how to access the PDMP and print a report for every TD GFDP prescription by patient.</a:t>
            </a:r>
          </a:p>
          <a:p>
            <a:endParaRPr lang="en-US" baseline="0" dirty="0">
              <a:solidFill>
                <a:schemeClr val="tx1"/>
              </a:solidFill>
            </a:endParaRPr>
          </a:p>
          <a:p>
            <a:r>
              <a:rPr lang="en-US" baseline="0" dirty="0">
                <a:solidFill>
                  <a:schemeClr val="tx1"/>
                </a:solidFill>
              </a:rPr>
              <a:t>Access is subject to change. AR and WI are expected to have access sometime in 2013.</a:t>
            </a:r>
          </a:p>
          <a:p>
            <a:endParaRPr lang="en-US" baseline="0" dirty="0">
              <a:solidFill>
                <a:schemeClr val="tx1"/>
              </a:solidFill>
            </a:endParaRPr>
          </a:p>
          <a:p>
            <a:r>
              <a:rPr lang="en-US" baseline="0" dirty="0">
                <a:solidFill>
                  <a:schemeClr val="tx1"/>
                </a:solidFill>
              </a:rPr>
              <a:t>The PDMP will be attached to the hard copy along with the checklist for any filled TD. If a member of law enforcement, the DEA or 3</a:t>
            </a:r>
            <a:r>
              <a:rPr lang="en-US" baseline="30000" dirty="0">
                <a:solidFill>
                  <a:schemeClr val="tx1"/>
                </a:solidFill>
              </a:rPr>
              <a:t>rd</a:t>
            </a:r>
            <a:r>
              <a:rPr lang="en-US" baseline="0" dirty="0">
                <a:solidFill>
                  <a:schemeClr val="tx1"/>
                </a:solidFill>
              </a:rPr>
              <a:t> party auditor requests to see a hardcopy of a TD, all paperwork including the PDMP report should be removed prior to releasing the hard copy. </a:t>
            </a:r>
          </a:p>
          <a:p>
            <a:endParaRPr lang="en-US" baseline="0" dirty="0">
              <a:solidFill>
                <a:schemeClr val="tx1"/>
              </a:solidFill>
            </a:endParaRPr>
          </a:p>
          <a:p>
            <a:r>
              <a:rPr lang="en-US" baseline="0" dirty="0">
                <a:solidFill>
                  <a:schemeClr val="tx1"/>
                </a:solidFill>
              </a:rPr>
              <a:t>Again, PDMP report information should not be placed in public view nor should the reports be given to the patient. </a:t>
            </a:r>
            <a:endParaRPr lang="en-US" dirty="0"/>
          </a:p>
        </p:txBody>
      </p:sp>
    </p:spTree>
    <p:extLst>
      <p:ext uri="{BB962C8B-B14F-4D97-AF65-F5344CB8AC3E}">
        <p14:creationId xmlns:p14="http://schemas.microsoft.com/office/powerpoint/2010/main" val="2755378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350054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t>
            </a:r>
            <a:r>
              <a:rPr lang="en-US" baseline="0" dirty="0"/>
              <a:t> is very important that the pharmacy staff do not deface the prescriptions that they refuse to fill.  Writing comments like “doctor under investigation” or other slanderous memos are not authorized.  It is going to be a delicate situation as well, because there may be times where it is difficult to tell the legitimate pain patient, therefore delivering the refusal message is very important.  Especially the last part, because if it’s refused at one Walgreens, it is refused at the entire chain.  </a:t>
            </a:r>
          </a:p>
          <a:p>
            <a:endParaRPr lang="en-US" baseline="0" dirty="0"/>
          </a:p>
          <a:p>
            <a:pPr marL="0" lvl="1" defTabSz="904799">
              <a:defRPr/>
            </a:pPr>
            <a:r>
              <a:rPr lang="en-US" dirty="0"/>
              <a:t>“Walgreens is working hard to ensure the appropriate dispensing of certain pain medications.  Based on my clinical review and professional judgment, this prescription does not meet the requirements we have put in place for dispensing these medications.  Therefore, we cannot fill this prescription in good faith at this or </a:t>
            </a:r>
            <a:r>
              <a:rPr lang="en-US" u="sng" dirty="0"/>
              <a:t>any</a:t>
            </a:r>
            <a:r>
              <a:rPr lang="en-US" dirty="0"/>
              <a:t> Walgreens.  I apologize for any inconvenience.”</a:t>
            </a:r>
          </a:p>
          <a:p>
            <a:endParaRPr lang="en-US" dirty="0"/>
          </a:p>
          <a:p>
            <a:endParaRPr lang="en-US" dirty="0"/>
          </a:p>
        </p:txBody>
      </p:sp>
    </p:spTree>
    <p:extLst>
      <p:ext uri="{BB962C8B-B14F-4D97-AF65-F5344CB8AC3E}">
        <p14:creationId xmlns:p14="http://schemas.microsoft.com/office/powerpoint/2010/main" val="3084278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review the updated</a:t>
            </a:r>
            <a:r>
              <a:rPr lang="en-US" baseline="0" dirty="0"/>
              <a:t> validation procedures contained in the Good Faith Dispensing Policy.</a:t>
            </a:r>
          </a:p>
          <a:p>
            <a:endParaRPr lang="en-US" baseline="0" dirty="0"/>
          </a:p>
          <a:p>
            <a:pPr defTabSz="904575" eaLnBrk="0" fontAlgn="base" hangingPunct="0">
              <a:spcBef>
                <a:spcPct val="30000"/>
              </a:spcBef>
              <a:spcAft>
                <a:spcPct val="0"/>
              </a:spcAft>
              <a:defRPr/>
            </a:pPr>
            <a:r>
              <a:rPr lang="en-US" baseline="0" dirty="0"/>
              <a:t>The first 5 steps describe how pharmacy team members are able to determine the validity of a prescription.   The last 3 are actions that should be completed after the initial validation steps. Every situation will not be the same.  In some circumstances, you will use all GFD tools, however in other situations you may only need to use a few.  We expect our pharmacists to use their professional judgment when dispensing controls and document accordingly.</a:t>
            </a:r>
          </a:p>
          <a:p>
            <a:endParaRPr lang="en-US" baseline="0" dirty="0"/>
          </a:p>
          <a:p>
            <a:r>
              <a:rPr lang="en-US" baseline="0" dirty="0"/>
              <a:t>Key Points to Highlight:</a:t>
            </a:r>
          </a:p>
          <a:p>
            <a:endParaRPr lang="en-US" baseline="0" dirty="0"/>
          </a:p>
          <a:p>
            <a:pPr lvl="0"/>
            <a:r>
              <a:rPr lang="en-US" dirty="0">
                <a:latin typeface="Arial" charset="0"/>
              </a:rPr>
              <a:t>.  </a:t>
            </a:r>
            <a:r>
              <a:rPr lang="en-US" b="1" i="1" dirty="0">
                <a:latin typeface="Arial" charset="0"/>
              </a:rPr>
              <a:t> </a:t>
            </a:r>
            <a:r>
              <a:rPr lang="en-US" dirty="0">
                <a:latin typeface="Arial" charset="0"/>
              </a:rPr>
              <a:t>Even if the prescriber verifies that the prescription is valid, it is the pharmacist’s responsibility to confirm that the elements of good faith dispensing are satisfied prior to dispensing. It is not enough to only verify if a prescription is fraudulent. </a:t>
            </a:r>
          </a:p>
          <a:p>
            <a:r>
              <a:rPr lang="en-US" dirty="0">
                <a:latin typeface="Arial" charset="0"/>
              </a:rPr>
              <a:t> </a:t>
            </a:r>
          </a:p>
          <a:p>
            <a:r>
              <a:rPr lang="en-US" dirty="0">
                <a:latin typeface="Arial" charset="0"/>
              </a:rPr>
              <a:t>In the policy, there are examples that should alert a pharmacist to questionable circumstances. Such as:</a:t>
            </a:r>
          </a:p>
          <a:p>
            <a:pPr marL="169608" indent="-169608">
              <a:buFont typeface="Arial" pitchFamily="34" charset="0"/>
              <a:buChar char="•"/>
            </a:pPr>
            <a:r>
              <a:rPr lang="en-US" dirty="0">
                <a:latin typeface="Arial" charset="0"/>
              </a:rPr>
              <a:t>Is the rx written outside the prescriber’s scope of practice? For example, a pediatrician writing  a controlled substance for an adult</a:t>
            </a:r>
          </a:p>
          <a:p>
            <a:pPr marL="169608" indent="-169608">
              <a:buFont typeface="Arial" pitchFamily="34" charset="0"/>
              <a:buChar char="•"/>
            </a:pPr>
            <a:r>
              <a:rPr lang="en-US" dirty="0">
                <a:latin typeface="Arial" charset="0"/>
              </a:rPr>
              <a:t>Does the prescriber frequently write for unusual quantities or directions? </a:t>
            </a:r>
          </a:p>
          <a:p>
            <a:r>
              <a:rPr lang="en-US" dirty="0">
                <a:latin typeface="Arial" charset="0"/>
              </a:rPr>
              <a:t> </a:t>
            </a:r>
          </a:p>
          <a:p>
            <a:r>
              <a:rPr lang="en-US" dirty="0">
                <a:latin typeface="Arial" charset="0"/>
              </a:rPr>
              <a:t>This list is not intended to be all inclusive. A ‘yes’ answer to any of the questions listed does not necessarily equate to a refusal to fill. A ‘yes’ answer means that the pharmacist has a responsibility to follow up with either the patient and/or prescriber for additional information to satisfy the good faith requirements. Pharmacists shall use their professional judgment when determining if the elements of good faith are present prior to dispensing controlled substance prescriptions. </a:t>
            </a:r>
          </a:p>
          <a:p>
            <a:endParaRPr lang="en-US" dirty="0">
              <a:latin typeface="Arial" charset="0"/>
            </a:endParaRPr>
          </a:p>
          <a:p>
            <a:r>
              <a:rPr lang="en-US" b="1" dirty="0">
                <a:latin typeface="Arial" charset="0"/>
              </a:rPr>
              <a:t>Please emphasize: </a:t>
            </a:r>
            <a:r>
              <a:rPr lang="en-US" dirty="0">
                <a:latin typeface="Arial" charset="0"/>
              </a:rPr>
              <a:t>The prescription must be valid and meet the elements of Good Faith for the prescription to be dispensed or the pharmacist should refuse to fill.  Proper documentation is required. The local DEA office must be faxed within two business days for any refusals to fill. (Point 6, 7 and 8).</a:t>
            </a:r>
            <a:endParaRPr lang="en-US" baseline="0" dirty="0"/>
          </a:p>
          <a:p>
            <a:endParaRPr lang="en-US" baseline="0" dirty="0"/>
          </a:p>
          <a:p>
            <a:r>
              <a:rPr lang="en-US" baseline="0" dirty="0"/>
              <a:t>It is important that store leadership supports our pharmacists who make appropriate good faith dispensing decisions.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8570501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8915" name="Rectangle 3"/>
          <p:cNvSpPr>
            <a:spLocks noGrp="1"/>
          </p:cNvSpPr>
          <p:nvPr>
            <p:ph type="body" idx="1"/>
          </p:nvPr>
        </p:nvSpPr>
        <p:spPr/>
        <p:txBody>
          <a:bodyPr/>
          <a:lstStyle/>
          <a:p>
            <a:endParaRPr lang="en-US" dirty="0">
              <a:latin typeface="Calibri"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understand</a:t>
            </a:r>
            <a:r>
              <a:rPr lang="en-US" baseline="0" dirty="0"/>
              <a:t> the validation steps for GFD, here is how everyone plays a role in the process.</a:t>
            </a:r>
          </a:p>
          <a:p>
            <a:endParaRPr lang="en-US" baseline="0" dirty="0"/>
          </a:p>
          <a:p>
            <a:r>
              <a:rPr lang="en-US" dirty="0">
                <a:latin typeface="Arial" charset="0"/>
              </a:rPr>
              <a:t>Everyone in the pharmacy has a role in ensuring that the elements of Good Faith Dispensing are met.  While </a:t>
            </a:r>
            <a:r>
              <a:rPr lang="en-US" u="sng" dirty="0">
                <a:latin typeface="Arial" charset="0"/>
              </a:rPr>
              <a:t>all</a:t>
            </a:r>
            <a:r>
              <a:rPr lang="en-US" dirty="0">
                <a:latin typeface="Arial" charset="0"/>
              </a:rPr>
              <a:t> pharmacists and technicians have an obligation to assist with validation of Good Faith Dispensing requirements during the dispensing process, the </a:t>
            </a:r>
            <a:r>
              <a:rPr lang="en-US" b="1" dirty="0">
                <a:latin typeface="Arial" charset="0"/>
              </a:rPr>
              <a:t>Product Review/RFP (Retail Fill Process) Pharmacist</a:t>
            </a:r>
            <a:r>
              <a:rPr lang="en-US" dirty="0">
                <a:latin typeface="Arial" charset="0"/>
              </a:rPr>
              <a:t> has the </a:t>
            </a:r>
            <a:r>
              <a:rPr lang="en-US" b="1" i="1" dirty="0">
                <a:latin typeface="Arial" charset="0"/>
              </a:rPr>
              <a:t>ultimate responsibility</a:t>
            </a:r>
            <a:r>
              <a:rPr lang="en-US" dirty="0">
                <a:latin typeface="Arial" charset="0"/>
              </a:rPr>
              <a:t> for ensuring that the elements of Good Faith are present. </a:t>
            </a:r>
          </a:p>
          <a:p>
            <a:r>
              <a:rPr lang="en-US" dirty="0">
                <a:latin typeface="Arial" charset="0"/>
              </a:rPr>
              <a:t> </a:t>
            </a:r>
          </a:p>
          <a:p>
            <a:r>
              <a:rPr lang="en-US" dirty="0">
                <a:latin typeface="Arial" charset="0"/>
              </a:rPr>
              <a:t>During the Product Review/RFP process, the pharmacist is attesting not only that the product is correct but also that Good Faith Dispensing guidelines have been validated and documented appropriately.  The goal is that all elements of Good Faith Dispensing have been validated </a:t>
            </a:r>
            <a:r>
              <a:rPr lang="en-US" b="1" u="sng" dirty="0">
                <a:latin typeface="Arial" charset="0"/>
              </a:rPr>
              <a:t>before</a:t>
            </a:r>
            <a:r>
              <a:rPr lang="en-US" u="sng" dirty="0">
                <a:latin typeface="Arial" charset="0"/>
              </a:rPr>
              <a:t> </a:t>
            </a:r>
            <a:r>
              <a:rPr lang="en-US" dirty="0">
                <a:latin typeface="Arial" charset="0"/>
              </a:rPr>
              <a:t>getting to the Product Review/RFP Pharmacist. The Product Review/RFP Pharmacist should then be able to confirm the elements of Good Faith Dispensing have been met and continue with the dispensing process.</a:t>
            </a:r>
          </a:p>
          <a:p>
            <a:endParaRPr lang="en-US" dirty="0">
              <a:latin typeface="Arial" charset="0"/>
            </a:endParaRPr>
          </a:p>
          <a:p>
            <a:r>
              <a:rPr lang="en-US" dirty="0">
                <a:latin typeface="Arial" charset="0"/>
              </a:rPr>
              <a:t>The goal is to have all elements of GFD confirmed throughout the filling process and prior to reaching the Product Review/RFP pharmacist.</a:t>
            </a:r>
          </a:p>
          <a:p>
            <a:endParaRPr lang="en-US" dirty="0">
              <a:latin typeface="Arial" charset="0"/>
            </a:endParaRPr>
          </a:p>
          <a:p>
            <a:r>
              <a:rPr lang="en-US" b="1" dirty="0">
                <a:latin typeface="Arial" charset="0"/>
              </a:rPr>
              <a:t>POWER: </a:t>
            </a:r>
            <a:r>
              <a:rPr lang="en-US" dirty="0">
                <a:latin typeface="Arial" charset="0"/>
              </a:rPr>
              <a:t>Only a pharmacist should perform the RFP process for C-II’s. Technicians should </a:t>
            </a:r>
            <a:r>
              <a:rPr lang="en-US" b="1" dirty="0">
                <a:latin typeface="Arial" charset="0"/>
              </a:rPr>
              <a:t>not</a:t>
            </a:r>
            <a:r>
              <a:rPr lang="en-US" dirty="0">
                <a:latin typeface="Arial" charset="0"/>
              </a:rPr>
              <a:t> perform RFP on CIIs and must pass to a pharmacist to complete the RFP process.  </a:t>
            </a:r>
          </a:p>
          <a:p>
            <a:endParaRPr lang="en-US" baseline="0" dirty="0"/>
          </a:p>
          <a:p>
            <a:endParaRPr lang="en-US" dirty="0"/>
          </a:p>
        </p:txBody>
      </p:sp>
    </p:spTree>
    <p:extLst>
      <p:ext uri="{BB962C8B-B14F-4D97-AF65-F5344CB8AC3E}">
        <p14:creationId xmlns:p14="http://schemas.microsoft.com/office/powerpoint/2010/main" val="2628507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reality is, it’s not </a:t>
            </a:r>
            <a:r>
              <a:rPr lang="en-US" baseline="0" dirty="0"/>
              <a:t>enough to take the stance of: </a:t>
            </a:r>
            <a:r>
              <a:rPr lang="en-US" dirty="0"/>
              <a:t>of “If I confirm with the doctor, I can fill the prescription”</a:t>
            </a:r>
          </a:p>
          <a:p>
            <a:pPr lvl="0"/>
            <a:endParaRPr lang="en-US" dirty="0"/>
          </a:p>
          <a:p>
            <a:pPr lvl="0"/>
            <a:r>
              <a:rPr lang="en-US" dirty="0"/>
              <a:t>It is not going to be enough to talk to the prescriber or their office staff to get assurance that they wrote the prescription.  Getting documentation of prior treatment regimens that they have tried and failed in addition to ensuring the patient is not opioid naïve is part of the process.  While all along documenting</a:t>
            </a:r>
          </a:p>
          <a:p>
            <a:pPr lvl="0"/>
            <a:endParaRPr lang="en-US" dirty="0"/>
          </a:p>
          <a:p>
            <a:pPr lvl="0"/>
            <a:r>
              <a:rPr lang="en-US" dirty="0"/>
              <a:t>An excerpt from the Orlando Sentinal: Paul Doering, a professor at the University of Florida's College of Pharmacy who served as an expert in the DEA's case against the two CVS stores, “Pharmacists traditionally could use the defense that they simply fill prescriptions on doctor's orders” … but “recent cases show pharmacists can no longer look the other way when dirty doctors write prescriptions that put thousands of the dangerous, addictive drugs in the hands of people who don't have a true, medical need.”</a:t>
            </a:r>
            <a:br>
              <a:rPr lang="en-US" dirty="0"/>
            </a:br>
            <a:br>
              <a:rPr lang="en-US" dirty="0"/>
            </a:br>
            <a:endParaRPr lang="en-US" dirty="0"/>
          </a:p>
          <a:p>
            <a:r>
              <a:rPr lang="en-US" dirty="0"/>
              <a:t> </a:t>
            </a:r>
          </a:p>
          <a:p>
            <a:endParaRPr lang="en-US" dirty="0"/>
          </a:p>
          <a:p>
            <a:endParaRPr lang="en-US" dirty="0"/>
          </a:p>
        </p:txBody>
      </p:sp>
    </p:spTree>
    <p:extLst>
      <p:ext uri="{BB962C8B-B14F-4D97-AF65-F5344CB8AC3E}">
        <p14:creationId xmlns:p14="http://schemas.microsoft.com/office/powerpoint/2010/main" val="3599907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a:t>
            </a:r>
            <a:r>
              <a:rPr lang="en-US" baseline="0" dirty="0"/>
              <a:t> processes are being put into place to protect our pharmacists and the company.  The GFDP that you learned about last summer has been updated to include dispensing practices that are uniform from store to store.  This new policy was put into place in order to put a more rigorous and consistent process together in dispensing these Target Drugs.  What we don’t want to have happen is a prescription is refused at one Walgreen location only to be filled down the street at the next Walgreen location. </a:t>
            </a:r>
            <a:endParaRPr lang="en-US" dirty="0"/>
          </a:p>
          <a:p>
            <a:r>
              <a:rPr lang="en-US" dirty="0"/>
              <a:t> </a:t>
            </a:r>
          </a:p>
          <a:p>
            <a:r>
              <a:rPr lang="en-US" baseline="0" dirty="0"/>
              <a:t>The target drugs we are going to begin with are the single entity Oxycodone, Hydromorphone Methadone and Other (which is optional and selected by the district) . These products require additional steps to be taken by the pharmacy staff.</a:t>
            </a:r>
            <a:endParaRPr lang="en-US" dirty="0"/>
          </a:p>
          <a:p>
            <a:endParaRPr lang="en-US" dirty="0"/>
          </a:p>
          <a:p>
            <a:r>
              <a:rPr lang="en-US" dirty="0"/>
              <a:t>Stores will be required to document in the patient comments</a:t>
            </a:r>
            <a:r>
              <a:rPr lang="en-US" baseline="0" dirty="0"/>
              <a:t> if the prescription was denied. </a:t>
            </a:r>
          </a:p>
          <a:p>
            <a:r>
              <a:rPr lang="en-US" baseline="0" dirty="0"/>
              <a:t>Patients will be required to give the pharmacy additional processing time to allow for the additional steps to be completed</a:t>
            </a:r>
          </a:p>
          <a:p>
            <a:r>
              <a:rPr lang="en-US" baseline="0" dirty="0"/>
              <a:t>TD GFD checklist will be required for every oxy, hydromorphone, methadone and other (selected by the district) prescription.</a:t>
            </a:r>
          </a:p>
          <a:p>
            <a:r>
              <a:rPr lang="en-US" baseline="0" dirty="0"/>
              <a:t>Failure to comply will lead to disciplinary action up to and including termination</a:t>
            </a:r>
            <a:endParaRPr lang="en-US" dirty="0"/>
          </a:p>
          <a:p>
            <a:endParaRPr lang="en-US" dirty="0"/>
          </a:p>
        </p:txBody>
      </p:sp>
    </p:spTree>
    <p:extLst>
      <p:ext uri="{BB962C8B-B14F-4D97-AF65-F5344CB8AC3E}">
        <p14:creationId xmlns:p14="http://schemas.microsoft.com/office/powerpoint/2010/main" val="1440909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It</a:t>
            </a:r>
            <a:r>
              <a:rPr lang="en-US" baseline="0" dirty="0"/>
              <a:t> is unlikely that a full time pharmacist at that store would not dispense or refuse even one of these medications during the time between your visits to the stores.  As district/market leaders, you will need to play an active role during your supervision visits to reinforce GFD and to ensure that the TD GFD is being followed.  </a:t>
            </a:r>
            <a:endParaRPr lang="en-US" dirty="0"/>
          </a:p>
          <a:p>
            <a:endParaRPr lang="en-US" dirty="0"/>
          </a:p>
        </p:txBody>
      </p:sp>
    </p:spTree>
    <p:extLst>
      <p:ext uri="{BB962C8B-B14F-4D97-AF65-F5344CB8AC3E}">
        <p14:creationId xmlns:p14="http://schemas.microsoft.com/office/powerpoint/2010/main" val="2421907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05639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For</a:t>
            </a:r>
            <a:r>
              <a:rPr lang="en-US" baseline="0" dirty="0"/>
              <a:t> this policy we are targeting just the single ingredient Oxy, Hydromorphone, Methadone and Other (optional and selected by the district) brand and generics products.  Every prescription for these medications will require these new procedures. The TD GFD checklist will need to be completed, attached to the prescription if there is a refusal, a message will need to be entered into the patient’s comment.  Additionally, any refused prescription must be faxed to the DEA and the documentation of such action retained in the “refusal folder”</a:t>
            </a:r>
            <a:endParaRPr lang="en-US" dirty="0"/>
          </a:p>
          <a:p>
            <a:endParaRPr lang="en-US" dirty="0"/>
          </a:p>
        </p:txBody>
      </p:sp>
    </p:spTree>
    <p:extLst>
      <p:ext uri="{BB962C8B-B14F-4D97-AF65-F5344CB8AC3E}">
        <p14:creationId xmlns:p14="http://schemas.microsoft.com/office/powerpoint/2010/main" val="36586649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So here is what</a:t>
            </a:r>
            <a:r>
              <a:rPr lang="en-US" baseline="0" dirty="0"/>
              <a:t> it is going to look like at the store.  </a:t>
            </a:r>
            <a:endParaRPr lang="en-US" dirty="0"/>
          </a:p>
          <a:p>
            <a:endParaRPr lang="en-US" dirty="0"/>
          </a:p>
        </p:txBody>
      </p:sp>
    </p:spTree>
    <p:extLst>
      <p:ext uri="{BB962C8B-B14F-4D97-AF65-F5344CB8AC3E}">
        <p14:creationId xmlns:p14="http://schemas.microsoft.com/office/powerpoint/2010/main" val="10349559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5" descr="Walgreens_CornerOfLockup_4c.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37198" y="5950144"/>
            <a:ext cx="1947672" cy="556870"/>
          </a:xfrm>
          <a:prstGeom prst="rect">
            <a:avLst/>
          </a:prstGeom>
        </p:spPr>
      </p:pic>
      <p:pic>
        <p:nvPicPr>
          <p:cNvPr id="7" name="Picture 6" descr="Walgreens_Corner-W-Flag_Red-Gradient_tm.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8828" y="1631934"/>
            <a:ext cx="785520" cy="824191"/>
          </a:xfrm>
          <a:prstGeom prst="rect">
            <a:avLst/>
          </a:prstGeom>
        </p:spPr>
      </p:pic>
      <p:sp>
        <p:nvSpPr>
          <p:cNvPr id="8" name="Title 1"/>
          <p:cNvSpPr>
            <a:spLocks noGrp="1"/>
          </p:cNvSpPr>
          <p:nvPr>
            <p:ph type="ctrTitle" hasCustomPrompt="1"/>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a:solidFill>
                  <a:srgbClr val="6A737B"/>
                </a:solidFill>
              </a:rPr>
              <a:t>Title of Presentation</a:t>
            </a:r>
            <a:endParaRPr lang="en-US" dirty="0"/>
          </a:p>
        </p:txBody>
      </p:sp>
      <p:sp>
        <p:nvSpPr>
          <p:cNvPr id="9"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sp>
        <p:nvSpPr>
          <p:cNvPr id="12" name="Footer Placeholder 1"/>
          <p:cNvSpPr>
            <a:spLocks noGrp="1"/>
          </p:cNvSpPr>
          <p:nvPr>
            <p:ph type="ftr" sz="quarter" idx="11"/>
          </p:nvPr>
        </p:nvSpPr>
        <p:spPr>
          <a:xfrm>
            <a:off x="1259694" y="6283205"/>
            <a:ext cx="4843497" cy="365125"/>
          </a:xfrm>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a:t>©2013 Walgreen Co. All rights reserved. Confidential and proprietary information. For internal use only.</a:t>
            </a:r>
          </a:p>
        </p:txBody>
      </p:sp>
    </p:spTree>
    <p:extLst>
      <p:ext uri="{BB962C8B-B14F-4D97-AF65-F5344CB8AC3E}">
        <p14:creationId xmlns:p14="http://schemas.microsoft.com/office/powerpoint/2010/main" val="487642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5"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7"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858016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lIns="0" tIns="0" rIns="0" bIns="0" rtlCol="0" anchor="ctr">
            <a:normAutofit/>
          </a:bodyPr>
          <a:lstStyle>
            <a:lvl1pPr>
              <a:defRPr lang="en-US">
                <a:solidFill>
                  <a:schemeClr val="tx2"/>
                </a:solidFill>
              </a:defRPr>
            </a:lvl1pPr>
          </a:lstStyle>
          <a:p>
            <a:pPr lvl="0" algn="l" defTabSz="457200"/>
            <a:r>
              <a:rPr lang="en-US" dirty="0"/>
              <a:t>Click to edit Master title style</a:t>
            </a:r>
          </a:p>
        </p:txBody>
      </p:sp>
      <p:sp>
        <p:nvSpPr>
          <p:cNvPr id="3" name="Picture Placeholder 2"/>
          <p:cNvSpPr>
            <a:spLocks noGrp="1"/>
          </p:cNvSpPr>
          <p:nvPr>
            <p:ph type="pic" idx="1"/>
          </p:nvPr>
        </p:nvSpPr>
        <p:spPr>
          <a:xfrm>
            <a:off x="1792288" y="1588957"/>
            <a:ext cx="5486400" cy="3138618"/>
          </a:xfrm>
        </p:spPr>
        <p:txBody>
          <a:bodyPr>
            <a:normAutofit/>
          </a:bodyPr>
          <a:lstStyle>
            <a:lvl1pPr marL="0" indent="0">
              <a:buNone/>
              <a:defRPr sz="26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Title Placeholder 1"/>
          <p:cNvSpPr txBox="1">
            <a:spLocks/>
          </p:cNvSpPr>
          <p:nvPr userDrawn="1"/>
        </p:nvSpPr>
        <p:spPr>
          <a:xfrm>
            <a:off x="550920" y="180753"/>
            <a:ext cx="8135880" cy="861934"/>
          </a:xfrm>
          <a:prstGeom prst="rect">
            <a:avLst/>
          </a:prstGeom>
        </p:spPr>
        <p:txBody>
          <a:bodyPr vert="horz" lIns="0" tIns="0" rIns="0" bIns="0" rtlCol="0" anchor="ctr">
            <a:normAutofit/>
          </a:bodyPr>
          <a:lstStyle>
            <a:lvl1pPr algn="ctr" defTabSz="914400" rtl="0" eaLnBrk="1" latinLnBrk="0" hangingPunct="1">
              <a:spcBef>
                <a:spcPct val="0"/>
              </a:spcBef>
              <a:buNone/>
              <a:defRPr lang="en-US" sz="2400" kern="1200" baseline="0">
                <a:solidFill>
                  <a:schemeClr val="bg1"/>
                </a:solidFill>
                <a:latin typeface="Arial"/>
                <a:ea typeface="+mj-ea"/>
                <a:cs typeface="Arial"/>
              </a:defRPr>
            </a:lvl1pPr>
          </a:lstStyle>
          <a:p>
            <a:pPr algn="l" defTabSz="457200"/>
            <a:r>
              <a:rPr lang="en-US" dirty="0"/>
              <a:t>Type key insight here using sentence case</a:t>
            </a:r>
          </a:p>
        </p:txBody>
      </p:sp>
      <p:sp>
        <p:nvSpPr>
          <p:cNvPr id="9"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10"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1869602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ag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550920" y="1131757"/>
            <a:ext cx="8143351" cy="427222"/>
          </a:xfrm>
        </p:spPr>
        <p:txBody>
          <a:bodyPr vert="horz" lIns="0" tIns="0" rIns="0" bIns="0" rtlCol="0" anchor="b">
            <a:normAutofit/>
          </a:bodyPr>
          <a:lstStyle>
            <a:lvl1pPr>
              <a:defRPr lang="en-US" b="1" dirty="0" smtClean="0">
                <a:solidFill>
                  <a:schemeClr val="tx2"/>
                </a:solidFill>
              </a:defRPr>
            </a:lvl1pPr>
          </a:lstStyle>
          <a:p>
            <a:pPr lvl="0"/>
            <a:r>
              <a:rPr lang="en-US" dirty="0"/>
              <a:t>Type chart header / label here</a:t>
            </a:r>
          </a:p>
        </p:txBody>
      </p:sp>
      <p:sp>
        <p:nvSpPr>
          <p:cNvPr id="11"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lvl1pPr>
              <a:defRPr>
                <a:solidFill>
                  <a:schemeClr val="accent1"/>
                </a:solidFill>
              </a:defRPr>
            </a:lvl1pPr>
          </a:lstStyle>
          <a:p>
            <a:pPr lvl="0" algn="l" defTabSz="457200"/>
            <a:r>
              <a:rPr lang="en-US" dirty="0"/>
              <a:t>Type key insight here using sentence case</a:t>
            </a:r>
          </a:p>
        </p:txBody>
      </p:sp>
      <p:sp>
        <p:nvSpPr>
          <p:cNvPr id="8" name="Text Placeholder 2"/>
          <p:cNvSpPr>
            <a:spLocks noGrp="1"/>
          </p:cNvSpPr>
          <p:nvPr>
            <p:ph idx="1"/>
          </p:nvPr>
        </p:nvSpPr>
        <p:spPr>
          <a:xfrm>
            <a:off x="550920" y="1679708"/>
            <a:ext cx="8135880" cy="4402591"/>
          </a:xfrm>
          <a:prstGeom prst="rect">
            <a:avLst/>
          </a:prstGeom>
        </p:spPr>
        <p:txBody>
          <a:bodyPr vert="horz" lIns="0" tIns="0" rIns="0" bIns="0" rtlCol="0">
            <a:normAutofit/>
          </a:bodyPr>
          <a:lstStyle>
            <a:lvl2pPr>
              <a:defRPr sz="2200">
                <a:solidFill>
                  <a:schemeClr val="tx2"/>
                </a:solidFill>
              </a:defRPr>
            </a:lvl2pPr>
            <a:lvl3pPr>
              <a:defRPr sz="2000">
                <a:solidFill>
                  <a:schemeClr val="tx2"/>
                </a:solidFill>
              </a:defRPr>
            </a:lvl3pPr>
            <a:lvl4pPr marL="731520" indent="-182880">
              <a:buFont typeface="Lucida Grande"/>
              <a:buChar char="»"/>
              <a:defRPr sz="1800">
                <a:solidFill>
                  <a:schemeClr val="tx2"/>
                </a:solidFill>
              </a:defRPr>
            </a:lvl4pPr>
            <a:lvl5pPr marL="960120" indent="-228600">
              <a:buFont typeface="Arial"/>
              <a:buChar char="•"/>
              <a:defRPr>
                <a:solidFill>
                  <a:schemeClr val="tx2"/>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pic>
        <p:nvPicPr>
          <p:cNvPr id="10" name="Picture 9" descr="Walgreens_Corner-W-Flag_Red-Gradient_4c.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3620" y="6400800"/>
            <a:ext cx="327660" cy="343792"/>
          </a:xfrm>
          <a:prstGeom prst="rect">
            <a:avLst/>
          </a:prstGeom>
        </p:spPr>
      </p:pic>
      <p:sp>
        <p:nvSpPr>
          <p:cNvPr id="14"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15"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2692186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pic>
        <p:nvPicPr>
          <p:cNvPr id="6" name="Picture 5"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55978" y="5844760"/>
            <a:ext cx="2030626" cy="449082"/>
          </a:xfrm>
          <a:prstGeom prst="rect">
            <a:avLst/>
          </a:prstGeom>
        </p:spPr>
      </p:pic>
      <p:sp>
        <p:nvSpPr>
          <p:cNvPr id="8" name="Title 1"/>
          <p:cNvSpPr>
            <a:spLocks noGrp="1"/>
          </p:cNvSpPr>
          <p:nvPr>
            <p:ph type="ctrTitle"/>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a:t>Click to edit Master title style</a:t>
            </a:r>
          </a:p>
        </p:txBody>
      </p:sp>
      <p:sp>
        <p:nvSpPr>
          <p:cNvPr id="9"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pic>
        <p:nvPicPr>
          <p:cNvPr id="10" name="Picture 9" descr="Walgreens_Corner-W-Flag_Red-Gradient_tm.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8828" y="1631934"/>
            <a:ext cx="785520" cy="824191"/>
          </a:xfrm>
          <a:prstGeom prst="rect">
            <a:avLst/>
          </a:prstGeom>
        </p:spPr>
      </p:pic>
      <p:sp>
        <p:nvSpPr>
          <p:cNvPr id="2" name="Footer Placeholder 1"/>
          <p:cNvSpPr>
            <a:spLocks noGrp="1"/>
          </p:cNvSpPr>
          <p:nvPr>
            <p:ph type="ftr" sz="quarter" idx="11"/>
          </p:nvPr>
        </p:nvSpPr>
        <p:spPr>
          <a:xfrm>
            <a:off x="1259695" y="6283205"/>
            <a:ext cx="4892816" cy="365125"/>
          </a:xfrm>
        </p:spPr>
        <p:txBody>
          <a:bodyP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a:lvl1pPr>
          </a:lstStyle>
          <a:p>
            <a:r>
              <a:rPr lang="en-US" dirty="0"/>
              <a:t>©2013 Walgreen Co. All rights reserved. Confidential and proprietary information. For internal use only.</a:t>
            </a:r>
          </a:p>
        </p:txBody>
      </p:sp>
    </p:spTree>
    <p:extLst>
      <p:ext uri="{BB962C8B-B14F-4D97-AF65-F5344CB8AC3E}">
        <p14:creationId xmlns:p14="http://schemas.microsoft.com/office/powerpoint/2010/main" val="55724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2_Custom Layout">
    <p:spTree>
      <p:nvGrpSpPr>
        <p:cNvPr id="1" name=""/>
        <p:cNvGrpSpPr/>
        <p:nvPr/>
      </p:nvGrpSpPr>
      <p:grpSpPr>
        <a:xfrm>
          <a:off x="0" y="0"/>
          <a:ext cx="0" cy="0"/>
          <a:chOff x="0" y="0"/>
          <a:chExt cx="0" cy="0"/>
        </a:xfrm>
      </p:grpSpPr>
      <p:pic>
        <p:nvPicPr>
          <p:cNvPr id="5" name="Picture 4" descr="RIGHT_SP_BUI_LockUp.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48796" y="5789122"/>
            <a:ext cx="4553712" cy="457200"/>
          </a:xfrm>
          <a:prstGeom prst="rect">
            <a:avLst/>
          </a:prstGeom>
        </p:spPr>
      </p:pic>
      <p:pic>
        <p:nvPicPr>
          <p:cNvPr id="6" name="Picture 5" descr="542_corp_background_outlin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1355978" y="2279818"/>
            <a:ext cx="7128892" cy="1024245"/>
          </a:xfrm>
        </p:spPr>
        <p:txBody>
          <a:bodyPr anchor="t" anchorCtr="0">
            <a:noAutofit/>
          </a:bodyPr>
          <a:lstStyle>
            <a:lvl1pPr algn="l">
              <a:lnSpc>
                <a:spcPct val="90000"/>
              </a:lnSpc>
              <a:defRPr sz="3200">
                <a:solidFill>
                  <a:schemeClr val="tx2"/>
                </a:solidFill>
              </a:defRPr>
            </a:lvl1pPr>
          </a:lstStyle>
          <a:p>
            <a:r>
              <a:rPr lang="en-US" dirty="0">
                <a:solidFill>
                  <a:srgbClr val="6A737B"/>
                </a:solidFill>
              </a:rPr>
              <a:t>Title Slide for Walgreens Entities that Have “Walgreens” in the Logo</a:t>
            </a:r>
            <a:endParaRPr lang="en-US" dirty="0"/>
          </a:p>
        </p:txBody>
      </p:sp>
      <p:sp>
        <p:nvSpPr>
          <p:cNvPr id="8" name="Text Placeholder 10"/>
          <p:cNvSpPr>
            <a:spLocks noGrp="1"/>
          </p:cNvSpPr>
          <p:nvPr>
            <p:ph type="body" sz="quarter" idx="10" hasCustomPrompt="1"/>
          </p:nvPr>
        </p:nvSpPr>
        <p:spPr>
          <a:xfrm>
            <a:off x="1355978" y="3304063"/>
            <a:ext cx="7128892" cy="1151626"/>
          </a:xfrm>
        </p:spPr>
        <p:txBody>
          <a:bodyPr vert="horz" lIns="0" tIns="45720" rIns="91440" bIns="45720" rtlCol="0" anchor="t" anchorCtr="0">
            <a:noAutofit/>
          </a:bodyPr>
          <a:lstStyle>
            <a:lvl1pPr marL="0" indent="0">
              <a:lnSpc>
                <a:spcPct val="90000"/>
              </a:lnSpc>
              <a:buNone/>
              <a:defRPr lang="en-US" sz="2200" dirty="0" smtClean="0">
                <a:solidFill>
                  <a:schemeClr val="tx2"/>
                </a:solidFill>
                <a:latin typeface="Arial"/>
                <a:ea typeface="+mj-ea"/>
                <a:cs typeface="Arial"/>
              </a:defRPr>
            </a:lvl1pPr>
            <a:lvl2pPr>
              <a:defRPr lang="en-US" dirty="0" smtClean="0"/>
            </a:lvl2pPr>
            <a:lvl3pPr>
              <a:defRPr lang="en-US" dirty="0" smtClean="0"/>
            </a:lvl3pPr>
            <a:lvl4pPr>
              <a:defRPr lang="en-US" dirty="0" smtClean="0"/>
            </a:lvl4pPr>
            <a:lvl5pPr>
              <a:defRPr lang="en-US" dirty="0"/>
            </a:lvl5pPr>
          </a:lstStyle>
          <a:p>
            <a:r>
              <a:rPr lang="en-US" dirty="0"/>
              <a:t>Presenter Name or Subtopic Here</a:t>
            </a:r>
            <a:br>
              <a:rPr lang="en-US" dirty="0"/>
            </a:br>
            <a:r>
              <a:rPr lang="en-US" dirty="0"/>
              <a:t>Date</a:t>
            </a:r>
          </a:p>
        </p:txBody>
      </p:sp>
      <p:pic>
        <p:nvPicPr>
          <p:cNvPr id="9" name="Picture 8" descr="Walgreens_Corner-W-Flag_Red-Gradient_tm.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58828" y="1631934"/>
            <a:ext cx="785520" cy="824191"/>
          </a:xfrm>
          <a:prstGeom prst="rect">
            <a:avLst/>
          </a:prstGeom>
        </p:spPr>
      </p:pic>
      <p:sp>
        <p:nvSpPr>
          <p:cNvPr id="2" name="Footer Placeholder 1"/>
          <p:cNvSpPr>
            <a:spLocks noGrp="1"/>
          </p:cNvSpPr>
          <p:nvPr>
            <p:ph type="ftr" sz="quarter" idx="11"/>
          </p:nvPr>
        </p:nvSpPr>
        <p:spPr>
          <a:xfrm>
            <a:off x="1296685" y="5876348"/>
            <a:ext cx="3891816" cy="365125"/>
          </a:xfrm>
        </p:spPr>
        <p:txBody>
          <a:bodyPr/>
          <a:lstStyle>
            <a:lvl1pPr marL="0" marR="0" indent="0" algn="l" defTabSz="457200" rtl="0" eaLnBrk="0" fontAlgn="base" latinLnBrk="0" hangingPunct="0">
              <a:lnSpc>
                <a:spcPct val="95000"/>
              </a:lnSpc>
              <a:spcBef>
                <a:spcPts val="0"/>
              </a:spcBef>
              <a:spcAft>
                <a:spcPct val="0"/>
              </a:spcAft>
              <a:buClr>
                <a:srgbClr val="004C84"/>
              </a:buClr>
              <a:buSzTx/>
              <a:buFont typeface="Arial" charset="0"/>
              <a:buNone/>
              <a:tabLst/>
              <a:defRPr/>
            </a:lvl1pPr>
          </a:lstStyle>
          <a:p>
            <a:r>
              <a:rPr lang="en-US" dirty="0"/>
              <a:t>©2013 Walgreen Co. All rights reserved. </a:t>
            </a:r>
          </a:p>
          <a:p>
            <a:r>
              <a:rPr lang="en-US" dirty="0"/>
              <a:t>Confidential and proprietary information. For internal use only.</a:t>
            </a:r>
          </a:p>
        </p:txBody>
      </p:sp>
    </p:spTree>
    <p:extLst>
      <p:ext uri="{BB962C8B-B14F-4D97-AF65-F5344CB8AC3E}">
        <p14:creationId xmlns:p14="http://schemas.microsoft.com/office/powerpoint/2010/main" val="2121779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lue divider">
    <p:spTree>
      <p:nvGrpSpPr>
        <p:cNvPr id="1" name=""/>
        <p:cNvGrpSpPr/>
        <p:nvPr/>
      </p:nvGrpSpPr>
      <p:grpSpPr>
        <a:xfrm>
          <a:off x="0" y="0"/>
          <a:ext cx="0" cy="0"/>
          <a:chOff x="0" y="0"/>
          <a:chExt cx="0" cy="0"/>
        </a:xfrm>
      </p:grpSpPr>
      <p:pic>
        <p:nvPicPr>
          <p:cNvPr id="5" name="Picture 4" descr="542_corp_backgroun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a:t>Section Divider Slide</a:t>
            </a:r>
          </a:p>
        </p:txBody>
      </p:sp>
    </p:spTree>
    <p:extLst>
      <p:ext uri="{BB962C8B-B14F-4D97-AF65-F5344CB8AC3E}">
        <p14:creationId xmlns:p14="http://schemas.microsoft.com/office/powerpoint/2010/main" val="3888438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Green divider">
    <p:spTree>
      <p:nvGrpSpPr>
        <p:cNvPr id="1" name=""/>
        <p:cNvGrpSpPr/>
        <p:nvPr/>
      </p:nvGrpSpPr>
      <p:grpSpPr>
        <a:xfrm>
          <a:off x="0" y="0"/>
          <a:ext cx="0" cy="0"/>
          <a:chOff x="0" y="0"/>
          <a:chExt cx="0" cy="0"/>
        </a:xfrm>
      </p:grpSpPr>
      <p:pic>
        <p:nvPicPr>
          <p:cNvPr id="5" name="Picture 4" descr="368-green_corp_bckgr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a:t>Section Divider Slide</a:t>
            </a:r>
          </a:p>
        </p:txBody>
      </p:sp>
    </p:spTree>
    <p:extLst>
      <p:ext uri="{BB962C8B-B14F-4D97-AF65-F5344CB8AC3E}">
        <p14:creationId xmlns:p14="http://schemas.microsoft.com/office/powerpoint/2010/main" val="371341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Orange divider">
    <p:spTree>
      <p:nvGrpSpPr>
        <p:cNvPr id="1" name=""/>
        <p:cNvGrpSpPr/>
        <p:nvPr/>
      </p:nvGrpSpPr>
      <p:grpSpPr>
        <a:xfrm>
          <a:off x="0" y="0"/>
          <a:ext cx="0" cy="0"/>
          <a:chOff x="0" y="0"/>
          <a:chExt cx="0" cy="0"/>
        </a:xfrm>
      </p:grpSpPr>
      <p:pic>
        <p:nvPicPr>
          <p:cNvPr id="5" name="Picture 4" descr="716-orange_corp_bckgrd_out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ctrTitle" hasCustomPrompt="1"/>
          </p:nvPr>
        </p:nvSpPr>
        <p:spPr>
          <a:xfrm>
            <a:off x="224118" y="2525414"/>
            <a:ext cx="8695764" cy="1024245"/>
          </a:xfrm>
        </p:spPr>
        <p:txBody>
          <a:bodyPr anchor="ctr" anchorCtr="0">
            <a:noAutofit/>
          </a:bodyPr>
          <a:lstStyle>
            <a:lvl1pPr algn="ctr">
              <a:lnSpc>
                <a:spcPct val="90000"/>
              </a:lnSpc>
              <a:defRPr sz="4000" b="1">
                <a:solidFill>
                  <a:schemeClr val="tx2"/>
                </a:solidFill>
              </a:defRPr>
            </a:lvl1pPr>
          </a:lstStyle>
          <a:p>
            <a:r>
              <a:rPr lang="en-US" dirty="0"/>
              <a:t>Section Divider Slide</a:t>
            </a:r>
          </a:p>
        </p:txBody>
      </p:sp>
    </p:spTree>
    <p:extLst>
      <p:ext uri="{BB962C8B-B14F-4D97-AF65-F5344CB8AC3E}">
        <p14:creationId xmlns:p14="http://schemas.microsoft.com/office/powerpoint/2010/main" val="2292221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9"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6" name="Text Placeholder 2"/>
          <p:cNvSpPr>
            <a:spLocks noGrp="1"/>
          </p:cNvSpPr>
          <p:nvPr>
            <p:ph idx="1"/>
          </p:nvPr>
        </p:nvSpPr>
        <p:spPr>
          <a:xfrm>
            <a:off x="550920" y="1409706"/>
            <a:ext cx="8135880" cy="4706614"/>
          </a:xfrm>
          <a:prstGeom prst="rect">
            <a:avLst/>
          </a:prstGeom>
        </p:spPr>
        <p:txBody>
          <a:bodyPr vert="horz" lIns="0" tIns="0" rIns="0" bIns="0" rtlCol="0">
            <a:normAutofit/>
          </a:bodyPr>
          <a:lstStyle>
            <a:lvl2pPr>
              <a:defRPr>
                <a:solidFill>
                  <a:srgbClr val="6A737B"/>
                </a:solidFill>
              </a:defRPr>
            </a:lvl2pPr>
            <a:lvl3pPr>
              <a:defRPr>
                <a:solidFill>
                  <a:srgbClr val="6A737B"/>
                </a:solidFill>
              </a:defRPr>
            </a:lvl3pPr>
            <a:lvl4pPr>
              <a:defRPr>
                <a:solidFill>
                  <a:srgbClr val="6A737B"/>
                </a:solidFill>
              </a:defRPr>
            </a:lvl4pPr>
            <a:lvl5pPr>
              <a:defRPr>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7"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8"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2855895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plit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50918" y="1422400"/>
            <a:ext cx="3944881" cy="4703763"/>
          </a:xfrm>
        </p:spPr>
        <p:txBody>
          <a:bodyPr vert="horz" lIns="0" tIns="0" rIns="0" bIns="0" rtlCol="0">
            <a:normAutofit/>
          </a:bodyPr>
          <a:lstStyle>
            <a:lvl1pPr>
              <a:defRPr lang="en-US" sz="2000" smtClean="0"/>
            </a:lvl1pPr>
            <a:lvl2pPr marL="228600" indent="-228600">
              <a:buFont typeface="Arial"/>
              <a:buChar cha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4" name="Content Placeholder 3"/>
          <p:cNvSpPr>
            <a:spLocks noGrp="1"/>
          </p:cNvSpPr>
          <p:nvPr>
            <p:ph sz="half" idx="2" hasCustomPrompt="1"/>
          </p:nvPr>
        </p:nvSpPr>
        <p:spPr>
          <a:xfrm>
            <a:off x="4648200" y="1422400"/>
            <a:ext cx="4038600" cy="4703763"/>
          </a:xfrm>
        </p:spPr>
        <p:txBody>
          <a:bodyPr vert="horz" lIns="0" tIns="0" rIns="0" bIns="0" rtlCol="0">
            <a:normAutofit/>
          </a:bodyPr>
          <a:lstStyle>
            <a:lvl1pPr>
              <a:defRPr lang="en-US" sz="2000" smtClean="0"/>
            </a:lvl1pPr>
            <a:lvl2pP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8"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7" name="Footer Placeholder 3"/>
          <p:cNvSpPr>
            <a:spLocks noGrp="1"/>
          </p:cNvSpPr>
          <p:nvPr>
            <p:ph type="ftr" sz="quarter" idx="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9"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3680047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plit 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50918" y="1416931"/>
            <a:ext cx="3946470" cy="323667"/>
          </a:xfrm>
        </p:spPr>
        <p:txBody>
          <a:bodyPr anchor="b">
            <a:normAutofit/>
          </a:bodyPr>
          <a:lstStyle>
            <a:lvl1pPr marL="0" indent="0">
              <a:buNone/>
              <a:defRPr sz="2200" b="1">
                <a:solidFill>
                  <a:srgbClr val="6A73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Type content header here</a:t>
            </a:r>
          </a:p>
        </p:txBody>
      </p:sp>
      <p:sp>
        <p:nvSpPr>
          <p:cNvPr id="5" name="Text Placeholder 4"/>
          <p:cNvSpPr>
            <a:spLocks noGrp="1"/>
          </p:cNvSpPr>
          <p:nvPr>
            <p:ph type="body" sz="quarter" idx="3" hasCustomPrompt="1"/>
          </p:nvPr>
        </p:nvSpPr>
        <p:spPr>
          <a:xfrm>
            <a:off x="4645025" y="1416931"/>
            <a:ext cx="4041775" cy="323667"/>
          </a:xfrm>
        </p:spPr>
        <p:txBody>
          <a:bodyPr anchor="b">
            <a:normAutofit/>
          </a:bodyPr>
          <a:lstStyle>
            <a:lvl1pPr marL="0" indent="0">
              <a:buNone/>
              <a:defRPr sz="2200" b="1">
                <a:solidFill>
                  <a:srgbClr val="6A737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Type content header here</a:t>
            </a:r>
          </a:p>
        </p:txBody>
      </p:sp>
      <p:sp>
        <p:nvSpPr>
          <p:cNvPr id="10" name="Title Placeholder 1"/>
          <p:cNvSpPr>
            <a:spLocks noGrp="1"/>
          </p:cNvSpPr>
          <p:nvPr>
            <p:ph type="title"/>
          </p:nvPr>
        </p:nvSpPr>
        <p:spPr>
          <a:xfrm>
            <a:off x="550920" y="1807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sp>
        <p:nvSpPr>
          <p:cNvPr id="11" name="Content Placeholder 2"/>
          <p:cNvSpPr>
            <a:spLocks noGrp="1"/>
          </p:cNvSpPr>
          <p:nvPr>
            <p:ph sz="half" idx="12" hasCustomPrompt="1"/>
          </p:nvPr>
        </p:nvSpPr>
        <p:spPr>
          <a:xfrm>
            <a:off x="550918" y="1820338"/>
            <a:ext cx="3944881" cy="4317995"/>
          </a:xfrm>
        </p:spPr>
        <p:txBody>
          <a:bodyPr vert="horz" lIns="0" tIns="0" rIns="0" bIns="0" rtlCol="0">
            <a:normAutofit/>
          </a:bodyPr>
          <a:lstStyle>
            <a:lvl1pPr>
              <a:defRPr lang="en-US" sz="2000" smtClean="0"/>
            </a:lvl1pPr>
            <a:lvl2pPr marL="342900" indent="-342900">
              <a:buFont typeface="Arial"/>
              <a:buChar cha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12" name="Content Placeholder 3"/>
          <p:cNvSpPr>
            <a:spLocks noGrp="1"/>
          </p:cNvSpPr>
          <p:nvPr>
            <p:ph sz="half" idx="2" hasCustomPrompt="1"/>
          </p:nvPr>
        </p:nvSpPr>
        <p:spPr>
          <a:xfrm>
            <a:off x="4648200" y="1820338"/>
            <a:ext cx="4038600" cy="4317995"/>
          </a:xfrm>
        </p:spPr>
        <p:txBody>
          <a:bodyPr vert="horz" lIns="0" tIns="0" rIns="0" bIns="0" rtlCol="0">
            <a:normAutofit/>
          </a:bodyPr>
          <a:lstStyle>
            <a:lvl1pPr>
              <a:defRPr lang="en-US" sz="2000" smtClean="0"/>
            </a:lvl1pPr>
            <a:lvl2pPr>
              <a:defRPr lang="en-US" sz="2200" smtClean="0">
                <a:solidFill>
                  <a:srgbClr val="6A737B"/>
                </a:solidFill>
              </a:defRPr>
            </a:lvl2pPr>
            <a:lvl3pPr>
              <a:defRPr lang="en-US" sz="2000" smtClean="0">
                <a:solidFill>
                  <a:srgbClr val="6A737B"/>
                </a:solidFill>
              </a:defRPr>
            </a:lvl3pPr>
            <a:lvl4pPr marL="731520" indent="-182880">
              <a:buFont typeface="Lucida Grande"/>
              <a:buChar char="»"/>
              <a:defRPr lang="en-US" sz="1800" smtClean="0">
                <a:solidFill>
                  <a:srgbClr val="6A737B"/>
                </a:solidFill>
              </a:defRPr>
            </a:lvl4pPr>
            <a:lvl5pPr marL="960120" indent="-228600">
              <a:buFont typeface="Arial"/>
              <a:buChar char="•"/>
              <a:defRPr lang="en-US" sz="1600">
                <a:solidFill>
                  <a:srgbClr val="6A737B"/>
                </a:solidFill>
              </a:defRPr>
            </a:lvl5p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9" name="Footer Placeholder 3"/>
          <p:cNvSpPr>
            <a:spLocks noGrp="1"/>
          </p:cNvSpPr>
          <p:nvPr>
            <p:ph type="ftr" sz="quarter" idx="13"/>
          </p:nvPr>
        </p:nvSpPr>
        <p:spPr>
          <a:xfrm>
            <a:off x="852804" y="6406495"/>
            <a:ext cx="4793516"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13"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3602524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content-header.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1143000"/>
          </a:xfrm>
          <a:prstGeom prst="rect">
            <a:avLst/>
          </a:prstGeom>
        </p:spPr>
      </p:pic>
      <p:sp>
        <p:nvSpPr>
          <p:cNvPr id="3" name="Text Placeholder 2"/>
          <p:cNvSpPr>
            <a:spLocks noGrp="1"/>
          </p:cNvSpPr>
          <p:nvPr userDrawn="1">
            <p:ph type="body" idx="1"/>
          </p:nvPr>
        </p:nvSpPr>
        <p:spPr>
          <a:xfrm>
            <a:off x="550920" y="1409706"/>
            <a:ext cx="8135880" cy="4706614"/>
          </a:xfrm>
          <a:prstGeom prst="rect">
            <a:avLst/>
          </a:prstGeom>
        </p:spPr>
        <p:txBody>
          <a:bodyPr vert="horz" lIns="0" tIns="0" rIns="0" bIns="0" rtlCol="0">
            <a:normAutofit/>
          </a:bodyPr>
          <a:lstStyle/>
          <a:p>
            <a:pPr lvl="1" defTabSz="457200">
              <a:buFont typeface="Arial"/>
            </a:pPr>
            <a:r>
              <a:rPr lang="en-US" dirty="0"/>
              <a:t>First level</a:t>
            </a:r>
          </a:p>
          <a:p>
            <a:pPr lvl="2" defTabSz="457200">
              <a:buFont typeface="Arial"/>
            </a:pPr>
            <a:r>
              <a:rPr lang="en-US" dirty="0"/>
              <a:t>Second level</a:t>
            </a:r>
          </a:p>
          <a:p>
            <a:pPr lvl="3" defTabSz="457200">
              <a:buFont typeface="Arial"/>
            </a:pPr>
            <a:r>
              <a:rPr lang="en-US" dirty="0"/>
              <a:t>Third level</a:t>
            </a:r>
          </a:p>
          <a:p>
            <a:pPr lvl="4" defTabSz="457200">
              <a:buFont typeface="Arial"/>
            </a:pPr>
            <a:r>
              <a:rPr lang="en-US" dirty="0"/>
              <a:t>Fourth level</a:t>
            </a:r>
          </a:p>
        </p:txBody>
      </p:sp>
      <p:sp>
        <p:nvSpPr>
          <p:cNvPr id="14" name="Title Placeholder 1"/>
          <p:cNvSpPr>
            <a:spLocks noGrp="1"/>
          </p:cNvSpPr>
          <p:nvPr userDrawn="1">
            <p:ph type="title"/>
          </p:nvPr>
        </p:nvSpPr>
        <p:spPr>
          <a:xfrm>
            <a:off x="550920" y="168053"/>
            <a:ext cx="8135880" cy="861934"/>
          </a:xfrm>
          <a:prstGeom prst="rect">
            <a:avLst/>
          </a:prstGeom>
        </p:spPr>
        <p:txBody>
          <a:bodyPr vert="horz" lIns="0" tIns="0" rIns="0" bIns="0" rtlCol="0" anchor="ctr">
            <a:normAutofit/>
          </a:bodyPr>
          <a:lstStyle/>
          <a:p>
            <a:pPr lvl="0" algn="l" defTabSz="457200"/>
            <a:r>
              <a:rPr lang="en-US" dirty="0"/>
              <a:t>Type key insight here using sentence case</a:t>
            </a:r>
          </a:p>
        </p:txBody>
      </p:sp>
      <p:pic>
        <p:nvPicPr>
          <p:cNvPr id="9" name="Picture 8" descr="Walgreens_Corner-W-Flag_Red-Gradient_4c.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553620" y="6400800"/>
            <a:ext cx="327660" cy="343792"/>
          </a:xfrm>
          <a:prstGeom prst="rect">
            <a:avLst/>
          </a:prstGeom>
        </p:spPr>
      </p:pic>
      <p:sp>
        <p:nvSpPr>
          <p:cNvPr id="4" name="Footer Placeholder 3"/>
          <p:cNvSpPr>
            <a:spLocks noGrp="1"/>
          </p:cNvSpPr>
          <p:nvPr>
            <p:ph type="ftr" sz="quarter" idx="3"/>
          </p:nvPr>
        </p:nvSpPr>
        <p:spPr>
          <a:xfrm>
            <a:off x="852804" y="6406495"/>
            <a:ext cx="5114765" cy="365125"/>
          </a:xfrm>
          <a:prstGeom prst="rect">
            <a:avLst/>
          </a:prstGeom>
        </p:spPr>
        <p:txBody>
          <a:bodyPr vert="horz" lIns="91440" tIns="45720" rIns="91440" bIns="45720" rtlCol="0" anchor="ctr"/>
          <a:lstStyle>
            <a:lvl1pPr marL="0" marR="0" indent="0" algn="l" defTabSz="457200" rtl="0" eaLnBrk="0" fontAlgn="base" latinLnBrk="0" hangingPunct="0">
              <a:lnSpc>
                <a:spcPct val="95000"/>
              </a:lnSpc>
              <a:spcBef>
                <a:spcPct val="60000"/>
              </a:spcBef>
              <a:spcAft>
                <a:spcPct val="0"/>
              </a:spcAft>
              <a:buClr>
                <a:srgbClr val="004C84"/>
              </a:buClr>
              <a:buSzTx/>
              <a:buFont typeface="Arial" charset="0"/>
              <a:buNone/>
              <a:tabLst/>
              <a:defRPr sz="800">
                <a:solidFill>
                  <a:schemeClr val="tx1">
                    <a:tint val="75000"/>
                  </a:schemeClr>
                </a:solidFill>
              </a:defRPr>
            </a:lvl1pPr>
          </a:lstStyle>
          <a:p>
            <a:r>
              <a:rPr lang="en-US" dirty="0"/>
              <a:t>©2013 Walgreen Co. All rights reserved. Confidential and proprietary information. For internal use only.</a:t>
            </a:r>
          </a:p>
        </p:txBody>
      </p:sp>
      <p:sp>
        <p:nvSpPr>
          <p:cNvPr id="5" name="Slide Number Placeholder 4"/>
          <p:cNvSpPr>
            <a:spLocks noGrp="1"/>
          </p:cNvSpPr>
          <p:nvPr>
            <p:ph type="sldNum" sz="quarter" idx="4"/>
          </p:nvPr>
        </p:nvSpPr>
        <p:spPr>
          <a:xfrm>
            <a:off x="7989634" y="6413300"/>
            <a:ext cx="697166" cy="365125"/>
          </a:xfrm>
          <a:prstGeom prst="rect">
            <a:avLst/>
          </a:prstGeom>
        </p:spPr>
        <p:txBody>
          <a:bodyPr vert="horz" lIns="91440" tIns="45720" rIns="91440" bIns="45720" rtlCol="0" anchor="ctr"/>
          <a:lstStyle>
            <a:lvl1pPr algn="r">
              <a:buNone/>
              <a:defRPr sz="800">
                <a:solidFill>
                  <a:schemeClr val="tx1">
                    <a:tint val="75000"/>
                  </a:schemeClr>
                </a:solidFill>
              </a:defRPr>
            </a:lvl1pPr>
          </a:lstStyle>
          <a:p>
            <a:fld id="{569DB927-419E-B042-83CD-6E94FB32D87D}" type="slidenum">
              <a:rPr lang="en-US" smtClean="0"/>
              <a:pPr/>
              <a:t>‹#›</a:t>
            </a:fld>
            <a:endParaRPr lang="en-US" dirty="0"/>
          </a:p>
        </p:txBody>
      </p:sp>
    </p:spTree>
    <p:extLst>
      <p:ext uri="{BB962C8B-B14F-4D97-AF65-F5344CB8AC3E}">
        <p14:creationId xmlns:p14="http://schemas.microsoft.com/office/powerpoint/2010/main" val="2945915662"/>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0" r:id="rId4"/>
    <p:sldLayoutId id="2147483831" r:id="rId5"/>
    <p:sldLayoutId id="2147483832" r:id="rId6"/>
    <p:sldLayoutId id="2147483791" r:id="rId7"/>
    <p:sldLayoutId id="2147483792" r:id="rId8"/>
    <p:sldLayoutId id="2147483793" r:id="rId9"/>
    <p:sldLayoutId id="2147483794" r:id="rId10"/>
    <p:sldLayoutId id="2147483798" r:id="rId11"/>
    <p:sldLayoutId id="2147483795" r:id="rId12"/>
  </p:sldLayoutIdLst>
  <p:hf hdr="0" dt="0"/>
  <p:txStyles>
    <p:titleStyle>
      <a:lvl1pPr algn="l" defTabSz="914400" rtl="0" eaLnBrk="1" latinLnBrk="0" hangingPunct="1">
        <a:spcBef>
          <a:spcPct val="0"/>
        </a:spcBef>
        <a:buNone/>
        <a:defRPr lang="en-US" sz="2600" kern="1200" baseline="0">
          <a:solidFill>
            <a:schemeClr val="bg1"/>
          </a:solidFill>
          <a:latin typeface="Arial"/>
          <a:ea typeface="+mj-ea"/>
          <a:cs typeface="Arial"/>
        </a:defRPr>
      </a:lvl1pPr>
    </p:titleStyle>
    <p:bodyStyle>
      <a:lvl1pPr marL="0" indent="0" algn="l" defTabSz="914400" rtl="0" eaLnBrk="1" latinLnBrk="0" hangingPunct="1">
        <a:lnSpc>
          <a:spcPct val="90000"/>
        </a:lnSpc>
        <a:spcBef>
          <a:spcPts val="528"/>
        </a:spcBef>
        <a:buFont typeface="Arial" pitchFamily="34" charset="0"/>
        <a:buNone/>
        <a:defRPr lang="en-US" sz="2200" kern="1200" smtClean="0">
          <a:solidFill>
            <a:srgbClr val="58595B"/>
          </a:solidFill>
          <a:latin typeface="Arial"/>
          <a:ea typeface="+mn-ea"/>
          <a:cs typeface="Arial"/>
        </a:defRPr>
      </a:lvl1pPr>
      <a:lvl2pPr marL="228600" indent="-228600" algn="l" defTabSz="914400" rtl="0" eaLnBrk="1" latinLnBrk="0" hangingPunct="1">
        <a:lnSpc>
          <a:spcPts val="2600"/>
        </a:lnSpc>
        <a:spcBef>
          <a:spcPts val="525"/>
        </a:spcBef>
        <a:buFont typeface="Arial"/>
        <a:buChar char="•"/>
        <a:defRPr lang="en-US" sz="2200" kern="1200" smtClean="0">
          <a:solidFill>
            <a:schemeClr val="tx2"/>
          </a:solidFill>
          <a:latin typeface="Arial"/>
          <a:ea typeface="+mn-ea"/>
          <a:cs typeface="Arial"/>
        </a:defRPr>
      </a:lvl2pPr>
      <a:lvl3pPr marL="548640" indent="-182880" algn="l" defTabSz="914400" rtl="0" eaLnBrk="1" latinLnBrk="0" hangingPunct="1">
        <a:lnSpc>
          <a:spcPts val="2400"/>
        </a:lnSpc>
        <a:spcBef>
          <a:spcPts val="525"/>
        </a:spcBef>
        <a:buFont typeface="Arial" pitchFamily="34" charset="0"/>
        <a:buChar char="̶"/>
        <a:defRPr lang="en-US" sz="2000" kern="1200" smtClean="0">
          <a:solidFill>
            <a:schemeClr val="tx2"/>
          </a:solidFill>
          <a:latin typeface="Arial"/>
          <a:ea typeface="+mn-ea"/>
          <a:cs typeface="Arial"/>
        </a:defRPr>
      </a:lvl3pPr>
      <a:lvl4pPr marL="731520" indent="-182880" algn="l" defTabSz="914400" rtl="0" eaLnBrk="1" latinLnBrk="0" hangingPunct="1">
        <a:lnSpc>
          <a:spcPts val="2200"/>
        </a:lnSpc>
        <a:spcBef>
          <a:spcPts val="525"/>
        </a:spcBef>
        <a:buFont typeface="Lucida Grande"/>
        <a:buChar char="»"/>
        <a:defRPr lang="en-US" sz="1800" kern="1200" smtClean="0">
          <a:solidFill>
            <a:schemeClr val="tx2"/>
          </a:solidFill>
          <a:latin typeface="Arial"/>
          <a:ea typeface="+mn-ea"/>
          <a:cs typeface="Arial"/>
        </a:defRPr>
      </a:lvl4pPr>
      <a:lvl5pPr marL="960120" indent="-228600" algn="l" defTabSz="914400" rtl="0" eaLnBrk="1" latinLnBrk="0" hangingPunct="1">
        <a:lnSpc>
          <a:spcPts val="2000"/>
        </a:lnSpc>
        <a:spcBef>
          <a:spcPts val="525"/>
        </a:spcBef>
        <a:buFont typeface="Arial"/>
        <a:buChar char="•"/>
        <a:defRPr lang="en-US" sz="1600" kern="1200">
          <a:solidFill>
            <a:schemeClr val="tx2"/>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mailto:rxintegrity@walgreens.com"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©2013 Walgreen Co. All rights reserved. Confidential and proprietary information. For internal use only.</a:t>
            </a:r>
          </a:p>
        </p:txBody>
      </p:sp>
      <p:sp>
        <p:nvSpPr>
          <p:cNvPr id="7" name="Title 2"/>
          <p:cNvSpPr txBox="1">
            <a:spLocks/>
          </p:cNvSpPr>
          <p:nvPr/>
        </p:nvSpPr>
        <p:spPr>
          <a:xfrm>
            <a:off x="1355978" y="2326943"/>
            <a:ext cx="7281292" cy="1024245"/>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lang="en-US" sz="3200" kern="1200" baseline="0">
                <a:solidFill>
                  <a:schemeClr val="tx2"/>
                </a:solidFill>
                <a:latin typeface="Arial"/>
                <a:ea typeface="+mj-ea"/>
                <a:cs typeface="Arial"/>
              </a:defRPr>
            </a:lvl1pPr>
          </a:lstStyle>
          <a:p>
            <a:r>
              <a:rPr lang="en-US" b="1" dirty="0"/>
              <a:t>Target Drug (TD)</a:t>
            </a:r>
            <a:br>
              <a:rPr lang="en-US" b="1" dirty="0"/>
            </a:br>
            <a:r>
              <a:rPr lang="en-US" b="1" dirty="0"/>
              <a:t>Good Faith Dispensing (GFD) </a:t>
            </a:r>
            <a:br>
              <a:rPr lang="en-US" b="1" dirty="0"/>
            </a:br>
            <a:endParaRPr lang="en-US" dirty="0"/>
          </a:p>
        </p:txBody>
      </p:sp>
      <p:sp>
        <p:nvSpPr>
          <p:cNvPr id="8" name="Text Placeholder 6"/>
          <p:cNvSpPr>
            <a:spLocks noGrp="1"/>
          </p:cNvSpPr>
          <p:nvPr>
            <p:ph type="body" sz="quarter" idx="10"/>
          </p:nvPr>
        </p:nvSpPr>
        <p:spPr>
          <a:xfrm>
            <a:off x="1355978" y="4038600"/>
            <a:ext cx="7281292" cy="951757"/>
          </a:xfrm>
        </p:spPr>
        <p:txBody>
          <a:bodyPr/>
          <a:lstStyle/>
          <a:p>
            <a:pPr>
              <a:lnSpc>
                <a:spcPct val="100000"/>
              </a:lnSpc>
              <a:spcBef>
                <a:spcPts val="0"/>
              </a:spcBef>
            </a:pPr>
            <a:r>
              <a:rPr lang="en-US" sz="2400" b="1" dirty="0"/>
              <a:t>Insert EPD Name</a:t>
            </a:r>
          </a:p>
          <a:p>
            <a:pPr>
              <a:lnSpc>
                <a:spcPct val="100000"/>
              </a:lnSpc>
              <a:spcBef>
                <a:spcPts val="0"/>
              </a:spcBef>
            </a:pPr>
            <a:endParaRPr lang="en-US" sz="2400" b="1" dirty="0"/>
          </a:p>
          <a:p>
            <a:pPr>
              <a:lnSpc>
                <a:spcPct val="100000"/>
              </a:lnSpc>
              <a:spcBef>
                <a:spcPts val="0"/>
              </a:spcBef>
            </a:pPr>
            <a:endParaRPr lang="en-US" sz="2400" b="1" dirty="0"/>
          </a:p>
          <a:p>
            <a:pPr algn="ctr">
              <a:lnSpc>
                <a:spcPct val="100000"/>
              </a:lnSpc>
              <a:spcBef>
                <a:spcPts val="0"/>
              </a:spcBef>
            </a:pPr>
            <a:r>
              <a:rPr lang="en-US" dirty="0"/>
              <a:t>					         </a:t>
            </a:r>
            <a:r>
              <a:rPr lang="en-US" b="1" dirty="0"/>
              <a:t>April 2013</a:t>
            </a:r>
          </a:p>
        </p:txBody>
      </p:sp>
    </p:spTree>
    <p:extLst>
      <p:ext uri="{BB962C8B-B14F-4D97-AF65-F5344CB8AC3E}">
        <p14:creationId xmlns:p14="http://schemas.microsoft.com/office/powerpoint/2010/main" val="245041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TD GFD High Level Process</a:t>
            </a:r>
            <a:endParaRPr lang="en-US" sz="28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10</a:t>
            </a:fld>
            <a:endParaRPr lang="en-US" dirty="0"/>
          </a:p>
        </p:txBody>
      </p:sp>
      <p:sp>
        <p:nvSpPr>
          <p:cNvPr id="5" name="TextBox 27"/>
          <p:cNvSpPr txBox="1">
            <a:spLocks noChangeArrowheads="1"/>
          </p:cNvSpPr>
          <p:nvPr/>
        </p:nvSpPr>
        <p:spPr bwMode="auto">
          <a:xfrm>
            <a:off x="191928" y="1819990"/>
            <a:ext cx="1190126" cy="266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200" b="1" dirty="0"/>
              <a:t>Patient</a:t>
            </a:r>
          </a:p>
        </p:txBody>
      </p:sp>
      <p:pic>
        <p:nvPicPr>
          <p:cNvPr id="7" name="Picture 1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6964" y="4607159"/>
            <a:ext cx="894453" cy="104973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8" name="TextBox 27"/>
          <p:cNvSpPr txBox="1">
            <a:spLocks noChangeArrowheads="1"/>
          </p:cNvSpPr>
          <p:nvPr/>
        </p:nvSpPr>
        <p:spPr bwMode="auto">
          <a:xfrm>
            <a:off x="273065" y="5705828"/>
            <a:ext cx="1190126" cy="266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Clr>
                <a:schemeClr val="tx2"/>
              </a:buClr>
            </a:pPr>
            <a:r>
              <a:rPr lang="en-US" sz="1200" b="1" dirty="0">
                <a:solidFill>
                  <a:schemeClr val="tx2"/>
                </a:solidFill>
              </a:rPr>
              <a:t>Pharmacist</a:t>
            </a:r>
          </a:p>
        </p:txBody>
      </p:sp>
      <p:sp>
        <p:nvSpPr>
          <p:cNvPr id="9" name="TextBox 9"/>
          <p:cNvSpPr txBox="1">
            <a:spLocks noChangeArrowheads="1"/>
          </p:cNvSpPr>
          <p:nvPr/>
        </p:nvSpPr>
        <p:spPr bwMode="auto">
          <a:xfrm>
            <a:off x="1463191" y="1579755"/>
            <a:ext cx="1222418" cy="414919"/>
          </a:xfrm>
          <a:prstGeom prst="rect">
            <a:avLst/>
          </a:prstGeom>
          <a:solidFill>
            <a:schemeClr val="accent2">
              <a:lumMod val="60000"/>
              <a:lumOff val="40000"/>
            </a:schemeClr>
          </a:solidFill>
          <a:ln>
            <a:noFill/>
          </a:ln>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buNone/>
            </a:pPr>
            <a:r>
              <a:rPr lang="en-US" sz="1100" dirty="0">
                <a:ea typeface="ＭＳ Ｐゴシック" charset="-128"/>
              </a:rPr>
              <a:t>Patient drops off prescription</a:t>
            </a:r>
            <a:endParaRPr lang="en-US" sz="1100" b="0" dirty="0">
              <a:ea typeface="ＭＳ Ｐゴシック" charset="-128"/>
            </a:endParaRPr>
          </a:p>
        </p:txBody>
      </p:sp>
      <p:pic>
        <p:nvPicPr>
          <p:cNvPr id="10" name="Picture 19" descr="Rog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484" y="1224553"/>
            <a:ext cx="829175" cy="86217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8723" y="2617289"/>
            <a:ext cx="872695" cy="920165"/>
          </a:xfrm>
          <a:prstGeom prst="rect">
            <a:avLst/>
          </a:prstGeom>
          <a:ln>
            <a:solidFill>
              <a:schemeClr val="tx1"/>
            </a:solidFill>
          </a:ln>
        </p:spPr>
      </p:pic>
      <p:sp>
        <p:nvSpPr>
          <p:cNvPr id="12" name="TextBox 9"/>
          <p:cNvSpPr txBox="1">
            <a:spLocks noChangeArrowheads="1"/>
          </p:cNvSpPr>
          <p:nvPr/>
        </p:nvSpPr>
        <p:spPr bwMode="auto">
          <a:xfrm>
            <a:off x="1463191" y="2583202"/>
            <a:ext cx="1222418" cy="740927"/>
          </a:xfrm>
          <a:prstGeom prst="rect">
            <a:avLst/>
          </a:prstGeom>
          <a:solidFill>
            <a:schemeClr val="accent2">
              <a:lumMod val="60000"/>
              <a:lumOff val="40000"/>
            </a:schemeClr>
          </a:solidFill>
          <a:ln>
            <a:noFill/>
          </a:ln>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buNone/>
            </a:pPr>
            <a:r>
              <a:rPr lang="en-US" sz="1100" dirty="0">
                <a:ea typeface="ＭＳ Ｐゴシック" charset="-128"/>
              </a:rPr>
              <a:t>Technician determines if product is a target drug</a:t>
            </a:r>
            <a:endParaRPr lang="en-US" sz="1100" b="0" dirty="0">
              <a:ea typeface="ＭＳ Ｐゴシック" charset="-128"/>
            </a:endParaRPr>
          </a:p>
        </p:txBody>
      </p:sp>
      <p:sp>
        <p:nvSpPr>
          <p:cNvPr id="13" name="Diamond 12"/>
          <p:cNvSpPr/>
          <p:nvPr/>
        </p:nvSpPr>
        <p:spPr>
          <a:xfrm>
            <a:off x="2921210" y="2403765"/>
            <a:ext cx="629571" cy="545642"/>
          </a:xfrm>
          <a:prstGeom prst="diamond">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9"/>
          <p:cNvSpPr txBox="1">
            <a:spLocks noChangeArrowheads="1"/>
          </p:cNvSpPr>
          <p:nvPr/>
        </p:nvSpPr>
        <p:spPr bwMode="auto">
          <a:xfrm>
            <a:off x="3034244" y="2538271"/>
            <a:ext cx="482435" cy="238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buNone/>
            </a:pPr>
            <a:r>
              <a:rPr lang="en-US" dirty="0">
                <a:ea typeface="ＭＳ Ｐゴシック" charset="-128"/>
              </a:rPr>
              <a:t>TD?</a:t>
            </a:r>
          </a:p>
        </p:txBody>
      </p:sp>
      <p:cxnSp>
        <p:nvCxnSpPr>
          <p:cNvPr id="15" name="Straight Arrow Connector 14"/>
          <p:cNvCxnSpPr>
            <a:stCxn id="9" idx="2"/>
            <a:endCxn id="12" idx="0"/>
          </p:cNvCxnSpPr>
          <p:nvPr/>
        </p:nvCxnSpPr>
        <p:spPr>
          <a:xfrm>
            <a:off x="2074400" y="1994674"/>
            <a:ext cx="0" cy="5885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698220" y="2657594"/>
            <a:ext cx="197447"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9"/>
          <p:cNvSpPr txBox="1">
            <a:spLocks noChangeArrowheads="1"/>
          </p:cNvSpPr>
          <p:nvPr/>
        </p:nvSpPr>
        <p:spPr bwMode="auto">
          <a:xfrm>
            <a:off x="4062895" y="2410616"/>
            <a:ext cx="1629050" cy="574773"/>
          </a:xfrm>
          <a:prstGeom prst="rect">
            <a:avLst/>
          </a:prstGeom>
          <a:solidFill>
            <a:schemeClr val="accent2">
              <a:lumMod val="60000"/>
              <a:lumOff val="40000"/>
            </a:schemeClr>
          </a:solidFill>
          <a:ln>
            <a:noFill/>
          </a:ln>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buNone/>
            </a:pPr>
            <a:r>
              <a:rPr lang="en-US" sz="1100" dirty="0">
                <a:ea typeface="ＭＳ Ｐゴシック" charset="-128"/>
              </a:rPr>
              <a:t>Continue to fill the prescription using standard process</a:t>
            </a:r>
            <a:endParaRPr lang="en-US" sz="1100" b="0" dirty="0">
              <a:ea typeface="ＭＳ Ｐゴシック" charset="-128"/>
            </a:endParaRPr>
          </a:p>
        </p:txBody>
      </p:sp>
      <p:sp>
        <p:nvSpPr>
          <p:cNvPr id="18" name="TextBox 9"/>
          <p:cNvSpPr txBox="1">
            <a:spLocks noChangeArrowheads="1"/>
          </p:cNvSpPr>
          <p:nvPr/>
        </p:nvSpPr>
        <p:spPr bwMode="auto">
          <a:xfrm>
            <a:off x="4611073" y="3271160"/>
            <a:ext cx="3894751" cy="1040285"/>
          </a:xfrm>
          <a:prstGeom prst="rect">
            <a:avLst/>
          </a:prstGeom>
          <a:solidFill>
            <a:schemeClr val="accent2">
              <a:lumMod val="60000"/>
              <a:lumOff val="40000"/>
            </a:schemeClr>
          </a:solidFill>
          <a:ln>
            <a:noFill/>
          </a:ln>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buClrTx/>
              <a:buNone/>
            </a:pPr>
            <a:r>
              <a:rPr lang="en-US" sz="1100" dirty="0">
                <a:ea typeface="ＭＳ Ｐゴシック" charset="-128"/>
              </a:rPr>
              <a:t>Follow Additional Procedures for TD GFD:</a:t>
            </a:r>
          </a:p>
          <a:p>
            <a:pPr marL="228600" indent="-228600">
              <a:buClrTx/>
              <a:buFont typeface="+mj-lt"/>
              <a:buAutoNum type="arabicPeriod"/>
            </a:pPr>
            <a:r>
              <a:rPr lang="en-US" sz="1100" dirty="0">
                <a:ea typeface="ＭＳ Ｐゴシック" charset="-128"/>
              </a:rPr>
              <a:t>Begin Checklist Procedures</a:t>
            </a:r>
          </a:p>
          <a:p>
            <a:pPr marL="228600" indent="-228600">
              <a:buClrTx/>
              <a:buFont typeface="+mj-lt"/>
              <a:buAutoNum type="arabicPeriod"/>
            </a:pPr>
            <a:r>
              <a:rPr lang="en-US" sz="1100" dirty="0">
                <a:ea typeface="ＭＳ Ｐゴシック" charset="-128"/>
              </a:rPr>
              <a:t>Review Patient Comments</a:t>
            </a:r>
          </a:p>
          <a:p>
            <a:pPr marL="228600" indent="-228600">
              <a:buClrTx/>
              <a:buFont typeface="+mj-lt"/>
              <a:buAutoNum type="arabicPeriod"/>
            </a:pPr>
            <a:r>
              <a:rPr lang="en-US" sz="1100" dirty="0">
                <a:ea typeface="ＭＳ Ｐゴシック" charset="-128"/>
              </a:rPr>
              <a:t>Inform Patient of Additional Processing Time</a:t>
            </a:r>
          </a:p>
        </p:txBody>
      </p:sp>
      <p:sp>
        <p:nvSpPr>
          <p:cNvPr id="19" name="TextBox 9"/>
          <p:cNvSpPr txBox="1">
            <a:spLocks noChangeArrowheads="1"/>
          </p:cNvSpPr>
          <p:nvPr/>
        </p:nvSpPr>
        <p:spPr bwMode="auto">
          <a:xfrm>
            <a:off x="3601658" y="2427131"/>
            <a:ext cx="391882" cy="22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buNone/>
            </a:pPr>
            <a:r>
              <a:rPr lang="en-US" sz="900" dirty="0">
                <a:ea typeface="ＭＳ Ｐゴシック" charset="-128"/>
              </a:rPr>
              <a:t>NO</a:t>
            </a:r>
          </a:p>
        </p:txBody>
      </p:sp>
      <p:cxnSp>
        <p:nvCxnSpPr>
          <p:cNvPr id="20" name="Straight Arrow Connector 19"/>
          <p:cNvCxnSpPr/>
          <p:nvPr/>
        </p:nvCxnSpPr>
        <p:spPr>
          <a:xfrm>
            <a:off x="3692957" y="3824809"/>
            <a:ext cx="90045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9"/>
          <p:cNvSpPr txBox="1">
            <a:spLocks noChangeArrowheads="1"/>
          </p:cNvSpPr>
          <p:nvPr/>
        </p:nvSpPr>
        <p:spPr bwMode="auto">
          <a:xfrm>
            <a:off x="3896714" y="3592241"/>
            <a:ext cx="607736" cy="223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buNone/>
            </a:pPr>
            <a:r>
              <a:rPr lang="en-US" sz="900" dirty="0">
                <a:ea typeface="ＭＳ Ｐゴシック" charset="-128"/>
              </a:rPr>
              <a:t>YES</a:t>
            </a:r>
          </a:p>
        </p:txBody>
      </p:sp>
      <p:sp>
        <p:nvSpPr>
          <p:cNvPr id="22" name="Diamond 21"/>
          <p:cNvSpPr/>
          <p:nvPr/>
        </p:nvSpPr>
        <p:spPr>
          <a:xfrm>
            <a:off x="2808720" y="3455993"/>
            <a:ext cx="858350" cy="743437"/>
          </a:xfrm>
          <a:prstGeom prst="diamond">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9"/>
          <p:cNvSpPr txBox="1">
            <a:spLocks noChangeArrowheads="1"/>
          </p:cNvSpPr>
          <p:nvPr/>
        </p:nvSpPr>
        <p:spPr bwMode="auto">
          <a:xfrm>
            <a:off x="2669632" y="3649970"/>
            <a:ext cx="1132726" cy="355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algn="ctr" eaLnBrk="1" hangingPunct="1">
              <a:buNone/>
            </a:pPr>
            <a:r>
              <a:rPr lang="en-US" sz="900" dirty="0">
                <a:ea typeface="ＭＳ Ｐゴシック" charset="-128"/>
              </a:rPr>
              <a:t>TD Requires Additional Steps</a:t>
            </a:r>
          </a:p>
        </p:txBody>
      </p:sp>
      <p:cxnSp>
        <p:nvCxnSpPr>
          <p:cNvPr id="24" name="Straight Arrow Connector 23"/>
          <p:cNvCxnSpPr>
            <a:stCxn id="13" idx="2"/>
          </p:cNvCxnSpPr>
          <p:nvPr/>
        </p:nvCxnSpPr>
        <p:spPr>
          <a:xfrm flipH="1">
            <a:off x="3235995" y="2949407"/>
            <a:ext cx="1" cy="5065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9"/>
          <p:cNvSpPr txBox="1">
            <a:spLocks noChangeArrowheads="1"/>
          </p:cNvSpPr>
          <p:nvPr/>
        </p:nvSpPr>
        <p:spPr bwMode="auto">
          <a:xfrm>
            <a:off x="2721926" y="3001765"/>
            <a:ext cx="525494" cy="223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algn="ctr" eaLnBrk="1" hangingPunct="1">
              <a:buNone/>
            </a:pPr>
            <a:r>
              <a:rPr lang="en-US" sz="900" dirty="0">
                <a:ea typeface="ＭＳ Ｐゴシック" charset="-128"/>
              </a:rPr>
              <a:t>YES</a:t>
            </a:r>
          </a:p>
        </p:txBody>
      </p:sp>
      <p:cxnSp>
        <p:nvCxnSpPr>
          <p:cNvPr id="26" name="Straight Arrow Connector 25"/>
          <p:cNvCxnSpPr/>
          <p:nvPr/>
        </p:nvCxnSpPr>
        <p:spPr>
          <a:xfrm flipV="1">
            <a:off x="3558321" y="2657534"/>
            <a:ext cx="495049" cy="9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9"/>
          <p:cNvSpPr txBox="1">
            <a:spLocks noChangeArrowheads="1"/>
          </p:cNvSpPr>
          <p:nvPr/>
        </p:nvSpPr>
        <p:spPr bwMode="auto">
          <a:xfrm>
            <a:off x="1903252" y="5373015"/>
            <a:ext cx="3788694" cy="1040285"/>
          </a:xfrm>
          <a:prstGeom prst="rect">
            <a:avLst/>
          </a:prstGeom>
          <a:solidFill>
            <a:schemeClr val="accent2">
              <a:lumMod val="60000"/>
              <a:lumOff val="40000"/>
            </a:schemeClr>
          </a:solidFill>
          <a:ln>
            <a:noFill/>
          </a:ln>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buClrTx/>
              <a:buNone/>
            </a:pPr>
            <a:r>
              <a:rPr lang="en-US" sz="1100" dirty="0">
                <a:ea typeface="ＭＳ Ｐゴシック" charset="-128"/>
              </a:rPr>
              <a:t>Follow Additional Procedures for TD GFD:</a:t>
            </a:r>
          </a:p>
          <a:p>
            <a:pPr marL="228600" indent="-228600">
              <a:buClrTx/>
              <a:buFont typeface="+mj-lt"/>
              <a:buAutoNum type="arabicPeriod"/>
            </a:pPr>
            <a:r>
              <a:rPr lang="en-US" sz="1100" dirty="0">
                <a:ea typeface="ＭＳ Ｐゴシック" charset="-128"/>
              </a:rPr>
              <a:t>Attach checklist, PDMP, printed image of both IDs</a:t>
            </a:r>
          </a:p>
          <a:p>
            <a:pPr marL="228600" indent="-228600">
              <a:buClrTx/>
              <a:buFont typeface="+mj-lt"/>
              <a:buAutoNum type="arabicPeriod"/>
            </a:pPr>
            <a:r>
              <a:rPr lang="en-US" sz="1100" dirty="0">
                <a:ea typeface="ＭＳ Ｐゴシック" charset="-128"/>
              </a:rPr>
              <a:t>Enter patient comment</a:t>
            </a:r>
          </a:p>
          <a:p>
            <a:pPr marL="228600" indent="-228600">
              <a:buClrTx/>
              <a:buFont typeface="+mj-lt"/>
              <a:buAutoNum type="arabicPeriod"/>
            </a:pPr>
            <a:r>
              <a:rPr lang="en-US" sz="1100" dirty="0">
                <a:ea typeface="ＭＳ Ｐゴシック" charset="-128"/>
              </a:rPr>
              <a:t>Follow pick-up instructions</a:t>
            </a:r>
          </a:p>
        </p:txBody>
      </p:sp>
      <p:sp>
        <p:nvSpPr>
          <p:cNvPr id="28" name="Diamond 27"/>
          <p:cNvSpPr/>
          <p:nvPr/>
        </p:nvSpPr>
        <p:spPr>
          <a:xfrm>
            <a:off x="4636691" y="4570464"/>
            <a:ext cx="744933" cy="597267"/>
          </a:xfrm>
          <a:prstGeom prst="diamond">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9" name="TextBox 9"/>
          <p:cNvSpPr txBox="1">
            <a:spLocks noChangeArrowheads="1"/>
          </p:cNvSpPr>
          <p:nvPr/>
        </p:nvSpPr>
        <p:spPr bwMode="auto">
          <a:xfrm>
            <a:off x="4638022" y="4647841"/>
            <a:ext cx="95114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lnSpc>
                <a:spcPct val="100000"/>
              </a:lnSpc>
              <a:spcBef>
                <a:spcPts val="0"/>
              </a:spcBef>
              <a:buNone/>
            </a:pPr>
            <a:r>
              <a:rPr lang="en-US" dirty="0">
                <a:ea typeface="ＭＳ Ｐゴシック" charset="-128"/>
              </a:rPr>
              <a:t>Passed </a:t>
            </a:r>
          </a:p>
          <a:p>
            <a:pPr eaLnBrk="1" hangingPunct="1">
              <a:lnSpc>
                <a:spcPct val="100000"/>
              </a:lnSpc>
              <a:spcBef>
                <a:spcPts val="0"/>
              </a:spcBef>
              <a:buNone/>
            </a:pPr>
            <a:r>
              <a:rPr lang="en-US" dirty="0">
                <a:ea typeface="ＭＳ Ｐゴシック" charset="-128"/>
              </a:rPr>
              <a:t>Checklist?</a:t>
            </a:r>
          </a:p>
        </p:txBody>
      </p:sp>
      <p:cxnSp>
        <p:nvCxnSpPr>
          <p:cNvPr id="30" name="Straight Arrow Connector 29"/>
          <p:cNvCxnSpPr/>
          <p:nvPr/>
        </p:nvCxnSpPr>
        <p:spPr>
          <a:xfrm>
            <a:off x="5011348" y="4311445"/>
            <a:ext cx="0" cy="2521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27" idx="0"/>
          </p:cNvCxnSpPr>
          <p:nvPr/>
        </p:nvCxnSpPr>
        <p:spPr>
          <a:xfrm flipH="1">
            <a:off x="3797599" y="4869097"/>
            <a:ext cx="839094" cy="5039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9"/>
          <p:cNvSpPr txBox="1">
            <a:spLocks noChangeArrowheads="1"/>
          </p:cNvSpPr>
          <p:nvPr/>
        </p:nvSpPr>
        <p:spPr bwMode="auto">
          <a:xfrm>
            <a:off x="3927654" y="4824044"/>
            <a:ext cx="441441" cy="223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buNone/>
            </a:pPr>
            <a:r>
              <a:rPr lang="en-US" sz="900" dirty="0">
                <a:ea typeface="ＭＳ Ｐゴシック" charset="-128"/>
              </a:rPr>
              <a:t>YES</a:t>
            </a:r>
          </a:p>
        </p:txBody>
      </p:sp>
      <p:sp>
        <p:nvSpPr>
          <p:cNvPr id="33" name="TextBox 9"/>
          <p:cNvSpPr txBox="1">
            <a:spLocks noChangeArrowheads="1"/>
          </p:cNvSpPr>
          <p:nvPr/>
        </p:nvSpPr>
        <p:spPr bwMode="auto">
          <a:xfrm>
            <a:off x="5604215" y="4625617"/>
            <a:ext cx="391882" cy="222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buNone/>
            </a:pPr>
            <a:r>
              <a:rPr lang="en-US" sz="900" dirty="0">
                <a:ea typeface="ＭＳ Ｐゴシック" charset="-128"/>
              </a:rPr>
              <a:t>NO</a:t>
            </a:r>
          </a:p>
        </p:txBody>
      </p:sp>
      <p:cxnSp>
        <p:nvCxnSpPr>
          <p:cNvPr id="34" name="Straight Arrow Connector 33"/>
          <p:cNvCxnSpPr/>
          <p:nvPr/>
        </p:nvCxnSpPr>
        <p:spPr>
          <a:xfrm flipV="1">
            <a:off x="5381624" y="4869097"/>
            <a:ext cx="914400"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9"/>
          <p:cNvSpPr txBox="1">
            <a:spLocks noChangeArrowheads="1"/>
          </p:cNvSpPr>
          <p:nvPr/>
        </p:nvSpPr>
        <p:spPr bwMode="auto">
          <a:xfrm>
            <a:off x="5893536" y="1411918"/>
            <a:ext cx="2969782" cy="938719"/>
          </a:xfrm>
          <a:prstGeom prst="rect">
            <a:avLst/>
          </a:prstGeom>
          <a:solidFill>
            <a:schemeClr val="accent2">
              <a:lumMod val="60000"/>
              <a:lumOff val="40000"/>
            </a:schemeClr>
          </a:solidFill>
          <a:ln>
            <a:noFill/>
          </a:ln>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a:buClrTx/>
              <a:buNone/>
            </a:pPr>
            <a:r>
              <a:rPr lang="en-US" sz="1100" dirty="0">
                <a:ea typeface="ＭＳ Ｐゴシック" charset="-128"/>
              </a:rPr>
              <a:t>Prescription Pickup:</a:t>
            </a:r>
          </a:p>
          <a:p>
            <a:pPr marL="228600" indent="-228600">
              <a:buClrTx/>
              <a:buFont typeface="+mj-lt"/>
              <a:buAutoNum type="arabicPeriod"/>
            </a:pPr>
            <a:r>
              <a:rPr lang="en-US" sz="1100" dirty="0">
                <a:ea typeface="ＭＳ Ｐゴシック" charset="-128"/>
              </a:rPr>
              <a:t>Request government issued ID</a:t>
            </a:r>
          </a:p>
          <a:p>
            <a:pPr marL="228600" indent="-228600">
              <a:buClrTx/>
              <a:buFont typeface="+mj-lt"/>
              <a:buAutoNum type="arabicPeriod"/>
            </a:pPr>
            <a:r>
              <a:rPr lang="en-US" sz="1100" dirty="0">
                <a:ea typeface="ＭＳ Ｐゴシック" charset="-128"/>
              </a:rPr>
              <a:t>Ensure TD GFD checklist requirement have been met</a:t>
            </a:r>
          </a:p>
        </p:txBody>
      </p:sp>
      <p:sp>
        <p:nvSpPr>
          <p:cNvPr id="41" name="TextBox 27"/>
          <p:cNvSpPr txBox="1">
            <a:spLocks noChangeArrowheads="1"/>
          </p:cNvSpPr>
          <p:nvPr/>
        </p:nvSpPr>
        <p:spPr bwMode="auto">
          <a:xfrm>
            <a:off x="219758" y="2116846"/>
            <a:ext cx="126609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Clr>
                <a:schemeClr val="tx2"/>
              </a:buClr>
            </a:pPr>
            <a:r>
              <a:rPr lang="en-US" sz="1200" b="1" dirty="0">
                <a:solidFill>
                  <a:schemeClr val="tx2"/>
                </a:solidFill>
              </a:rPr>
              <a:t>Patient</a:t>
            </a:r>
          </a:p>
        </p:txBody>
      </p:sp>
      <p:sp>
        <p:nvSpPr>
          <p:cNvPr id="42" name="TextBox 27"/>
          <p:cNvSpPr txBox="1">
            <a:spLocks noChangeArrowheads="1"/>
          </p:cNvSpPr>
          <p:nvPr/>
        </p:nvSpPr>
        <p:spPr bwMode="auto">
          <a:xfrm>
            <a:off x="262025" y="3560469"/>
            <a:ext cx="1266092" cy="44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buClr>
                <a:schemeClr val="tx2"/>
              </a:buClr>
            </a:pPr>
            <a:r>
              <a:rPr lang="en-US" sz="1200" b="1" dirty="0">
                <a:solidFill>
                  <a:schemeClr val="tx2"/>
                </a:solidFill>
              </a:rPr>
              <a:t>Pharmacy Technician</a:t>
            </a:r>
          </a:p>
        </p:txBody>
      </p:sp>
      <p:sp>
        <p:nvSpPr>
          <p:cNvPr id="62" name="TextBox 9"/>
          <p:cNvSpPr txBox="1">
            <a:spLocks noChangeArrowheads="1"/>
          </p:cNvSpPr>
          <p:nvPr/>
        </p:nvSpPr>
        <p:spPr bwMode="auto">
          <a:xfrm>
            <a:off x="6296024" y="4676416"/>
            <a:ext cx="2567294" cy="1260345"/>
          </a:xfrm>
          <a:prstGeom prst="rect">
            <a:avLst/>
          </a:prstGeom>
          <a:solidFill>
            <a:schemeClr val="accent2">
              <a:lumMod val="60000"/>
              <a:lumOff val="40000"/>
            </a:schemeClr>
          </a:solidFill>
          <a:ln>
            <a:noFill/>
          </a:ln>
        </p:spPr>
        <p:txBody>
          <a:bodyPr wrap="square">
            <a:spAutoFit/>
          </a:bodyPr>
          <a:lstStyle>
            <a:lvl1pPr>
              <a:defRPr sz="1000" b="1">
                <a:solidFill>
                  <a:schemeClr val="tx1"/>
                </a:solidFill>
                <a:latin typeface="Arial" charset="0"/>
              </a:defRPr>
            </a:lvl1pPr>
            <a:lvl2pPr marL="742950" indent="-285750">
              <a:defRPr sz="1000" b="1">
                <a:solidFill>
                  <a:schemeClr val="tx1"/>
                </a:solidFill>
                <a:latin typeface="Arial" charset="0"/>
              </a:defRPr>
            </a:lvl2pPr>
            <a:lvl3pPr marL="1143000" indent="-228600">
              <a:defRPr sz="1000" b="1">
                <a:solidFill>
                  <a:schemeClr val="tx1"/>
                </a:solidFill>
                <a:latin typeface="Arial" charset="0"/>
              </a:defRPr>
            </a:lvl3pPr>
            <a:lvl4pPr marL="1600200" indent="-228600">
              <a:defRPr sz="1000" b="1">
                <a:solidFill>
                  <a:schemeClr val="tx1"/>
                </a:solidFill>
                <a:latin typeface="Arial" charset="0"/>
              </a:defRPr>
            </a:lvl4pPr>
            <a:lvl5pPr marL="2057400" indent="-22860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marL="228600" indent="-228600">
              <a:buClrTx/>
              <a:buAutoNum type="arabicPeriod"/>
            </a:pPr>
            <a:r>
              <a:rPr lang="en-US" sz="1100" dirty="0">
                <a:ea typeface="ＭＳ Ｐゴシック" charset="-128"/>
              </a:rPr>
              <a:t>Make sure to add/update patient comment</a:t>
            </a:r>
          </a:p>
          <a:p>
            <a:pPr marL="228600" indent="-228600">
              <a:buClrTx/>
              <a:buAutoNum type="arabicPeriod"/>
            </a:pPr>
            <a:r>
              <a:rPr lang="en-US" sz="1100" dirty="0">
                <a:ea typeface="ＭＳ Ｐゴシック" charset="-128"/>
              </a:rPr>
              <a:t>Take action based on criteria not met in the checklist</a:t>
            </a:r>
          </a:p>
          <a:p>
            <a:pPr marL="228600" indent="-228600">
              <a:buClrTx/>
              <a:buAutoNum type="arabicPeriod"/>
            </a:pPr>
            <a:r>
              <a:rPr lang="en-US" sz="1100" dirty="0">
                <a:ea typeface="ＭＳ Ｐゴシック" charset="-128"/>
              </a:rPr>
              <a:t>File documentation in the ‘refusal’ file after faxing DEA </a:t>
            </a:r>
          </a:p>
        </p:txBody>
      </p:sp>
      <p:cxnSp>
        <p:nvCxnSpPr>
          <p:cNvPr id="65" name="Straight Connector 64"/>
          <p:cNvCxnSpPr/>
          <p:nvPr/>
        </p:nvCxnSpPr>
        <p:spPr>
          <a:xfrm>
            <a:off x="145059" y="2381506"/>
            <a:ext cx="8853186" cy="0"/>
          </a:xfrm>
          <a:prstGeom prst="line">
            <a:avLst/>
          </a:prstGeom>
          <a:ln w="19050">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106959" y="4392165"/>
            <a:ext cx="8937636" cy="0"/>
          </a:xfrm>
          <a:prstGeom prst="line">
            <a:avLst/>
          </a:prstGeom>
          <a:ln w="19050">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632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Checklist</a:t>
            </a:r>
            <a:endParaRPr lang="en-US" sz="2800" b="1"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11</a:t>
            </a:fld>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7076" y="1210497"/>
            <a:ext cx="5106720" cy="5313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6326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Checklist (cont.)</a:t>
            </a:r>
            <a:endParaRPr lang="en-US" sz="32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12</a:t>
            </a:fld>
            <a:endParaRPr lang="en-US" dirty="0"/>
          </a:p>
        </p:txBody>
      </p:sp>
      <p:sp>
        <p:nvSpPr>
          <p:cNvPr id="7" name="Rectangle 6"/>
          <p:cNvSpPr/>
          <p:nvPr/>
        </p:nvSpPr>
        <p:spPr>
          <a:xfrm>
            <a:off x="304799" y="1905000"/>
            <a:ext cx="8601075" cy="794064"/>
          </a:xfrm>
          <a:prstGeom prst="rect">
            <a:avLst/>
          </a:prstGeom>
        </p:spPr>
        <p:txBody>
          <a:bodyPr wrap="square">
            <a:spAutoFit/>
          </a:bodyPr>
          <a:lstStyle/>
          <a:p>
            <a:pPr>
              <a:buNone/>
            </a:pPr>
            <a:r>
              <a:rPr lang="en-US" sz="2400" dirty="0">
                <a:solidFill>
                  <a:schemeClr val="tx2"/>
                </a:solidFill>
              </a:rPr>
              <a:t>There will be </a:t>
            </a:r>
            <a:r>
              <a:rPr lang="en-US" sz="2400" dirty="0">
                <a:solidFill>
                  <a:schemeClr val="accent3"/>
                </a:solidFill>
              </a:rPr>
              <a:t>mandatory</a:t>
            </a:r>
            <a:r>
              <a:rPr lang="en-US" sz="2400" dirty="0">
                <a:solidFill>
                  <a:schemeClr val="tx2"/>
                </a:solidFill>
              </a:rPr>
              <a:t> “Yes” boxes that the pharmacy staff must ensure are “Y”:</a:t>
            </a:r>
          </a:p>
        </p:txBody>
      </p:sp>
      <p:pic>
        <p:nvPicPr>
          <p:cNvPr id="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99" y="3012282"/>
            <a:ext cx="8305621" cy="88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6326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b="1" dirty="0"/>
              <a:t>Checklist (cont.)</a:t>
            </a:r>
            <a:endParaRPr lang="en-US" sz="28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13</a:t>
            </a:fld>
            <a:endParaRPr lang="en-US" dirty="0"/>
          </a:p>
        </p:txBody>
      </p:sp>
      <p:sp>
        <p:nvSpPr>
          <p:cNvPr id="7" name="Rectangle 6"/>
          <p:cNvSpPr/>
          <p:nvPr/>
        </p:nvSpPr>
        <p:spPr>
          <a:xfrm>
            <a:off x="457200" y="1676400"/>
            <a:ext cx="8153400" cy="794064"/>
          </a:xfrm>
          <a:prstGeom prst="rect">
            <a:avLst/>
          </a:prstGeom>
        </p:spPr>
        <p:txBody>
          <a:bodyPr wrap="square">
            <a:spAutoFit/>
          </a:bodyPr>
          <a:lstStyle/>
          <a:p>
            <a:pPr>
              <a:buNone/>
            </a:pPr>
            <a:r>
              <a:rPr lang="en-US" sz="2400" dirty="0">
                <a:solidFill>
                  <a:schemeClr val="tx2"/>
                </a:solidFill>
              </a:rPr>
              <a:t>In the additional checklist section, caution should be used if questions are answered with a “No”: </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920" y="2562225"/>
            <a:ext cx="7872774" cy="241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6326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Checklist (cont.)</a:t>
            </a:r>
            <a:endParaRPr lang="en-US" sz="32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14</a:t>
            </a:fld>
            <a:endParaRPr lang="en-US" dirty="0"/>
          </a:p>
        </p:txBody>
      </p:sp>
      <p:sp>
        <p:nvSpPr>
          <p:cNvPr id="3" name="Rectangle 2"/>
          <p:cNvSpPr/>
          <p:nvPr/>
        </p:nvSpPr>
        <p:spPr>
          <a:xfrm>
            <a:off x="304800" y="1533287"/>
            <a:ext cx="8382000" cy="1057212"/>
          </a:xfrm>
          <a:prstGeom prst="rect">
            <a:avLst/>
          </a:prstGeom>
        </p:spPr>
        <p:txBody>
          <a:bodyPr wrap="square">
            <a:spAutoFit/>
          </a:bodyPr>
          <a:lstStyle/>
          <a:p>
            <a:pPr>
              <a:buNone/>
            </a:pPr>
            <a:r>
              <a:rPr lang="en-US" sz="2200" dirty="0">
                <a:solidFill>
                  <a:schemeClr val="tx2"/>
                </a:solidFill>
              </a:rPr>
              <a:t>A call to the prescriber for any Target Drug prescription should be made if the pharmacist feels the call is warranted, regardless of the quantity prescribed.</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363" y="2676224"/>
            <a:ext cx="7828874" cy="3329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6326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Checklist (cont.)</a:t>
            </a:r>
            <a:endParaRPr lang="en-US" sz="32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15</a:t>
            </a:fld>
            <a:endParaRPr lang="en-US" dirty="0"/>
          </a:p>
        </p:txBody>
      </p:sp>
      <p:sp>
        <p:nvSpPr>
          <p:cNvPr id="7" name="Content Placeholder 3"/>
          <p:cNvSpPr>
            <a:spLocks noGrp="1"/>
          </p:cNvSpPr>
          <p:nvPr>
            <p:ph idx="1"/>
          </p:nvPr>
        </p:nvSpPr>
        <p:spPr>
          <a:xfrm>
            <a:off x="609600" y="1600200"/>
            <a:ext cx="8153400" cy="4800600"/>
          </a:xfrm>
        </p:spPr>
        <p:txBody>
          <a:bodyPr/>
          <a:lstStyle/>
          <a:p>
            <a:r>
              <a:rPr lang="en-US" dirty="0"/>
              <a:t>A completed checklist is required for ALL target drugs, both dispensed </a:t>
            </a:r>
            <a:r>
              <a:rPr lang="en-US" u="sng" dirty="0"/>
              <a:t>and</a:t>
            </a:r>
            <a:r>
              <a:rPr lang="en-US" dirty="0"/>
              <a:t> refused. A pharmacist signature validates the checklist in both instances:</a:t>
            </a:r>
          </a:p>
          <a:p>
            <a:pPr marL="0" indent="0">
              <a:buNone/>
            </a:pPr>
            <a:endParaRPr lang="en-US" dirty="0"/>
          </a:p>
          <a:p>
            <a:pPr marL="0" indent="0">
              <a:buNone/>
            </a:pPr>
            <a:endParaRPr lang="en-US" dirty="0"/>
          </a:p>
          <a:p>
            <a:pPr marL="0" indent="0">
              <a:buNone/>
            </a:pPr>
            <a:endParaRPr lang="en-US" dirty="0"/>
          </a:p>
          <a:p>
            <a:endParaRPr lang="en-US" dirty="0"/>
          </a:p>
          <a:p>
            <a:endParaRPr lang="en-US" dirty="0"/>
          </a:p>
          <a:p>
            <a:pPr>
              <a:buClr>
                <a:schemeClr val="tx2"/>
              </a:buClr>
            </a:pPr>
            <a:r>
              <a:rPr lang="en-US" dirty="0"/>
              <a:t>* A checklist with signature must be attached to all hard copies</a:t>
            </a:r>
          </a:p>
          <a:p>
            <a:pPr>
              <a:buClr>
                <a:schemeClr val="tx2"/>
              </a:buClr>
            </a:pPr>
            <a:endParaRPr lang="en-US" dirty="0"/>
          </a:p>
          <a:p>
            <a:pPr>
              <a:buClr>
                <a:schemeClr val="tx2"/>
              </a:buClr>
            </a:pPr>
            <a:r>
              <a:rPr lang="en-US" dirty="0"/>
              <a:t>Pharmacists should be using their professional judgment and may call the prescriber anytime they feel a call is warranted</a:t>
            </a:r>
          </a:p>
          <a:p>
            <a:pPr marL="457200" lvl="1" indent="0">
              <a:buNone/>
            </a:pPr>
            <a:endParaRPr lang="en-US"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952750"/>
            <a:ext cx="7998980"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6326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8008" y="180753"/>
            <a:ext cx="8135880" cy="861934"/>
          </a:xfrm>
        </p:spPr>
        <p:txBody>
          <a:bodyPr>
            <a:normAutofit/>
          </a:bodyPr>
          <a:lstStyle/>
          <a:p>
            <a:r>
              <a:rPr lang="en-US" sz="3200" b="1" dirty="0"/>
              <a:t>Patient Identification at Drop Off</a:t>
            </a:r>
            <a:endParaRPr lang="en-US" sz="32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16</a:t>
            </a:fld>
            <a:endParaRPr lang="en-US" dirty="0"/>
          </a:p>
        </p:txBody>
      </p:sp>
      <p:sp>
        <p:nvSpPr>
          <p:cNvPr id="5" name="Content Placeholder 3"/>
          <p:cNvSpPr>
            <a:spLocks noGrp="1"/>
          </p:cNvSpPr>
          <p:nvPr>
            <p:ph idx="1"/>
          </p:nvPr>
        </p:nvSpPr>
        <p:spPr>
          <a:xfrm>
            <a:off x="152400" y="1447800"/>
            <a:ext cx="8924924" cy="4920343"/>
          </a:xfrm>
        </p:spPr>
        <p:txBody>
          <a:bodyPr>
            <a:normAutofit/>
          </a:bodyPr>
          <a:lstStyle/>
          <a:p>
            <a:pPr marL="342900" indent="-342900">
              <a:buFont typeface="Arial" pitchFamily="34" charset="0"/>
              <a:buChar char="•"/>
            </a:pPr>
            <a:r>
              <a:rPr lang="en-US" sz="2400" dirty="0">
                <a:solidFill>
                  <a:schemeClr val="tx2"/>
                </a:solidFill>
              </a:rPr>
              <a:t>Government issued photo ID is required for all Target Drugs. Scan and print image of photo ID, attach to checklist</a:t>
            </a:r>
          </a:p>
          <a:p>
            <a:pPr lvl="1"/>
            <a:endParaRPr lang="en-US" dirty="0">
              <a:solidFill>
                <a:schemeClr val="tx2"/>
              </a:solidFill>
            </a:endParaRPr>
          </a:p>
          <a:p>
            <a:pPr marL="342900" indent="-342900">
              <a:buFont typeface="Arial" pitchFamily="34" charset="0"/>
              <a:buChar char="•"/>
            </a:pPr>
            <a:r>
              <a:rPr lang="en-US" sz="2400" dirty="0">
                <a:solidFill>
                  <a:schemeClr val="tx2"/>
                </a:solidFill>
              </a:rPr>
              <a:t>Communicate there will be additional processing time required in order to fill this prescription</a:t>
            </a:r>
          </a:p>
          <a:p>
            <a:pPr marL="800100" lvl="1" indent="-342900">
              <a:buFontTx/>
              <a:buChar char="-"/>
            </a:pPr>
            <a:r>
              <a:rPr lang="en-US" sz="2000" i="1" dirty="0">
                <a:solidFill>
                  <a:schemeClr val="tx2"/>
                </a:solidFill>
              </a:rPr>
              <a:t>Example: “This prescription requires additional processing time in order for us to validate it with your physician, we can call you when it’s ready”</a:t>
            </a:r>
          </a:p>
          <a:p>
            <a:pPr marL="457200" lvl="1" indent="0">
              <a:buNone/>
            </a:pPr>
            <a:endParaRPr lang="en-US" sz="1200" i="1" dirty="0">
              <a:solidFill>
                <a:schemeClr val="tx2"/>
              </a:solidFill>
            </a:endParaRPr>
          </a:p>
          <a:p>
            <a:pPr marL="457200" lvl="1" indent="0">
              <a:buNone/>
            </a:pPr>
            <a:r>
              <a:rPr lang="en-US" i="1" dirty="0">
                <a:solidFill>
                  <a:schemeClr val="accent3"/>
                </a:solidFill>
              </a:rPr>
              <a:t>Note</a:t>
            </a:r>
            <a:r>
              <a:rPr lang="en-US" i="1" dirty="0">
                <a:solidFill>
                  <a:schemeClr val="tx2"/>
                </a:solidFill>
              </a:rPr>
              <a:t>: stores will have a sign to post at drop off supporting this</a:t>
            </a:r>
          </a:p>
          <a:p>
            <a:endParaRPr lang="en-US" dirty="0">
              <a:solidFill>
                <a:schemeClr val="tx2"/>
              </a:solidFill>
            </a:endParaRPr>
          </a:p>
          <a:p>
            <a:pPr marL="342900" indent="-342900">
              <a:buFont typeface="Arial" pitchFamily="34" charset="0"/>
              <a:buChar char="•"/>
            </a:pPr>
            <a:r>
              <a:rPr lang="en-US" sz="2400" dirty="0">
                <a:solidFill>
                  <a:schemeClr val="tx2"/>
                </a:solidFill>
              </a:rPr>
              <a:t>Patient and/or prescriber must be in the geographic proximity to the Walgreens store or have a valid reason for not being nearby</a:t>
            </a:r>
          </a:p>
          <a:p>
            <a:endParaRPr lang="en-US" dirty="0"/>
          </a:p>
        </p:txBody>
      </p:sp>
      <p:pic>
        <p:nvPicPr>
          <p:cNvPr id="9" name="Picture 6" descr="C:\Documents and Settings\tiradoja\Local Settings\Temporary Internet Files\Content.IE5\AXDG8XTA\MC9004347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21" y="304578"/>
            <a:ext cx="590871" cy="619347"/>
          </a:xfrm>
          <a:prstGeom prst="rect">
            <a:avLst/>
          </a:prstGeom>
          <a:solidFill>
            <a:srgbClr val="FFFF00"/>
          </a:solidFill>
        </p:spPr>
      </p:pic>
    </p:spTree>
    <p:extLst>
      <p:ext uri="{BB962C8B-B14F-4D97-AF65-F5344CB8AC3E}">
        <p14:creationId xmlns:p14="http://schemas.microsoft.com/office/powerpoint/2010/main" val="2636326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4745" y="180753"/>
            <a:ext cx="8135880" cy="861934"/>
          </a:xfrm>
        </p:spPr>
        <p:txBody>
          <a:bodyPr>
            <a:normAutofit/>
          </a:bodyPr>
          <a:lstStyle/>
          <a:p>
            <a:r>
              <a:rPr lang="en-US" sz="3200" b="1" dirty="0"/>
              <a:t>Review/Add Patient Comments</a:t>
            </a:r>
            <a:endParaRPr lang="en-US" sz="32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17</a:t>
            </a:fld>
            <a:endParaRPr lang="en-US" dirty="0"/>
          </a:p>
        </p:txBody>
      </p:sp>
      <p:pic>
        <p:nvPicPr>
          <p:cNvPr id="7" name="Picture 6" descr="C:\Documents and Settings\tiradoja\Local Settings\Temporary Internet Files\Content.IE5\AXDG8XTA\MC9004347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21" y="304578"/>
            <a:ext cx="590871" cy="619347"/>
          </a:xfrm>
          <a:prstGeom prst="rect">
            <a:avLst/>
          </a:prstGeom>
          <a:solidFill>
            <a:srgbClr val="FFFF00"/>
          </a:solidFill>
        </p:spPr>
      </p:pic>
      <p:sp>
        <p:nvSpPr>
          <p:cNvPr id="8" name="Content Placeholder 3"/>
          <p:cNvSpPr>
            <a:spLocks noGrp="1"/>
          </p:cNvSpPr>
          <p:nvPr>
            <p:ph idx="1"/>
          </p:nvPr>
        </p:nvSpPr>
        <p:spPr>
          <a:xfrm>
            <a:off x="362256" y="1466850"/>
            <a:ext cx="8629344" cy="4800600"/>
          </a:xfrm>
        </p:spPr>
        <p:txBody>
          <a:bodyPr>
            <a:normAutofit/>
          </a:bodyPr>
          <a:lstStyle/>
          <a:p>
            <a:pPr marL="0" indent="0">
              <a:lnSpc>
                <a:spcPct val="110000"/>
              </a:lnSpc>
              <a:buNone/>
            </a:pPr>
            <a:r>
              <a:rPr lang="en-US" sz="2400" dirty="0">
                <a:solidFill>
                  <a:schemeClr val="tx2"/>
                </a:solidFill>
              </a:rPr>
              <a:t>Pharmacy staff will be required to take a series of steps in order to complete the prescription filling process once a TD is identified at drop off </a:t>
            </a:r>
          </a:p>
          <a:p>
            <a:pPr marL="0" indent="0">
              <a:lnSpc>
                <a:spcPct val="110000"/>
              </a:lnSpc>
              <a:buNone/>
            </a:pPr>
            <a:r>
              <a:rPr lang="en-US" sz="2200" dirty="0">
                <a:solidFill>
                  <a:schemeClr val="tx2"/>
                </a:solidFill>
              </a:rPr>
              <a:t>Look for documentation of a failed TD GFD message in patient comments:</a:t>
            </a:r>
          </a:p>
          <a:p>
            <a:pPr marL="342900" indent="-342900">
              <a:buFont typeface="Arial" pitchFamily="34" charset="0"/>
              <a:buChar char="•"/>
            </a:pPr>
            <a:r>
              <a:rPr lang="en-US" sz="2200" u="sng" dirty="0">
                <a:solidFill>
                  <a:schemeClr val="tx2"/>
                </a:solidFill>
              </a:rPr>
              <a:t>Failed the TD GFD Process</a:t>
            </a:r>
            <a:r>
              <a:rPr lang="en-US" sz="2200" dirty="0">
                <a:solidFill>
                  <a:schemeClr val="tx2"/>
                </a:solidFill>
              </a:rPr>
              <a:t>:</a:t>
            </a:r>
          </a:p>
          <a:p>
            <a:pPr lvl="1" indent="0">
              <a:buNone/>
            </a:pPr>
            <a:r>
              <a:rPr lang="en-US" b="1" dirty="0">
                <a:solidFill>
                  <a:schemeClr val="tx2"/>
                </a:solidFill>
              </a:rPr>
              <a:t>	</a:t>
            </a:r>
            <a:r>
              <a:rPr lang="en-US" sz="1600" b="1" dirty="0">
                <a:solidFill>
                  <a:schemeClr val="tx2"/>
                </a:solidFill>
              </a:rPr>
              <a:t>example</a:t>
            </a:r>
            <a:r>
              <a:rPr lang="en-US" sz="1400" b="1" dirty="0">
                <a:solidFill>
                  <a:schemeClr val="tx2"/>
                </a:solidFill>
              </a:rPr>
              <a:t>:  “</a:t>
            </a:r>
            <a:r>
              <a:rPr lang="en-US" sz="1400" dirty="0">
                <a:solidFill>
                  <a:schemeClr val="tx2"/>
                </a:solidFill>
              </a:rPr>
              <a:t>Oxycodone, Dr Smith failed TD GFDP on 11/5/12@7535 RPh: NFP”</a:t>
            </a:r>
            <a:endParaRPr lang="en-US" dirty="0">
              <a:solidFill>
                <a:schemeClr val="tx2"/>
              </a:solidFill>
            </a:endParaRPr>
          </a:p>
          <a:p>
            <a:pPr marL="800100" lvl="1" indent="-342900">
              <a:buFont typeface="Wingdings"/>
              <a:buChar char="à"/>
            </a:pPr>
            <a:r>
              <a:rPr lang="en-US" dirty="0">
                <a:solidFill>
                  <a:schemeClr val="tx2"/>
                </a:solidFill>
                <a:sym typeface="Wingdings" pitchFamily="2" charset="2"/>
              </a:rPr>
              <a:t>Make a copy of the prescription and h</a:t>
            </a:r>
            <a:r>
              <a:rPr lang="en-US" dirty="0">
                <a:solidFill>
                  <a:schemeClr val="tx2"/>
                </a:solidFill>
              </a:rPr>
              <a:t>and prescription back to patient. Give patient the refusal to fill message, do </a:t>
            </a:r>
            <a:r>
              <a:rPr lang="en-US" u="sng" dirty="0">
                <a:solidFill>
                  <a:schemeClr val="tx2"/>
                </a:solidFill>
              </a:rPr>
              <a:t>not</a:t>
            </a:r>
            <a:r>
              <a:rPr lang="en-US" dirty="0">
                <a:solidFill>
                  <a:schemeClr val="tx2"/>
                </a:solidFill>
              </a:rPr>
              <a:t> deface the prescription in any way</a:t>
            </a:r>
          </a:p>
          <a:p>
            <a:pPr marL="457200" lvl="1" indent="0">
              <a:buNone/>
            </a:pPr>
            <a:endParaRPr lang="en-US" dirty="0">
              <a:solidFill>
                <a:schemeClr val="tx2"/>
              </a:solidFill>
            </a:endParaRPr>
          </a:p>
          <a:p>
            <a:pPr marL="0" indent="0">
              <a:buNone/>
            </a:pPr>
            <a:r>
              <a:rPr lang="en-US" dirty="0">
                <a:solidFill>
                  <a:schemeClr val="tx2"/>
                </a:solidFill>
              </a:rPr>
              <a:t>Ensure most current TD GFD message is in patient comment</a:t>
            </a:r>
          </a:p>
        </p:txBody>
      </p:sp>
    </p:spTree>
    <p:extLst>
      <p:ext uri="{BB962C8B-B14F-4D97-AF65-F5344CB8AC3E}">
        <p14:creationId xmlns:p14="http://schemas.microsoft.com/office/powerpoint/2010/main" val="2636326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4745" y="180753"/>
            <a:ext cx="8135880" cy="861934"/>
          </a:xfrm>
        </p:spPr>
        <p:txBody>
          <a:bodyPr>
            <a:normAutofit/>
          </a:bodyPr>
          <a:lstStyle/>
          <a:p>
            <a:r>
              <a:rPr lang="en-US" sz="3200" b="1" dirty="0"/>
              <a:t>PDMP (State Specific)</a:t>
            </a:r>
            <a:endParaRPr lang="en-US" sz="32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18</a:t>
            </a:fld>
            <a:endParaRPr lang="en-US" dirty="0"/>
          </a:p>
        </p:txBody>
      </p:sp>
      <p:pic>
        <p:nvPicPr>
          <p:cNvPr id="5" name="Picture 4" descr="C:\Documents and Settings\tiradoja\Local Settings\Temporary Internet Files\Content.IE5\AXDG8XTA\MC9004347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21" y="304578"/>
            <a:ext cx="590871" cy="619347"/>
          </a:xfrm>
          <a:prstGeom prst="rect">
            <a:avLst/>
          </a:prstGeom>
          <a:solidFill>
            <a:srgbClr val="FFFF00"/>
          </a:solidFill>
        </p:spPr>
      </p:pic>
      <p:sp>
        <p:nvSpPr>
          <p:cNvPr id="7" name="Content Placeholder 3"/>
          <p:cNvSpPr>
            <a:spLocks noGrp="1"/>
          </p:cNvSpPr>
          <p:nvPr>
            <p:ph idx="1"/>
          </p:nvPr>
        </p:nvSpPr>
        <p:spPr>
          <a:xfrm>
            <a:off x="228600" y="1552575"/>
            <a:ext cx="8677275" cy="4800600"/>
          </a:xfrm>
        </p:spPr>
        <p:txBody>
          <a:bodyPr/>
          <a:lstStyle/>
          <a:p>
            <a:pPr marL="342900" lvl="0" indent="-342900">
              <a:buFont typeface="Arial" pitchFamily="34" charset="0"/>
              <a:buChar char="•"/>
            </a:pPr>
            <a:r>
              <a:rPr lang="en-US" dirty="0">
                <a:solidFill>
                  <a:schemeClr val="tx2"/>
                </a:solidFill>
              </a:rPr>
              <a:t>Access PDMP</a:t>
            </a:r>
          </a:p>
          <a:p>
            <a:pPr lvl="2">
              <a:buFont typeface="Arial" pitchFamily="34" charset="0"/>
              <a:buChar char="•"/>
            </a:pPr>
            <a:r>
              <a:rPr lang="en-US" dirty="0">
                <a:solidFill>
                  <a:schemeClr val="tx2"/>
                </a:solidFill>
              </a:rPr>
              <a:t>If there is a state PDMP, all pharmacists are required to know how to access the report</a:t>
            </a:r>
          </a:p>
          <a:p>
            <a:pPr lvl="2">
              <a:buFont typeface="Arial" pitchFamily="34" charset="0"/>
              <a:buChar char="•"/>
            </a:pPr>
            <a:r>
              <a:rPr lang="en-US" dirty="0">
                <a:solidFill>
                  <a:schemeClr val="tx2"/>
                </a:solidFill>
              </a:rPr>
              <a:t>Comply with your state’s PDMP requirements</a:t>
            </a:r>
          </a:p>
          <a:p>
            <a:pPr marL="365760" lvl="2" indent="0">
              <a:buNone/>
            </a:pPr>
            <a:endParaRPr lang="en-US" dirty="0">
              <a:solidFill>
                <a:schemeClr val="tx2"/>
              </a:solidFill>
            </a:endParaRPr>
          </a:p>
          <a:p>
            <a:pPr marL="342900" lvl="0" indent="-342900">
              <a:buFont typeface="Arial" pitchFamily="34" charset="0"/>
              <a:buChar char="•"/>
            </a:pPr>
            <a:r>
              <a:rPr lang="en-US" dirty="0">
                <a:solidFill>
                  <a:schemeClr val="tx2"/>
                </a:solidFill>
              </a:rPr>
              <a:t>Review, print and attach to the checklist</a:t>
            </a:r>
          </a:p>
          <a:p>
            <a:pPr marL="342900" lvl="0" indent="-342900">
              <a:buFont typeface="Arial" pitchFamily="34" charset="0"/>
              <a:buChar char="•"/>
            </a:pPr>
            <a:endParaRPr lang="en-US" dirty="0">
              <a:solidFill>
                <a:schemeClr val="tx2"/>
              </a:solidFill>
            </a:endParaRPr>
          </a:p>
          <a:p>
            <a:pPr marL="342900" lvl="0" indent="-342900">
              <a:buFont typeface="Arial" pitchFamily="34" charset="0"/>
              <a:buChar char="•"/>
            </a:pPr>
            <a:r>
              <a:rPr lang="en-US" dirty="0">
                <a:solidFill>
                  <a:schemeClr val="tx2"/>
                </a:solidFill>
              </a:rPr>
              <a:t>States that do not have a PDMP will rely on the standard verification procedures as outlined in GFD</a:t>
            </a:r>
          </a:p>
          <a:p>
            <a:pPr marL="457200" lvl="1" indent="0">
              <a:buNone/>
            </a:pPr>
            <a:r>
              <a:rPr lang="en-US" sz="1800" dirty="0">
                <a:solidFill>
                  <a:schemeClr val="tx2"/>
                </a:solidFill>
              </a:rPr>
              <a:t>AR, DC, GA, MD, MO, NE, NH, PR, WI - currently do not have PDMP</a:t>
            </a:r>
          </a:p>
          <a:p>
            <a:pPr marL="457200" lvl="1" indent="0">
              <a:buNone/>
            </a:pPr>
            <a:r>
              <a:rPr lang="en-US" sz="1800" dirty="0">
                <a:solidFill>
                  <a:schemeClr val="tx2"/>
                </a:solidFill>
              </a:rPr>
              <a:t>NY, PA, WY - do not have on-line access with their PDMP</a:t>
            </a:r>
          </a:p>
          <a:p>
            <a:pPr marL="457200" lvl="1" indent="0">
              <a:buNone/>
            </a:pPr>
            <a:endParaRPr lang="en-US" dirty="0">
              <a:solidFill>
                <a:schemeClr val="tx2"/>
              </a:solidFill>
            </a:endParaRPr>
          </a:p>
          <a:p>
            <a:pPr marL="0" indent="0">
              <a:buNone/>
            </a:pPr>
            <a:r>
              <a:rPr lang="en-US" sz="2000" dirty="0">
                <a:solidFill>
                  <a:schemeClr val="accent3"/>
                </a:solidFill>
              </a:rPr>
              <a:t>Note</a:t>
            </a:r>
            <a:r>
              <a:rPr lang="en-US" sz="2000" dirty="0">
                <a:solidFill>
                  <a:schemeClr val="tx2"/>
                </a:solidFill>
              </a:rPr>
              <a:t>: Patient should never receive a copy of their PDMP Report</a:t>
            </a:r>
          </a:p>
          <a:p>
            <a:pPr marL="0" lvl="0" indent="0">
              <a:buNone/>
            </a:pPr>
            <a:endParaRPr lang="en-US" sz="2000" dirty="0"/>
          </a:p>
          <a:p>
            <a:endParaRPr lang="en-US" dirty="0"/>
          </a:p>
        </p:txBody>
      </p:sp>
    </p:spTree>
    <p:extLst>
      <p:ext uri="{BB962C8B-B14F-4D97-AF65-F5344CB8AC3E}">
        <p14:creationId xmlns:p14="http://schemas.microsoft.com/office/powerpoint/2010/main" val="2636326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65220" y="180753"/>
            <a:ext cx="8135880" cy="861934"/>
          </a:xfrm>
        </p:spPr>
        <p:txBody>
          <a:bodyPr>
            <a:normAutofit/>
          </a:bodyPr>
          <a:lstStyle/>
          <a:p>
            <a:r>
              <a:rPr lang="en-US" sz="3200" b="1" dirty="0"/>
              <a:t>Prescriber</a:t>
            </a:r>
            <a:endParaRPr lang="en-US" sz="26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19</a:t>
            </a:fld>
            <a:endParaRPr lang="en-US" dirty="0"/>
          </a:p>
        </p:txBody>
      </p:sp>
      <p:pic>
        <p:nvPicPr>
          <p:cNvPr id="5" name="Picture 4" descr="C:\Documents and Settings\tiradoja\Local Settings\Temporary Internet Files\Content.IE5\AXDG8XTA\MC90043471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21" y="304578"/>
            <a:ext cx="590871" cy="619347"/>
          </a:xfrm>
          <a:prstGeom prst="rect">
            <a:avLst/>
          </a:prstGeom>
          <a:solidFill>
            <a:srgbClr val="FFFF00"/>
          </a:solidFill>
        </p:spPr>
      </p:pic>
      <p:sp>
        <p:nvSpPr>
          <p:cNvPr id="9" name="Content Placeholder 3"/>
          <p:cNvSpPr>
            <a:spLocks noGrp="1"/>
          </p:cNvSpPr>
          <p:nvPr>
            <p:ph idx="1"/>
          </p:nvPr>
        </p:nvSpPr>
        <p:spPr>
          <a:xfrm>
            <a:off x="228600" y="1390649"/>
            <a:ext cx="8762999" cy="4943475"/>
          </a:xfrm>
        </p:spPr>
        <p:txBody>
          <a:bodyPr>
            <a:normAutofit lnSpcReduction="10000"/>
          </a:bodyPr>
          <a:lstStyle/>
          <a:p>
            <a:pPr marL="342900" lvl="0" indent="-342900">
              <a:buFont typeface="Arial" pitchFamily="34" charset="0"/>
              <a:buChar char="•"/>
            </a:pPr>
            <a:r>
              <a:rPr lang="en-US" sz="1800" dirty="0"/>
              <a:t>Verify patient and/or prescriber address is within the geographic area</a:t>
            </a:r>
          </a:p>
          <a:p>
            <a:pPr marL="342900" lvl="0" indent="-342900">
              <a:lnSpc>
                <a:spcPct val="120000"/>
              </a:lnSpc>
              <a:buFont typeface="Arial" pitchFamily="34" charset="0"/>
              <a:buChar char="•"/>
            </a:pPr>
            <a:r>
              <a:rPr lang="en-US" sz="1800" dirty="0"/>
              <a:t>If the pharmacist determines that a call to the prescriber is warranted to satisfy their corresponding responsibility, they should contact the prescriber and document the findings on the checklist</a:t>
            </a:r>
          </a:p>
          <a:p>
            <a:pPr marL="571500" lvl="1" indent="-342900">
              <a:buFont typeface="Wingdings" pitchFamily="2" charset="2"/>
              <a:buChar char="Ø"/>
            </a:pPr>
            <a:r>
              <a:rPr lang="en-US" sz="1800" b="1" dirty="0"/>
              <a:t>Contacting the prescriber</a:t>
            </a:r>
            <a:r>
              <a:rPr lang="en-US" sz="1800" dirty="0"/>
              <a:t>:</a:t>
            </a:r>
          </a:p>
          <a:p>
            <a:pPr marL="891540" lvl="2" indent="-342900">
              <a:lnSpc>
                <a:spcPct val="120000"/>
              </a:lnSpc>
              <a:spcBef>
                <a:spcPts val="0"/>
              </a:spcBef>
              <a:buFont typeface="Arial" pitchFamily="34" charset="0"/>
              <a:buChar char="–"/>
            </a:pPr>
            <a:r>
              <a:rPr lang="en-US" sz="1600" dirty="0"/>
              <a:t>Determine if the prescriber is issuing a prescription within their scope of practice.</a:t>
            </a:r>
          </a:p>
          <a:p>
            <a:pPr marL="891540" lvl="2" indent="-342900">
              <a:lnSpc>
                <a:spcPct val="120000"/>
              </a:lnSpc>
              <a:spcBef>
                <a:spcPts val="0"/>
              </a:spcBef>
              <a:buFont typeface="Arial" pitchFamily="34" charset="0"/>
              <a:buChar char="–"/>
            </a:pPr>
            <a:r>
              <a:rPr lang="en-US" sz="1600" dirty="0"/>
              <a:t>Substantiate the prescription therapeutic regimen with the prescriber. </a:t>
            </a:r>
          </a:p>
          <a:p>
            <a:pPr lvl="2" indent="0">
              <a:lnSpc>
                <a:spcPct val="120000"/>
              </a:lnSpc>
              <a:spcBef>
                <a:spcPts val="0"/>
              </a:spcBef>
              <a:buNone/>
            </a:pPr>
            <a:r>
              <a:rPr lang="en-US" sz="1600" dirty="0"/>
              <a:t>	Including but not limited to: </a:t>
            </a:r>
          </a:p>
          <a:p>
            <a:pPr lvl="4">
              <a:lnSpc>
                <a:spcPct val="120000"/>
              </a:lnSpc>
              <a:spcBef>
                <a:spcPts val="0"/>
              </a:spcBef>
              <a:buFont typeface="Arial" pitchFamily="34" charset="0"/>
              <a:buChar char="•"/>
            </a:pPr>
            <a:r>
              <a:rPr lang="en-US" sz="1500" dirty="0"/>
              <a:t>Obtaining a diagnosis code, document it on the checklist</a:t>
            </a:r>
          </a:p>
          <a:p>
            <a:pPr marL="1371600" lvl="3" indent="0">
              <a:lnSpc>
                <a:spcPct val="120000"/>
              </a:lnSpc>
              <a:spcBef>
                <a:spcPts val="0"/>
              </a:spcBef>
              <a:buNone/>
            </a:pPr>
            <a:r>
              <a:rPr lang="en-US" sz="1500" dirty="0"/>
              <a:t>- </a:t>
            </a:r>
            <a:r>
              <a:rPr lang="en-US" sz="1400" dirty="0"/>
              <a:t>If diagnosis does not correspond to proposed prescription, discuss with the prescribing clinician if fulfillment is appropriate</a:t>
            </a:r>
          </a:p>
          <a:p>
            <a:pPr lvl="4">
              <a:lnSpc>
                <a:spcPct val="120000"/>
              </a:lnSpc>
              <a:buFont typeface="Arial" pitchFamily="34" charset="0"/>
              <a:buChar char="•"/>
            </a:pPr>
            <a:r>
              <a:rPr lang="en-US" sz="1500" dirty="0"/>
              <a:t>Length of treatment </a:t>
            </a:r>
          </a:p>
          <a:p>
            <a:pPr lvl="4">
              <a:lnSpc>
                <a:spcPct val="120000"/>
              </a:lnSpc>
              <a:buFont typeface="Arial" pitchFamily="34" charset="0"/>
              <a:buChar char="•"/>
            </a:pPr>
            <a:r>
              <a:rPr lang="en-US" sz="1500" dirty="0"/>
              <a:t>Date of last physical and pain assessment</a:t>
            </a:r>
          </a:p>
          <a:p>
            <a:pPr lvl="4">
              <a:lnSpc>
                <a:spcPct val="120000"/>
              </a:lnSpc>
              <a:buFont typeface="Arial" pitchFamily="34" charset="0"/>
              <a:buChar char="•"/>
            </a:pPr>
            <a:r>
              <a:rPr lang="en-US" sz="1500" dirty="0"/>
              <a:t>Date of next scheduled appointment</a:t>
            </a:r>
          </a:p>
          <a:p>
            <a:pPr lvl="4">
              <a:lnSpc>
                <a:spcPct val="120000"/>
              </a:lnSpc>
              <a:buFont typeface="Arial" pitchFamily="34" charset="0"/>
              <a:buChar char="•"/>
            </a:pPr>
            <a:r>
              <a:rPr lang="en-US" sz="1500" dirty="0"/>
              <a:t>Use of alternative/ lesser prescription medications for pain control</a:t>
            </a:r>
          </a:p>
          <a:p>
            <a:pPr lvl="4">
              <a:lnSpc>
                <a:spcPct val="120000"/>
              </a:lnSpc>
              <a:buFont typeface="Arial" pitchFamily="34" charset="0"/>
              <a:buChar char="•"/>
            </a:pPr>
            <a:r>
              <a:rPr lang="en-US" sz="1500" dirty="0"/>
              <a:t>Coordination across other clinicians involved in patient care</a:t>
            </a:r>
          </a:p>
        </p:txBody>
      </p:sp>
    </p:spTree>
    <p:extLst>
      <p:ext uri="{BB962C8B-B14F-4D97-AF65-F5344CB8AC3E}">
        <p14:creationId xmlns:p14="http://schemas.microsoft.com/office/powerpoint/2010/main" val="2636326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Agenda</a:t>
            </a:r>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2</a:t>
            </a:fld>
            <a:endParaRPr lang="en-US" dirty="0"/>
          </a:p>
        </p:txBody>
      </p:sp>
      <p:sp>
        <p:nvSpPr>
          <p:cNvPr id="24" name="Rectangle 6"/>
          <p:cNvSpPr>
            <a:spLocks noChangeArrowheads="1"/>
          </p:cNvSpPr>
          <p:nvPr/>
        </p:nvSpPr>
        <p:spPr bwMode="auto">
          <a:xfrm>
            <a:off x="247650" y="1694036"/>
            <a:ext cx="3797586" cy="4267200"/>
          </a:xfrm>
          <a:prstGeom prst="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wrap="none" anchor="ctr"/>
          <a:lstStyle/>
          <a:p>
            <a:endParaRPr lang="en-US" dirty="0"/>
          </a:p>
        </p:txBody>
      </p:sp>
      <p:sp>
        <p:nvSpPr>
          <p:cNvPr id="25" name="Rectangle 7"/>
          <p:cNvSpPr>
            <a:spLocks noChangeArrowheads="1"/>
          </p:cNvSpPr>
          <p:nvPr/>
        </p:nvSpPr>
        <p:spPr bwMode="auto">
          <a:xfrm>
            <a:off x="5112036" y="1694036"/>
            <a:ext cx="3727164" cy="4267200"/>
          </a:xfrm>
          <a:prstGeom prst="rect">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wrap="none" anchor="ctr"/>
          <a:lstStyle/>
          <a:p>
            <a:endParaRPr lang="en-US" dirty="0"/>
          </a:p>
        </p:txBody>
      </p:sp>
      <p:sp>
        <p:nvSpPr>
          <p:cNvPr id="26" name="AutoShape 5"/>
          <p:cNvSpPr>
            <a:spLocks noChangeArrowheads="1"/>
          </p:cNvSpPr>
          <p:nvPr/>
        </p:nvSpPr>
        <p:spPr bwMode="auto">
          <a:xfrm>
            <a:off x="4156364" y="2760835"/>
            <a:ext cx="886691" cy="1524002"/>
          </a:xfrm>
          <a:prstGeom prst="rightArrow">
            <a:avLst>
              <a:gd name="adj1" fmla="val 50000"/>
              <a:gd name="adj2" fmla="val 56250"/>
            </a:avLst>
          </a:prstGeom>
          <a:solidFill>
            <a:srgbClr val="DDDDDD"/>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7" name="Text Box 8"/>
          <p:cNvSpPr txBox="1">
            <a:spLocks noChangeArrowheads="1"/>
          </p:cNvSpPr>
          <p:nvPr/>
        </p:nvSpPr>
        <p:spPr bwMode="auto">
          <a:xfrm>
            <a:off x="247650" y="1694036"/>
            <a:ext cx="3797585" cy="38287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1450" indent="-171450">
              <a:defRPr sz="2400">
                <a:solidFill>
                  <a:schemeClr val="tx1"/>
                </a:solidFill>
                <a:latin typeface="Arial" charset="0"/>
              </a:defRPr>
            </a:lvl1pPr>
            <a:lvl2pPr marL="514350" indent="-228600">
              <a:defRPr sz="2400">
                <a:solidFill>
                  <a:schemeClr val="tx1"/>
                </a:solidFill>
                <a:latin typeface="Arial" charset="0"/>
              </a:defRPr>
            </a:lvl2pPr>
            <a:lvl3pPr>
              <a:defRPr sz="2400">
                <a:solidFill>
                  <a:schemeClr val="tx1"/>
                </a:solidFill>
                <a:latin typeface="Arial" charset="0"/>
              </a:defRPr>
            </a:lvl3pPr>
            <a:lvl4pPr>
              <a:defRPr sz="2400">
                <a:solidFill>
                  <a:schemeClr val="tx1"/>
                </a:solidFill>
                <a:latin typeface="Arial" charset="0"/>
              </a:defRPr>
            </a:lvl4pPr>
            <a:lvl5pPr>
              <a:defRPr sz="2400">
                <a:solidFill>
                  <a:schemeClr val="tx1"/>
                </a:solidFill>
                <a:latin typeface="Arial" charset="0"/>
              </a:defRPr>
            </a:lvl5pPr>
            <a:lvl6pPr eaLnBrk="0" fontAlgn="base" hangingPunct="0">
              <a:spcBef>
                <a:spcPct val="0"/>
              </a:spcBef>
              <a:spcAft>
                <a:spcPct val="0"/>
              </a:spcAft>
              <a:defRPr sz="2400">
                <a:solidFill>
                  <a:schemeClr val="tx1"/>
                </a:solidFill>
                <a:latin typeface="Arial" charset="0"/>
              </a:defRPr>
            </a:lvl6pPr>
            <a:lvl7pPr eaLnBrk="0" fontAlgn="base" hangingPunct="0">
              <a:spcBef>
                <a:spcPct val="0"/>
              </a:spcBef>
              <a:spcAft>
                <a:spcPct val="0"/>
              </a:spcAft>
              <a:defRPr sz="2400">
                <a:solidFill>
                  <a:schemeClr val="tx1"/>
                </a:solidFill>
                <a:latin typeface="Arial" charset="0"/>
              </a:defRPr>
            </a:lvl7pPr>
            <a:lvl8pPr eaLnBrk="0" fontAlgn="base" hangingPunct="0">
              <a:spcBef>
                <a:spcPct val="0"/>
              </a:spcBef>
              <a:spcAft>
                <a:spcPct val="0"/>
              </a:spcAft>
              <a:defRPr sz="2400">
                <a:solidFill>
                  <a:schemeClr val="tx1"/>
                </a:solidFill>
                <a:latin typeface="Arial" charset="0"/>
              </a:defRPr>
            </a:lvl8pPr>
            <a:lvl9pPr eaLnBrk="0" fontAlgn="base" hangingPunct="0">
              <a:spcBef>
                <a:spcPct val="0"/>
              </a:spcBef>
              <a:spcAft>
                <a:spcPct val="0"/>
              </a:spcAft>
              <a:defRPr sz="2400">
                <a:solidFill>
                  <a:schemeClr val="tx1"/>
                </a:solidFill>
                <a:latin typeface="Arial" charset="0"/>
              </a:defRPr>
            </a:lvl9pPr>
          </a:lstStyle>
          <a:p>
            <a:pPr marL="0" indent="0">
              <a:lnSpc>
                <a:spcPct val="90000"/>
              </a:lnSpc>
              <a:spcBef>
                <a:spcPts val="1200"/>
              </a:spcBef>
              <a:buNone/>
            </a:pPr>
            <a:r>
              <a:rPr lang="en-US" sz="2200" b="1" u="sng" dirty="0">
                <a:solidFill>
                  <a:schemeClr val="tx2"/>
                </a:solidFill>
                <a:latin typeface="+mn-lt"/>
                <a:cs typeface="Arial" pitchFamily="34" charset="0"/>
              </a:rPr>
              <a:t>Topics:</a:t>
            </a:r>
          </a:p>
          <a:p>
            <a:pPr lvl="0">
              <a:lnSpc>
                <a:spcPct val="90000"/>
              </a:lnSpc>
              <a:spcBef>
                <a:spcPts val="1200"/>
              </a:spcBef>
              <a:buClr>
                <a:schemeClr val="tx2"/>
              </a:buClr>
              <a:buFont typeface="Arial" pitchFamily="34" charset="0"/>
              <a:buChar char="•"/>
            </a:pPr>
            <a:r>
              <a:rPr lang="en-US" sz="2000" dirty="0">
                <a:solidFill>
                  <a:schemeClr val="tx2"/>
                </a:solidFill>
                <a:latin typeface="+mn-lt"/>
                <a:cs typeface="Arial" pitchFamily="34" charset="0"/>
              </a:rPr>
              <a:t>Review GFD Validation Procedures</a:t>
            </a:r>
          </a:p>
          <a:p>
            <a:pPr lvl="0">
              <a:lnSpc>
                <a:spcPct val="90000"/>
              </a:lnSpc>
              <a:spcBef>
                <a:spcPts val="1200"/>
              </a:spcBef>
              <a:buClr>
                <a:schemeClr val="tx2"/>
              </a:buClr>
              <a:buFont typeface="Arial" pitchFamily="34" charset="0"/>
              <a:buChar char="•"/>
            </a:pPr>
            <a:r>
              <a:rPr lang="en-US" sz="2000" dirty="0">
                <a:solidFill>
                  <a:schemeClr val="tx2"/>
                </a:solidFill>
                <a:latin typeface="+mn-lt"/>
                <a:cs typeface="Arial" pitchFamily="34" charset="0"/>
              </a:rPr>
              <a:t>TD GFD Procedure Overview </a:t>
            </a:r>
          </a:p>
          <a:p>
            <a:pPr lvl="0">
              <a:lnSpc>
                <a:spcPct val="90000"/>
              </a:lnSpc>
              <a:spcBef>
                <a:spcPts val="1200"/>
              </a:spcBef>
              <a:buClr>
                <a:schemeClr val="tx2"/>
              </a:buClr>
              <a:buFont typeface="Arial" pitchFamily="34" charset="0"/>
              <a:buChar char="•"/>
            </a:pPr>
            <a:r>
              <a:rPr lang="en-US" sz="2000" dirty="0">
                <a:solidFill>
                  <a:schemeClr val="tx2"/>
                </a:solidFill>
                <a:latin typeface="+mn-lt"/>
                <a:cs typeface="Arial" pitchFamily="34" charset="0"/>
              </a:rPr>
              <a:t>TD GFD Procedure</a:t>
            </a:r>
          </a:p>
          <a:p>
            <a:pPr marL="628650" lvl="1" indent="-285750">
              <a:lnSpc>
                <a:spcPct val="90000"/>
              </a:lnSpc>
              <a:spcBef>
                <a:spcPts val="1200"/>
              </a:spcBef>
              <a:buClr>
                <a:schemeClr val="tx2"/>
              </a:buClr>
              <a:buFont typeface="Arial" pitchFamily="34" charset="0"/>
              <a:buChar char="•"/>
            </a:pPr>
            <a:r>
              <a:rPr lang="en-US" sz="1800" dirty="0">
                <a:solidFill>
                  <a:schemeClr val="tx2"/>
                </a:solidFill>
                <a:latin typeface="+mn-lt"/>
                <a:cs typeface="Arial" pitchFamily="34" charset="0"/>
              </a:rPr>
              <a:t>Review updated policies &amp; procedures</a:t>
            </a:r>
          </a:p>
          <a:p>
            <a:pPr marL="628650" lvl="1" indent="-285750">
              <a:lnSpc>
                <a:spcPct val="90000"/>
              </a:lnSpc>
              <a:spcBef>
                <a:spcPts val="1200"/>
              </a:spcBef>
              <a:buClr>
                <a:schemeClr val="tx2"/>
              </a:buClr>
              <a:buFont typeface="Arial" pitchFamily="34" charset="0"/>
              <a:buChar char="•"/>
            </a:pPr>
            <a:r>
              <a:rPr lang="en-US" sz="1800" dirty="0">
                <a:solidFill>
                  <a:schemeClr val="tx2"/>
                </a:solidFill>
                <a:latin typeface="+mn-lt"/>
                <a:cs typeface="Arial" pitchFamily="34" charset="0"/>
              </a:rPr>
              <a:t>Checklist</a:t>
            </a:r>
          </a:p>
          <a:p>
            <a:pPr marL="628650" lvl="1" indent="-285750">
              <a:lnSpc>
                <a:spcPct val="90000"/>
              </a:lnSpc>
              <a:spcBef>
                <a:spcPts val="1200"/>
              </a:spcBef>
              <a:buClr>
                <a:schemeClr val="tx2"/>
              </a:buClr>
              <a:buFont typeface="Arial" pitchFamily="34" charset="0"/>
              <a:buChar char="•"/>
            </a:pPr>
            <a:r>
              <a:rPr lang="en-US" sz="1800" dirty="0">
                <a:solidFill>
                  <a:schemeClr val="tx2"/>
                </a:solidFill>
                <a:latin typeface="+mn-lt"/>
                <a:cs typeface="Arial" pitchFamily="34" charset="0"/>
              </a:rPr>
              <a:t>Avoiding Prescriber Fatigue</a:t>
            </a:r>
          </a:p>
          <a:p>
            <a:pPr marL="628650" lvl="1" indent="-285750">
              <a:lnSpc>
                <a:spcPct val="90000"/>
              </a:lnSpc>
              <a:spcBef>
                <a:spcPts val="1200"/>
              </a:spcBef>
              <a:buClr>
                <a:schemeClr val="tx2"/>
              </a:buClr>
              <a:buFont typeface="Arial" pitchFamily="34" charset="0"/>
              <a:buChar char="•"/>
            </a:pPr>
            <a:r>
              <a:rPr lang="en-US" sz="1800" dirty="0">
                <a:solidFill>
                  <a:schemeClr val="tx2"/>
                </a:solidFill>
                <a:latin typeface="+mn-lt"/>
                <a:cs typeface="Arial" pitchFamily="34" charset="0"/>
              </a:rPr>
              <a:t>Call to action and next steps</a:t>
            </a:r>
          </a:p>
        </p:txBody>
      </p:sp>
      <p:sp>
        <p:nvSpPr>
          <p:cNvPr id="28" name="Text Box 9"/>
          <p:cNvSpPr txBox="1">
            <a:spLocks noChangeArrowheads="1"/>
          </p:cNvSpPr>
          <p:nvPr/>
        </p:nvSpPr>
        <p:spPr bwMode="auto">
          <a:xfrm>
            <a:off x="5112036" y="1713086"/>
            <a:ext cx="3727164" cy="4182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bg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171450" indent="-171450">
              <a:defRPr sz="2400">
                <a:solidFill>
                  <a:schemeClr val="tx1"/>
                </a:solidFill>
                <a:latin typeface="Arial" charset="0"/>
              </a:defRPr>
            </a:lvl1pPr>
            <a:lvl2pPr marL="573088" indent="-228600">
              <a:defRPr sz="2400">
                <a:solidFill>
                  <a:schemeClr val="tx1"/>
                </a:solidFill>
                <a:latin typeface="Arial" charset="0"/>
              </a:defRPr>
            </a:lvl2pPr>
            <a:lvl3pPr>
              <a:defRPr sz="2400">
                <a:solidFill>
                  <a:schemeClr val="tx1"/>
                </a:solidFill>
                <a:latin typeface="Arial" charset="0"/>
              </a:defRPr>
            </a:lvl3pPr>
            <a:lvl4pPr>
              <a:defRPr sz="2400">
                <a:solidFill>
                  <a:schemeClr val="tx1"/>
                </a:solidFill>
                <a:latin typeface="Arial" charset="0"/>
              </a:defRPr>
            </a:lvl4pPr>
            <a:lvl5pPr>
              <a:defRPr sz="2400">
                <a:solidFill>
                  <a:schemeClr val="tx1"/>
                </a:solidFill>
                <a:latin typeface="Arial" charset="0"/>
              </a:defRPr>
            </a:lvl5pPr>
            <a:lvl6pPr eaLnBrk="0" fontAlgn="base" hangingPunct="0">
              <a:spcBef>
                <a:spcPct val="0"/>
              </a:spcBef>
              <a:spcAft>
                <a:spcPct val="0"/>
              </a:spcAft>
              <a:defRPr sz="2400">
                <a:solidFill>
                  <a:schemeClr val="tx1"/>
                </a:solidFill>
                <a:latin typeface="Arial" charset="0"/>
              </a:defRPr>
            </a:lvl6pPr>
            <a:lvl7pPr eaLnBrk="0" fontAlgn="base" hangingPunct="0">
              <a:spcBef>
                <a:spcPct val="0"/>
              </a:spcBef>
              <a:spcAft>
                <a:spcPct val="0"/>
              </a:spcAft>
              <a:defRPr sz="2400">
                <a:solidFill>
                  <a:schemeClr val="tx1"/>
                </a:solidFill>
                <a:latin typeface="Arial" charset="0"/>
              </a:defRPr>
            </a:lvl7pPr>
            <a:lvl8pPr eaLnBrk="0" fontAlgn="base" hangingPunct="0">
              <a:spcBef>
                <a:spcPct val="0"/>
              </a:spcBef>
              <a:spcAft>
                <a:spcPct val="0"/>
              </a:spcAft>
              <a:defRPr sz="2400">
                <a:solidFill>
                  <a:schemeClr val="tx1"/>
                </a:solidFill>
                <a:latin typeface="Arial" charset="0"/>
              </a:defRPr>
            </a:lvl8pPr>
            <a:lvl9pPr eaLnBrk="0" fontAlgn="base" hangingPunct="0">
              <a:spcBef>
                <a:spcPct val="0"/>
              </a:spcBef>
              <a:spcAft>
                <a:spcPct val="0"/>
              </a:spcAft>
              <a:defRPr sz="2400">
                <a:solidFill>
                  <a:schemeClr val="tx1"/>
                </a:solidFill>
                <a:latin typeface="Arial" charset="0"/>
              </a:defRPr>
            </a:lvl9pPr>
          </a:lstStyle>
          <a:p>
            <a:pPr marL="0" lvl="0" indent="0">
              <a:lnSpc>
                <a:spcPct val="90000"/>
              </a:lnSpc>
              <a:spcBef>
                <a:spcPts val="1200"/>
              </a:spcBef>
              <a:buClr>
                <a:schemeClr val="tx2"/>
              </a:buClr>
              <a:buNone/>
            </a:pPr>
            <a:r>
              <a:rPr lang="en-US" sz="2200" b="1" u="sng" dirty="0">
                <a:solidFill>
                  <a:schemeClr val="tx2"/>
                </a:solidFill>
                <a:latin typeface="+mn-lt"/>
                <a:cs typeface="Arial" pitchFamily="34" charset="0"/>
              </a:rPr>
              <a:t>Intended Outcomes:</a:t>
            </a:r>
          </a:p>
          <a:p>
            <a:pPr lvl="0">
              <a:lnSpc>
                <a:spcPct val="90000"/>
              </a:lnSpc>
              <a:spcBef>
                <a:spcPts val="1200"/>
              </a:spcBef>
              <a:buClr>
                <a:schemeClr val="tx2"/>
              </a:buClr>
              <a:buFont typeface="Arial" pitchFamily="34" charset="0"/>
              <a:buChar char="•"/>
            </a:pPr>
            <a:r>
              <a:rPr lang="en-US" sz="2000" dirty="0">
                <a:solidFill>
                  <a:schemeClr val="tx2"/>
                </a:solidFill>
                <a:latin typeface="+mn-lt"/>
                <a:cs typeface="Arial" pitchFamily="34" charset="0"/>
              </a:rPr>
              <a:t>Reiterate the GFD Validation Procedure</a:t>
            </a:r>
          </a:p>
          <a:p>
            <a:pPr lvl="0">
              <a:lnSpc>
                <a:spcPct val="90000"/>
              </a:lnSpc>
              <a:spcBef>
                <a:spcPts val="1200"/>
              </a:spcBef>
              <a:buClr>
                <a:schemeClr val="tx2"/>
              </a:buClr>
              <a:buFont typeface="Arial" pitchFamily="34" charset="0"/>
              <a:buChar char="•"/>
            </a:pPr>
            <a:r>
              <a:rPr lang="en-US" sz="2000" dirty="0">
                <a:solidFill>
                  <a:schemeClr val="tx2"/>
                </a:solidFill>
                <a:latin typeface="+mn-lt"/>
                <a:cs typeface="Arial" pitchFamily="34" charset="0"/>
              </a:rPr>
              <a:t>Introduce you to the  enhanced verification procedure to </a:t>
            </a:r>
            <a:r>
              <a:rPr lang="en-US" sz="2000" dirty="0">
                <a:solidFill>
                  <a:schemeClr val="tx2"/>
                </a:solidFill>
                <a:latin typeface="+mn-lt"/>
              </a:rPr>
              <a:t>ensure that prescriptions for controlled substances are dispensed legitimately</a:t>
            </a:r>
            <a:endParaRPr lang="en-US" sz="2000" dirty="0">
              <a:solidFill>
                <a:schemeClr val="tx2"/>
              </a:solidFill>
              <a:latin typeface="+mn-lt"/>
              <a:cs typeface="Arial" pitchFamily="34" charset="0"/>
            </a:endParaRPr>
          </a:p>
          <a:p>
            <a:pPr lvl="0">
              <a:lnSpc>
                <a:spcPct val="90000"/>
              </a:lnSpc>
              <a:spcBef>
                <a:spcPts val="1200"/>
              </a:spcBef>
              <a:buClr>
                <a:schemeClr val="tx2"/>
              </a:buClr>
              <a:buFont typeface="Arial" pitchFamily="34" charset="0"/>
              <a:buChar char="•"/>
            </a:pPr>
            <a:r>
              <a:rPr lang="en-US" sz="2000" dirty="0">
                <a:solidFill>
                  <a:schemeClr val="tx2"/>
                </a:solidFill>
                <a:latin typeface="+mn-lt"/>
                <a:cs typeface="Arial" pitchFamily="34" charset="0"/>
              </a:rPr>
              <a:t>Understand the new procedures for dispensing Target Drugs (TD) and how to put it in place </a:t>
            </a:r>
            <a:endParaRPr lang="en-US" sz="2000" dirty="0">
              <a:solidFill>
                <a:schemeClr val="tx2"/>
              </a:solidFill>
              <a:latin typeface="+mn-lt"/>
            </a:endParaRPr>
          </a:p>
        </p:txBody>
      </p:sp>
    </p:spTree>
    <p:extLst>
      <p:ext uri="{BB962C8B-B14F-4D97-AF65-F5344CB8AC3E}">
        <p14:creationId xmlns:p14="http://schemas.microsoft.com/office/powerpoint/2010/main" val="14321337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Dispensing and Selling TD Prescriptions</a:t>
            </a:r>
            <a:endParaRPr lang="en-US" sz="32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20</a:t>
            </a:fld>
            <a:endParaRPr lang="en-US" dirty="0"/>
          </a:p>
        </p:txBody>
      </p:sp>
      <p:sp>
        <p:nvSpPr>
          <p:cNvPr id="7" name="Content Placeholder 2"/>
          <p:cNvSpPr>
            <a:spLocks noGrp="1"/>
          </p:cNvSpPr>
          <p:nvPr>
            <p:ph idx="1"/>
          </p:nvPr>
        </p:nvSpPr>
        <p:spPr>
          <a:xfrm>
            <a:off x="390525" y="2019300"/>
            <a:ext cx="8296275" cy="3667125"/>
          </a:xfrm>
        </p:spPr>
        <p:txBody>
          <a:bodyPr/>
          <a:lstStyle/>
          <a:p>
            <a:pPr marL="342900" indent="-342900">
              <a:buFont typeface="Arial" pitchFamily="34" charset="0"/>
              <a:buChar char="•"/>
            </a:pPr>
            <a:r>
              <a:rPr lang="en-US" dirty="0">
                <a:solidFill>
                  <a:srgbClr val="6A737B"/>
                </a:solidFill>
              </a:rPr>
              <a:t>If all points of the checklist are complete, the pharmacist can sign at the bottom and continue product review</a:t>
            </a:r>
          </a:p>
          <a:p>
            <a:endParaRPr lang="en-US" dirty="0">
              <a:solidFill>
                <a:srgbClr val="6A737B"/>
              </a:solidFill>
            </a:endParaRPr>
          </a:p>
          <a:p>
            <a:pPr marL="342900" indent="-342900">
              <a:buFont typeface="Arial" pitchFamily="34" charset="0"/>
              <a:buChar char="•"/>
            </a:pPr>
            <a:r>
              <a:rPr lang="en-US" dirty="0">
                <a:solidFill>
                  <a:srgbClr val="6A737B"/>
                </a:solidFill>
              </a:rPr>
              <a:t>Attach the checklist and all documentation to the hard copy</a:t>
            </a:r>
          </a:p>
        </p:txBody>
      </p:sp>
    </p:spTree>
    <p:extLst>
      <p:ext uri="{BB962C8B-B14F-4D97-AF65-F5344CB8AC3E}">
        <p14:creationId xmlns:p14="http://schemas.microsoft.com/office/powerpoint/2010/main" val="2636326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Denied Filling of Prescription</a:t>
            </a:r>
            <a:endParaRPr lang="en-US" sz="32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21</a:t>
            </a:fld>
            <a:endParaRPr lang="en-US" dirty="0"/>
          </a:p>
        </p:txBody>
      </p:sp>
      <p:sp>
        <p:nvSpPr>
          <p:cNvPr id="5" name="Content Placeholder 3"/>
          <p:cNvSpPr>
            <a:spLocks noGrp="1"/>
          </p:cNvSpPr>
          <p:nvPr>
            <p:ph idx="1"/>
          </p:nvPr>
        </p:nvSpPr>
        <p:spPr>
          <a:xfrm>
            <a:off x="333374" y="1314450"/>
            <a:ext cx="8515351" cy="4800600"/>
          </a:xfrm>
        </p:spPr>
        <p:txBody>
          <a:bodyPr>
            <a:normAutofit fontScale="92500" lnSpcReduction="20000"/>
          </a:bodyPr>
          <a:lstStyle/>
          <a:p>
            <a:pPr marL="0" indent="0" algn="ctr">
              <a:buNone/>
            </a:pPr>
            <a:r>
              <a:rPr lang="en-US" b="1" dirty="0">
                <a:solidFill>
                  <a:srgbClr val="FF0000"/>
                </a:solidFill>
              </a:rPr>
              <a:t>Do </a:t>
            </a:r>
            <a:r>
              <a:rPr lang="en-US" b="1" u="sng" dirty="0">
                <a:solidFill>
                  <a:srgbClr val="FF0000"/>
                </a:solidFill>
              </a:rPr>
              <a:t>Not</a:t>
            </a:r>
            <a:r>
              <a:rPr lang="en-US" b="1" dirty="0">
                <a:solidFill>
                  <a:srgbClr val="FF0000"/>
                </a:solidFill>
              </a:rPr>
              <a:t> Deface Prescription</a:t>
            </a:r>
          </a:p>
          <a:p>
            <a:pPr marL="457200" lvl="1" indent="0">
              <a:buNone/>
            </a:pPr>
            <a:r>
              <a:rPr lang="en-US" dirty="0"/>
              <a:t>All documentation around the denied prescription fill must be placed in the “refusal” folder:</a:t>
            </a:r>
          </a:p>
          <a:p>
            <a:pPr marL="800100" lvl="1" indent="-342900">
              <a:lnSpc>
                <a:spcPct val="120000"/>
              </a:lnSpc>
              <a:spcBef>
                <a:spcPts val="0"/>
              </a:spcBef>
              <a:buSzPct val="101000"/>
              <a:buFont typeface="+mj-lt"/>
              <a:buAutoNum type="arabicPeriod"/>
            </a:pPr>
            <a:r>
              <a:rPr lang="en-US" sz="1800" dirty="0"/>
              <a:t>Copy of the refused prescription, give original back to patient</a:t>
            </a:r>
          </a:p>
          <a:p>
            <a:pPr marL="800100" lvl="1" indent="-342900">
              <a:lnSpc>
                <a:spcPct val="120000"/>
              </a:lnSpc>
              <a:spcBef>
                <a:spcPts val="0"/>
              </a:spcBef>
              <a:buSzPct val="101000"/>
              <a:buFont typeface="+mj-lt"/>
              <a:buAutoNum type="arabicPeriod"/>
            </a:pPr>
            <a:r>
              <a:rPr lang="en-US" sz="1800" dirty="0"/>
              <a:t>PDMP report (state specific)</a:t>
            </a:r>
          </a:p>
          <a:p>
            <a:pPr marL="800100" lvl="1" indent="-342900">
              <a:lnSpc>
                <a:spcPct val="120000"/>
              </a:lnSpc>
              <a:spcBef>
                <a:spcPts val="0"/>
              </a:spcBef>
              <a:buSzPct val="101000"/>
              <a:buFont typeface="+mj-lt"/>
              <a:buAutoNum type="arabicPeriod"/>
            </a:pPr>
            <a:r>
              <a:rPr lang="en-US" sz="1800" dirty="0"/>
              <a:t>Printed image of Government issued ID presented with prescription</a:t>
            </a:r>
          </a:p>
          <a:p>
            <a:pPr marL="800100" lvl="1" indent="-342900">
              <a:lnSpc>
                <a:spcPct val="120000"/>
              </a:lnSpc>
              <a:spcBef>
                <a:spcPts val="0"/>
              </a:spcBef>
              <a:buSzPct val="101000"/>
              <a:buFont typeface="+mj-lt"/>
              <a:buAutoNum type="arabicPeriod"/>
            </a:pPr>
            <a:r>
              <a:rPr lang="en-US" sz="1800" dirty="0"/>
              <a:t>Checklist</a:t>
            </a:r>
          </a:p>
          <a:p>
            <a:pPr marL="800100" lvl="1" indent="-342900">
              <a:lnSpc>
                <a:spcPct val="120000"/>
              </a:lnSpc>
              <a:spcBef>
                <a:spcPts val="0"/>
              </a:spcBef>
              <a:buSzPct val="101000"/>
              <a:buFont typeface="+mj-lt"/>
              <a:buAutoNum type="arabicPeriod"/>
            </a:pPr>
            <a:r>
              <a:rPr lang="en-US" sz="1800" dirty="0"/>
              <a:t>Any other documentation collected during the validation process</a:t>
            </a:r>
          </a:p>
          <a:p>
            <a:pPr marL="800100" lvl="1" indent="-342900">
              <a:lnSpc>
                <a:spcPct val="120000"/>
              </a:lnSpc>
              <a:spcBef>
                <a:spcPts val="0"/>
              </a:spcBef>
              <a:buSzPct val="101000"/>
              <a:buFont typeface="+mj-lt"/>
              <a:buAutoNum type="arabicPeriod"/>
            </a:pPr>
            <a:r>
              <a:rPr lang="en-US" sz="1800" dirty="0"/>
              <a:t>Documentation of notifying the DEA within 2 days of refusal to fill </a:t>
            </a:r>
          </a:p>
          <a:p>
            <a:pPr marL="457200" lvl="1" indent="0">
              <a:buNone/>
            </a:pPr>
            <a:endParaRPr lang="en-US" sz="1800" dirty="0"/>
          </a:p>
          <a:p>
            <a:pPr marL="0" lvl="1" indent="0">
              <a:lnSpc>
                <a:spcPct val="120000"/>
              </a:lnSpc>
              <a:spcBef>
                <a:spcPts val="0"/>
              </a:spcBef>
              <a:buNone/>
            </a:pPr>
            <a:r>
              <a:rPr lang="en-US" sz="1800" b="1" dirty="0"/>
              <a:t>Refusal message</a:t>
            </a:r>
            <a:r>
              <a:rPr lang="en-US" sz="1800" dirty="0"/>
              <a:t>: </a:t>
            </a:r>
            <a:r>
              <a:rPr lang="en-US" dirty="0"/>
              <a:t>“Walgreens is working hard to ensure the appropriate dispensing of certain pain medications. Based on my clinical review and professional judgment, this prescription does not meet the requirements we have put in place for dispensing these medications. Therefore, we cannot fill this prescription in good faith at this or </a:t>
            </a:r>
            <a:r>
              <a:rPr lang="en-US" u="sng" dirty="0"/>
              <a:t>any</a:t>
            </a:r>
            <a:r>
              <a:rPr lang="en-US" dirty="0"/>
              <a:t> Walgreens. I apologize for any inconvenience.”</a:t>
            </a:r>
          </a:p>
          <a:p>
            <a:pPr marL="0" indent="0">
              <a:buNone/>
            </a:pPr>
            <a:endParaRPr lang="en-US" sz="1800" dirty="0"/>
          </a:p>
        </p:txBody>
      </p:sp>
    </p:spTree>
    <p:extLst>
      <p:ext uri="{BB962C8B-B14F-4D97-AF65-F5344CB8AC3E}">
        <p14:creationId xmlns:p14="http://schemas.microsoft.com/office/powerpoint/2010/main" val="2636326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Accountability</a:t>
            </a:r>
            <a:endParaRPr lang="en-US" sz="28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22</a:t>
            </a:fld>
            <a:endParaRPr lang="en-US" dirty="0"/>
          </a:p>
        </p:txBody>
      </p:sp>
      <p:sp>
        <p:nvSpPr>
          <p:cNvPr id="5" name="Content Placeholder 2"/>
          <p:cNvSpPr>
            <a:spLocks noGrp="1"/>
          </p:cNvSpPr>
          <p:nvPr>
            <p:ph idx="1"/>
          </p:nvPr>
        </p:nvSpPr>
        <p:spPr>
          <a:xfrm>
            <a:off x="228599" y="1295400"/>
            <a:ext cx="8772525" cy="5181600"/>
          </a:xfrm>
        </p:spPr>
        <p:txBody>
          <a:bodyPr>
            <a:normAutofit fontScale="40000" lnSpcReduction="20000"/>
          </a:bodyPr>
          <a:lstStyle/>
          <a:p>
            <a:pPr marL="0" indent="0">
              <a:lnSpc>
                <a:spcPct val="120000"/>
              </a:lnSpc>
              <a:buNone/>
            </a:pPr>
            <a:r>
              <a:rPr lang="en-US" sz="5600" dirty="0">
                <a:solidFill>
                  <a:schemeClr val="tx2"/>
                </a:solidFill>
                <a:latin typeface="Tahoma" pitchFamily="34" charset="0"/>
                <a:cs typeface="Tahoma" pitchFamily="34" charset="0"/>
              </a:rPr>
              <a:t>Failure to comply with the GFD and TD GFD policies and procedures at any level will result in disciplinary action. In cases of serious misconduct, it may be necessary to escalate to a higher level of discipline in this process, up to and including termination. </a:t>
            </a:r>
          </a:p>
          <a:p>
            <a:pPr marL="0" indent="0">
              <a:buNone/>
            </a:pPr>
            <a:endParaRPr lang="en-US" sz="6400" dirty="0">
              <a:latin typeface="Tahoma" pitchFamily="34" charset="0"/>
              <a:cs typeface="Tahoma" pitchFamily="34" charset="0"/>
            </a:endParaRPr>
          </a:p>
          <a:p>
            <a:r>
              <a:rPr lang="en-US" sz="5000" b="1" dirty="0">
                <a:solidFill>
                  <a:schemeClr val="tx2"/>
                </a:solidFill>
              </a:rPr>
              <a:t>Step 1 (VERBAL COUNSELING)</a:t>
            </a:r>
          </a:p>
          <a:p>
            <a:pPr lvl="2">
              <a:lnSpc>
                <a:spcPct val="120000"/>
              </a:lnSpc>
              <a:spcBef>
                <a:spcPts val="0"/>
              </a:spcBef>
              <a:buFont typeface="Arial" pitchFamily="34" charset="0"/>
              <a:buChar char="•"/>
            </a:pPr>
            <a:r>
              <a:rPr lang="en-US" sz="4500" dirty="0">
                <a:solidFill>
                  <a:schemeClr val="tx2"/>
                </a:solidFill>
              </a:rPr>
              <a:t>Review  GFD and TD GFD policy and procedures on StoreNet </a:t>
            </a:r>
            <a:r>
              <a:rPr lang="en-US" sz="4500" dirty="0">
                <a:solidFill>
                  <a:srgbClr val="FF0000"/>
                </a:solidFill>
              </a:rPr>
              <a:t>&lt;insert link&gt;  </a:t>
            </a:r>
            <a:r>
              <a:rPr lang="en-US" sz="4500" dirty="0">
                <a:solidFill>
                  <a:schemeClr val="tx2"/>
                </a:solidFill>
              </a:rPr>
              <a:t>with the pharmacist </a:t>
            </a:r>
          </a:p>
          <a:p>
            <a:pPr lvl="2">
              <a:lnSpc>
                <a:spcPct val="120000"/>
              </a:lnSpc>
              <a:spcBef>
                <a:spcPts val="0"/>
              </a:spcBef>
              <a:buFont typeface="Arial" pitchFamily="34" charset="0"/>
              <a:buChar char="•"/>
            </a:pPr>
            <a:r>
              <a:rPr lang="en-US" sz="4500" dirty="0">
                <a:solidFill>
                  <a:schemeClr val="tx2"/>
                </a:solidFill>
              </a:rPr>
              <a:t>Review and acknowledge the policy acknowledgment </a:t>
            </a:r>
          </a:p>
          <a:p>
            <a:pPr marL="365760" lvl="2" indent="0">
              <a:lnSpc>
                <a:spcPct val="120000"/>
              </a:lnSpc>
              <a:spcBef>
                <a:spcPts val="0"/>
              </a:spcBef>
              <a:buNone/>
            </a:pPr>
            <a:endParaRPr lang="en-US" sz="4400" dirty="0">
              <a:solidFill>
                <a:schemeClr val="tx2"/>
              </a:solidFill>
            </a:endParaRPr>
          </a:p>
          <a:p>
            <a:r>
              <a:rPr lang="en-US" sz="5000" b="1" dirty="0">
                <a:solidFill>
                  <a:schemeClr val="tx2"/>
                </a:solidFill>
              </a:rPr>
              <a:t>Step 2 (WRITTEN WARNING)</a:t>
            </a:r>
          </a:p>
          <a:p>
            <a:pPr lvl="2">
              <a:lnSpc>
                <a:spcPct val="120000"/>
              </a:lnSpc>
              <a:spcBef>
                <a:spcPts val="0"/>
              </a:spcBef>
              <a:buFont typeface="Arial" pitchFamily="34" charset="0"/>
              <a:buChar char="•"/>
            </a:pPr>
            <a:r>
              <a:rPr lang="en-US" sz="4500" dirty="0"/>
              <a:t>Issue written warning to pharmacist</a:t>
            </a:r>
          </a:p>
          <a:p>
            <a:pPr lvl="2">
              <a:lnSpc>
                <a:spcPct val="120000"/>
              </a:lnSpc>
              <a:spcBef>
                <a:spcPts val="0"/>
              </a:spcBef>
              <a:buFont typeface="Arial" pitchFamily="34" charset="0"/>
              <a:buChar char="•"/>
            </a:pPr>
            <a:r>
              <a:rPr lang="en-US" sz="4500" dirty="0"/>
              <a:t>Re-assign and acknowledge the GFD and TD GFD policy acknowledgment </a:t>
            </a:r>
          </a:p>
          <a:p>
            <a:pPr lvl="2">
              <a:lnSpc>
                <a:spcPct val="120000"/>
              </a:lnSpc>
              <a:spcBef>
                <a:spcPts val="0"/>
              </a:spcBef>
              <a:buFont typeface="Arial" pitchFamily="34" charset="0"/>
              <a:buChar char="•"/>
            </a:pPr>
            <a:r>
              <a:rPr lang="en-US" sz="4500" dirty="0"/>
              <a:t>Review GFD and TD GFD training materials (PowerPoint &amp; policies/procedures)</a:t>
            </a:r>
          </a:p>
        </p:txBody>
      </p:sp>
    </p:spTree>
    <p:extLst>
      <p:ext uri="{BB962C8B-B14F-4D97-AF65-F5344CB8AC3E}">
        <p14:creationId xmlns:p14="http://schemas.microsoft.com/office/powerpoint/2010/main" val="2636326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Accountability (cont.)</a:t>
            </a:r>
            <a:endParaRPr lang="en-US" sz="28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23</a:t>
            </a:fld>
            <a:endParaRPr lang="en-US" dirty="0"/>
          </a:p>
        </p:txBody>
      </p:sp>
      <p:sp>
        <p:nvSpPr>
          <p:cNvPr id="5" name="Content Placeholder 2"/>
          <p:cNvSpPr>
            <a:spLocks noGrp="1"/>
          </p:cNvSpPr>
          <p:nvPr>
            <p:ph idx="1"/>
          </p:nvPr>
        </p:nvSpPr>
        <p:spPr>
          <a:xfrm>
            <a:off x="228599" y="1295400"/>
            <a:ext cx="8772525" cy="5181600"/>
          </a:xfrm>
        </p:spPr>
        <p:txBody>
          <a:bodyPr>
            <a:normAutofit fontScale="40000" lnSpcReduction="20000"/>
          </a:bodyPr>
          <a:lstStyle/>
          <a:p>
            <a:r>
              <a:rPr lang="en-US" sz="5000" b="1" dirty="0">
                <a:solidFill>
                  <a:schemeClr val="tx2"/>
                </a:solidFill>
              </a:rPr>
              <a:t>Step 3 (FINAL WRITTEN WARNING</a:t>
            </a:r>
            <a:r>
              <a:rPr lang="en-US" sz="5000" dirty="0">
                <a:solidFill>
                  <a:schemeClr val="tx2"/>
                </a:solidFill>
              </a:rPr>
              <a:t>)</a:t>
            </a:r>
          </a:p>
          <a:p>
            <a:pPr lvl="2">
              <a:lnSpc>
                <a:spcPct val="120000"/>
              </a:lnSpc>
              <a:spcBef>
                <a:spcPts val="0"/>
              </a:spcBef>
              <a:buFont typeface="Arial" pitchFamily="34" charset="0"/>
              <a:buChar char="•"/>
            </a:pPr>
            <a:r>
              <a:rPr lang="en-US" sz="4500" dirty="0">
                <a:solidFill>
                  <a:schemeClr val="tx2"/>
                </a:solidFill>
              </a:rPr>
              <a:t>Issue the final written warning to the pharmacist, DM and RXS</a:t>
            </a:r>
          </a:p>
          <a:p>
            <a:pPr lvl="2">
              <a:lnSpc>
                <a:spcPct val="120000"/>
              </a:lnSpc>
              <a:spcBef>
                <a:spcPts val="0"/>
              </a:spcBef>
              <a:buFont typeface="Arial" pitchFamily="34" charset="0"/>
              <a:buChar char="•"/>
            </a:pPr>
            <a:r>
              <a:rPr lang="en-US" sz="4500" dirty="0">
                <a:solidFill>
                  <a:schemeClr val="tx2"/>
                </a:solidFill>
              </a:rPr>
              <a:t>Use the GFD and TD GFD training materials to develop an action plan for compliance with the GFD process</a:t>
            </a:r>
          </a:p>
          <a:p>
            <a:pPr lvl="2">
              <a:lnSpc>
                <a:spcPct val="120000"/>
              </a:lnSpc>
              <a:spcBef>
                <a:spcPts val="0"/>
              </a:spcBef>
              <a:buFont typeface="Arial" pitchFamily="34" charset="0"/>
              <a:buChar char="•"/>
            </a:pPr>
            <a:r>
              <a:rPr lang="en-US" sz="4500" dirty="0">
                <a:solidFill>
                  <a:schemeClr val="tx2"/>
                </a:solidFill>
              </a:rPr>
              <a:t>The pharmacist should be suspended for one workweek coinciding with the pay week and be moved from his/her current location</a:t>
            </a:r>
          </a:p>
          <a:p>
            <a:pPr marL="365760" lvl="2" indent="0">
              <a:lnSpc>
                <a:spcPct val="120000"/>
              </a:lnSpc>
              <a:spcBef>
                <a:spcPts val="0"/>
              </a:spcBef>
              <a:buNone/>
            </a:pPr>
            <a:endParaRPr lang="en-US" sz="5000" dirty="0">
              <a:solidFill>
                <a:schemeClr val="tx2"/>
              </a:solidFill>
            </a:endParaRPr>
          </a:p>
          <a:p>
            <a:r>
              <a:rPr lang="en-US" sz="5000" b="1" dirty="0">
                <a:solidFill>
                  <a:schemeClr val="tx2"/>
                </a:solidFill>
              </a:rPr>
              <a:t>Step 4 (TERMINATION)</a:t>
            </a:r>
          </a:p>
          <a:p>
            <a:endParaRPr lang="en-US" sz="5600" b="1" dirty="0"/>
          </a:p>
          <a:p>
            <a:pPr marL="0" indent="0">
              <a:buNone/>
            </a:pPr>
            <a:r>
              <a:rPr lang="en-US" sz="5600" i="1" dirty="0"/>
              <a:t>*Discipline is active for a rolling 12-month period from the date the discipline is issued to a team member. If more than 12 months have elapsed since issuance of discipline, repeat the prior discipline step.</a:t>
            </a:r>
          </a:p>
          <a:p>
            <a:pPr marL="0" indent="0">
              <a:buNone/>
            </a:pPr>
            <a:endParaRPr lang="en-US" sz="5600" i="1" dirty="0"/>
          </a:p>
          <a:p>
            <a:pPr marL="0" indent="0">
              <a:buNone/>
            </a:pPr>
            <a:r>
              <a:rPr lang="en-US" sz="5000" dirty="0"/>
              <a:t>All documentation related to GFD discipline process must be entered into the Talent Management Portal as discipline for misconduct.  </a:t>
            </a:r>
            <a:endParaRPr lang="en-US" sz="8000" dirty="0"/>
          </a:p>
        </p:txBody>
      </p:sp>
    </p:spTree>
    <p:extLst>
      <p:ext uri="{BB962C8B-B14F-4D97-AF65-F5344CB8AC3E}">
        <p14:creationId xmlns:p14="http://schemas.microsoft.com/office/powerpoint/2010/main" val="3676517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Supporting Documents</a:t>
            </a:r>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24</a:t>
            </a:fld>
            <a:endParaRPr lang="en-US" dirty="0"/>
          </a:p>
        </p:txBody>
      </p:sp>
      <p:sp>
        <p:nvSpPr>
          <p:cNvPr id="5" name="Content Placeholder 3"/>
          <p:cNvSpPr>
            <a:spLocks noGrp="1"/>
          </p:cNvSpPr>
          <p:nvPr>
            <p:ph idx="1"/>
          </p:nvPr>
        </p:nvSpPr>
        <p:spPr>
          <a:xfrm>
            <a:off x="219075" y="1600200"/>
            <a:ext cx="8696325" cy="4800600"/>
          </a:xfrm>
        </p:spPr>
        <p:txBody>
          <a:bodyPr>
            <a:normAutofit/>
          </a:bodyPr>
          <a:lstStyle/>
          <a:p>
            <a:pPr marL="342900" indent="-342900">
              <a:lnSpc>
                <a:spcPct val="150000"/>
              </a:lnSpc>
              <a:buFont typeface="Arial" pitchFamily="34" charset="0"/>
              <a:buChar char="•"/>
            </a:pPr>
            <a:r>
              <a:rPr lang="en-US" sz="2000" b="1" dirty="0"/>
              <a:t>Full TD GFD policy posted on StoreNet</a:t>
            </a:r>
          </a:p>
          <a:p>
            <a:pPr marL="342900" indent="-342900">
              <a:lnSpc>
                <a:spcPct val="150000"/>
              </a:lnSpc>
              <a:buFont typeface="Arial" pitchFamily="34" charset="0"/>
              <a:buChar char="•"/>
            </a:pPr>
            <a:r>
              <a:rPr lang="en-US" sz="2000" b="1" dirty="0"/>
              <a:t>GFD Sign</a:t>
            </a:r>
          </a:p>
          <a:p>
            <a:pPr marL="342900" indent="-342900">
              <a:lnSpc>
                <a:spcPct val="150000"/>
              </a:lnSpc>
              <a:buFont typeface="Arial" pitchFamily="34" charset="0"/>
              <a:buChar char="•"/>
            </a:pPr>
            <a:r>
              <a:rPr lang="en-US" sz="2000" b="1" dirty="0"/>
              <a:t>Talking Points for patients, prescribers and managers</a:t>
            </a:r>
          </a:p>
          <a:p>
            <a:pPr marL="342900" indent="-342900">
              <a:lnSpc>
                <a:spcPct val="150000"/>
              </a:lnSpc>
              <a:buFont typeface="Arial" pitchFamily="34" charset="0"/>
              <a:buChar char="•"/>
            </a:pPr>
            <a:r>
              <a:rPr lang="en-US" sz="2000" b="1" dirty="0">
                <a:solidFill>
                  <a:schemeClr val="tx1">
                    <a:lumMod val="65000"/>
                    <a:lumOff val="35000"/>
                  </a:schemeClr>
                </a:solidFill>
              </a:rPr>
              <a:t>Clinical Pain Management Document</a:t>
            </a:r>
          </a:p>
          <a:p>
            <a:endParaRPr lang="en-US" b="1" dirty="0"/>
          </a:p>
          <a:p>
            <a:endParaRPr lang="en-US" b="1" dirty="0">
              <a:solidFill>
                <a:srgbClr val="FF0000"/>
              </a:solidFill>
            </a:endParaRPr>
          </a:p>
          <a:p>
            <a:pPr lvl="1"/>
            <a:endParaRPr lang="en-US" dirty="0">
              <a:solidFill>
                <a:srgbClr val="FF0000"/>
              </a:solidFill>
            </a:endParaRPr>
          </a:p>
          <a:p>
            <a:endParaRPr lang="en-US" sz="2000" dirty="0"/>
          </a:p>
          <a:p>
            <a:endParaRPr lang="en-US" dirty="0"/>
          </a:p>
        </p:txBody>
      </p:sp>
    </p:spTree>
    <p:extLst>
      <p:ext uri="{BB962C8B-B14F-4D97-AF65-F5344CB8AC3E}">
        <p14:creationId xmlns:p14="http://schemas.microsoft.com/office/powerpoint/2010/main" val="2636326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Next Steps</a:t>
            </a:r>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25</a:t>
            </a:fld>
            <a:endParaRPr lang="en-US" dirty="0"/>
          </a:p>
        </p:txBody>
      </p:sp>
      <p:sp>
        <p:nvSpPr>
          <p:cNvPr id="5" name="Content Placeholder 3"/>
          <p:cNvSpPr>
            <a:spLocks noGrp="1"/>
          </p:cNvSpPr>
          <p:nvPr>
            <p:ph idx="1"/>
          </p:nvPr>
        </p:nvSpPr>
        <p:spPr>
          <a:xfrm>
            <a:off x="238125" y="1600200"/>
            <a:ext cx="8696325" cy="4800600"/>
          </a:xfrm>
        </p:spPr>
        <p:txBody>
          <a:bodyPr>
            <a:normAutofit/>
          </a:bodyPr>
          <a:lstStyle/>
          <a:p>
            <a:pPr marL="342900" indent="-342900">
              <a:buFont typeface="Arial" pitchFamily="34" charset="0"/>
              <a:buChar char="•"/>
            </a:pPr>
            <a:r>
              <a:rPr lang="en-US" b="1" dirty="0"/>
              <a:t>Review and familiarize yourselves with</a:t>
            </a:r>
          </a:p>
          <a:p>
            <a:pPr lvl="2">
              <a:buFont typeface="Arial" pitchFamily="34" charset="0"/>
              <a:buChar char="•"/>
            </a:pPr>
            <a:r>
              <a:rPr lang="en-US" b="1" dirty="0"/>
              <a:t>New Target Drug GFD policy</a:t>
            </a:r>
          </a:p>
          <a:p>
            <a:pPr lvl="2">
              <a:buFont typeface="Arial" pitchFamily="34" charset="0"/>
              <a:buChar char="•"/>
            </a:pPr>
            <a:r>
              <a:rPr lang="en-US" b="1" dirty="0"/>
              <a:t>Updated GFD policy</a:t>
            </a:r>
          </a:p>
          <a:p>
            <a:pPr lvl="2">
              <a:buFont typeface="Arial" pitchFamily="34" charset="0"/>
              <a:buChar char="•"/>
            </a:pPr>
            <a:r>
              <a:rPr lang="en-US" b="1" dirty="0"/>
              <a:t>FAQs for patients and prescribers</a:t>
            </a:r>
          </a:p>
          <a:p>
            <a:pPr lvl="2">
              <a:buFont typeface="Arial" pitchFamily="34" charset="0"/>
              <a:buChar char="•"/>
            </a:pPr>
            <a:r>
              <a:rPr lang="en-US" b="1" dirty="0"/>
              <a:t>Ensure all stores have a “refused” folder</a:t>
            </a:r>
          </a:p>
          <a:p>
            <a:pPr lvl="4">
              <a:buFont typeface="Arial" pitchFamily="34" charset="0"/>
              <a:buChar char="–"/>
            </a:pPr>
            <a:r>
              <a:rPr lang="en-US" b="1" dirty="0"/>
              <a:t>Ensure staff is notifying DEA for every prescription they refuse to fill (not just fake/forged prescriptions)</a:t>
            </a:r>
          </a:p>
          <a:p>
            <a:pPr marL="457200" lvl="1" indent="0">
              <a:buNone/>
            </a:pPr>
            <a:endParaRPr lang="en-US" b="1" dirty="0"/>
          </a:p>
          <a:p>
            <a:pPr marL="342900" indent="-342900">
              <a:buFont typeface="Arial" pitchFamily="34" charset="0"/>
              <a:buChar char="•"/>
            </a:pPr>
            <a:r>
              <a:rPr lang="en-US" b="1" dirty="0"/>
              <a:t>Communicate as necessary to your stores</a:t>
            </a:r>
          </a:p>
          <a:p>
            <a:endParaRPr lang="en-US" b="1" dirty="0">
              <a:solidFill>
                <a:srgbClr val="FF0000"/>
              </a:solidFill>
            </a:endParaRPr>
          </a:p>
          <a:p>
            <a:pPr lvl="1"/>
            <a:endParaRPr lang="en-US" dirty="0">
              <a:solidFill>
                <a:srgbClr val="FF0000"/>
              </a:solidFill>
            </a:endParaRPr>
          </a:p>
          <a:p>
            <a:endParaRPr lang="en-US" sz="2000" dirty="0"/>
          </a:p>
          <a:p>
            <a:endParaRPr lang="en-US" dirty="0"/>
          </a:p>
        </p:txBody>
      </p:sp>
    </p:spTree>
    <p:extLst>
      <p:ext uri="{BB962C8B-B14F-4D97-AF65-F5344CB8AC3E}">
        <p14:creationId xmlns:p14="http://schemas.microsoft.com/office/powerpoint/2010/main" val="2636326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Questions?</a:t>
            </a:r>
            <a:endParaRPr lang="en-US" sz="28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26</a:t>
            </a:fld>
            <a:endParaRPr lang="en-US" dirty="0"/>
          </a:p>
        </p:txBody>
      </p:sp>
      <p:sp>
        <p:nvSpPr>
          <p:cNvPr id="5" name="Content Placeholder 2"/>
          <p:cNvSpPr>
            <a:spLocks noGrp="1"/>
          </p:cNvSpPr>
          <p:nvPr>
            <p:ph idx="1"/>
          </p:nvPr>
        </p:nvSpPr>
        <p:spPr>
          <a:xfrm>
            <a:off x="228600" y="1752600"/>
            <a:ext cx="8810625" cy="4114800"/>
          </a:xfrm>
        </p:spPr>
        <p:txBody>
          <a:bodyPr>
            <a:normAutofit fontScale="77500" lnSpcReduction="20000"/>
          </a:bodyPr>
          <a:lstStyle/>
          <a:p>
            <a:pPr marL="342900" indent="-342900">
              <a:lnSpc>
                <a:spcPct val="200000"/>
              </a:lnSpc>
              <a:buFont typeface="Arial" pitchFamily="34" charset="0"/>
              <a:buChar char="•"/>
            </a:pPr>
            <a:r>
              <a:rPr lang="en-US" sz="2300" dirty="0"/>
              <a:t>Pharmacy Supervisors can direct questions to the Divisional Rx Integrity Managers</a:t>
            </a:r>
            <a:r>
              <a:rPr lang="en-US" sz="2000" dirty="0"/>
              <a:t>:</a:t>
            </a:r>
          </a:p>
          <a:p>
            <a:pPr marL="571500" lvl="1" indent="-342900">
              <a:lnSpc>
                <a:spcPct val="200000"/>
              </a:lnSpc>
              <a:buFont typeface="Arial" pitchFamily="34" charset="0"/>
              <a:buChar char="–"/>
            </a:pPr>
            <a:r>
              <a:rPr lang="en-US" sz="2000" dirty="0"/>
              <a:t>Christopher (Chris) Dymon  -  East</a:t>
            </a:r>
          </a:p>
          <a:p>
            <a:pPr marL="571500" lvl="1" indent="-342900">
              <a:lnSpc>
                <a:spcPct val="200000"/>
              </a:lnSpc>
              <a:buFont typeface="Arial" pitchFamily="34" charset="0"/>
              <a:buChar char="–"/>
            </a:pPr>
            <a:r>
              <a:rPr lang="en-US" sz="2000" dirty="0"/>
              <a:t>Patricia (Patty) Daugherty -  Midwest</a:t>
            </a:r>
          </a:p>
          <a:p>
            <a:pPr marL="571500" lvl="1" indent="-342900">
              <a:lnSpc>
                <a:spcPct val="200000"/>
              </a:lnSpc>
              <a:buFont typeface="Arial" pitchFamily="34" charset="0"/>
              <a:buChar char="–"/>
            </a:pPr>
            <a:r>
              <a:rPr lang="en-US" sz="2000" dirty="0"/>
              <a:t>Edward (Ed) Bratton  -  South</a:t>
            </a:r>
          </a:p>
          <a:p>
            <a:pPr marL="571500" lvl="1" indent="-342900">
              <a:lnSpc>
                <a:spcPct val="200000"/>
              </a:lnSpc>
              <a:buFont typeface="Arial" pitchFamily="34" charset="0"/>
              <a:buChar char="–"/>
            </a:pPr>
            <a:r>
              <a:rPr lang="en-US" sz="2000" dirty="0"/>
              <a:t>Eric Stahmann -   West</a:t>
            </a:r>
          </a:p>
          <a:p>
            <a:pPr lvl="1" indent="0">
              <a:lnSpc>
                <a:spcPct val="200000"/>
              </a:lnSpc>
              <a:buNone/>
            </a:pPr>
            <a:r>
              <a:rPr lang="en-US" sz="2300" dirty="0"/>
              <a:t>OR</a:t>
            </a:r>
            <a:r>
              <a:rPr lang="en-US" sz="2000" dirty="0"/>
              <a:t> </a:t>
            </a:r>
          </a:p>
          <a:p>
            <a:pPr marL="571500" lvl="1" indent="-342900">
              <a:lnSpc>
                <a:spcPct val="200000"/>
              </a:lnSpc>
              <a:buFont typeface="Arial" pitchFamily="34" charset="0"/>
              <a:buChar char="–"/>
            </a:pPr>
            <a:r>
              <a:rPr lang="en-US" sz="2000" dirty="0"/>
              <a:t>Rx Integrity E-mail: (</a:t>
            </a:r>
            <a:r>
              <a:rPr lang="en-US" sz="2000" dirty="0">
                <a:hlinkClick r:id="rId2"/>
              </a:rPr>
              <a:t>rxintegrity@walgreens.com</a:t>
            </a:r>
            <a:r>
              <a:rPr lang="en-US" sz="2000" dirty="0"/>
              <a:t>)	</a:t>
            </a:r>
          </a:p>
        </p:txBody>
      </p:sp>
    </p:spTree>
    <p:extLst>
      <p:ext uri="{BB962C8B-B14F-4D97-AF65-F5344CB8AC3E}">
        <p14:creationId xmlns:p14="http://schemas.microsoft.com/office/powerpoint/2010/main" val="2636326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Special Thanks!</a:t>
            </a:r>
            <a:endParaRPr lang="en-US" sz="28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27</a:t>
            </a:fld>
            <a:endParaRPr lang="en-US" dirty="0"/>
          </a:p>
        </p:txBody>
      </p:sp>
      <p:sp>
        <p:nvSpPr>
          <p:cNvPr id="5" name="Content Placeholder 2"/>
          <p:cNvSpPr>
            <a:spLocks noGrp="1"/>
          </p:cNvSpPr>
          <p:nvPr>
            <p:ph idx="1"/>
          </p:nvPr>
        </p:nvSpPr>
        <p:spPr>
          <a:xfrm>
            <a:off x="104775" y="1752600"/>
            <a:ext cx="8963025" cy="4114800"/>
          </a:xfrm>
        </p:spPr>
        <p:txBody>
          <a:bodyPr/>
          <a:lstStyle/>
          <a:p>
            <a:r>
              <a:rPr lang="en-US" sz="2600" dirty="0"/>
              <a:t>A special </a:t>
            </a:r>
            <a:r>
              <a:rPr lang="en-US" sz="3000" i="1" dirty="0">
                <a:solidFill>
                  <a:srgbClr val="FF0000"/>
                </a:solidFill>
                <a:effectLst>
                  <a:outerShdw blurRad="38100" dist="38100" dir="2700000" algn="tl">
                    <a:srgbClr val="000000">
                      <a:alpha val="43137"/>
                    </a:srgbClr>
                  </a:outerShdw>
                </a:effectLst>
              </a:rPr>
              <a:t>“THANK YOU!” </a:t>
            </a:r>
            <a:r>
              <a:rPr lang="en-US" sz="2600" dirty="0"/>
              <a:t>to all of the pilot stores in:</a:t>
            </a:r>
          </a:p>
          <a:p>
            <a:endParaRPr lang="en-US" dirty="0"/>
          </a:p>
          <a:p>
            <a:pPr marL="342900" indent="-342900">
              <a:buFont typeface="Arial" pitchFamily="34" charset="0"/>
              <a:buChar char="•"/>
            </a:pPr>
            <a:r>
              <a:rPr lang="en-US" sz="3000" dirty="0"/>
              <a:t>Florida</a:t>
            </a:r>
          </a:p>
          <a:p>
            <a:pPr marL="342900" indent="-342900">
              <a:buFont typeface="Arial" pitchFamily="34" charset="0"/>
              <a:buChar char="•"/>
            </a:pPr>
            <a:r>
              <a:rPr lang="en-US" sz="3000" dirty="0"/>
              <a:t>Las Vegas</a:t>
            </a:r>
          </a:p>
          <a:p>
            <a:pPr marL="342900" indent="-342900">
              <a:buFont typeface="Arial" pitchFamily="34" charset="0"/>
              <a:buChar char="•"/>
            </a:pPr>
            <a:r>
              <a:rPr lang="en-US" sz="3000" dirty="0"/>
              <a:t>Knoxville</a:t>
            </a:r>
          </a:p>
          <a:p>
            <a:pPr marL="342900" indent="-342900">
              <a:buFont typeface="Arial" pitchFamily="34" charset="0"/>
              <a:buChar char="•"/>
            </a:pPr>
            <a:endParaRPr lang="en-US" sz="2600" dirty="0"/>
          </a:p>
          <a:p>
            <a:pPr algn="ctr"/>
            <a:r>
              <a:rPr lang="en-US" sz="2600" dirty="0"/>
              <a:t>Thank you for your support and feedback!!</a:t>
            </a:r>
          </a:p>
        </p:txBody>
      </p:sp>
      <p:pic>
        <p:nvPicPr>
          <p:cNvPr id="2050" name="Picture 2" descr="C:\Documents and Settings\stahmane\Local Settings\Temporary Internet Files\Content.IE5\P7J2G525\MC90010522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91275" y="4856867"/>
            <a:ext cx="2393442" cy="1914753"/>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Documents and Settings\stahmane\Local Settings\Temporary Internet Files\Content.IE5\9FDU04ZJ\MC90043161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9683" y="51938"/>
            <a:ext cx="1190625" cy="1114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5377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525414"/>
            <a:ext cx="9144000" cy="1024245"/>
          </a:xfrm>
        </p:spPr>
        <p:txBody>
          <a:bodyPr/>
          <a:lstStyle/>
          <a:p>
            <a:r>
              <a:rPr lang="en-US" dirty="0"/>
              <a:t>Thank You!</a:t>
            </a:r>
          </a:p>
        </p:txBody>
      </p:sp>
    </p:spTree>
    <p:extLst>
      <p:ext uri="{BB962C8B-B14F-4D97-AF65-F5344CB8AC3E}">
        <p14:creationId xmlns:p14="http://schemas.microsoft.com/office/powerpoint/2010/main" val="2419266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Review: Validation Procedures for GFD</a:t>
            </a:r>
            <a:endParaRPr lang="en-US" sz="32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3</a:t>
            </a:fld>
            <a:endParaRPr lang="en-US" dirty="0"/>
          </a:p>
        </p:txBody>
      </p:sp>
      <p:sp>
        <p:nvSpPr>
          <p:cNvPr id="11" name="Rectangle 8"/>
          <p:cNvSpPr>
            <a:spLocks noChangeArrowheads="1"/>
          </p:cNvSpPr>
          <p:nvPr>
            <p:custDataLst>
              <p:tags r:id="rId1"/>
            </p:custDataLst>
          </p:nvPr>
        </p:nvSpPr>
        <p:spPr bwMode="gray">
          <a:xfrm>
            <a:off x="4495800" y="1672341"/>
            <a:ext cx="4317242" cy="395840"/>
          </a:xfrm>
          <a:prstGeom prst="rect">
            <a:avLst/>
          </a:prstGeom>
          <a:solidFill>
            <a:schemeClr val="accent2"/>
          </a:solidFill>
          <a:ln w="9525">
            <a:solidFill>
              <a:schemeClr val="tx1"/>
            </a:solidFill>
            <a:miter lim="800000"/>
            <a:headEnd/>
            <a:tailEnd/>
          </a:ln>
        </p:spPr>
        <p:txBody>
          <a:bodyPr lIns="18000" tIns="18000" rIns="18000" bIns="18000" anchor="ctr"/>
          <a:lstStyle/>
          <a:p>
            <a:pPr algn="ctr" eaLnBrk="0" fontAlgn="base" hangingPunct="0">
              <a:spcBef>
                <a:spcPct val="0"/>
              </a:spcBef>
              <a:spcAft>
                <a:spcPts val="200"/>
              </a:spcAft>
              <a:buClr>
                <a:srgbClr val="000000"/>
              </a:buClr>
              <a:buNone/>
            </a:pPr>
            <a:r>
              <a:rPr lang="en-US" sz="2000" b="1" dirty="0">
                <a:solidFill>
                  <a:srgbClr val="FFFFFF"/>
                </a:solidFill>
              </a:rPr>
              <a:t>Actions after Validation</a:t>
            </a:r>
          </a:p>
        </p:txBody>
      </p:sp>
      <p:sp>
        <p:nvSpPr>
          <p:cNvPr id="12" name="Content Placeholder 3"/>
          <p:cNvSpPr txBox="1">
            <a:spLocks/>
          </p:cNvSpPr>
          <p:nvPr/>
        </p:nvSpPr>
        <p:spPr>
          <a:xfrm>
            <a:off x="4495800" y="2068181"/>
            <a:ext cx="4317242" cy="4158053"/>
          </a:xfrm>
          <a:prstGeom prst="rect">
            <a:avLst/>
          </a:prstGeom>
          <a:ln>
            <a:solidFill>
              <a:schemeClr val="tx1"/>
            </a:solidFill>
          </a:ln>
        </p:spPr>
        <p:txBody>
          <a:bodyPr>
            <a:normAutofit/>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charset="-128"/>
                <a:cs typeface="ＭＳ Ｐゴシック"/>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charset="-128"/>
                <a:cs typeface="ＭＳ Ｐゴシック"/>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128"/>
                <a:cs typeface="ＭＳ Ｐゴシック"/>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Clr>
                <a:schemeClr val="tx2"/>
              </a:buClr>
              <a:buFont typeface="+mj-lt"/>
              <a:buAutoNum type="arabicPeriod" startAt="6"/>
            </a:pPr>
            <a:r>
              <a:rPr lang="en-US" sz="1600" b="1" dirty="0">
                <a:solidFill>
                  <a:schemeClr val="tx2"/>
                </a:solidFill>
              </a:rPr>
              <a:t>Document</a:t>
            </a:r>
          </a:p>
          <a:p>
            <a:pPr marL="457200" lvl="1" indent="0">
              <a:buClr>
                <a:schemeClr val="tx2"/>
              </a:buClr>
              <a:buNone/>
            </a:pPr>
            <a:r>
              <a:rPr lang="en-US" sz="1200" dirty="0">
                <a:solidFill>
                  <a:schemeClr val="tx2"/>
                </a:solidFill>
              </a:rPr>
              <a:t>- TD GFD Checklist</a:t>
            </a:r>
          </a:p>
          <a:p>
            <a:pPr marL="514350" indent="-514350">
              <a:buClr>
                <a:schemeClr val="tx2"/>
              </a:buClr>
              <a:buFont typeface="+mj-lt"/>
              <a:buAutoNum type="arabicPeriod" startAt="6"/>
            </a:pPr>
            <a:r>
              <a:rPr lang="en-US" sz="1600" b="1" dirty="0">
                <a:solidFill>
                  <a:schemeClr val="tx2"/>
                </a:solidFill>
              </a:rPr>
              <a:t>RPh Action</a:t>
            </a:r>
          </a:p>
          <a:p>
            <a:pPr marL="457200" lvl="1" indent="0">
              <a:buClr>
                <a:schemeClr val="tx2"/>
              </a:buClr>
              <a:buNone/>
            </a:pPr>
            <a:r>
              <a:rPr lang="en-US" sz="1200" dirty="0">
                <a:solidFill>
                  <a:schemeClr val="tx2"/>
                </a:solidFill>
              </a:rPr>
              <a:t>- Determine how to proceed after using GFD guidelines</a:t>
            </a:r>
            <a:r>
              <a:rPr lang="en-US" sz="1400" dirty="0">
                <a:solidFill>
                  <a:schemeClr val="tx2"/>
                </a:solidFill>
              </a:rPr>
              <a:t>:</a:t>
            </a:r>
            <a:endParaRPr lang="en-US" sz="1400" b="1" dirty="0">
              <a:solidFill>
                <a:schemeClr val="tx2"/>
              </a:solidFill>
            </a:endParaRPr>
          </a:p>
          <a:p>
            <a:pPr lvl="2">
              <a:buClr>
                <a:schemeClr val="tx2"/>
              </a:buClr>
            </a:pPr>
            <a:r>
              <a:rPr lang="en-US" sz="1200" dirty="0">
                <a:solidFill>
                  <a:schemeClr val="tx2"/>
                </a:solidFill>
              </a:rPr>
              <a:t>Dispense</a:t>
            </a:r>
          </a:p>
          <a:p>
            <a:pPr lvl="2">
              <a:buClr>
                <a:schemeClr val="tx2"/>
              </a:buClr>
            </a:pPr>
            <a:r>
              <a:rPr lang="en-US" sz="1200" dirty="0">
                <a:solidFill>
                  <a:schemeClr val="tx2"/>
                </a:solidFill>
              </a:rPr>
              <a:t>Not valid to dispense</a:t>
            </a:r>
          </a:p>
          <a:p>
            <a:pPr lvl="2">
              <a:buClr>
                <a:schemeClr val="tx2"/>
              </a:buClr>
            </a:pPr>
            <a:r>
              <a:rPr lang="en-US" sz="1200" dirty="0">
                <a:solidFill>
                  <a:schemeClr val="tx2"/>
                </a:solidFill>
              </a:rPr>
              <a:t>Refuse to dispense</a:t>
            </a:r>
          </a:p>
          <a:p>
            <a:pPr marL="457200" lvl="1" indent="0">
              <a:buClr>
                <a:schemeClr val="tx2"/>
              </a:buClr>
              <a:buNone/>
            </a:pPr>
            <a:r>
              <a:rPr lang="en-US" sz="1200" dirty="0">
                <a:solidFill>
                  <a:schemeClr val="tx2"/>
                </a:solidFill>
              </a:rPr>
              <a:t>- Document decision &amp; retain all documentation with hard copy (or copy of Rx in case of refusal)</a:t>
            </a:r>
          </a:p>
          <a:p>
            <a:pPr marL="514350" indent="-514350">
              <a:buClr>
                <a:schemeClr val="tx2"/>
              </a:buClr>
              <a:buFont typeface="+mj-lt"/>
              <a:buAutoNum type="arabicPeriod" startAt="6"/>
            </a:pPr>
            <a:r>
              <a:rPr lang="en-US" sz="1600" b="1" dirty="0">
                <a:solidFill>
                  <a:schemeClr val="tx2"/>
                </a:solidFill>
              </a:rPr>
              <a:t>Notify DEA</a:t>
            </a:r>
          </a:p>
          <a:p>
            <a:pPr marL="457200" lvl="1" indent="0">
              <a:buClr>
                <a:schemeClr val="tx2"/>
              </a:buClr>
              <a:buNone/>
            </a:pPr>
            <a:r>
              <a:rPr lang="en-US" sz="1200" dirty="0">
                <a:solidFill>
                  <a:schemeClr val="tx2"/>
                </a:solidFill>
              </a:rPr>
              <a:t>- Notify local DEA office of refusal to fill if prescription is forged, altered or issued outside of usual course of professional practice or the prescription falls outside of the GFD policy in the pharmacist’s professional judgment </a:t>
            </a:r>
          </a:p>
          <a:p>
            <a:pPr marL="0" indent="0">
              <a:buNone/>
            </a:pPr>
            <a:endParaRPr lang="en-US" dirty="0">
              <a:solidFill>
                <a:prstClr val="black"/>
              </a:solidFill>
            </a:endParaRPr>
          </a:p>
        </p:txBody>
      </p:sp>
      <p:sp>
        <p:nvSpPr>
          <p:cNvPr id="13" name="Rectangle 8"/>
          <p:cNvSpPr>
            <a:spLocks noChangeArrowheads="1"/>
          </p:cNvSpPr>
          <p:nvPr>
            <p:custDataLst>
              <p:tags r:id="rId2"/>
            </p:custDataLst>
          </p:nvPr>
        </p:nvSpPr>
        <p:spPr bwMode="gray">
          <a:xfrm>
            <a:off x="239972" y="1666177"/>
            <a:ext cx="4255827" cy="395840"/>
          </a:xfrm>
          <a:prstGeom prst="rect">
            <a:avLst/>
          </a:prstGeom>
          <a:solidFill>
            <a:schemeClr val="accent2"/>
          </a:solidFill>
          <a:ln w="9525">
            <a:solidFill>
              <a:schemeClr val="tx1"/>
            </a:solidFill>
            <a:miter lim="800000"/>
            <a:headEnd/>
            <a:tailEnd/>
          </a:ln>
        </p:spPr>
        <p:txBody>
          <a:bodyPr lIns="18000" tIns="18000" rIns="18000" bIns="18000" anchor="ctr"/>
          <a:lstStyle/>
          <a:p>
            <a:pPr algn="ctr" eaLnBrk="0" fontAlgn="base" hangingPunct="0">
              <a:spcBef>
                <a:spcPct val="0"/>
              </a:spcBef>
              <a:spcAft>
                <a:spcPts val="200"/>
              </a:spcAft>
              <a:buClr>
                <a:srgbClr val="000000"/>
              </a:buClr>
              <a:buNone/>
            </a:pPr>
            <a:r>
              <a:rPr lang="en-US" sz="2000" b="1" dirty="0">
                <a:solidFill>
                  <a:srgbClr val="FFFFFF"/>
                </a:solidFill>
              </a:rPr>
              <a:t>Validation Tools</a:t>
            </a:r>
          </a:p>
        </p:txBody>
      </p:sp>
      <p:sp>
        <p:nvSpPr>
          <p:cNvPr id="14" name="Content Placeholder 3"/>
          <p:cNvSpPr txBox="1">
            <a:spLocks/>
          </p:cNvSpPr>
          <p:nvPr/>
        </p:nvSpPr>
        <p:spPr>
          <a:xfrm>
            <a:off x="239973" y="2068181"/>
            <a:ext cx="4255827" cy="4158053"/>
          </a:xfrm>
          <a:prstGeom prst="rect">
            <a:avLst/>
          </a:prstGeom>
          <a:ln>
            <a:solidFill>
              <a:schemeClr val="tx1"/>
            </a:solidFill>
          </a:ln>
        </p:spPr>
        <p:txBody>
          <a:bodyPr>
            <a:normAutofit/>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ＭＳ Ｐゴシック" charset="-128"/>
                <a:cs typeface="ＭＳ Ｐゴシック"/>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charset="-128"/>
                <a:cs typeface="ＭＳ Ｐゴシック"/>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charset="-128"/>
                <a:cs typeface="ＭＳ Ｐゴシック"/>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128"/>
                <a:cs typeface="ＭＳ Ｐゴシック"/>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Clr>
                <a:schemeClr val="tx2"/>
              </a:buClr>
              <a:buFont typeface="+mj-lt"/>
              <a:buAutoNum type="arabicPeriod"/>
            </a:pPr>
            <a:r>
              <a:rPr lang="en-US" sz="1600" b="1" dirty="0">
                <a:solidFill>
                  <a:schemeClr val="tx2"/>
                </a:solidFill>
              </a:rPr>
              <a:t>Patient ID</a:t>
            </a:r>
          </a:p>
          <a:p>
            <a:pPr marL="457200" lvl="1" indent="0">
              <a:buClr>
                <a:schemeClr val="tx2"/>
              </a:buClr>
              <a:buNone/>
            </a:pPr>
            <a:r>
              <a:rPr lang="en-US" sz="1200" dirty="0">
                <a:solidFill>
                  <a:schemeClr val="tx2"/>
                </a:solidFill>
              </a:rPr>
              <a:t>- Verify and Document ID at drop-off &amp; pick-up</a:t>
            </a:r>
          </a:p>
          <a:p>
            <a:pPr marL="514350" indent="-514350">
              <a:buClr>
                <a:schemeClr val="tx2"/>
              </a:buClr>
              <a:buFont typeface="+mj-lt"/>
              <a:buAutoNum type="arabicPeriod"/>
            </a:pPr>
            <a:r>
              <a:rPr lang="en-US" sz="1600" b="1" dirty="0">
                <a:solidFill>
                  <a:schemeClr val="tx2"/>
                </a:solidFill>
              </a:rPr>
              <a:t>Prescriber</a:t>
            </a:r>
          </a:p>
          <a:p>
            <a:pPr marL="457200" lvl="1" indent="0">
              <a:buClr>
                <a:schemeClr val="tx2"/>
              </a:buClr>
              <a:buNone/>
            </a:pPr>
            <a:r>
              <a:rPr lang="en-US" sz="1200" dirty="0">
                <a:solidFill>
                  <a:schemeClr val="tx2"/>
                </a:solidFill>
              </a:rPr>
              <a:t>- Verify Prescriber DEA # via DEA Website</a:t>
            </a:r>
          </a:p>
          <a:p>
            <a:pPr marL="457200" lvl="1" indent="0">
              <a:buClr>
                <a:schemeClr val="tx2"/>
              </a:buClr>
              <a:buNone/>
            </a:pPr>
            <a:r>
              <a:rPr lang="en-US" sz="1200" dirty="0">
                <a:solidFill>
                  <a:schemeClr val="tx2"/>
                </a:solidFill>
              </a:rPr>
              <a:t>- Verify Patient diagnosis code</a:t>
            </a:r>
          </a:p>
          <a:p>
            <a:pPr marL="457200" lvl="1" indent="0">
              <a:buClr>
                <a:schemeClr val="tx2"/>
              </a:buClr>
              <a:buNone/>
            </a:pPr>
            <a:r>
              <a:rPr lang="en-US" sz="1200" dirty="0">
                <a:solidFill>
                  <a:schemeClr val="tx2"/>
                </a:solidFill>
              </a:rPr>
              <a:t>- Verify Rx is within MD Scope of Practice</a:t>
            </a:r>
          </a:p>
          <a:p>
            <a:pPr marL="514350" indent="-514350">
              <a:buClr>
                <a:schemeClr val="tx2"/>
              </a:buClr>
              <a:buFont typeface="+mj-lt"/>
              <a:buAutoNum type="arabicPeriod"/>
            </a:pPr>
            <a:r>
              <a:rPr lang="en-US" sz="1600" b="1" dirty="0">
                <a:solidFill>
                  <a:schemeClr val="tx2"/>
                </a:solidFill>
              </a:rPr>
              <a:t>PDMP</a:t>
            </a:r>
          </a:p>
          <a:p>
            <a:pPr marL="457200" lvl="1" indent="0">
              <a:buClr>
                <a:schemeClr val="tx2"/>
              </a:buClr>
              <a:buNone/>
            </a:pPr>
            <a:r>
              <a:rPr lang="en-US" sz="1200" dirty="0">
                <a:solidFill>
                  <a:schemeClr val="tx2"/>
                </a:solidFill>
              </a:rPr>
              <a:t>- Mandatory PDMP Review – staple to Rx</a:t>
            </a:r>
          </a:p>
          <a:p>
            <a:pPr marL="457200" lvl="1" indent="0">
              <a:buClr>
                <a:schemeClr val="tx2"/>
              </a:buClr>
              <a:buNone/>
            </a:pPr>
            <a:r>
              <a:rPr lang="en-US" sz="1200" dirty="0">
                <a:solidFill>
                  <a:schemeClr val="tx2"/>
                </a:solidFill>
              </a:rPr>
              <a:t>- State specific</a:t>
            </a:r>
          </a:p>
          <a:p>
            <a:pPr marL="514350" indent="-514350">
              <a:buClr>
                <a:schemeClr val="tx2"/>
              </a:buClr>
              <a:buFont typeface="+mj-lt"/>
              <a:buAutoNum type="arabicPeriod"/>
            </a:pPr>
            <a:r>
              <a:rPr lang="en-US" sz="1600" b="1" dirty="0">
                <a:solidFill>
                  <a:schemeClr val="tx2"/>
                </a:solidFill>
              </a:rPr>
              <a:t>Data/DUR Review</a:t>
            </a:r>
            <a:endParaRPr lang="en-US" sz="1600" dirty="0">
              <a:solidFill>
                <a:schemeClr val="tx2"/>
              </a:solidFill>
            </a:endParaRPr>
          </a:p>
          <a:p>
            <a:pPr marL="457200" lvl="1" indent="0">
              <a:buClr>
                <a:schemeClr val="tx2"/>
              </a:buClr>
              <a:buNone/>
            </a:pPr>
            <a:r>
              <a:rPr lang="en-US" sz="1200" dirty="0">
                <a:solidFill>
                  <a:schemeClr val="tx2"/>
                </a:solidFill>
              </a:rPr>
              <a:t>- Review patient profile to resolve and document any associated DURs</a:t>
            </a:r>
          </a:p>
          <a:p>
            <a:pPr marL="514350" indent="-514350">
              <a:buClr>
                <a:schemeClr val="tx2"/>
              </a:buClr>
              <a:buFont typeface="+mj-lt"/>
              <a:buAutoNum type="arabicPeriod"/>
            </a:pPr>
            <a:r>
              <a:rPr lang="en-US" sz="1600" b="1" dirty="0">
                <a:solidFill>
                  <a:schemeClr val="tx2"/>
                </a:solidFill>
              </a:rPr>
              <a:t>Evaluate GFD guidelines</a:t>
            </a:r>
          </a:p>
          <a:p>
            <a:pPr marL="457200" lvl="1" indent="0">
              <a:buClr>
                <a:schemeClr val="tx2"/>
              </a:buClr>
              <a:buNone/>
            </a:pPr>
            <a:r>
              <a:rPr lang="en-US" sz="1200" dirty="0">
                <a:solidFill>
                  <a:schemeClr val="tx2"/>
                </a:solidFill>
              </a:rPr>
              <a:t>- Ensure usual course of professional practice</a:t>
            </a:r>
          </a:p>
          <a:p>
            <a:pPr marL="457200" lvl="1" indent="0">
              <a:buClr>
                <a:schemeClr val="tx2"/>
              </a:buClr>
              <a:buNone/>
            </a:pPr>
            <a:r>
              <a:rPr lang="en-US" sz="1200" dirty="0">
                <a:solidFill>
                  <a:schemeClr val="tx2"/>
                </a:solidFill>
              </a:rPr>
              <a:t>- Verify noticeable trends with prescribers or patients</a:t>
            </a:r>
          </a:p>
          <a:p>
            <a:pPr marL="457200" lvl="1" indent="0">
              <a:buClr>
                <a:schemeClr val="tx2"/>
              </a:buClr>
              <a:buNone/>
            </a:pPr>
            <a:r>
              <a:rPr lang="en-US" sz="1200" dirty="0">
                <a:solidFill>
                  <a:schemeClr val="tx2"/>
                </a:solidFill>
              </a:rPr>
              <a:t>- Verify prescriptions have not been altered or forged</a:t>
            </a:r>
          </a:p>
          <a:p>
            <a:pPr marL="0" indent="0">
              <a:buNone/>
            </a:pPr>
            <a:endParaRPr lang="en-US" dirty="0">
              <a:solidFill>
                <a:prstClr val="black"/>
              </a:solidFill>
            </a:endParaRPr>
          </a:p>
        </p:txBody>
      </p:sp>
    </p:spTree>
    <p:extLst>
      <p:ext uri="{BB962C8B-B14F-4D97-AF65-F5344CB8AC3E}">
        <p14:creationId xmlns:p14="http://schemas.microsoft.com/office/powerpoint/2010/main" val="263632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791" y="180753"/>
            <a:ext cx="8590483" cy="861934"/>
          </a:xfrm>
        </p:spPr>
        <p:txBody>
          <a:bodyPr>
            <a:noAutofit/>
          </a:bodyPr>
          <a:lstStyle/>
          <a:p>
            <a:r>
              <a:rPr lang="en-US" sz="3000" b="1" dirty="0"/>
              <a:t>Review: Everyone Plays a Role in GFD Process</a:t>
            </a:r>
            <a:endParaRPr lang="en-US" sz="30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4</a:t>
            </a:fld>
            <a:endParaRPr lang="en-US" dirty="0"/>
          </a:p>
        </p:txBody>
      </p:sp>
      <p:graphicFrame>
        <p:nvGraphicFramePr>
          <p:cNvPr id="10" name="Diagram 9"/>
          <p:cNvGraphicFramePr/>
          <p:nvPr>
            <p:extLst>
              <p:ext uri="{D42A27DB-BD31-4B8C-83A1-F6EECF244321}">
                <p14:modId xmlns:p14="http://schemas.microsoft.com/office/powerpoint/2010/main" val="2508399961"/>
              </p:ext>
            </p:extLst>
          </p:nvPr>
        </p:nvGraphicFramePr>
        <p:xfrm>
          <a:off x="0" y="1257514"/>
          <a:ext cx="9144000" cy="23805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Content Placeholder 7"/>
          <p:cNvGraphicFramePr>
            <a:graphicFrameLocks noGrp="1"/>
          </p:cNvGraphicFramePr>
          <p:nvPr>
            <p:ph idx="1"/>
            <p:extLst>
              <p:ext uri="{D42A27DB-BD31-4B8C-83A1-F6EECF244321}">
                <p14:modId xmlns:p14="http://schemas.microsoft.com/office/powerpoint/2010/main" val="184221093"/>
              </p:ext>
            </p:extLst>
          </p:nvPr>
        </p:nvGraphicFramePr>
        <p:xfrm>
          <a:off x="0" y="1495125"/>
          <a:ext cx="9144000" cy="42859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636326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Why are we doing this?</a:t>
            </a:r>
            <a:endParaRPr lang="en-US" sz="32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5</a:t>
            </a:fld>
            <a:endParaRPr lang="en-US" dirty="0"/>
          </a:p>
        </p:txBody>
      </p:sp>
      <p:sp>
        <p:nvSpPr>
          <p:cNvPr id="5" name="Content Placeholder 2"/>
          <p:cNvSpPr>
            <a:spLocks noGrp="1"/>
          </p:cNvSpPr>
          <p:nvPr>
            <p:ph idx="1"/>
          </p:nvPr>
        </p:nvSpPr>
        <p:spPr>
          <a:xfrm>
            <a:off x="350983" y="1523999"/>
            <a:ext cx="8146472" cy="4791075"/>
          </a:xfrm>
        </p:spPr>
        <p:txBody>
          <a:bodyPr>
            <a:noAutofit/>
          </a:bodyPr>
          <a:lstStyle/>
          <a:p>
            <a:pPr marL="342900" indent="-342900">
              <a:buFont typeface="Arial" pitchFamily="34" charset="0"/>
              <a:buChar char="•"/>
            </a:pPr>
            <a:r>
              <a:rPr lang="en-US" sz="2400" dirty="0">
                <a:solidFill>
                  <a:schemeClr val="tx2"/>
                </a:solidFill>
              </a:rPr>
              <a:t>The practice of pharmacy is changing and it is not enough to just put the right pill in the right bottle for the right patient. </a:t>
            </a:r>
          </a:p>
          <a:p>
            <a:endParaRPr lang="en-US" sz="2400" dirty="0">
              <a:solidFill>
                <a:schemeClr val="tx2"/>
              </a:solidFill>
            </a:endParaRPr>
          </a:p>
          <a:p>
            <a:pPr marL="342900" indent="-342900">
              <a:buFont typeface="Arial" pitchFamily="34" charset="0"/>
              <a:buChar char="•"/>
            </a:pPr>
            <a:r>
              <a:rPr lang="en-US" sz="2400" dirty="0">
                <a:solidFill>
                  <a:schemeClr val="tx2"/>
                </a:solidFill>
              </a:rPr>
              <a:t>The DEA is holding the pharmacist responsible for GFD.    </a:t>
            </a:r>
          </a:p>
          <a:p>
            <a:pPr marL="342900" indent="-342900">
              <a:buFont typeface="Arial" pitchFamily="34" charset="0"/>
              <a:buChar char="•"/>
            </a:pPr>
            <a:endParaRPr lang="en-US" sz="2400" dirty="0">
              <a:solidFill>
                <a:schemeClr val="tx2"/>
              </a:solidFill>
            </a:endParaRPr>
          </a:p>
          <a:p>
            <a:pPr marL="342900" indent="-342900">
              <a:buFont typeface="Arial" pitchFamily="34" charset="0"/>
              <a:buChar char="•"/>
            </a:pPr>
            <a:r>
              <a:rPr lang="en-US" sz="2400" dirty="0">
                <a:solidFill>
                  <a:schemeClr val="tx2"/>
                </a:solidFill>
              </a:rPr>
              <a:t>Pharmacists should be active in patient care. It is not enough to talk to the prescriber or their office staff to get assurance that they wrote the prescription.  </a:t>
            </a:r>
          </a:p>
          <a:p>
            <a:pPr marL="342900" indent="-342900">
              <a:buFont typeface="Arial" pitchFamily="34" charset="0"/>
              <a:buChar char="•"/>
            </a:pPr>
            <a:endParaRPr lang="en-US" sz="2400" dirty="0">
              <a:solidFill>
                <a:schemeClr val="tx2"/>
              </a:solidFill>
            </a:endParaRPr>
          </a:p>
          <a:p>
            <a:pPr marL="342900" indent="-342900">
              <a:buFont typeface="Arial" pitchFamily="34" charset="0"/>
              <a:buChar char="•"/>
            </a:pPr>
            <a:r>
              <a:rPr lang="en-US" sz="2400" dirty="0">
                <a:solidFill>
                  <a:schemeClr val="tx2"/>
                </a:solidFill>
              </a:rPr>
              <a:t>Documentation of prior treatment regimens that the patient has tried and failed, in addition to ensuring the patient is not opioid naïve is part of the process.  </a:t>
            </a:r>
          </a:p>
        </p:txBody>
      </p:sp>
    </p:spTree>
    <p:extLst>
      <p:ext uri="{BB962C8B-B14F-4D97-AF65-F5344CB8AC3E}">
        <p14:creationId xmlns:p14="http://schemas.microsoft.com/office/powerpoint/2010/main" val="2636326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Overview TD GFD Procedures</a:t>
            </a:r>
            <a:r>
              <a:rPr lang="en-US" sz="3200" dirty="0"/>
              <a:t> </a:t>
            </a:r>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6</a:t>
            </a:fld>
            <a:endParaRPr lang="en-US" dirty="0"/>
          </a:p>
        </p:txBody>
      </p:sp>
      <p:sp>
        <p:nvSpPr>
          <p:cNvPr id="5" name="Rectangle 4"/>
          <p:cNvSpPr/>
          <p:nvPr/>
        </p:nvSpPr>
        <p:spPr>
          <a:xfrm>
            <a:off x="344924" y="1607127"/>
            <a:ext cx="8305819" cy="955868"/>
          </a:xfrm>
          <a:prstGeom prst="rect">
            <a:avLst/>
          </a:prstGeom>
        </p:spPr>
        <p:style>
          <a:lnRef idx="2">
            <a:schemeClr val="accent2"/>
          </a:lnRef>
          <a:fillRef idx="1">
            <a:schemeClr val="lt1"/>
          </a:fillRef>
          <a:effectRef idx="0">
            <a:schemeClr val="accent2"/>
          </a:effectRef>
          <a:fontRef idx="minor">
            <a:schemeClr val="dk1"/>
          </a:fontRef>
        </p:style>
        <p:txBody>
          <a:bodyPr spcFirstLastPara="0" vert="horz" wrap="square" lIns="83820" tIns="83820" rIns="83820" bIns="83820" numCol="1" spcCol="1270" anchor="ctr" anchorCtr="0">
            <a:noAutofit/>
          </a:bodyPr>
          <a:lstStyle/>
          <a:p>
            <a:pPr lvl="0" defTabSz="1466850">
              <a:spcBef>
                <a:spcPct val="0"/>
              </a:spcBef>
              <a:spcAft>
                <a:spcPct val="35000"/>
              </a:spcAft>
              <a:buNone/>
            </a:pPr>
            <a:r>
              <a:rPr lang="en-US" sz="2400" kern="1200" dirty="0">
                <a:solidFill>
                  <a:schemeClr val="tx2"/>
                </a:solidFill>
              </a:rPr>
              <a:t>To prevent abuse of controlled substances, Walgreens is enhancing its Good Faith Dispensing procedures.</a:t>
            </a:r>
          </a:p>
        </p:txBody>
      </p:sp>
      <p:sp>
        <p:nvSpPr>
          <p:cNvPr id="7" name="AutoShape 5"/>
          <p:cNvSpPr>
            <a:spLocks noChangeArrowheads="1"/>
          </p:cNvSpPr>
          <p:nvPr/>
        </p:nvSpPr>
        <p:spPr bwMode="auto">
          <a:xfrm rot="5400000">
            <a:off x="3985066" y="2515014"/>
            <a:ext cx="646752" cy="1232023"/>
          </a:xfrm>
          <a:prstGeom prst="rightArrow">
            <a:avLst>
              <a:gd name="adj1" fmla="val 50000"/>
              <a:gd name="adj2" fmla="val 56250"/>
            </a:avLst>
          </a:prstGeom>
          <a:solidFill>
            <a:srgbClr val="DDDDDD"/>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8" name="Rectangle 7"/>
          <p:cNvSpPr/>
          <p:nvPr/>
        </p:nvSpPr>
        <p:spPr>
          <a:xfrm>
            <a:off x="308868" y="3585859"/>
            <a:ext cx="8377932" cy="2752438"/>
          </a:xfrm>
          <a:prstGeom prst="rect">
            <a:avLst/>
          </a:prstGeom>
        </p:spPr>
        <p:style>
          <a:lnRef idx="2">
            <a:schemeClr val="accent2"/>
          </a:lnRef>
          <a:fillRef idx="1">
            <a:schemeClr val="lt1"/>
          </a:fillRef>
          <a:effectRef idx="0">
            <a:schemeClr val="accent2"/>
          </a:effectRef>
          <a:fontRef idx="minor">
            <a:schemeClr val="dk1"/>
          </a:fontRef>
        </p:style>
        <p:txBody>
          <a:bodyPr spcFirstLastPara="0" vert="horz" wrap="square" lIns="83820" tIns="83820" rIns="83820" bIns="83820" numCol="1" spcCol="1270" anchor="ctr" anchorCtr="0">
            <a:noAutofit/>
          </a:bodyPr>
          <a:lstStyle/>
          <a:p>
            <a:pPr defTabSz="1466850">
              <a:lnSpc>
                <a:spcPct val="90000"/>
              </a:lnSpc>
              <a:spcBef>
                <a:spcPct val="0"/>
              </a:spcBef>
              <a:spcAft>
                <a:spcPct val="35000"/>
              </a:spcAft>
              <a:buNone/>
            </a:pPr>
            <a:endParaRPr lang="en-US" sz="2400" dirty="0">
              <a:solidFill>
                <a:schemeClr val="tx1"/>
              </a:solidFill>
            </a:endParaRPr>
          </a:p>
          <a:p>
            <a:pPr defTabSz="1466850">
              <a:lnSpc>
                <a:spcPct val="90000"/>
              </a:lnSpc>
              <a:spcBef>
                <a:spcPts val="600"/>
              </a:spcBef>
              <a:spcAft>
                <a:spcPct val="35000"/>
              </a:spcAft>
              <a:buNone/>
            </a:pPr>
            <a:endParaRPr lang="en-US" sz="2400" dirty="0">
              <a:solidFill>
                <a:schemeClr val="tx1"/>
              </a:solidFill>
            </a:endParaRPr>
          </a:p>
          <a:p>
            <a:pPr defTabSz="1466850">
              <a:lnSpc>
                <a:spcPct val="90000"/>
              </a:lnSpc>
              <a:spcBef>
                <a:spcPts val="600"/>
              </a:spcBef>
              <a:spcAft>
                <a:spcPct val="35000"/>
              </a:spcAft>
              <a:buClr>
                <a:schemeClr val="tx2"/>
              </a:buClr>
              <a:buNone/>
            </a:pPr>
            <a:r>
              <a:rPr lang="en-US" sz="2300" dirty="0">
                <a:solidFill>
                  <a:schemeClr val="tx2"/>
                </a:solidFill>
              </a:rPr>
              <a:t>Additional policies and procedures are being put into place April 2013 around Target Drugs. This will require:</a:t>
            </a:r>
          </a:p>
          <a:p>
            <a:pPr marL="457200" indent="-457200" defTabSz="1466850">
              <a:lnSpc>
                <a:spcPct val="90000"/>
              </a:lnSpc>
              <a:spcBef>
                <a:spcPct val="0"/>
              </a:spcBef>
              <a:spcAft>
                <a:spcPct val="35000"/>
              </a:spcAft>
              <a:buClr>
                <a:schemeClr val="tx2"/>
              </a:buClr>
              <a:buFont typeface="+mj-lt"/>
              <a:buAutoNum type="arabicPeriod"/>
            </a:pPr>
            <a:r>
              <a:rPr lang="en-US" sz="2300" dirty="0">
                <a:solidFill>
                  <a:schemeClr val="tx2"/>
                </a:solidFill>
              </a:rPr>
              <a:t>Communication between stores in “patient comments”</a:t>
            </a:r>
          </a:p>
          <a:p>
            <a:pPr marL="457200" indent="-457200" defTabSz="1466850">
              <a:lnSpc>
                <a:spcPct val="90000"/>
              </a:lnSpc>
              <a:spcBef>
                <a:spcPct val="0"/>
              </a:spcBef>
              <a:spcAft>
                <a:spcPct val="35000"/>
              </a:spcAft>
              <a:buClr>
                <a:schemeClr val="tx2"/>
              </a:buClr>
              <a:buFont typeface="+mj-lt"/>
              <a:buAutoNum type="arabicPeriod"/>
            </a:pPr>
            <a:r>
              <a:rPr lang="en-US" sz="2300" dirty="0">
                <a:solidFill>
                  <a:schemeClr val="tx2"/>
                </a:solidFill>
              </a:rPr>
              <a:t>Communication to patients around additional processing time</a:t>
            </a:r>
          </a:p>
          <a:p>
            <a:pPr marL="457200" indent="-457200" defTabSz="1466850">
              <a:lnSpc>
                <a:spcPct val="90000"/>
              </a:lnSpc>
              <a:spcBef>
                <a:spcPct val="0"/>
              </a:spcBef>
              <a:spcAft>
                <a:spcPct val="35000"/>
              </a:spcAft>
              <a:buClr>
                <a:schemeClr val="tx2"/>
              </a:buClr>
              <a:buFont typeface="+mj-lt"/>
              <a:buAutoNum type="arabicPeriod"/>
            </a:pPr>
            <a:r>
              <a:rPr lang="en-US" sz="2300" dirty="0">
                <a:solidFill>
                  <a:schemeClr val="tx2"/>
                </a:solidFill>
              </a:rPr>
              <a:t>Completion of TD GFD checklist for eligible prescriptions</a:t>
            </a:r>
          </a:p>
          <a:p>
            <a:pPr marL="457200" indent="-457200" defTabSz="1466850">
              <a:lnSpc>
                <a:spcPct val="90000"/>
              </a:lnSpc>
              <a:spcBef>
                <a:spcPct val="0"/>
              </a:spcBef>
              <a:spcAft>
                <a:spcPct val="35000"/>
              </a:spcAft>
              <a:buClr>
                <a:schemeClr val="tx2"/>
              </a:buClr>
              <a:buFont typeface="+mj-lt"/>
              <a:buAutoNum type="arabicPeriod"/>
            </a:pPr>
            <a:r>
              <a:rPr lang="en-US" sz="2300" dirty="0">
                <a:solidFill>
                  <a:schemeClr val="tx2"/>
                </a:solidFill>
              </a:rPr>
              <a:t>Accountability</a:t>
            </a:r>
          </a:p>
          <a:p>
            <a:pPr algn="ctr" defTabSz="1466850">
              <a:lnSpc>
                <a:spcPct val="90000"/>
              </a:lnSpc>
              <a:spcBef>
                <a:spcPct val="0"/>
              </a:spcBef>
              <a:spcAft>
                <a:spcPct val="35000"/>
              </a:spcAft>
            </a:pPr>
            <a:endParaRPr lang="en-US" sz="2800" dirty="0">
              <a:solidFill>
                <a:schemeClr val="tx1"/>
              </a:solidFill>
            </a:endParaRPr>
          </a:p>
          <a:p>
            <a:pPr algn="ctr" defTabSz="1466850">
              <a:lnSpc>
                <a:spcPct val="90000"/>
              </a:lnSpc>
              <a:spcBef>
                <a:spcPct val="0"/>
              </a:spcBef>
              <a:spcAft>
                <a:spcPct val="35000"/>
              </a:spcAft>
            </a:pPr>
            <a:endParaRPr lang="en-US" sz="2800" dirty="0">
              <a:solidFill>
                <a:schemeClr val="tx1"/>
              </a:solidFill>
            </a:endParaRPr>
          </a:p>
        </p:txBody>
      </p:sp>
    </p:spTree>
    <p:extLst>
      <p:ext uri="{BB962C8B-B14F-4D97-AF65-F5344CB8AC3E}">
        <p14:creationId xmlns:p14="http://schemas.microsoft.com/office/powerpoint/2010/main" val="2636326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0919" y="180753"/>
            <a:ext cx="8240655" cy="861934"/>
          </a:xfrm>
        </p:spPr>
        <p:txBody>
          <a:bodyPr>
            <a:noAutofit/>
          </a:bodyPr>
          <a:lstStyle/>
          <a:p>
            <a:r>
              <a:rPr lang="en-US" sz="2900" b="1" dirty="0"/>
              <a:t>My stores will just stop filling completely, they will tell the patients they don’t carry the drug…</a:t>
            </a:r>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7</a:t>
            </a:fld>
            <a:endParaRPr lang="en-US" dirty="0"/>
          </a:p>
        </p:txBody>
      </p:sp>
      <p:sp>
        <p:nvSpPr>
          <p:cNvPr id="5" name="Content Placeholder 2"/>
          <p:cNvSpPr>
            <a:spLocks noGrp="1"/>
          </p:cNvSpPr>
          <p:nvPr>
            <p:ph idx="1"/>
          </p:nvPr>
        </p:nvSpPr>
        <p:spPr>
          <a:xfrm>
            <a:off x="193964" y="1722582"/>
            <a:ext cx="8873836" cy="4114800"/>
          </a:xfrm>
        </p:spPr>
        <p:txBody>
          <a:bodyPr>
            <a:normAutofit fontScale="92500" lnSpcReduction="10000"/>
          </a:bodyPr>
          <a:lstStyle/>
          <a:p>
            <a:pPr marL="0" indent="0">
              <a:buNone/>
            </a:pPr>
            <a:r>
              <a:rPr lang="en-US" sz="2600" dirty="0">
                <a:solidFill>
                  <a:schemeClr val="tx2"/>
                </a:solidFill>
              </a:rPr>
              <a:t>All district and market leadership store visits will reinforce GFD. Leadership will need to be looking through the “refusal file” and the file of filled CII prescriptions and should look for:</a:t>
            </a:r>
          </a:p>
          <a:p>
            <a:pPr marL="0" indent="0">
              <a:buNone/>
            </a:pPr>
            <a:endParaRPr lang="en-US" dirty="0">
              <a:solidFill>
                <a:schemeClr val="tx2"/>
              </a:solidFill>
            </a:endParaRPr>
          </a:p>
          <a:p>
            <a:pPr marL="0" indent="0">
              <a:buNone/>
            </a:pPr>
            <a:r>
              <a:rPr lang="en-US" dirty="0">
                <a:solidFill>
                  <a:schemeClr val="tx2"/>
                </a:solidFill>
              </a:rPr>
              <a:t> </a:t>
            </a:r>
            <a:r>
              <a:rPr lang="en-US" sz="2400" u="sng" dirty="0">
                <a:solidFill>
                  <a:schemeClr val="tx2"/>
                </a:solidFill>
              </a:rPr>
              <a:t>Refusals</a:t>
            </a:r>
          </a:p>
          <a:p>
            <a:pPr lvl="1"/>
            <a:r>
              <a:rPr lang="en-US" dirty="0">
                <a:solidFill>
                  <a:schemeClr val="tx2"/>
                </a:solidFill>
              </a:rPr>
              <a:t>Copies to the DEA of the faxed prescription, TD GFD checklist, and paperwork documentation</a:t>
            </a:r>
          </a:p>
          <a:p>
            <a:pPr lvl="1"/>
            <a:endParaRPr lang="en-US" dirty="0">
              <a:solidFill>
                <a:schemeClr val="tx2"/>
              </a:solidFill>
            </a:endParaRPr>
          </a:p>
          <a:p>
            <a:pPr marL="0" indent="0">
              <a:buNone/>
            </a:pPr>
            <a:r>
              <a:rPr lang="en-US" dirty="0">
                <a:solidFill>
                  <a:schemeClr val="tx2"/>
                </a:solidFill>
              </a:rPr>
              <a:t> </a:t>
            </a:r>
            <a:r>
              <a:rPr lang="en-US" sz="2400" u="sng" dirty="0">
                <a:solidFill>
                  <a:schemeClr val="tx2"/>
                </a:solidFill>
              </a:rPr>
              <a:t>Filled</a:t>
            </a:r>
          </a:p>
          <a:p>
            <a:pPr lvl="1"/>
            <a:r>
              <a:rPr lang="en-US" dirty="0">
                <a:solidFill>
                  <a:schemeClr val="tx2"/>
                </a:solidFill>
              </a:rPr>
              <a:t>TD GFD checklist and paperwork documentation attached to filled oxycodone, hydromorphone, methadone and other (optional and selected by the district) prescriptions in the CII files</a:t>
            </a:r>
          </a:p>
          <a:p>
            <a:endParaRPr lang="en-US" dirty="0"/>
          </a:p>
          <a:p>
            <a:pPr marL="0" indent="0">
              <a:buNone/>
            </a:pPr>
            <a:endParaRPr lang="en-US" dirty="0"/>
          </a:p>
        </p:txBody>
      </p:sp>
    </p:spTree>
    <p:extLst>
      <p:ext uri="{BB962C8B-B14F-4D97-AF65-F5344CB8AC3E}">
        <p14:creationId xmlns:p14="http://schemas.microsoft.com/office/powerpoint/2010/main" val="2636326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p:cNvSpPr>
            <a:spLocks noGrp="1"/>
          </p:cNvSpPr>
          <p:nvPr>
            <p:ph type="ctrTitle"/>
          </p:nvPr>
        </p:nvSpPr>
        <p:spPr>
          <a:xfrm>
            <a:off x="0" y="2525414"/>
            <a:ext cx="9144000" cy="1024245"/>
          </a:xfrm>
        </p:spPr>
        <p:txBody>
          <a:bodyPr/>
          <a:lstStyle/>
          <a:p>
            <a:r>
              <a:rPr lang="en-US" dirty="0"/>
              <a:t>TD GFD Procedures</a:t>
            </a:r>
            <a:endParaRPr lang="en-US" dirty="0">
              <a:solidFill>
                <a:srgbClr val="6A737B"/>
              </a:solidFill>
            </a:endParaRPr>
          </a:p>
        </p:txBody>
      </p:sp>
    </p:spTree>
    <p:extLst>
      <p:ext uri="{BB962C8B-B14F-4D97-AF65-F5344CB8AC3E}">
        <p14:creationId xmlns:p14="http://schemas.microsoft.com/office/powerpoint/2010/main" val="4149427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When to follow TD GFD:</a:t>
            </a:r>
            <a:endParaRPr lang="en-US" sz="3200" dirty="0"/>
          </a:p>
        </p:txBody>
      </p:sp>
      <p:sp>
        <p:nvSpPr>
          <p:cNvPr id="6" name="Footer Placeholder 5"/>
          <p:cNvSpPr>
            <a:spLocks noGrp="1"/>
          </p:cNvSpPr>
          <p:nvPr>
            <p:ph type="ftr" sz="quarter" idx="3"/>
          </p:nvPr>
        </p:nvSpPr>
        <p:spPr/>
        <p:txBody>
          <a:bodyPr/>
          <a:lstStyle/>
          <a:p>
            <a:r>
              <a:rPr lang="en-US" dirty="0"/>
              <a:t>©2013 Walgreen Co. All rights reserved. Confidential and proprietary information. For internal use only.</a:t>
            </a:r>
          </a:p>
        </p:txBody>
      </p:sp>
      <p:sp>
        <p:nvSpPr>
          <p:cNvPr id="2" name="Slide Number Placeholder 1"/>
          <p:cNvSpPr>
            <a:spLocks noGrp="1"/>
          </p:cNvSpPr>
          <p:nvPr>
            <p:ph type="sldNum" sz="quarter" idx="4"/>
          </p:nvPr>
        </p:nvSpPr>
        <p:spPr/>
        <p:txBody>
          <a:bodyPr/>
          <a:lstStyle/>
          <a:p>
            <a:fld id="{569DB927-419E-B042-83CD-6E94FB32D87D}" type="slidenum">
              <a:rPr lang="en-US" smtClean="0"/>
              <a:pPr/>
              <a:t>9</a:t>
            </a:fld>
            <a:endParaRPr lang="en-US" dirty="0"/>
          </a:p>
        </p:txBody>
      </p:sp>
      <p:graphicFrame>
        <p:nvGraphicFramePr>
          <p:cNvPr id="9" name="Diagram 8"/>
          <p:cNvGraphicFramePr/>
          <p:nvPr>
            <p:extLst>
              <p:ext uri="{D42A27DB-BD31-4B8C-83A1-F6EECF244321}">
                <p14:modId xmlns:p14="http://schemas.microsoft.com/office/powerpoint/2010/main" val="1521405796"/>
              </p:ext>
            </p:extLst>
          </p:nvPr>
        </p:nvGraphicFramePr>
        <p:xfrm>
          <a:off x="120073" y="1478888"/>
          <a:ext cx="8756071" cy="47002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363266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l3KfYTkcHUmqsP_6xcv16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l3KfYTkcHUmqsP_6xcv16Q"/>
</p:tagLst>
</file>

<file path=ppt/theme/theme1.xml><?xml version="1.0" encoding="utf-8"?>
<a:theme xmlns:a="http://schemas.openxmlformats.org/drawingml/2006/main" name="1_Walgreens Theme">
  <a:themeElements>
    <a:clrScheme name="HappyHealthyColor">
      <a:dk1>
        <a:srgbClr val="000000"/>
      </a:dk1>
      <a:lt1>
        <a:srgbClr val="FFFFFF"/>
      </a:lt1>
      <a:dk2>
        <a:srgbClr val="6A737B"/>
      </a:dk2>
      <a:lt2>
        <a:srgbClr val="E1E5E8"/>
      </a:lt2>
      <a:accent1>
        <a:srgbClr val="56A0D3"/>
      </a:accent1>
      <a:accent2>
        <a:srgbClr val="7AC143"/>
      </a:accent2>
      <a:accent3>
        <a:srgbClr val="E31837"/>
      </a:accent3>
      <a:accent4>
        <a:srgbClr val="FC9D3A"/>
      </a:accent4>
      <a:accent5>
        <a:srgbClr val="B890C2"/>
      </a:accent5>
      <a:accent6>
        <a:srgbClr val="75C7B9"/>
      </a:accent6>
      <a:hlink>
        <a:srgbClr val="70CDE3"/>
      </a:hlink>
      <a:folHlink>
        <a:srgbClr val="6A73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sz="900" dirty="0" smtClean="0"/>
        </a:defPPr>
      </a:lstStyle>
      <a:style>
        <a:lnRef idx="2">
          <a:schemeClr val="dk1"/>
        </a:lnRef>
        <a:fillRef idx="1">
          <a:schemeClr val="lt1"/>
        </a:fillRef>
        <a:effectRef idx="0">
          <a:schemeClr val="dk1"/>
        </a:effectRef>
        <a:fontRef idx="minor">
          <a:schemeClr val="dk1"/>
        </a:fontRef>
      </a:style>
    </a:spDef>
    <a:lnDef>
      <a:spPr>
        <a:ln w="38100" cap="rnd"/>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defRPr dirty="0" smtClean="0"/>
        </a:defPPr>
      </a:lstStyle>
    </a:txDef>
  </a:objectDefaults>
  <a:extraClrSchemeLst/>
  <a:custClrLst>
    <a:custClr name="Secondary 9">
      <a:srgbClr val="D3CAC5"/>
    </a:custClr>
    <a:custClr name="Secondary 10">
      <a:srgbClr val="857776"/>
    </a:custClr>
    <a:custClr name="Secondary 11">
      <a:srgbClr val="A69A8E"/>
    </a:custClr>
    <a:custClr name="Secondary 12">
      <a:srgbClr val="584528"/>
    </a:custClr>
    <a:custClr name="Secondary 13">
      <a:srgbClr val="EAD57D"/>
    </a:custClr>
    <a:custClr name="Secondary 14">
      <a:srgbClr val="CCC62C"/>
    </a:custClr>
    <a:custClr name="Secondary 15">
      <a:srgbClr val="A8CC96"/>
    </a:custClr>
    <a:custClr name="Secondary 16">
      <a:srgbClr val="ABACAD"/>
    </a:custClr>
    <a:custClr name="Secondary 17">
      <a:srgbClr val="9DBCB0"/>
    </a:custClr>
    <a:custClr name="Secondary 18">
      <a:srgbClr val="7D9AAA"/>
    </a:custClr>
    <a:custClr name="Secondary 19">
      <a:srgbClr val="7A82AA"/>
    </a:custClr>
    <a:custClr name="Secondary 20">
      <a:srgbClr val="475284"/>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4389</TotalTime>
  <Words>5062</Words>
  <Application>Microsoft Office PowerPoint</Application>
  <PresentationFormat>On-screen Show (4:3)</PresentationFormat>
  <Paragraphs>406</Paragraphs>
  <Slides>28</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Lucida Grande</vt:lpstr>
      <vt:lpstr>Tahoma</vt:lpstr>
      <vt:lpstr>Wingdings</vt:lpstr>
      <vt:lpstr>1_Walgreens Theme</vt:lpstr>
      <vt:lpstr>PowerPoint Presentation</vt:lpstr>
      <vt:lpstr>Agenda</vt:lpstr>
      <vt:lpstr>Review: Validation Procedures for GFD</vt:lpstr>
      <vt:lpstr>Review: Everyone Plays a Role in GFD Process</vt:lpstr>
      <vt:lpstr>Why are we doing this?</vt:lpstr>
      <vt:lpstr>Overview TD GFD Procedures </vt:lpstr>
      <vt:lpstr>My stores will just stop filling completely, they will tell the patients they don’t carry the drug…</vt:lpstr>
      <vt:lpstr>TD GFD Procedures</vt:lpstr>
      <vt:lpstr>When to follow TD GFD:</vt:lpstr>
      <vt:lpstr>TD GFD High Level Process</vt:lpstr>
      <vt:lpstr>Checklist</vt:lpstr>
      <vt:lpstr>Checklist (cont.)</vt:lpstr>
      <vt:lpstr>Checklist (cont.)</vt:lpstr>
      <vt:lpstr>Checklist (cont.)</vt:lpstr>
      <vt:lpstr>Checklist (cont.)</vt:lpstr>
      <vt:lpstr>Patient Identification at Drop Off</vt:lpstr>
      <vt:lpstr>Review/Add Patient Comments</vt:lpstr>
      <vt:lpstr>PDMP (State Specific)</vt:lpstr>
      <vt:lpstr>Prescriber</vt:lpstr>
      <vt:lpstr>Dispensing and Selling TD Prescriptions</vt:lpstr>
      <vt:lpstr>Denied Filling of Prescription</vt:lpstr>
      <vt:lpstr>Accountability</vt:lpstr>
      <vt:lpstr>Accountability (cont.)</vt:lpstr>
      <vt:lpstr>Supporting Documents</vt:lpstr>
      <vt:lpstr>Next Steps</vt:lpstr>
      <vt:lpstr>Questions?</vt:lpstr>
      <vt:lpstr>Special Thanks!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Erin Sternickle</cp:lastModifiedBy>
  <cp:revision>289</cp:revision>
  <cp:lastPrinted>2012-12-05T15:44:19Z</cp:lastPrinted>
  <dcterms:created xsi:type="dcterms:W3CDTF">2012-10-04T18:34:14Z</dcterms:created>
  <dcterms:modified xsi:type="dcterms:W3CDTF">2022-04-29T12:07:32Z</dcterms:modified>
</cp:coreProperties>
</file>