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0" r:id="rId1"/>
  </p:sldMasterIdLst>
  <p:notesMasterIdLst>
    <p:notesMasterId r:id="rId21"/>
  </p:notesMasterIdLst>
  <p:handoutMasterIdLst>
    <p:handoutMasterId r:id="rId22"/>
  </p:handoutMasterIdLst>
  <p:sldIdLst>
    <p:sldId id="304" r:id="rId2"/>
    <p:sldId id="360" r:id="rId3"/>
    <p:sldId id="361" r:id="rId4"/>
    <p:sldId id="362" r:id="rId5"/>
    <p:sldId id="363" r:id="rId6"/>
    <p:sldId id="364" r:id="rId7"/>
    <p:sldId id="332" r:id="rId8"/>
    <p:sldId id="340" r:id="rId9"/>
    <p:sldId id="333" r:id="rId10"/>
    <p:sldId id="335" r:id="rId11"/>
    <p:sldId id="339" r:id="rId12"/>
    <p:sldId id="334" r:id="rId13"/>
    <p:sldId id="336" r:id="rId14"/>
    <p:sldId id="290" r:id="rId15"/>
    <p:sldId id="337" r:id="rId16"/>
    <p:sldId id="338" r:id="rId17"/>
    <p:sldId id="350" r:id="rId18"/>
    <p:sldId id="352" r:id="rId19"/>
    <p:sldId id="354" r:id="rId20"/>
  </p:sldIdLst>
  <p:sldSz cx="9144000" cy="6858000" type="screen4x3"/>
  <p:notesSz cx="9363075" cy="7077075"/>
  <p:defaultTex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4195">
          <p15:clr>
            <a:srgbClr val="A4A3A4"/>
          </p15:clr>
        </p15:guide>
        <p15:guide id="2" pos="3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737B"/>
    <a:srgbClr val="58595B"/>
    <a:srgbClr val="BFDF2A"/>
    <a:srgbClr val="000000"/>
    <a:srgbClr val="56A0C8"/>
    <a:srgbClr val="FEEAE7"/>
    <a:srgbClr val="B0B579"/>
    <a:srgbClr val="70CDE3"/>
    <a:srgbClr val="EB539E"/>
    <a:srgbClr val="56A0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710" autoAdjust="0"/>
  </p:normalViewPr>
  <p:slideViewPr>
    <p:cSldViewPr snapToGrid="0" snapToObjects="1">
      <p:cViewPr varScale="1">
        <p:scale>
          <a:sx n="67" d="100"/>
          <a:sy n="67" d="100"/>
        </p:scale>
        <p:origin x="1260" y="44"/>
      </p:cViewPr>
      <p:guideLst>
        <p:guide orient="horz" pos="4195"/>
        <p:guide pos="34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56406" cy="353794"/>
          </a:xfrm>
          <a:prstGeom prst="rect">
            <a:avLst/>
          </a:prstGeom>
        </p:spPr>
        <p:txBody>
          <a:bodyPr vert="horz" lIns="92809" tIns="46404" rIns="92809" bIns="46404" rtlCol="0"/>
          <a:lstStyle>
            <a:lvl1pPr algn="l">
              <a:defRPr sz="1200"/>
            </a:lvl1pPr>
          </a:lstStyle>
          <a:p>
            <a:endParaRPr lang="en-US" dirty="0"/>
          </a:p>
        </p:txBody>
      </p:sp>
      <p:sp>
        <p:nvSpPr>
          <p:cNvPr id="3" name="Date Placeholder 2"/>
          <p:cNvSpPr>
            <a:spLocks noGrp="1"/>
          </p:cNvSpPr>
          <p:nvPr>
            <p:ph type="dt" sz="quarter" idx="1"/>
          </p:nvPr>
        </p:nvSpPr>
        <p:spPr>
          <a:xfrm>
            <a:off x="5304533" y="0"/>
            <a:ext cx="4056406" cy="353794"/>
          </a:xfrm>
          <a:prstGeom prst="rect">
            <a:avLst/>
          </a:prstGeom>
        </p:spPr>
        <p:txBody>
          <a:bodyPr vert="horz" lIns="92809" tIns="46404" rIns="92809" bIns="46404" rtlCol="0"/>
          <a:lstStyle>
            <a:lvl1pPr algn="r">
              <a:defRPr sz="1200"/>
            </a:lvl1pPr>
          </a:lstStyle>
          <a:p>
            <a:fld id="{B864A38E-822A-1549-B33D-8D51FF7D0B45}" type="datetime1">
              <a:rPr lang="en-US" smtClean="0"/>
              <a:t>4/29/2022</a:t>
            </a:fld>
            <a:endParaRPr lang="en-US" dirty="0"/>
          </a:p>
        </p:txBody>
      </p:sp>
      <p:sp>
        <p:nvSpPr>
          <p:cNvPr id="4" name="Footer Placeholder 3"/>
          <p:cNvSpPr>
            <a:spLocks noGrp="1"/>
          </p:cNvSpPr>
          <p:nvPr>
            <p:ph type="ftr" sz="quarter" idx="2"/>
          </p:nvPr>
        </p:nvSpPr>
        <p:spPr>
          <a:xfrm>
            <a:off x="2" y="6722067"/>
            <a:ext cx="4056406" cy="353793"/>
          </a:xfrm>
          <a:prstGeom prst="rect">
            <a:avLst/>
          </a:prstGeom>
        </p:spPr>
        <p:txBody>
          <a:bodyPr vert="horz" lIns="92809" tIns="46404" rIns="92809" bIns="46404" rtlCol="0" anchor="b"/>
          <a:lstStyle>
            <a:lvl1pPr algn="l">
              <a:defRPr sz="1200"/>
            </a:lvl1pPr>
          </a:lstStyle>
          <a:p>
            <a:endParaRPr lang="en-US" dirty="0"/>
          </a:p>
        </p:txBody>
      </p:sp>
      <p:sp>
        <p:nvSpPr>
          <p:cNvPr id="5" name="Slide Number Placeholder 4"/>
          <p:cNvSpPr>
            <a:spLocks noGrp="1"/>
          </p:cNvSpPr>
          <p:nvPr>
            <p:ph type="sldNum" sz="quarter" idx="3"/>
          </p:nvPr>
        </p:nvSpPr>
        <p:spPr>
          <a:xfrm>
            <a:off x="5304533" y="6722067"/>
            <a:ext cx="4056406" cy="353793"/>
          </a:xfrm>
          <a:prstGeom prst="rect">
            <a:avLst/>
          </a:prstGeom>
        </p:spPr>
        <p:txBody>
          <a:bodyPr vert="horz" lIns="92809" tIns="46404" rIns="92809" bIns="46404" rtlCol="0" anchor="b"/>
          <a:lstStyle>
            <a:lvl1pPr algn="r">
              <a:defRPr sz="1200"/>
            </a:lvl1pPr>
          </a:lstStyle>
          <a:p>
            <a:fld id="{D377F8F4-48AC-1B4A-996F-65B940B5B215}" type="slidenum">
              <a:rPr lang="en-US" smtClean="0"/>
              <a:t>‹#›</a:t>
            </a:fld>
            <a:endParaRPr lang="en-US" dirty="0"/>
          </a:p>
        </p:txBody>
      </p:sp>
    </p:spTree>
    <p:extLst>
      <p:ext uri="{BB962C8B-B14F-4D97-AF65-F5344CB8AC3E}">
        <p14:creationId xmlns:p14="http://schemas.microsoft.com/office/powerpoint/2010/main" val="28950020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56406" cy="353794"/>
          </a:xfrm>
          <a:prstGeom prst="rect">
            <a:avLst/>
          </a:prstGeom>
        </p:spPr>
        <p:txBody>
          <a:bodyPr vert="horz" lIns="92809" tIns="46404" rIns="92809" bIns="46404" rtlCol="0"/>
          <a:lstStyle>
            <a:lvl1pPr algn="l">
              <a:defRPr sz="1200"/>
            </a:lvl1pPr>
          </a:lstStyle>
          <a:p>
            <a:endParaRPr lang="en-US" dirty="0"/>
          </a:p>
        </p:txBody>
      </p:sp>
      <p:sp>
        <p:nvSpPr>
          <p:cNvPr id="3" name="Date Placeholder 2"/>
          <p:cNvSpPr>
            <a:spLocks noGrp="1"/>
          </p:cNvSpPr>
          <p:nvPr>
            <p:ph type="dt" idx="1"/>
          </p:nvPr>
        </p:nvSpPr>
        <p:spPr>
          <a:xfrm>
            <a:off x="5304533" y="0"/>
            <a:ext cx="4056406" cy="353794"/>
          </a:xfrm>
          <a:prstGeom prst="rect">
            <a:avLst/>
          </a:prstGeom>
        </p:spPr>
        <p:txBody>
          <a:bodyPr vert="horz" lIns="92809" tIns="46404" rIns="92809" bIns="46404" rtlCol="0"/>
          <a:lstStyle>
            <a:lvl1pPr algn="r">
              <a:defRPr sz="1200"/>
            </a:lvl1pPr>
          </a:lstStyle>
          <a:p>
            <a:fld id="{55D533AB-1594-3E4B-BE53-609757846628}" type="datetime1">
              <a:rPr lang="en-US" smtClean="0"/>
              <a:t>4/29/2022</a:t>
            </a:fld>
            <a:endParaRPr lang="en-US" dirty="0"/>
          </a:p>
        </p:txBody>
      </p:sp>
      <p:sp>
        <p:nvSpPr>
          <p:cNvPr id="4" name="Slide Image Placeholder 3"/>
          <p:cNvSpPr>
            <a:spLocks noGrp="1" noRot="1" noChangeAspect="1"/>
          </p:cNvSpPr>
          <p:nvPr>
            <p:ph type="sldImg" idx="2"/>
          </p:nvPr>
        </p:nvSpPr>
        <p:spPr>
          <a:xfrm>
            <a:off x="2913063" y="530225"/>
            <a:ext cx="3536950" cy="2654300"/>
          </a:xfrm>
          <a:prstGeom prst="rect">
            <a:avLst/>
          </a:prstGeom>
          <a:noFill/>
          <a:ln w="12700">
            <a:solidFill>
              <a:prstClr val="black"/>
            </a:solidFill>
          </a:ln>
        </p:spPr>
        <p:txBody>
          <a:bodyPr vert="horz" lIns="92809" tIns="46404" rIns="92809" bIns="46404" rtlCol="0" anchor="ctr"/>
          <a:lstStyle/>
          <a:p>
            <a:endParaRPr lang="en-US" dirty="0"/>
          </a:p>
        </p:txBody>
      </p:sp>
      <p:sp>
        <p:nvSpPr>
          <p:cNvPr id="5" name="Notes Placeholder 4"/>
          <p:cNvSpPr>
            <a:spLocks noGrp="1"/>
          </p:cNvSpPr>
          <p:nvPr>
            <p:ph type="body" sz="quarter" idx="3"/>
          </p:nvPr>
        </p:nvSpPr>
        <p:spPr>
          <a:xfrm>
            <a:off x="936096" y="3361642"/>
            <a:ext cx="7490887" cy="3184136"/>
          </a:xfrm>
          <a:prstGeom prst="rect">
            <a:avLst/>
          </a:prstGeom>
        </p:spPr>
        <p:txBody>
          <a:bodyPr vert="horz" lIns="92809" tIns="46404" rIns="92809" bIns="464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722067"/>
            <a:ext cx="4056406" cy="353793"/>
          </a:xfrm>
          <a:prstGeom prst="rect">
            <a:avLst/>
          </a:prstGeom>
        </p:spPr>
        <p:txBody>
          <a:bodyPr vert="horz" lIns="92809" tIns="46404" rIns="92809" bIns="46404" rtlCol="0" anchor="b"/>
          <a:lstStyle>
            <a:lvl1pPr algn="l">
              <a:defRPr sz="1200"/>
            </a:lvl1pPr>
          </a:lstStyle>
          <a:p>
            <a:endParaRPr lang="en-US" dirty="0"/>
          </a:p>
        </p:txBody>
      </p:sp>
      <p:sp>
        <p:nvSpPr>
          <p:cNvPr id="7" name="Slide Number Placeholder 6"/>
          <p:cNvSpPr>
            <a:spLocks noGrp="1"/>
          </p:cNvSpPr>
          <p:nvPr>
            <p:ph type="sldNum" sz="quarter" idx="5"/>
          </p:nvPr>
        </p:nvSpPr>
        <p:spPr>
          <a:xfrm>
            <a:off x="5304533" y="6722067"/>
            <a:ext cx="4056406" cy="353793"/>
          </a:xfrm>
          <a:prstGeom prst="rect">
            <a:avLst/>
          </a:prstGeom>
        </p:spPr>
        <p:txBody>
          <a:bodyPr vert="horz" lIns="92809" tIns="46404" rIns="92809" bIns="46404" rtlCol="0" anchor="b"/>
          <a:lstStyle>
            <a:lvl1pPr algn="r">
              <a:defRPr sz="1200"/>
            </a:lvl1pPr>
          </a:lstStyle>
          <a:p>
            <a:fld id="{CFB8F118-327A-434C-836C-F94DD56341F5}" type="slidenum">
              <a:rPr lang="en-US" smtClean="0"/>
              <a:t>‹#›</a:t>
            </a:fld>
            <a:endParaRPr lang="en-US" dirty="0"/>
          </a:p>
        </p:txBody>
      </p:sp>
    </p:spTree>
    <p:extLst>
      <p:ext uri="{BB962C8B-B14F-4D97-AF65-F5344CB8AC3E}">
        <p14:creationId xmlns:p14="http://schemas.microsoft.com/office/powerpoint/2010/main" val="388440208"/>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7202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Rx Integrity was created to protect and grow Walgreens controlled substance business while transforming community pharmacy to play a greater role in the Opioid Narcotic Epidemic and protect our business against high risk prescribers.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Rx Integrity is responsible for managing, creating, and maintaining controlled substance dispensing, monitoring and reporting programs including the Good Faith Dispensing Policy, and the National Good Faith Dispensing program.  </a:t>
            </a:r>
          </a:p>
        </p:txBody>
      </p:sp>
    </p:spTree>
    <p:extLst>
      <p:ext uri="{BB962C8B-B14F-4D97-AF65-F5344CB8AC3E}">
        <p14:creationId xmlns:p14="http://schemas.microsoft.com/office/powerpoint/2010/main" val="3599907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rgbClr val="FF0000"/>
                </a:solidFill>
                <a:effectLst/>
                <a:latin typeface="+mn-lt"/>
                <a:ea typeface="+mn-ea"/>
                <a:cs typeface="+mn-cs"/>
              </a:rPr>
              <a:t>Walgreens has identified the following orders of interest that appear to be of an unusual size, unusual frequency or deviate substantially from a normal pattern.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Rx Integrity team identifies and minimizes loss of Company assets and ensures the safety, compliance and security of the ordering and dispensing of controlled substances. The Rx Integrity team will investigate and report potential violations of laws, regulations or Company policy internally and suspicious orders externally to the DEA, State Boards, and other agencies as required.  Rx Integrity currently owns, makes recommendations, and utilizes the Controlled Substance Order Monitoring System (CSOM) to manage the amount of controlled substance product that is shipped to the stores.  The CSOM system was developed to flag orders by store by drug that are above the norm or average units of each controlled substance product that is sent to stores in a 6 week rolling period.  The team reviews orders that are manipulated by the store in order to determine whether the order meets specific criteria to qualify as suspicious.  Suspicious orders are sent to the DEA and State Boards as required.</a:t>
            </a:r>
          </a:p>
          <a:p>
            <a:r>
              <a:rPr lang="en-US" sz="1200" kern="1200" dirty="0">
                <a:solidFill>
                  <a:schemeClr val="tx1"/>
                </a:solidFill>
                <a:effectLst/>
                <a:latin typeface="+mn-lt"/>
                <a:ea typeface="+mn-ea"/>
                <a:cs typeface="+mn-cs"/>
              </a:rPr>
              <a:t>The team works with various departments including Legal, Government Affairs, Logistics, Loss Prevention, IT and others to ensure company wide awareness and adhere federal/state/local laws and regulations. Rx Integrity is tasked in developing a collaborative working relationship with government, law enforcement, and industry organizations (e.g., DEA, FDA, State Boards of Pharmacy, National Retail Federation, Retail Industry Leaders Association, National Association of Drug Diversion Investigators) to drive industry leading solutions to pharmaceutical diversion.</a:t>
            </a:r>
          </a:p>
        </p:txBody>
      </p:sp>
    </p:spTree>
    <p:extLst>
      <p:ext uri="{BB962C8B-B14F-4D97-AF65-F5344CB8AC3E}">
        <p14:creationId xmlns:p14="http://schemas.microsoft.com/office/powerpoint/2010/main" val="3599907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For Hospice and Oncology patients only: </a:t>
            </a:r>
            <a:r>
              <a:rPr lang="en-US" sz="1200" b="0" i="0" u="none" strike="noStrike" kern="1200" baseline="0" dirty="0">
                <a:solidFill>
                  <a:schemeClr val="tx1"/>
                </a:solidFill>
                <a:latin typeface="+mn-lt"/>
                <a:ea typeface="+mn-ea"/>
                <a:cs typeface="+mn-cs"/>
              </a:rPr>
              <a:t>If unable to reach the prescriber, </a:t>
            </a:r>
            <a:r>
              <a:rPr lang="en-US" sz="1200" b="0" i="0" u="none" strike="noStrike" kern="1200" baseline="0" dirty="0" err="1">
                <a:solidFill>
                  <a:schemeClr val="tx1"/>
                </a:solidFill>
                <a:latin typeface="+mn-lt"/>
                <a:ea typeface="+mn-ea"/>
                <a:cs typeface="+mn-cs"/>
              </a:rPr>
              <a:t>RPh</a:t>
            </a:r>
            <a:r>
              <a:rPr lang="en-US" sz="1200" b="0" i="0" u="none" strike="noStrike" kern="1200" baseline="0" dirty="0">
                <a:solidFill>
                  <a:schemeClr val="tx1"/>
                </a:solidFill>
                <a:latin typeface="+mn-lt"/>
                <a:ea typeface="+mn-ea"/>
                <a:cs typeface="+mn-cs"/>
              </a:rPr>
              <a:t> may fill the Rx without verification by the prescriber provided the</a:t>
            </a:r>
          </a:p>
          <a:p>
            <a:r>
              <a:rPr lang="en-US" sz="1200" b="0" i="0" u="none" strike="noStrike" kern="1200" baseline="0" dirty="0">
                <a:solidFill>
                  <a:schemeClr val="tx1"/>
                </a:solidFill>
                <a:latin typeface="+mn-lt"/>
                <a:ea typeface="+mn-ea"/>
                <a:cs typeface="+mn-cs"/>
              </a:rPr>
              <a:t>elements of Good Faith Dispensing are met.</a:t>
            </a:r>
            <a:endParaRPr lang="en-US" dirty="0"/>
          </a:p>
        </p:txBody>
      </p:sp>
    </p:spTree>
    <p:extLst>
      <p:ext uri="{BB962C8B-B14F-4D97-AF65-F5344CB8AC3E}">
        <p14:creationId xmlns:p14="http://schemas.microsoft.com/office/powerpoint/2010/main" val="2421907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a:lnSpc>
                <a:spcPct val="120000"/>
              </a:lnSpc>
              <a:spcBef>
                <a:spcPts val="0"/>
              </a:spcBef>
              <a:buNone/>
            </a:pPr>
            <a:r>
              <a:rPr lang="en-US" sz="1800" b="1" dirty="0"/>
              <a:t>Refusal message</a:t>
            </a:r>
            <a:r>
              <a:rPr lang="en-US" sz="1800" dirty="0"/>
              <a:t>: </a:t>
            </a:r>
            <a:r>
              <a:rPr lang="en-US" dirty="0"/>
              <a:t>“Walgreens is working hard to ensure the appropriate dispensing of certain pain medications. Based on my clinical review and professional judgment, this prescription does not meet the requirements we have put in place for dispensing these medications. Therefore, we cannot fill this prescription in good faith at this or </a:t>
            </a:r>
            <a:r>
              <a:rPr lang="en-US" u="sng" dirty="0"/>
              <a:t>any</a:t>
            </a:r>
            <a:r>
              <a:rPr lang="en-US" dirty="0"/>
              <a:t> Walgreens. I apologize for any inconvenience.”</a:t>
            </a:r>
          </a:p>
          <a:p>
            <a:pPr marL="0" indent="0">
              <a:buNone/>
            </a:pPr>
            <a:endParaRPr lang="en-US" sz="1800" dirty="0"/>
          </a:p>
          <a:p>
            <a:endParaRPr lang="en-US" dirty="0"/>
          </a:p>
        </p:txBody>
      </p:sp>
    </p:spTree>
    <p:extLst>
      <p:ext uri="{BB962C8B-B14F-4D97-AF65-F5344CB8AC3E}">
        <p14:creationId xmlns:p14="http://schemas.microsoft.com/office/powerpoint/2010/main" val="2421907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03774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descr="Walgreens_CornerOfLockup_4c.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37198" y="5950144"/>
            <a:ext cx="1947672" cy="556870"/>
          </a:xfrm>
          <a:prstGeom prst="rect">
            <a:avLst/>
          </a:prstGeom>
        </p:spPr>
      </p:pic>
      <p:pic>
        <p:nvPicPr>
          <p:cNvPr id="7" name="Picture 6"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34"/>
            <a:ext cx="785520" cy="824191"/>
          </a:xfrm>
          <a:prstGeom prst="rect">
            <a:avLst/>
          </a:prstGeom>
        </p:spPr>
      </p:pic>
      <p:sp>
        <p:nvSpPr>
          <p:cNvPr id="8"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a:solidFill>
                  <a:srgbClr val="6A737B"/>
                </a:solidFill>
              </a:rPr>
              <a:t>Title of Presentation</a:t>
            </a:r>
            <a:endParaRPr lang="en-US" dirty="0"/>
          </a:p>
        </p:txBody>
      </p:sp>
      <p:sp>
        <p:nvSpPr>
          <p:cNvPr id="9"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sp>
        <p:nvSpPr>
          <p:cNvPr id="12" name="Footer Placeholder 1"/>
          <p:cNvSpPr>
            <a:spLocks noGrp="1"/>
          </p:cNvSpPr>
          <p:nvPr>
            <p:ph type="ftr" sz="quarter" idx="11"/>
          </p:nvPr>
        </p:nvSpPr>
        <p:spPr>
          <a:xfrm>
            <a:off x="1259694" y="6283205"/>
            <a:ext cx="4843497" cy="365125"/>
          </a:xfrm>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a:t>©2013 Walgreen Co. All rights reserved. Confidential and proprietary information. For internal use only.</a:t>
            </a:r>
          </a:p>
        </p:txBody>
      </p:sp>
    </p:spTree>
    <p:extLst>
      <p:ext uri="{BB962C8B-B14F-4D97-AF65-F5344CB8AC3E}">
        <p14:creationId xmlns:p14="http://schemas.microsoft.com/office/powerpoint/2010/main" val="48764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5"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7"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858016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lIns="0" tIns="0" rIns="0" bIns="0" rtlCol="0" anchor="ctr">
            <a:normAutofit/>
          </a:bodyPr>
          <a:lstStyle>
            <a:lvl1pPr>
              <a:defRPr lang="en-US">
                <a:solidFill>
                  <a:schemeClr val="tx2"/>
                </a:solidFill>
              </a:defRPr>
            </a:lvl1pPr>
          </a:lstStyle>
          <a:p>
            <a:pPr lvl="0" algn="l" defTabSz="457200"/>
            <a:r>
              <a:rPr lang="en-US" dirty="0"/>
              <a:t>Click to edit Master title style</a:t>
            </a:r>
          </a:p>
        </p:txBody>
      </p:sp>
      <p:sp>
        <p:nvSpPr>
          <p:cNvPr id="3" name="Picture Placeholder 2"/>
          <p:cNvSpPr>
            <a:spLocks noGrp="1"/>
          </p:cNvSpPr>
          <p:nvPr>
            <p:ph type="pic" idx="1"/>
          </p:nvPr>
        </p:nvSpPr>
        <p:spPr>
          <a:xfrm>
            <a:off x="1792288" y="1588957"/>
            <a:ext cx="5486400" cy="3138618"/>
          </a:xfrm>
        </p:spPr>
        <p:txBody>
          <a:bodyPr>
            <a:normAutofit/>
          </a:bodyPr>
          <a:lstStyle>
            <a:lvl1pPr marL="0" indent="0">
              <a:buNone/>
              <a:defRPr sz="26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Title Placeholder 1"/>
          <p:cNvSpPr txBox="1">
            <a:spLocks/>
          </p:cNvSpPr>
          <p:nvPr userDrawn="1"/>
        </p:nvSpPr>
        <p:spPr>
          <a:xfrm>
            <a:off x="550920" y="180753"/>
            <a:ext cx="8135880" cy="861934"/>
          </a:xfrm>
          <a:prstGeom prst="rect">
            <a:avLst/>
          </a:prstGeom>
        </p:spPr>
        <p:txBody>
          <a:bodyPr vert="horz" lIns="0" tIns="0" rIns="0" bIns="0" rtlCol="0" anchor="ctr">
            <a:normAutofit/>
          </a:bodyPr>
          <a:lstStyle>
            <a:lvl1pPr algn="ctr" defTabSz="914400" rtl="0" eaLnBrk="1" latinLnBrk="0" hangingPunct="1">
              <a:spcBef>
                <a:spcPct val="0"/>
              </a:spcBef>
              <a:buNone/>
              <a:defRPr lang="en-US" sz="2400" kern="1200" baseline="0">
                <a:solidFill>
                  <a:schemeClr val="bg1"/>
                </a:solidFill>
                <a:latin typeface="Arial"/>
                <a:ea typeface="+mj-ea"/>
                <a:cs typeface="Arial"/>
              </a:defRPr>
            </a:lvl1pPr>
          </a:lstStyle>
          <a:p>
            <a:pPr algn="l" defTabSz="457200"/>
            <a:r>
              <a:rPr lang="en-US" dirty="0"/>
              <a:t>Type key insight here using sentence case</a:t>
            </a:r>
          </a:p>
        </p:txBody>
      </p:sp>
      <p:sp>
        <p:nvSpPr>
          <p:cNvPr id="9"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10"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1869602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550920" y="1131757"/>
            <a:ext cx="8143351" cy="427222"/>
          </a:xfrm>
        </p:spPr>
        <p:txBody>
          <a:bodyPr vert="horz" lIns="0" tIns="0" rIns="0" bIns="0" rtlCol="0" anchor="b">
            <a:normAutofit/>
          </a:bodyPr>
          <a:lstStyle>
            <a:lvl1pPr>
              <a:defRPr lang="en-US" b="1" dirty="0" smtClean="0">
                <a:solidFill>
                  <a:schemeClr val="tx2"/>
                </a:solidFill>
              </a:defRPr>
            </a:lvl1pPr>
          </a:lstStyle>
          <a:p>
            <a:pPr lvl="0"/>
            <a:r>
              <a:rPr lang="en-US" dirty="0"/>
              <a:t>Type chart header / label here</a:t>
            </a:r>
          </a:p>
        </p:txBody>
      </p:sp>
      <p:sp>
        <p:nvSpPr>
          <p:cNvPr id="11"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solidFill>
                  <a:schemeClr val="accent1"/>
                </a:solidFill>
              </a:defRPr>
            </a:lvl1pPr>
          </a:lstStyle>
          <a:p>
            <a:pPr lvl="0" algn="l" defTabSz="457200"/>
            <a:r>
              <a:rPr lang="en-US" dirty="0"/>
              <a:t>Type key insight here using sentence case</a:t>
            </a:r>
          </a:p>
        </p:txBody>
      </p:sp>
      <p:sp>
        <p:nvSpPr>
          <p:cNvPr id="8" name="Text Placeholder 2"/>
          <p:cNvSpPr>
            <a:spLocks noGrp="1"/>
          </p:cNvSpPr>
          <p:nvPr>
            <p:ph idx="1"/>
          </p:nvPr>
        </p:nvSpPr>
        <p:spPr>
          <a:xfrm>
            <a:off x="550920" y="1679708"/>
            <a:ext cx="8135880" cy="4402591"/>
          </a:xfrm>
          <a:prstGeom prst="rect">
            <a:avLst/>
          </a:prstGeom>
        </p:spPr>
        <p:txBody>
          <a:bodyPr vert="horz" lIns="0" tIns="0" rIns="0" bIns="0" rtlCol="0">
            <a:normAutofit/>
          </a:bodyPr>
          <a:lstStyle>
            <a:lvl2pPr>
              <a:defRPr sz="2200">
                <a:solidFill>
                  <a:schemeClr val="tx2"/>
                </a:solidFill>
              </a:defRPr>
            </a:lvl2pPr>
            <a:lvl3pPr>
              <a:defRPr sz="2000">
                <a:solidFill>
                  <a:schemeClr val="tx2"/>
                </a:solidFill>
              </a:defRPr>
            </a:lvl3pPr>
            <a:lvl4pPr marL="731520" indent="-182880">
              <a:buFont typeface="Lucida Grande"/>
              <a:buChar char="»"/>
              <a:defRPr sz="1800">
                <a:solidFill>
                  <a:schemeClr val="tx2"/>
                </a:solidFill>
              </a:defRPr>
            </a:lvl4pPr>
            <a:lvl5pPr marL="960120" indent="-228600">
              <a:buFont typeface="Arial"/>
              <a:buChar char="•"/>
              <a:defRPr>
                <a:solidFill>
                  <a:schemeClr val="tx2"/>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pic>
        <p:nvPicPr>
          <p:cNvPr id="10" name="Picture 9" descr="Walgreens_Corner-W-Flag_Red-Gradient_4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3620" y="6400800"/>
            <a:ext cx="327660" cy="343792"/>
          </a:xfrm>
          <a:prstGeom prst="rect">
            <a:avLst/>
          </a:prstGeom>
        </p:spPr>
      </p:pic>
      <p:sp>
        <p:nvSpPr>
          <p:cNvPr id="14"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1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269218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6" name="Picture 5"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55978" y="5844760"/>
            <a:ext cx="2030626" cy="449082"/>
          </a:xfrm>
          <a:prstGeom prst="rect">
            <a:avLst/>
          </a:prstGeom>
        </p:spPr>
      </p:pic>
      <p:sp>
        <p:nvSpPr>
          <p:cNvPr id="8" name="Title 1"/>
          <p:cNvSpPr>
            <a:spLocks noGrp="1"/>
          </p:cNvSpPr>
          <p:nvPr>
            <p:ph type="ctrTitle"/>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a:t>Click to edit Master title style</a:t>
            </a:r>
          </a:p>
        </p:txBody>
      </p:sp>
      <p:sp>
        <p:nvSpPr>
          <p:cNvPr id="9"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pic>
        <p:nvPicPr>
          <p:cNvPr id="10" name="Picture 9"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34"/>
            <a:ext cx="785520" cy="824191"/>
          </a:xfrm>
          <a:prstGeom prst="rect">
            <a:avLst/>
          </a:prstGeom>
        </p:spPr>
      </p:pic>
      <p:sp>
        <p:nvSpPr>
          <p:cNvPr id="2" name="Footer Placeholder 1"/>
          <p:cNvSpPr>
            <a:spLocks noGrp="1"/>
          </p:cNvSpPr>
          <p:nvPr>
            <p:ph type="ftr" sz="quarter" idx="11"/>
          </p:nvPr>
        </p:nvSpPr>
        <p:spPr>
          <a:xfrm>
            <a:off x="1259695" y="6283205"/>
            <a:ext cx="4892816" cy="365125"/>
          </a:xfrm>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a:t>©2013 Walgreen Co. All rights reserved. Confidential and proprietary information. For internal use only.</a:t>
            </a:r>
          </a:p>
        </p:txBody>
      </p:sp>
    </p:spTree>
    <p:extLst>
      <p:ext uri="{BB962C8B-B14F-4D97-AF65-F5344CB8AC3E}">
        <p14:creationId xmlns:p14="http://schemas.microsoft.com/office/powerpoint/2010/main" val="5572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pic>
        <p:nvPicPr>
          <p:cNvPr id="5" name="Picture 4" descr="RIGHT_SP_BUI_LockU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48796" y="5789122"/>
            <a:ext cx="4553712" cy="457200"/>
          </a:xfrm>
          <a:prstGeom prst="rect">
            <a:avLst/>
          </a:prstGeom>
        </p:spPr>
      </p:pic>
      <p:pic>
        <p:nvPicPr>
          <p:cNvPr id="6" name="Picture 5" descr="542_corp_background_out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a:solidFill>
                  <a:srgbClr val="6A737B"/>
                </a:solidFill>
              </a:rPr>
              <a:t>Title Slide for Walgreens Entities that Have “Walgreens” in the Logo</a:t>
            </a:r>
            <a:endParaRPr lang="en-US" dirty="0"/>
          </a:p>
        </p:txBody>
      </p:sp>
      <p:sp>
        <p:nvSpPr>
          <p:cNvPr id="8"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pic>
        <p:nvPicPr>
          <p:cNvPr id="9" name="Picture 8"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34"/>
            <a:ext cx="785520" cy="824191"/>
          </a:xfrm>
          <a:prstGeom prst="rect">
            <a:avLst/>
          </a:prstGeom>
        </p:spPr>
      </p:pic>
      <p:sp>
        <p:nvSpPr>
          <p:cNvPr id="2" name="Footer Placeholder 1"/>
          <p:cNvSpPr>
            <a:spLocks noGrp="1"/>
          </p:cNvSpPr>
          <p:nvPr>
            <p:ph type="ftr" sz="quarter" idx="11"/>
          </p:nvPr>
        </p:nvSpPr>
        <p:spPr>
          <a:xfrm>
            <a:off x="1296685" y="5876348"/>
            <a:ext cx="3891816" cy="365125"/>
          </a:xfrm>
        </p:spPr>
        <p:txBody>
          <a:bodyPr/>
          <a:lstStyle>
            <a:lvl1pPr marL="0" marR="0" indent="0" algn="l" defTabSz="457200" rtl="0" eaLnBrk="0" fontAlgn="base" latinLnBrk="0" hangingPunct="0">
              <a:lnSpc>
                <a:spcPct val="95000"/>
              </a:lnSpc>
              <a:spcBef>
                <a:spcPts val="0"/>
              </a:spcBef>
              <a:spcAft>
                <a:spcPct val="0"/>
              </a:spcAft>
              <a:buClr>
                <a:srgbClr val="004C84"/>
              </a:buClr>
              <a:buSzTx/>
              <a:buFont typeface="Arial" charset="0"/>
              <a:buNone/>
              <a:tabLst/>
              <a:defRPr/>
            </a:lvl1pPr>
          </a:lstStyle>
          <a:p>
            <a:r>
              <a:rPr lang="en-US" dirty="0"/>
              <a:t>©2013 Walgreen Co. All rights reserved. </a:t>
            </a:r>
          </a:p>
          <a:p>
            <a:r>
              <a:rPr lang="en-US" dirty="0"/>
              <a:t>Confidential and proprietary information. For internal use only.</a:t>
            </a:r>
          </a:p>
        </p:txBody>
      </p:sp>
    </p:spTree>
    <p:extLst>
      <p:ext uri="{BB962C8B-B14F-4D97-AF65-F5344CB8AC3E}">
        <p14:creationId xmlns:p14="http://schemas.microsoft.com/office/powerpoint/2010/main" val="212177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ue divider">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a:t>Section Divider Slide</a:t>
            </a:r>
          </a:p>
        </p:txBody>
      </p:sp>
    </p:spTree>
    <p:extLst>
      <p:ext uri="{BB962C8B-B14F-4D97-AF65-F5344CB8AC3E}">
        <p14:creationId xmlns:p14="http://schemas.microsoft.com/office/powerpoint/2010/main" val="3888438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Green divider">
    <p:spTree>
      <p:nvGrpSpPr>
        <p:cNvPr id="1" name=""/>
        <p:cNvGrpSpPr/>
        <p:nvPr/>
      </p:nvGrpSpPr>
      <p:grpSpPr>
        <a:xfrm>
          <a:off x="0" y="0"/>
          <a:ext cx="0" cy="0"/>
          <a:chOff x="0" y="0"/>
          <a:chExt cx="0" cy="0"/>
        </a:xfrm>
      </p:grpSpPr>
      <p:pic>
        <p:nvPicPr>
          <p:cNvPr id="5" name="Picture 4" descr="368-green_corp_bckgr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a:t>Section Divider Slide</a:t>
            </a:r>
          </a:p>
        </p:txBody>
      </p:sp>
    </p:spTree>
    <p:extLst>
      <p:ext uri="{BB962C8B-B14F-4D97-AF65-F5344CB8AC3E}">
        <p14:creationId xmlns:p14="http://schemas.microsoft.com/office/powerpoint/2010/main" val="371341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Orange divider">
    <p:spTree>
      <p:nvGrpSpPr>
        <p:cNvPr id="1" name=""/>
        <p:cNvGrpSpPr/>
        <p:nvPr/>
      </p:nvGrpSpPr>
      <p:grpSpPr>
        <a:xfrm>
          <a:off x="0" y="0"/>
          <a:ext cx="0" cy="0"/>
          <a:chOff x="0" y="0"/>
          <a:chExt cx="0" cy="0"/>
        </a:xfrm>
      </p:grpSpPr>
      <p:pic>
        <p:nvPicPr>
          <p:cNvPr id="5" name="Picture 4" descr="716-orange_corp_bckgr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a:t>Section Divider Slide</a:t>
            </a:r>
          </a:p>
        </p:txBody>
      </p:sp>
    </p:spTree>
    <p:extLst>
      <p:ext uri="{BB962C8B-B14F-4D97-AF65-F5344CB8AC3E}">
        <p14:creationId xmlns:p14="http://schemas.microsoft.com/office/powerpoint/2010/main" val="229222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6" name="Text Placeholder 2"/>
          <p:cNvSpPr>
            <a:spLocks noGrp="1"/>
          </p:cNvSpPr>
          <p:nvPr>
            <p:ph idx="1"/>
          </p:nvPr>
        </p:nvSpPr>
        <p:spPr>
          <a:xfrm>
            <a:off x="550920" y="1409706"/>
            <a:ext cx="8135880" cy="4706614"/>
          </a:xfrm>
          <a:prstGeom prst="rect">
            <a:avLst/>
          </a:prstGeom>
        </p:spPr>
        <p:txBody>
          <a:bodyPr vert="horz" lIns="0" tIns="0" rIns="0" bIns="0" rtlCol="0">
            <a:normAutofit/>
          </a:bodyPr>
          <a:lstStyle>
            <a:lvl2pPr>
              <a:defRPr>
                <a:solidFill>
                  <a:srgbClr val="6A737B"/>
                </a:solidFill>
              </a:defRPr>
            </a:lvl2pPr>
            <a:lvl3pPr>
              <a:defRPr>
                <a:solidFill>
                  <a:srgbClr val="6A737B"/>
                </a:solidFill>
              </a:defRPr>
            </a:lvl3pPr>
            <a:lvl4pPr>
              <a:defRPr>
                <a:solidFill>
                  <a:srgbClr val="6A737B"/>
                </a:solidFill>
              </a:defRPr>
            </a:lvl4pPr>
            <a:lvl5pPr>
              <a:defRPr>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7"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8"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2855895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plit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50918" y="1422400"/>
            <a:ext cx="3944881" cy="4703763"/>
          </a:xfrm>
        </p:spPr>
        <p:txBody>
          <a:bodyPr vert="horz" lIns="0" tIns="0" rIns="0" bIns="0" rtlCol="0">
            <a:normAutofit/>
          </a:bodyPr>
          <a:lstStyle>
            <a:lvl1pPr>
              <a:defRPr lang="en-US" sz="2000" smtClean="0"/>
            </a:lvl1pPr>
            <a:lvl2pPr marL="228600" indent="-228600">
              <a:buFont typeface="Arial"/>
              <a:buChar cha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4" name="Content Placeholder 3"/>
          <p:cNvSpPr>
            <a:spLocks noGrp="1"/>
          </p:cNvSpPr>
          <p:nvPr>
            <p:ph sz="half" idx="2" hasCustomPrompt="1"/>
          </p:nvPr>
        </p:nvSpPr>
        <p:spPr>
          <a:xfrm>
            <a:off x="4648200" y="1422400"/>
            <a:ext cx="4038600" cy="4703763"/>
          </a:xfrm>
        </p:spPr>
        <p:txBody>
          <a:bodyPr vert="horz" lIns="0" tIns="0" rIns="0" bIns="0" rtlCol="0">
            <a:normAutofit/>
          </a:bodyPr>
          <a:lstStyle>
            <a:lvl1pPr>
              <a:defRPr lang="en-US" sz="2000" smtClean="0"/>
            </a:lvl1pPr>
            <a:lvl2pP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8"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7"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9"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3680047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plit 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50918" y="1416931"/>
            <a:ext cx="3946470" cy="323667"/>
          </a:xfrm>
        </p:spPr>
        <p:txBody>
          <a:bodyPr anchor="b">
            <a:normAutofit/>
          </a:bodyPr>
          <a:lstStyle>
            <a:lvl1pPr marL="0" indent="0">
              <a:buNone/>
              <a:defRPr sz="2200" b="1">
                <a:solidFill>
                  <a:srgbClr val="6A73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Type content header here</a:t>
            </a:r>
          </a:p>
        </p:txBody>
      </p:sp>
      <p:sp>
        <p:nvSpPr>
          <p:cNvPr id="5" name="Text Placeholder 4"/>
          <p:cNvSpPr>
            <a:spLocks noGrp="1"/>
          </p:cNvSpPr>
          <p:nvPr>
            <p:ph type="body" sz="quarter" idx="3" hasCustomPrompt="1"/>
          </p:nvPr>
        </p:nvSpPr>
        <p:spPr>
          <a:xfrm>
            <a:off x="4645025" y="1416931"/>
            <a:ext cx="4041775" cy="323667"/>
          </a:xfrm>
        </p:spPr>
        <p:txBody>
          <a:bodyPr anchor="b">
            <a:normAutofit/>
          </a:bodyPr>
          <a:lstStyle>
            <a:lvl1pPr marL="0" indent="0">
              <a:buNone/>
              <a:defRPr sz="2200" b="1">
                <a:solidFill>
                  <a:srgbClr val="6A73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Type content header here</a:t>
            </a:r>
          </a:p>
        </p:txBody>
      </p:sp>
      <p:sp>
        <p:nvSpPr>
          <p:cNvPr id="10"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11" name="Content Placeholder 2"/>
          <p:cNvSpPr>
            <a:spLocks noGrp="1"/>
          </p:cNvSpPr>
          <p:nvPr>
            <p:ph sz="half" idx="12" hasCustomPrompt="1"/>
          </p:nvPr>
        </p:nvSpPr>
        <p:spPr>
          <a:xfrm>
            <a:off x="550918" y="1820338"/>
            <a:ext cx="3944881" cy="4317995"/>
          </a:xfrm>
        </p:spPr>
        <p:txBody>
          <a:bodyPr vert="horz" lIns="0" tIns="0" rIns="0" bIns="0" rtlCol="0">
            <a:normAutofit/>
          </a:bodyPr>
          <a:lstStyle>
            <a:lvl1pPr>
              <a:defRPr lang="en-US" sz="2000" smtClean="0"/>
            </a:lvl1pPr>
            <a:lvl2pPr marL="342900" indent="-342900">
              <a:buFont typeface="Arial"/>
              <a:buChar cha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12" name="Content Placeholder 3"/>
          <p:cNvSpPr>
            <a:spLocks noGrp="1"/>
          </p:cNvSpPr>
          <p:nvPr>
            <p:ph sz="half" idx="2" hasCustomPrompt="1"/>
          </p:nvPr>
        </p:nvSpPr>
        <p:spPr>
          <a:xfrm>
            <a:off x="4648200" y="1820338"/>
            <a:ext cx="4038600" cy="4317995"/>
          </a:xfrm>
        </p:spPr>
        <p:txBody>
          <a:bodyPr vert="horz" lIns="0" tIns="0" rIns="0" bIns="0" rtlCol="0">
            <a:normAutofit/>
          </a:bodyPr>
          <a:lstStyle>
            <a:lvl1pPr>
              <a:defRPr lang="en-US" sz="2000" smtClean="0"/>
            </a:lvl1pPr>
            <a:lvl2pP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9" name="Footer Placeholder 3"/>
          <p:cNvSpPr>
            <a:spLocks noGrp="1"/>
          </p:cNvSpPr>
          <p:nvPr>
            <p:ph type="ftr" sz="quarter" idx="1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13"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3602524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1143000"/>
          </a:xfrm>
          <a:prstGeom prst="rect">
            <a:avLst/>
          </a:prstGeom>
        </p:spPr>
      </p:pic>
      <p:sp>
        <p:nvSpPr>
          <p:cNvPr id="3" name="Text Placeholder 2"/>
          <p:cNvSpPr>
            <a:spLocks noGrp="1"/>
          </p:cNvSpPr>
          <p:nvPr userDrawn="1">
            <p:ph type="body" idx="1"/>
          </p:nvPr>
        </p:nvSpPr>
        <p:spPr>
          <a:xfrm>
            <a:off x="550920" y="1409706"/>
            <a:ext cx="8135880" cy="4706614"/>
          </a:xfrm>
          <a:prstGeom prst="rect">
            <a:avLst/>
          </a:prstGeom>
        </p:spPr>
        <p:txBody>
          <a:bodyPr vert="horz" lIns="0" tIns="0" rIns="0" bIns="0" rtlCol="0">
            <a:normAutofit/>
          </a:body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14" name="Title Placeholder 1"/>
          <p:cNvSpPr>
            <a:spLocks noGrp="1"/>
          </p:cNvSpPr>
          <p:nvPr userDrawn="1">
            <p:ph type="title"/>
          </p:nvPr>
        </p:nvSpPr>
        <p:spPr>
          <a:xfrm>
            <a:off x="550920" y="1680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pic>
        <p:nvPicPr>
          <p:cNvPr id="9" name="Picture 8" descr="Walgreens_Corner-W-Flag_Red-Gradient_4c.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553620" y="6400800"/>
            <a:ext cx="327660" cy="343792"/>
          </a:xfrm>
          <a:prstGeom prst="rect">
            <a:avLst/>
          </a:prstGeom>
        </p:spPr>
      </p:pic>
      <p:sp>
        <p:nvSpPr>
          <p:cNvPr id="4" name="Footer Placeholder 3"/>
          <p:cNvSpPr>
            <a:spLocks noGrp="1"/>
          </p:cNvSpPr>
          <p:nvPr>
            <p:ph type="ftr" sz="quarter" idx="3"/>
          </p:nvPr>
        </p:nvSpPr>
        <p:spPr>
          <a:xfrm>
            <a:off x="852804" y="6406495"/>
            <a:ext cx="5114765"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2945915662"/>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0" r:id="rId4"/>
    <p:sldLayoutId id="2147483831" r:id="rId5"/>
    <p:sldLayoutId id="2147483832" r:id="rId6"/>
    <p:sldLayoutId id="2147483791" r:id="rId7"/>
    <p:sldLayoutId id="2147483792" r:id="rId8"/>
    <p:sldLayoutId id="2147483793" r:id="rId9"/>
    <p:sldLayoutId id="2147483794" r:id="rId10"/>
    <p:sldLayoutId id="2147483798" r:id="rId11"/>
    <p:sldLayoutId id="2147483795" r:id="rId12"/>
  </p:sldLayoutIdLst>
  <p:hf hdr="0" dt="0"/>
  <p:txStyles>
    <p:titleStyle>
      <a:lvl1pPr algn="l" defTabSz="914400" rtl="0" eaLnBrk="1" latinLnBrk="0" hangingPunct="1">
        <a:spcBef>
          <a:spcPct val="0"/>
        </a:spcBef>
        <a:buNone/>
        <a:defRPr lang="en-US" sz="2600" kern="1200" baseline="0">
          <a:solidFill>
            <a:schemeClr val="bg1"/>
          </a:solidFill>
          <a:latin typeface="Arial"/>
          <a:ea typeface="+mj-ea"/>
          <a:cs typeface="Arial"/>
        </a:defRPr>
      </a:lvl1pPr>
    </p:titleStyle>
    <p:bodyStyle>
      <a:lvl1pPr marL="0" indent="0" algn="l" defTabSz="914400" rtl="0" eaLnBrk="1" latinLnBrk="0" hangingPunct="1">
        <a:lnSpc>
          <a:spcPct val="90000"/>
        </a:lnSpc>
        <a:spcBef>
          <a:spcPts val="528"/>
        </a:spcBef>
        <a:buFont typeface="Arial" pitchFamily="34" charset="0"/>
        <a:buNone/>
        <a:defRPr lang="en-US" sz="2200" kern="1200" smtClean="0">
          <a:solidFill>
            <a:srgbClr val="58595B"/>
          </a:solidFill>
          <a:latin typeface="Arial"/>
          <a:ea typeface="+mn-ea"/>
          <a:cs typeface="Arial"/>
        </a:defRPr>
      </a:lvl1pPr>
      <a:lvl2pPr marL="228600" indent="-228600" algn="l" defTabSz="914400" rtl="0" eaLnBrk="1" latinLnBrk="0" hangingPunct="1">
        <a:lnSpc>
          <a:spcPts val="2600"/>
        </a:lnSpc>
        <a:spcBef>
          <a:spcPts val="525"/>
        </a:spcBef>
        <a:buFont typeface="Arial"/>
        <a:buChar char="•"/>
        <a:defRPr lang="en-US" sz="2200" kern="1200" smtClean="0">
          <a:solidFill>
            <a:schemeClr val="tx2"/>
          </a:solidFill>
          <a:latin typeface="Arial"/>
          <a:ea typeface="+mn-ea"/>
          <a:cs typeface="Arial"/>
        </a:defRPr>
      </a:lvl2pPr>
      <a:lvl3pPr marL="548640" indent="-182880" algn="l" defTabSz="914400" rtl="0" eaLnBrk="1" latinLnBrk="0" hangingPunct="1">
        <a:lnSpc>
          <a:spcPts val="2400"/>
        </a:lnSpc>
        <a:spcBef>
          <a:spcPts val="525"/>
        </a:spcBef>
        <a:buFont typeface="Arial" pitchFamily="34" charset="0"/>
        <a:buChar char="̶"/>
        <a:defRPr lang="en-US" sz="2000" kern="1200" smtClean="0">
          <a:solidFill>
            <a:schemeClr val="tx2"/>
          </a:solidFill>
          <a:latin typeface="Arial"/>
          <a:ea typeface="+mn-ea"/>
          <a:cs typeface="Arial"/>
        </a:defRPr>
      </a:lvl3pPr>
      <a:lvl4pPr marL="731520" indent="-182880" algn="l" defTabSz="914400" rtl="0" eaLnBrk="1" latinLnBrk="0" hangingPunct="1">
        <a:lnSpc>
          <a:spcPts val="2200"/>
        </a:lnSpc>
        <a:spcBef>
          <a:spcPts val="525"/>
        </a:spcBef>
        <a:buFont typeface="Lucida Grande"/>
        <a:buChar char="»"/>
        <a:defRPr lang="en-US" sz="1800" kern="1200" smtClean="0">
          <a:solidFill>
            <a:schemeClr val="tx2"/>
          </a:solidFill>
          <a:latin typeface="Arial"/>
          <a:ea typeface="+mn-ea"/>
          <a:cs typeface="Arial"/>
        </a:defRPr>
      </a:lvl4pPr>
      <a:lvl5pPr marL="960120" indent="-228600" algn="l" defTabSz="914400" rtl="0" eaLnBrk="1" latinLnBrk="0" hangingPunct="1">
        <a:lnSpc>
          <a:spcPts val="2000"/>
        </a:lnSpc>
        <a:spcBef>
          <a:spcPts val="525"/>
        </a:spcBef>
        <a:buFont typeface="Arial"/>
        <a:buChar char="•"/>
        <a:defRPr lang="en-US" sz="1600" kern="1200">
          <a:solidFill>
            <a:schemeClr val="tx2"/>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1933" y="3289953"/>
            <a:ext cx="7662937" cy="1024245"/>
          </a:xfrm>
        </p:spPr>
        <p:txBody>
          <a:bodyPr/>
          <a:lstStyle/>
          <a:p>
            <a:r>
              <a:rPr lang="en-US" sz="3100" dirty="0">
                <a:solidFill>
                  <a:srgbClr val="6A737B"/>
                </a:solidFill>
              </a:rPr>
              <a:t>New Mexico Controlled Substance Trends</a:t>
            </a:r>
            <a:endParaRPr lang="en-US" sz="3100" dirty="0"/>
          </a:p>
        </p:txBody>
      </p:sp>
      <p:sp>
        <p:nvSpPr>
          <p:cNvPr id="6" name="Text Placeholder 5"/>
          <p:cNvSpPr>
            <a:spLocks noGrp="1"/>
          </p:cNvSpPr>
          <p:nvPr>
            <p:ph type="body" sz="quarter" idx="10"/>
          </p:nvPr>
        </p:nvSpPr>
        <p:spPr>
          <a:xfrm>
            <a:off x="1355978" y="4707619"/>
            <a:ext cx="7128892" cy="1151626"/>
          </a:xfrm>
        </p:spPr>
        <p:txBody>
          <a:bodyPr/>
          <a:lstStyle/>
          <a:p>
            <a:endParaRPr lang="en-US" dirty="0"/>
          </a:p>
          <a:p>
            <a:pPr algn="r"/>
            <a:r>
              <a:rPr lang="en-US" dirty="0"/>
              <a:t>Tasha Polster</a:t>
            </a:r>
          </a:p>
          <a:p>
            <a:pPr algn="r"/>
            <a:r>
              <a:rPr lang="en-US" dirty="0"/>
              <a:t>5/22/2013</a:t>
            </a:r>
          </a:p>
        </p:txBody>
      </p:sp>
      <p:sp>
        <p:nvSpPr>
          <p:cNvPr id="3" name="Footer Placeholder 2"/>
          <p:cNvSpPr>
            <a:spLocks noGrp="1"/>
          </p:cNvSpPr>
          <p:nvPr>
            <p:ph type="ftr" sz="quarter" idx="11"/>
          </p:nvPr>
        </p:nvSpPr>
        <p:spPr/>
        <p:txBody>
          <a:bodyPr/>
          <a:lstStyle/>
          <a:p>
            <a:r>
              <a:rPr lang="en-US" dirty="0"/>
              <a:t>©2013 Walgreen Co. All rights reserved. Confidential and proprietary information. For internal use only.</a:t>
            </a:r>
          </a:p>
        </p:txBody>
      </p:sp>
    </p:spTree>
    <p:extLst>
      <p:ext uri="{BB962C8B-B14F-4D97-AF65-F5344CB8AC3E}">
        <p14:creationId xmlns:p14="http://schemas.microsoft.com/office/powerpoint/2010/main" val="245041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Rate of controlled Rx dispensing</a:t>
            </a:r>
          </a:p>
        </p:txBody>
      </p:sp>
      <p:sp>
        <p:nvSpPr>
          <p:cNvPr id="4" name="Footer Placeholder 3"/>
          <p:cNvSpPr>
            <a:spLocks noGrp="1"/>
          </p:cNvSpPr>
          <p:nvPr>
            <p:ph type="ftr" sz="quarter" idx="3"/>
          </p:nvPr>
        </p:nvSpPr>
        <p:spPr/>
        <p:txBody>
          <a:bodyPr/>
          <a:lstStyle/>
          <a:p>
            <a:r>
              <a:rPr lang="en-US" dirty="0"/>
              <a:t>©2013 Walgreen Co. All rights reserved. Confidential and proprietary information. For internal use only. </a:t>
            </a:r>
            <a:r>
              <a:rPr lang="en-US" b="1" dirty="0"/>
              <a:t>Data for 1/1/2013 to 3/31/2013</a:t>
            </a:r>
          </a:p>
        </p:txBody>
      </p:sp>
      <p:sp>
        <p:nvSpPr>
          <p:cNvPr id="5" name="Slide Number Placeholder 4"/>
          <p:cNvSpPr>
            <a:spLocks noGrp="1"/>
          </p:cNvSpPr>
          <p:nvPr>
            <p:ph type="sldNum" sz="quarter" idx="4"/>
          </p:nvPr>
        </p:nvSpPr>
        <p:spPr/>
        <p:txBody>
          <a:bodyPr/>
          <a:lstStyle/>
          <a:p>
            <a:fld id="{569DB927-419E-B042-83CD-6E94FB32D87D}" type="slidenum">
              <a:rPr lang="en-US" smtClean="0"/>
              <a:pPr/>
              <a:t>10</a:t>
            </a:fld>
            <a:endParaRPr lang="en-US" dirty="0"/>
          </a:p>
        </p:txBody>
      </p:sp>
      <p:sp>
        <p:nvSpPr>
          <p:cNvPr id="6" name="TextBox 5"/>
          <p:cNvSpPr txBox="1"/>
          <p:nvPr/>
        </p:nvSpPr>
        <p:spPr>
          <a:xfrm>
            <a:off x="550920" y="4547391"/>
            <a:ext cx="4474421" cy="1152623"/>
          </a:xfrm>
          <a:prstGeom prst="rect">
            <a:avLst/>
          </a:prstGeom>
          <a:noFill/>
        </p:spPr>
        <p:txBody>
          <a:bodyPr wrap="square" lIns="0" tIns="0" rIns="0" bIns="0" rtlCol="0">
            <a:spAutoFit/>
          </a:bodyPr>
          <a:lstStyle/>
          <a:p>
            <a:pPr>
              <a:buNone/>
            </a:pPr>
            <a:r>
              <a:rPr lang="en-US" sz="1400" dirty="0"/>
              <a:t>Stores in districts 44 and 130 average a rate of 15.2% controlled substance dispensing. The chain average is 15.3%</a:t>
            </a:r>
          </a:p>
          <a:p>
            <a:pPr>
              <a:buNone/>
            </a:pPr>
            <a:r>
              <a:rPr lang="en-US" sz="1400" dirty="0"/>
              <a:t>Some stores have a controlled dispensing rate as high as 21%</a:t>
            </a:r>
          </a:p>
        </p:txBody>
      </p:sp>
      <p:sp>
        <p:nvSpPr>
          <p:cNvPr id="9" name="Footer Placeholder 3"/>
          <p:cNvSpPr txBox="1">
            <a:spLocks/>
          </p:cNvSpPr>
          <p:nvPr/>
        </p:nvSpPr>
        <p:spPr>
          <a:xfrm>
            <a:off x="852804" y="6167811"/>
            <a:ext cx="4793516" cy="182563"/>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sz="1000" b="1" dirty="0">
                <a:solidFill>
                  <a:schemeClr val="tx1"/>
                </a:solidFill>
              </a:rPr>
              <a:t>Data for 1/1/2013 to 3/31/2013</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804" y="1237287"/>
            <a:ext cx="7310437"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3891" y="4163813"/>
            <a:ext cx="3395663" cy="224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Isosceles Triangle 9"/>
          <p:cNvSpPr/>
          <p:nvPr/>
        </p:nvSpPr>
        <p:spPr>
          <a:xfrm>
            <a:off x="1544115" y="3903323"/>
            <a:ext cx="130629" cy="130629"/>
          </a:xfrm>
          <a:prstGeom prst="triangl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a:p>
        </p:txBody>
      </p:sp>
      <p:sp>
        <p:nvSpPr>
          <p:cNvPr id="11" name="Isosceles Triangle 10"/>
          <p:cNvSpPr/>
          <p:nvPr/>
        </p:nvSpPr>
        <p:spPr>
          <a:xfrm>
            <a:off x="2023388" y="3913476"/>
            <a:ext cx="130629" cy="130629"/>
          </a:xfrm>
          <a:prstGeom prst="triangl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a:p>
        </p:txBody>
      </p:sp>
      <p:sp>
        <p:nvSpPr>
          <p:cNvPr id="12" name="Isosceles Triangle 11"/>
          <p:cNvSpPr/>
          <p:nvPr/>
        </p:nvSpPr>
        <p:spPr>
          <a:xfrm>
            <a:off x="2323239" y="3903322"/>
            <a:ext cx="130629" cy="130629"/>
          </a:xfrm>
          <a:prstGeom prst="triangl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a:p>
        </p:txBody>
      </p:sp>
    </p:spTree>
    <p:extLst>
      <p:ext uri="{BB962C8B-B14F-4D97-AF65-F5344CB8AC3E}">
        <p14:creationId xmlns:p14="http://schemas.microsoft.com/office/powerpoint/2010/main" val="1778804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Suspicious Orders per store</a:t>
            </a:r>
          </a:p>
        </p:txBody>
      </p:sp>
      <p:sp>
        <p:nvSpPr>
          <p:cNvPr id="4" name="Footer Placeholder 3"/>
          <p:cNvSpPr>
            <a:spLocks noGrp="1"/>
          </p:cNvSpPr>
          <p:nvPr>
            <p:ph type="ftr" sz="quarter" idx="3"/>
          </p:nvPr>
        </p:nvSpPr>
        <p:spPr/>
        <p:txBody>
          <a:bodyPr/>
          <a:lstStyle/>
          <a:p>
            <a:r>
              <a:rPr lang="en-US"/>
              <a:t>©2013 Walgreen Co. All rights reserved. Confidential and proprietary information. For internal use only.</a:t>
            </a:r>
            <a:endParaRPr lang="en-US" dirty="0"/>
          </a:p>
        </p:txBody>
      </p:sp>
      <p:sp>
        <p:nvSpPr>
          <p:cNvPr id="5" name="Slide Number Placeholder 4"/>
          <p:cNvSpPr>
            <a:spLocks noGrp="1"/>
          </p:cNvSpPr>
          <p:nvPr>
            <p:ph type="sldNum" sz="quarter" idx="4"/>
          </p:nvPr>
        </p:nvSpPr>
        <p:spPr/>
        <p:txBody>
          <a:bodyPr/>
          <a:lstStyle/>
          <a:p>
            <a:fld id="{569DB927-419E-B042-83CD-6E94FB32D87D}" type="slidenum">
              <a:rPr lang="en-US" smtClean="0"/>
              <a:pPr/>
              <a:t>11</a:t>
            </a:fld>
            <a:endParaRPr lang="en-US" dirty="0"/>
          </a:p>
        </p:txBody>
      </p:sp>
      <p:sp>
        <p:nvSpPr>
          <p:cNvPr id="8" name="TextBox 7"/>
          <p:cNvSpPr txBox="1"/>
          <p:nvPr/>
        </p:nvSpPr>
        <p:spPr>
          <a:xfrm>
            <a:off x="374981" y="4614060"/>
            <a:ext cx="4967580" cy="1660455"/>
          </a:xfrm>
          <a:prstGeom prst="rect">
            <a:avLst/>
          </a:prstGeom>
          <a:noFill/>
        </p:spPr>
        <p:txBody>
          <a:bodyPr wrap="square" lIns="0" tIns="0" rIns="0" bIns="0" rtlCol="0">
            <a:spAutoFit/>
          </a:bodyPr>
          <a:lstStyle/>
          <a:p>
            <a:pPr>
              <a:buNone/>
            </a:pPr>
            <a:r>
              <a:rPr lang="en-US" sz="1600" dirty="0"/>
              <a:t>Stores in districts 44 and 130 averaged 16 flagged orders in this time period.</a:t>
            </a:r>
          </a:p>
          <a:p>
            <a:pPr>
              <a:buNone/>
            </a:pPr>
            <a:r>
              <a:rPr lang="en-US" sz="1600" dirty="0"/>
              <a:t>Top 10 stores accounted for 42% of all flagged orders.</a:t>
            </a:r>
          </a:p>
          <a:p>
            <a:pPr>
              <a:buNone/>
            </a:pPr>
            <a:r>
              <a:rPr lang="en-US" sz="1600" dirty="0"/>
              <a:t>Highest stores had as many as 63 flagged orders.  </a:t>
            </a:r>
          </a:p>
          <a:p>
            <a:pPr>
              <a:buNone/>
            </a:pPr>
            <a:endParaRPr lang="en-US" sz="1800" dirty="0"/>
          </a:p>
        </p:txBody>
      </p:sp>
      <p:sp>
        <p:nvSpPr>
          <p:cNvPr id="9" name="Footer Placeholder 3"/>
          <p:cNvSpPr txBox="1">
            <a:spLocks/>
          </p:cNvSpPr>
          <p:nvPr/>
        </p:nvSpPr>
        <p:spPr>
          <a:xfrm>
            <a:off x="1005204" y="6167812"/>
            <a:ext cx="4793516" cy="182563"/>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sz="1000" b="1" dirty="0">
                <a:solidFill>
                  <a:schemeClr val="tx1"/>
                </a:solidFill>
              </a:rPr>
              <a:t>Data for 1/1/2013 to 3/31/2013</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3030" y="4160795"/>
            <a:ext cx="2974975" cy="25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804" y="1259150"/>
            <a:ext cx="6877050" cy="301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Isosceles Triangle 12"/>
          <p:cNvSpPr/>
          <p:nvPr/>
        </p:nvSpPr>
        <p:spPr>
          <a:xfrm>
            <a:off x="1421202" y="3953728"/>
            <a:ext cx="130629" cy="130629"/>
          </a:xfrm>
          <a:prstGeom prst="triangl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a:p>
        </p:txBody>
      </p:sp>
      <p:sp>
        <p:nvSpPr>
          <p:cNvPr id="14" name="Isosceles Triangle 13"/>
          <p:cNvSpPr/>
          <p:nvPr/>
        </p:nvSpPr>
        <p:spPr>
          <a:xfrm>
            <a:off x="3494493" y="3964850"/>
            <a:ext cx="130629" cy="130629"/>
          </a:xfrm>
          <a:prstGeom prst="triangl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a:p>
        </p:txBody>
      </p:sp>
      <p:sp>
        <p:nvSpPr>
          <p:cNvPr id="15" name="Isosceles Triangle 14"/>
          <p:cNvSpPr/>
          <p:nvPr/>
        </p:nvSpPr>
        <p:spPr>
          <a:xfrm>
            <a:off x="4417453" y="3964851"/>
            <a:ext cx="130629" cy="130629"/>
          </a:xfrm>
          <a:prstGeom prst="triangl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a:p>
        </p:txBody>
      </p:sp>
    </p:spTree>
    <p:extLst>
      <p:ext uri="{BB962C8B-B14F-4D97-AF65-F5344CB8AC3E}">
        <p14:creationId xmlns:p14="http://schemas.microsoft.com/office/powerpoint/2010/main" val="1867534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 Payment rate for Controlled Rx</a:t>
            </a:r>
          </a:p>
        </p:txBody>
      </p:sp>
      <p:sp>
        <p:nvSpPr>
          <p:cNvPr id="4" name="Footer Placeholder 3"/>
          <p:cNvSpPr>
            <a:spLocks noGrp="1"/>
          </p:cNvSpPr>
          <p:nvPr>
            <p:ph type="ftr" sz="quarter" idx="3"/>
          </p:nvPr>
        </p:nvSpPr>
        <p:spPr/>
        <p:txBody>
          <a:bodyPr/>
          <a:lstStyle/>
          <a:p>
            <a:r>
              <a:rPr lang="en-US"/>
              <a:t>©2013 Walgreen Co. All rights reserved. Confidential and proprietary information. For internal use only.</a:t>
            </a:r>
            <a:endParaRPr lang="en-US" dirty="0"/>
          </a:p>
        </p:txBody>
      </p:sp>
      <p:sp>
        <p:nvSpPr>
          <p:cNvPr id="5" name="Slide Number Placeholder 4"/>
          <p:cNvSpPr>
            <a:spLocks noGrp="1"/>
          </p:cNvSpPr>
          <p:nvPr>
            <p:ph type="sldNum" sz="quarter" idx="4"/>
          </p:nvPr>
        </p:nvSpPr>
        <p:spPr/>
        <p:txBody>
          <a:bodyPr/>
          <a:lstStyle/>
          <a:p>
            <a:fld id="{569DB927-419E-B042-83CD-6E94FB32D87D}" type="slidenum">
              <a:rPr lang="en-US" smtClean="0"/>
              <a:pPr/>
              <a:t>12</a:t>
            </a:fld>
            <a:endParaRPr lang="en-US" dirty="0"/>
          </a:p>
        </p:txBody>
      </p:sp>
      <p:sp>
        <p:nvSpPr>
          <p:cNvPr id="10" name="TextBox 9"/>
          <p:cNvSpPr txBox="1"/>
          <p:nvPr/>
        </p:nvSpPr>
        <p:spPr>
          <a:xfrm>
            <a:off x="369553" y="4602539"/>
            <a:ext cx="4356559" cy="1152623"/>
          </a:xfrm>
          <a:prstGeom prst="rect">
            <a:avLst/>
          </a:prstGeom>
          <a:noFill/>
        </p:spPr>
        <p:txBody>
          <a:bodyPr wrap="square" lIns="0" tIns="0" rIns="0" bIns="0" rtlCol="0">
            <a:spAutoFit/>
          </a:bodyPr>
          <a:lstStyle/>
          <a:p>
            <a:pPr>
              <a:buNone/>
            </a:pPr>
            <a:r>
              <a:rPr lang="en-US" sz="1400" dirty="0"/>
              <a:t>Stores in districts 44 and 130 average a rate of  7.5% for cash payments on controlled substances. The chain average is 8.4%</a:t>
            </a:r>
          </a:p>
          <a:p>
            <a:pPr>
              <a:buNone/>
            </a:pPr>
            <a:r>
              <a:rPr lang="en-US" sz="1400" dirty="0"/>
              <a:t>Some stores have a controlled dispensing rate as high as 12%, which is almost twice the average.</a:t>
            </a:r>
          </a:p>
        </p:txBody>
      </p:sp>
      <p:sp>
        <p:nvSpPr>
          <p:cNvPr id="8" name="Footer Placeholder 3"/>
          <p:cNvSpPr txBox="1">
            <a:spLocks/>
          </p:cNvSpPr>
          <p:nvPr/>
        </p:nvSpPr>
        <p:spPr>
          <a:xfrm>
            <a:off x="1005204" y="6168556"/>
            <a:ext cx="3839928" cy="181819"/>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sz="1000" b="1" dirty="0">
                <a:solidFill>
                  <a:schemeClr val="tx1"/>
                </a:solidFill>
              </a:rPr>
              <a:t>Data for 1/1/2013 to 3/31/2013</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197" y="1197888"/>
            <a:ext cx="7310437"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7933" y="3867082"/>
            <a:ext cx="3395663" cy="255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Isosceles Triangle 8"/>
          <p:cNvSpPr/>
          <p:nvPr/>
        </p:nvSpPr>
        <p:spPr>
          <a:xfrm>
            <a:off x="1478800" y="3908458"/>
            <a:ext cx="130629" cy="130629"/>
          </a:xfrm>
          <a:prstGeom prst="triangl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a:p>
        </p:txBody>
      </p:sp>
      <p:sp>
        <p:nvSpPr>
          <p:cNvPr id="11" name="Isosceles Triangle 10"/>
          <p:cNvSpPr/>
          <p:nvPr/>
        </p:nvSpPr>
        <p:spPr>
          <a:xfrm>
            <a:off x="1768435" y="3909801"/>
            <a:ext cx="130629" cy="130629"/>
          </a:xfrm>
          <a:prstGeom prst="triangl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a:p>
        </p:txBody>
      </p:sp>
      <p:sp>
        <p:nvSpPr>
          <p:cNvPr id="12" name="Isosceles Triangle 11"/>
          <p:cNvSpPr/>
          <p:nvPr/>
        </p:nvSpPr>
        <p:spPr>
          <a:xfrm>
            <a:off x="1836985" y="3909801"/>
            <a:ext cx="130629" cy="130629"/>
          </a:xfrm>
          <a:prstGeom prst="triangle">
            <a:avLst/>
          </a:prstGeom>
          <a:solidFill>
            <a:schemeClr val="accent4"/>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a:p>
        </p:txBody>
      </p:sp>
    </p:spTree>
    <p:extLst>
      <p:ext uri="{BB962C8B-B14F-4D97-AF65-F5344CB8AC3E}">
        <p14:creationId xmlns:p14="http://schemas.microsoft.com/office/powerpoint/2010/main" val="3891621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Prescribers of Controls</a:t>
            </a:r>
          </a:p>
        </p:txBody>
      </p:sp>
      <p:sp>
        <p:nvSpPr>
          <p:cNvPr id="4" name="Footer Placeholder 3"/>
          <p:cNvSpPr>
            <a:spLocks noGrp="1"/>
          </p:cNvSpPr>
          <p:nvPr>
            <p:ph type="ftr" sz="quarter" idx="3"/>
          </p:nvPr>
        </p:nvSpPr>
        <p:spPr/>
        <p:txBody>
          <a:bodyPr/>
          <a:lstStyle/>
          <a:p>
            <a:r>
              <a:rPr lang="en-US"/>
              <a:t>©2013 Walgreen Co. All rights reserved. Confidential and proprietary information. For internal use only.</a:t>
            </a:r>
            <a:endParaRPr lang="en-US" dirty="0"/>
          </a:p>
        </p:txBody>
      </p:sp>
      <p:sp>
        <p:nvSpPr>
          <p:cNvPr id="5" name="Slide Number Placeholder 4"/>
          <p:cNvSpPr>
            <a:spLocks noGrp="1"/>
          </p:cNvSpPr>
          <p:nvPr>
            <p:ph type="sldNum" sz="quarter" idx="4"/>
          </p:nvPr>
        </p:nvSpPr>
        <p:spPr/>
        <p:txBody>
          <a:bodyPr/>
          <a:lstStyle/>
          <a:p>
            <a:fld id="{569DB927-419E-B042-83CD-6E94FB32D87D}" type="slidenum">
              <a:rPr lang="en-US" smtClean="0"/>
              <a:pPr/>
              <a:t>13</a:t>
            </a:fld>
            <a:endParaRPr lang="en-US" dirty="0"/>
          </a:p>
        </p:txBody>
      </p:sp>
      <p:sp>
        <p:nvSpPr>
          <p:cNvPr id="8" name="TextBox 7"/>
          <p:cNvSpPr txBox="1"/>
          <p:nvPr/>
        </p:nvSpPr>
        <p:spPr>
          <a:xfrm>
            <a:off x="4759160" y="1448378"/>
            <a:ext cx="4182960" cy="1911292"/>
          </a:xfrm>
          <a:prstGeom prst="rect">
            <a:avLst/>
          </a:prstGeom>
          <a:noFill/>
        </p:spPr>
        <p:txBody>
          <a:bodyPr wrap="square" lIns="0" tIns="0" rIns="0" bIns="0" rtlCol="0">
            <a:spAutoFit/>
          </a:bodyPr>
          <a:lstStyle/>
          <a:p>
            <a:pPr>
              <a:buNone/>
            </a:pPr>
            <a:r>
              <a:rPr lang="en-US" sz="1800" dirty="0"/>
              <a:t>Prescribers serviced by districts 44 and 130 wrote for an average total quantity of 257 units (tabs, caps, etc.) of controls.</a:t>
            </a:r>
          </a:p>
          <a:p>
            <a:pPr>
              <a:buNone/>
            </a:pPr>
            <a:r>
              <a:rPr lang="en-US" sz="1800" dirty="0"/>
              <a:t>The top prescribers exceed this average by as much as 12,400%.  </a:t>
            </a:r>
          </a:p>
          <a:p>
            <a:pPr>
              <a:buNone/>
            </a:pPr>
            <a:endParaRPr lang="en-US" sz="1800" dirty="0"/>
          </a:p>
        </p:txBody>
      </p:sp>
      <p:sp>
        <p:nvSpPr>
          <p:cNvPr id="9" name="TextBox 8"/>
          <p:cNvSpPr txBox="1"/>
          <p:nvPr/>
        </p:nvSpPr>
        <p:spPr>
          <a:xfrm>
            <a:off x="541441" y="4512013"/>
            <a:ext cx="3393561" cy="789447"/>
          </a:xfrm>
          <a:prstGeom prst="rect">
            <a:avLst/>
          </a:prstGeom>
          <a:noFill/>
        </p:spPr>
        <p:txBody>
          <a:bodyPr wrap="square" lIns="0" tIns="0" rIns="0" bIns="0" rtlCol="0">
            <a:spAutoFit/>
          </a:bodyPr>
          <a:lstStyle/>
          <a:p>
            <a:pPr>
              <a:buNone/>
            </a:pPr>
            <a:r>
              <a:rPr lang="en-US" sz="1800" dirty="0"/>
              <a:t>Top 100 prescribers wrote for 9% of all controls dispensed from 58,839 prescribers.</a:t>
            </a:r>
          </a:p>
        </p:txBody>
      </p:sp>
      <p:sp>
        <p:nvSpPr>
          <p:cNvPr id="11" name="Footer Placeholder 3"/>
          <p:cNvSpPr txBox="1">
            <a:spLocks/>
          </p:cNvSpPr>
          <p:nvPr/>
        </p:nvSpPr>
        <p:spPr>
          <a:xfrm>
            <a:off x="1005204" y="6168556"/>
            <a:ext cx="3839928" cy="181819"/>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sz="1000" b="1" dirty="0">
                <a:solidFill>
                  <a:schemeClr val="tx1"/>
                </a:solidFill>
              </a:rPr>
              <a:t>Data for 1/1/2013 to 3/31/2013</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456" y="3425356"/>
            <a:ext cx="418782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31" y="1310619"/>
            <a:ext cx="4518025" cy="2468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1104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Top 20 Controlled Substances</a:t>
            </a:r>
            <a:endParaRPr lang="en-US" sz="26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14</a:t>
            </a:fld>
            <a:endParaRPr lang="en-US" dirty="0"/>
          </a:p>
        </p:txBody>
      </p:sp>
      <p:sp>
        <p:nvSpPr>
          <p:cNvPr id="9" name="TextBox 8"/>
          <p:cNvSpPr txBox="1"/>
          <p:nvPr/>
        </p:nvSpPr>
        <p:spPr>
          <a:xfrm>
            <a:off x="966236" y="5133148"/>
            <a:ext cx="6922264" cy="1708160"/>
          </a:xfrm>
          <a:prstGeom prst="rect">
            <a:avLst/>
          </a:prstGeom>
          <a:noFill/>
        </p:spPr>
        <p:txBody>
          <a:bodyPr wrap="square" lIns="0" tIns="0" rIns="0" bIns="0" rtlCol="0">
            <a:spAutoFit/>
          </a:bodyPr>
          <a:lstStyle/>
          <a:p>
            <a:pPr>
              <a:buNone/>
            </a:pPr>
            <a:r>
              <a:rPr lang="en-US" sz="1600" dirty="0"/>
              <a:t>Top 20 controlled substances accounted for 60% of all controls dispensed.</a:t>
            </a:r>
          </a:p>
          <a:p>
            <a:pPr>
              <a:buNone/>
            </a:pPr>
            <a:r>
              <a:rPr lang="en-US" sz="1600" dirty="0"/>
              <a:t>Hydrocodone alone accounted for almost 22% of all controls dispensed with over 3,302,907 dosage units dispensed across 55,661 scripts.</a:t>
            </a:r>
          </a:p>
          <a:p>
            <a:pPr>
              <a:buNone/>
            </a:pPr>
            <a:endParaRPr lang="en-US" sz="1800" dirty="0"/>
          </a:p>
          <a:p>
            <a:pPr>
              <a:buNone/>
            </a:pPr>
            <a:endParaRPr lang="en-US" sz="1800" dirty="0"/>
          </a:p>
        </p:txBody>
      </p:sp>
      <p:sp>
        <p:nvSpPr>
          <p:cNvPr id="7" name="Footer Placeholder 3"/>
          <p:cNvSpPr txBox="1">
            <a:spLocks/>
          </p:cNvSpPr>
          <p:nvPr/>
        </p:nvSpPr>
        <p:spPr>
          <a:xfrm>
            <a:off x="1005204" y="6168556"/>
            <a:ext cx="3839928" cy="181819"/>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sz="1000" b="1" dirty="0">
                <a:solidFill>
                  <a:schemeClr val="tx1"/>
                </a:solidFill>
              </a:rPr>
              <a:t>Data for 1/1/2013 to 3/31/2013</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1275" y="1293492"/>
            <a:ext cx="6072187" cy="367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2133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Hydrocodone distribution</a:t>
            </a:r>
          </a:p>
        </p:txBody>
      </p:sp>
      <p:sp>
        <p:nvSpPr>
          <p:cNvPr id="4" name="Footer Placeholder 3"/>
          <p:cNvSpPr>
            <a:spLocks noGrp="1"/>
          </p:cNvSpPr>
          <p:nvPr>
            <p:ph type="ftr" sz="quarter" idx="3"/>
          </p:nvPr>
        </p:nvSpPr>
        <p:spPr/>
        <p:txBody>
          <a:bodyPr/>
          <a:lstStyle/>
          <a:p>
            <a:r>
              <a:rPr lang="en-US"/>
              <a:t>©2013 Walgreen Co. All rights reserved. Confidential and proprietary information. For internal use only.</a:t>
            </a:r>
            <a:endParaRPr lang="en-US" dirty="0"/>
          </a:p>
        </p:txBody>
      </p:sp>
      <p:sp>
        <p:nvSpPr>
          <p:cNvPr id="5" name="Slide Number Placeholder 4"/>
          <p:cNvSpPr>
            <a:spLocks noGrp="1"/>
          </p:cNvSpPr>
          <p:nvPr>
            <p:ph type="sldNum" sz="quarter" idx="4"/>
          </p:nvPr>
        </p:nvSpPr>
        <p:spPr/>
        <p:txBody>
          <a:bodyPr/>
          <a:lstStyle/>
          <a:p>
            <a:fld id="{569DB927-419E-B042-83CD-6E94FB32D87D}" type="slidenum">
              <a:rPr lang="en-US" smtClean="0"/>
              <a:pPr/>
              <a:t>15</a:t>
            </a:fld>
            <a:endParaRPr lang="en-US" dirty="0"/>
          </a:p>
        </p:txBody>
      </p:sp>
      <p:sp>
        <p:nvSpPr>
          <p:cNvPr id="6" name="Footer Placeholder 3"/>
          <p:cNvSpPr txBox="1">
            <a:spLocks/>
          </p:cNvSpPr>
          <p:nvPr/>
        </p:nvSpPr>
        <p:spPr>
          <a:xfrm>
            <a:off x="1005204" y="6168556"/>
            <a:ext cx="3839928" cy="181819"/>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sz="1000" b="1" dirty="0">
                <a:solidFill>
                  <a:schemeClr val="tx1"/>
                </a:solidFill>
              </a:rPr>
              <a:t>Data for 1/1/2013 to 3/31/2013</a:t>
            </a:r>
          </a:p>
        </p:txBody>
      </p:sp>
      <p:sp>
        <p:nvSpPr>
          <p:cNvPr id="3" name="Rectangle 2"/>
          <p:cNvSpPr/>
          <p:nvPr/>
        </p:nvSpPr>
        <p:spPr>
          <a:xfrm>
            <a:off x="1226060" y="1468164"/>
            <a:ext cx="6292922" cy="384721"/>
          </a:xfrm>
          <a:prstGeom prst="rect">
            <a:avLst/>
          </a:prstGeom>
        </p:spPr>
        <p:txBody>
          <a:bodyPr wrap="square">
            <a:spAutoFit/>
          </a:bodyPr>
          <a:lstStyle/>
          <a:p>
            <a:pPr>
              <a:buNone/>
            </a:pPr>
            <a:r>
              <a:rPr lang="en-US" dirty="0"/>
              <a:t>Top 10 Hydrocodone distribution by quantity size.</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2162175"/>
            <a:ext cx="7942263" cy="253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1037" y="4891212"/>
            <a:ext cx="2038350"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7993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Oxycodone distribution</a:t>
            </a:r>
          </a:p>
        </p:txBody>
      </p:sp>
      <p:sp>
        <p:nvSpPr>
          <p:cNvPr id="4" name="Footer Placeholder 3"/>
          <p:cNvSpPr>
            <a:spLocks noGrp="1"/>
          </p:cNvSpPr>
          <p:nvPr>
            <p:ph type="ftr" sz="quarter" idx="3"/>
          </p:nvPr>
        </p:nvSpPr>
        <p:spPr/>
        <p:txBody>
          <a:bodyPr/>
          <a:lstStyle/>
          <a:p>
            <a:r>
              <a:rPr lang="en-US"/>
              <a:t>©2013 Walgreen Co. All rights reserved. Confidential and proprietary information. For internal use only.</a:t>
            </a:r>
            <a:endParaRPr lang="en-US" dirty="0"/>
          </a:p>
        </p:txBody>
      </p:sp>
      <p:sp>
        <p:nvSpPr>
          <p:cNvPr id="5" name="Slide Number Placeholder 4"/>
          <p:cNvSpPr>
            <a:spLocks noGrp="1"/>
          </p:cNvSpPr>
          <p:nvPr>
            <p:ph type="sldNum" sz="quarter" idx="4"/>
          </p:nvPr>
        </p:nvSpPr>
        <p:spPr/>
        <p:txBody>
          <a:bodyPr/>
          <a:lstStyle/>
          <a:p>
            <a:fld id="{569DB927-419E-B042-83CD-6E94FB32D87D}" type="slidenum">
              <a:rPr lang="en-US" smtClean="0"/>
              <a:pPr/>
              <a:t>16</a:t>
            </a:fld>
            <a:endParaRPr lang="en-US" dirty="0"/>
          </a:p>
        </p:txBody>
      </p:sp>
      <p:sp>
        <p:nvSpPr>
          <p:cNvPr id="6" name="Footer Placeholder 3"/>
          <p:cNvSpPr txBox="1">
            <a:spLocks/>
          </p:cNvSpPr>
          <p:nvPr/>
        </p:nvSpPr>
        <p:spPr>
          <a:xfrm>
            <a:off x="1005204" y="6168556"/>
            <a:ext cx="3839928" cy="181819"/>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sz="1000" b="1" dirty="0">
                <a:solidFill>
                  <a:schemeClr val="tx1"/>
                </a:solidFill>
              </a:rPr>
              <a:t>Data for 1/1/2013 to 3/31/2013</a:t>
            </a:r>
          </a:p>
        </p:txBody>
      </p:sp>
      <p:sp>
        <p:nvSpPr>
          <p:cNvPr id="9" name="Rectangle 8"/>
          <p:cNvSpPr/>
          <p:nvPr/>
        </p:nvSpPr>
        <p:spPr>
          <a:xfrm>
            <a:off x="1196938" y="1395209"/>
            <a:ext cx="6535543" cy="384721"/>
          </a:xfrm>
          <a:prstGeom prst="rect">
            <a:avLst/>
          </a:prstGeom>
        </p:spPr>
        <p:txBody>
          <a:bodyPr wrap="square">
            <a:spAutoFit/>
          </a:bodyPr>
          <a:lstStyle/>
          <a:p>
            <a:pPr lvl="0">
              <a:buNone/>
            </a:pPr>
            <a:r>
              <a:rPr lang="en-US" dirty="0">
                <a:solidFill>
                  <a:srgbClr val="000000"/>
                </a:solidFill>
              </a:rPr>
              <a:t>Top 10 Oxycodone distribution by quantity size.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804" y="2138148"/>
            <a:ext cx="7370763"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601" y="4643705"/>
            <a:ext cx="2038350"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771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Prescribers – 4650</a:t>
            </a:r>
          </a:p>
        </p:txBody>
      </p:sp>
      <p:sp>
        <p:nvSpPr>
          <p:cNvPr id="4" name="Footer Placeholder 3"/>
          <p:cNvSpPr>
            <a:spLocks noGrp="1"/>
          </p:cNvSpPr>
          <p:nvPr>
            <p:ph type="ftr" sz="quarter" idx="3"/>
          </p:nvPr>
        </p:nvSpPr>
        <p:spPr/>
        <p:txBody>
          <a:bodyPr/>
          <a:lstStyle/>
          <a:p>
            <a:r>
              <a:rPr lang="en-US"/>
              <a:t>©2013 Walgreen Co. All rights reserved. Confidential and proprietary information. For internal use only.</a:t>
            </a:r>
            <a:endParaRPr lang="en-US" dirty="0"/>
          </a:p>
        </p:txBody>
      </p:sp>
      <p:sp>
        <p:nvSpPr>
          <p:cNvPr id="5" name="Slide Number Placeholder 4"/>
          <p:cNvSpPr>
            <a:spLocks noGrp="1"/>
          </p:cNvSpPr>
          <p:nvPr>
            <p:ph type="sldNum" sz="quarter" idx="4"/>
          </p:nvPr>
        </p:nvSpPr>
        <p:spPr/>
        <p:txBody>
          <a:bodyPr/>
          <a:lstStyle/>
          <a:p>
            <a:fld id="{569DB927-419E-B042-83CD-6E94FB32D87D}" type="slidenum">
              <a:rPr lang="en-US" smtClean="0"/>
              <a:pPr/>
              <a:t>17</a:t>
            </a:fld>
            <a:endParaRPr lang="en-US" dirty="0"/>
          </a:p>
        </p:txBody>
      </p:sp>
      <p:sp>
        <p:nvSpPr>
          <p:cNvPr id="7" name="Footer Placeholder 3"/>
          <p:cNvSpPr txBox="1">
            <a:spLocks/>
          </p:cNvSpPr>
          <p:nvPr/>
        </p:nvSpPr>
        <p:spPr>
          <a:xfrm>
            <a:off x="1005204" y="6168556"/>
            <a:ext cx="3839928" cy="181819"/>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sz="1000" b="1" dirty="0">
                <a:solidFill>
                  <a:schemeClr val="tx1"/>
                </a:solidFill>
              </a:rPr>
              <a:t>Data for 1/1/2013 to 3/31/2013</a:t>
            </a:r>
          </a:p>
        </p:txBody>
      </p:sp>
      <p:sp>
        <p:nvSpPr>
          <p:cNvPr id="3" name="Rectangle 2"/>
          <p:cNvSpPr/>
          <p:nvPr/>
        </p:nvSpPr>
        <p:spPr>
          <a:xfrm>
            <a:off x="2291136" y="4797169"/>
            <a:ext cx="4640683" cy="677108"/>
          </a:xfrm>
          <a:prstGeom prst="rect">
            <a:avLst/>
          </a:prstGeom>
        </p:spPr>
        <p:txBody>
          <a:bodyPr wrap="square">
            <a:spAutoFit/>
          </a:bodyPr>
          <a:lstStyle/>
          <a:p>
            <a:pPr>
              <a:buNone/>
            </a:pPr>
            <a:r>
              <a:rPr lang="en-US" dirty="0"/>
              <a:t>Top 20 prescribers wrote for 60% of all controls dispensed by 591 prescribers.</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2975" y="1725006"/>
            <a:ext cx="471805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728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Prescribers – 9067</a:t>
            </a:r>
          </a:p>
        </p:txBody>
      </p:sp>
      <p:sp>
        <p:nvSpPr>
          <p:cNvPr id="4" name="Footer Placeholder 3"/>
          <p:cNvSpPr>
            <a:spLocks noGrp="1"/>
          </p:cNvSpPr>
          <p:nvPr>
            <p:ph type="ftr" sz="quarter" idx="3"/>
          </p:nvPr>
        </p:nvSpPr>
        <p:spPr/>
        <p:txBody>
          <a:bodyPr/>
          <a:lstStyle/>
          <a:p>
            <a:r>
              <a:rPr lang="en-US"/>
              <a:t>©2013 Walgreen Co. All rights reserved. Confidential and proprietary information. For internal use only.</a:t>
            </a:r>
            <a:endParaRPr lang="en-US" dirty="0"/>
          </a:p>
        </p:txBody>
      </p:sp>
      <p:sp>
        <p:nvSpPr>
          <p:cNvPr id="5" name="Slide Number Placeholder 4"/>
          <p:cNvSpPr>
            <a:spLocks noGrp="1"/>
          </p:cNvSpPr>
          <p:nvPr>
            <p:ph type="sldNum" sz="quarter" idx="4"/>
          </p:nvPr>
        </p:nvSpPr>
        <p:spPr/>
        <p:txBody>
          <a:bodyPr/>
          <a:lstStyle/>
          <a:p>
            <a:fld id="{569DB927-419E-B042-83CD-6E94FB32D87D}" type="slidenum">
              <a:rPr lang="en-US" smtClean="0"/>
              <a:pPr/>
              <a:t>18</a:t>
            </a:fld>
            <a:endParaRPr lang="en-US" dirty="0"/>
          </a:p>
        </p:txBody>
      </p:sp>
      <p:sp>
        <p:nvSpPr>
          <p:cNvPr id="7" name="Footer Placeholder 3"/>
          <p:cNvSpPr txBox="1">
            <a:spLocks/>
          </p:cNvSpPr>
          <p:nvPr/>
        </p:nvSpPr>
        <p:spPr>
          <a:xfrm>
            <a:off x="1005204" y="6168556"/>
            <a:ext cx="3839928" cy="181819"/>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sz="1000" b="1" dirty="0">
                <a:solidFill>
                  <a:schemeClr val="tx1"/>
                </a:solidFill>
              </a:rPr>
              <a:t>Data for 1/1/2013 to 3/31/2013</a:t>
            </a:r>
          </a:p>
        </p:txBody>
      </p:sp>
      <p:sp>
        <p:nvSpPr>
          <p:cNvPr id="3" name="Rectangle 2"/>
          <p:cNvSpPr/>
          <p:nvPr/>
        </p:nvSpPr>
        <p:spPr>
          <a:xfrm>
            <a:off x="2291136" y="4797169"/>
            <a:ext cx="4640683" cy="677108"/>
          </a:xfrm>
          <a:prstGeom prst="rect">
            <a:avLst/>
          </a:prstGeom>
        </p:spPr>
        <p:txBody>
          <a:bodyPr wrap="square">
            <a:spAutoFit/>
          </a:bodyPr>
          <a:lstStyle/>
          <a:p>
            <a:pPr>
              <a:buNone/>
            </a:pPr>
            <a:r>
              <a:rPr lang="en-US" dirty="0"/>
              <a:t>Top 20 prescribers wrote for 41% of all controls dispensed by 621 prescribers.</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2975" y="1632539"/>
            <a:ext cx="471805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433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Prescribers – 12751</a:t>
            </a:r>
          </a:p>
        </p:txBody>
      </p:sp>
      <p:sp>
        <p:nvSpPr>
          <p:cNvPr id="4" name="Footer Placeholder 3"/>
          <p:cNvSpPr>
            <a:spLocks noGrp="1"/>
          </p:cNvSpPr>
          <p:nvPr>
            <p:ph type="ftr" sz="quarter" idx="3"/>
          </p:nvPr>
        </p:nvSpPr>
        <p:spPr/>
        <p:txBody>
          <a:bodyPr/>
          <a:lstStyle/>
          <a:p>
            <a:r>
              <a:rPr lang="en-US"/>
              <a:t>©2013 Walgreen Co. All rights reserved. Confidential and proprietary information. For internal use only.</a:t>
            </a:r>
            <a:endParaRPr lang="en-US" dirty="0"/>
          </a:p>
        </p:txBody>
      </p:sp>
      <p:sp>
        <p:nvSpPr>
          <p:cNvPr id="5" name="Slide Number Placeholder 4"/>
          <p:cNvSpPr>
            <a:spLocks noGrp="1"/>
          </p:cNvSpPr>
          <p:nvPr>
            <p:ph type="sldNum" sz="quarter" idx="4"/>
          </p:nvPr>
        </p:nvSpPr>
        <p:spPr/>
        <p:txBody>
          <a:bodyPr/>
          <a:lstStyle/>
          <a:p>
            <a:fld id="{569DB927-419E-B042-83CD-6E94FB32D87D}" type="slidenum">
              <a:rPr lang="en-US" smtClean="0"/>
              <a:pPr/>
              <a:t>19</a:t>
            </a:fld>
            <a:endParaRPr lang="en-US" dirty="0"/>
          </a:p>
        </p:txBody>
      </p:sp>
      <p:sp>
        <p:nvSpPr>
          <p:cNvPr id="7" name="Footer Placeholder 3"/>
          <p:cNvSpPr txBox="1">
            <a:spLocks/>
          </p:cNvSpPr>
          <p:nvPr/>
        </p:nvSpPr>
        <p:spPr>
          <a:xfrm>
            <a:off x="1005204" y="6168556"/>
            <a:ext cx="3839928" cy="181819"/>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sz="1000" b="1" dirty="0">
                <a:solidFill>
                  <a:schemeClr val="tx1"/>
                </a:solidFill>
              </a:rPr>
              <a:t>Data for 1/1/2013 to 3/31/2013</a:t>
            </a:r>
          </a:p>
        </p:txBody>
      </p:sp>
      <p:sp>
        <p:nvSpPr>
          <p:cNvPr id="3" name="Rectangle 2"/>
          <p:cNvSpPr/>
          <p:nvPr/>
        </p:nvSpPr>
        <p:spPr>
          <a:xfrm>
            <a:off x="2291136" y="4797169"/>
            <a:ext cx="4640683" cy="677108"/>
          </a:xfrm>
          <a:prstGeom prst="rect">
            <a:avLst/>
          </a:prstGeom>
        </p:spPr>
        <p:txBody>
          <a:bodyPr wrap="square">
            <a:spAutoFit/>
          </a:bodyPr>
          <a:lstStyle/>
          <a:p>
            <a:pPr>
              <a:buNone/>
            </a:pPr>
            <a:r>
              <a:rPr lang="en-US" dirty="0"/>
              <a:t>Top 20 prescribers wrote for 44% of all controls dispensed by 645 prescribers.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2975" y="1776377"/>
            <a:ext cx="471805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164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Agenda</a:t>
            </a:r>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2</a:t>
            </a:fld>
            <a:endParaRPr lang="en-US" dirty="0"/>
          </a:p>
        </p:txBody>
      </p:sp>
      <p:sp>
        <p:nvSpPr>
          <p:cNvPr id="13" name="Content Placeholder 2"/>
          <p:cNvSpPr>
            <a:spLocks noGrp="1"/>
          </p:cNvSpPr>
          <p:nvPr>
            <p:ph idx="1"/>
          </p:nvPr>
        </p:nvSpPr>
        <p:spPr>
          <a:xfrm>
            <a:off x="339107" y="1322124"/>
            <a:ext cx="8484259" cy="4791075"/>
          </a:xfrm>
        </p:spPr>
        <p:txBody>
          <a:bodyPr>
            <a:noAutofit/>
          </a:bodyPr>
          <a:lstStyle/>
          <a:p>
            <a:endParaRPr lang="en-US" sz="2400" dirty="0"/>
          </a:p>
          <a:p>
            <a:pPr marL="342900" indent="-342900">
              <a:buFont typeface="Arial" pitchFamily="34" charset="0"/>
              <a:buChar char="•"/>
            </a:pPr>
            <a:r>
              <a:rPr lang="en-US" sz="2400" dirty="0"/>
              <a:t>Brief overview of Pharmaceutical Integrity</a:t>
            </a:r>
          </a:p>
          <a:p>
            <a:pPr marL="342900" indent="-342900">
              <a:buFont typeface="Arial" pitchFamily="34" charset="0"/>
              <a:buChar char="•"/>
            </a:pPr>
            <a:endParaRPr lang="en-US" sz="2400" dirty="0"/>
          </a:p>
          <a:p>
            <a:pPr marL="342900" indent="-342900">
              <a:buFont typeface="Arial" pitchFamily="34" charset="0"/>
              <a:buChar char="•"/>
            </a:pPr>
            <a:r>
              <a:rPr lang="en-US" sz="2400" dirty="0"/>
              <a:t>Target Drug GFD Policy/Common Misconceptions </a:t>
            </a:r>
          </a:p>
          <a:p>
            <a:endParaRPr lang="en-US" sz="2400" dirty="0"/>
          </a:p>
          <a:p>
            <a:pPr marL="342900" indent="-342900">
              <a:buFont typeface="Arial" pitchFamily="34" charset="0"/>
              <a:buChar char="•"/>
            </a:pPr>
            <a:r>
              <a:rPr lang="en-US" sz="2400" dirty="0"/>
              <a:t>New Mexico Data</a:t>
            </a:r>
          </a:p>
          <a:p>
            <a:pPr marL="342900" indent="-342900">
              <a:buFont typeface="Arial" pitchFamily="34" charset="0"/>
              <a:buChar char="•"/>
            </a:pPr>
            <a:endParaRPr lang="en-US" sz="2400" dirty="0"/>
          </a:p>
          <a:p>
            <a:pPr marL="342900" indent="-342900">
              <a:buFont typeface="Arial" pitchFamily="34" charset="0"/>
              <a:buChar char="•"/>
            </a:pPr>
            <a:r>
              <a:rPr lang="en-US" sz="2400" dirty="0"/>
              <a:t>Questions</a:t>
            </a:r>
          </a:p>
          <a:p>
            <a:pPr marL="342900" indent="-342900">
              <a:buFont typeface="Arial" pitchFamily="34" charset="0"/>
              <a:buChar char="•"/>
            </a:pPr>
            <a:endParaRPr lang="en-US" sz="2300" dirty="0">
              <a:solidFill>
                <a:schemeClr val="tx2"/>
              </a:solidFill>
            </a:endParaRPr>
          </a:p>
          <a:p>
            <a:pPr marL="891540" lvl="2" indent="-342900">
              <a:buFont typeface="Arial" pitchFamily="34" charset="0"/>
              <a:buChar char="•"/>
            </a:pPr>
            <a:endParaRPr lang="en-US" sz="2100" dirty="0">
              <a:solidFill>
                <a:schemeClr val="tx2"/>
              </a:solidFill>
            </a:endParaRPr>
          </a:p>
          <a:p>
            <a:r>
              <a:rPr lang="en-US" sz="2400" dirty="0">
                <a:solidFill>
                  <a:schemeClr val="tx2"/>
                </a:solidFill>
              </a:rPr>
              <a:t> </a:t>
            </a:r>
          </a:p>
        </p:txBody>
      </p:sp>
    </p:spTree>
    <p:extLst>
      <p:ext uri="{BB962C8B-B14F-4D97-AF65-F5344CB8AC3E}">
        <p14:creationId xmlns:p14="http://schemas.microsoft.com/office/powerpoint/2010/main" val="3655977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Pharmaceutical Integrity </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3</a:t>
            </a:fld>
            <a:endParaRPr lang="en-US" dirty="0"/>
          </a:p>
        </p:txBody>
      </p:sp>
      <p:sp>
        <p:nvSpPr>
          <p:cNvPr id="5" name="Content Placeholder 2"/>
          <p:cNvSpPr>
            <a:spLocks noGrp="1"/>
          </p:cNvSpPr>
          <p:nvPr>
            <p:ph idx="1"/>
          </p:nvPr>
        </p:nvSpPr>
        <p:spPr>
          <a:xfrm>
            <a:off x="350982" y="1523999"/>
            <a:ext cx="8484259" cy="4791075"/>
          </a:xfrm>
        </p:spPr>
        <p:txBody>
          <a:bodyPr>
            <a:noAutofit/>
          </a:bodyPr>
          <a:lstStyle/>
          <a:p>
            <a:pPr marL="342900" indent="-342900">
              <a:buFont typeface="Arial" pitchFamily="34" charset="0"/>
              <a:buChar char="•"/>
            </a:pPr>
            <a:endParaRPr lang="en-US" sz="2400" dirty="0"/>
          </a:p>
          <a:p>
            <a:pPr marL="342900" indent="-342900">
              <a:buFont typeface="Arial" pitchFamily="34" charset="0"/>
              <a:buChar char="•"/>
            </a:pPr>
            <a:r>
              <a:rPr lang="en-US" sz="2500" dirty="0"/>
              <a:t>Created to protect and grow Walgreens controlled substance business </a:t>
            </a:r>
          </a:p>
          <a:p>
            <a:pPr marL="342900" indent="-342900">
              <a:buFont typeface="Arial" pitchFamily="34" charset="0"/>
              <a:buChar char="•"/>
            </a:pPr>
            <a:endParaRPr lang="en-US" sz="2500" dirty="0"/>
          </a:p>
          <a:p>
            <a:pPr marL="342900" indent="-342900">
              <a:buFont typeface="Arial" pitchFamily="34" charset="0"/>
              <a:buChar char="•"/>
            </a:pPr>
            <a:r>
              <a:rPr lang="en-US" sz="2500" dirty="0"/>
              <a:t>Transforming community pharmacy to play a greater role in the Opioid Narcotic Epidemic</a:t>
            </a:r>
          </a:p>
          <a:p>
            <a:endParaRPr lang="en-US" sz="2500" dirty="0">
              <a:solidFill>
                <a:schemeClr val="tx2"/>
              </a:solidFill>
            </a:endParaRPr>
          </a:p>
          <a:p>
            <a:pPr marL="342900" indent="-342900">
              <a:buFont typeface="Arial" pitchFamily="34" charset="0"/>
              <a:buChar char="•"/>
            </a:pPr>
            <a:r>
              <a:rPr lang="en-US" sz="2500" dirty="0"/>
              <a:t>Managing, creating, and maintaining controlled substance dispensing, monitoring and reporting programs including the National Target Drug Good Faith Dispensing program</a:t>
            </a:r>
          </a:p>
          <a:p>
            <a:pPr marL="342900" indent="-342900">
              <a:buFont typeface="Arial" pitchFamily="34" charset="0"/>
              <a:buChar char="•"/>
            </a:pPr>
            <a:endParaRPr lang="en-US" sz="2300" dirty="0">
              <a:solidFill>
                <a:schemeClr val="tx2"/>
              </a:solidFill>
            </a:endParaRPr>
          </a:p>
          <a:p>
            <a:r>
              <a:rPr lang="en-US" sz="2400" dirty="0">
                <a:solidFill>
                  <a:schemeClr val="tx2"/>
                </a:solidFill>
              </a:rPr>
              <a:t> </a:t>
            </a:r>
          </a:p>
        </p:txBody>
      </p:sp>
    </p:spTree>
    <p:extLst>
      <p:ext uri="{BB962C8B-B14F-4D97-AF65-F5344CB8AC3E}">
        <p14:creationId xmlns:p14="http://schemas.microsoft.com/office/powerpoint/2010/main" val="3473872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Pharmaceutical Integrity </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4</a:t>
            </a:fld>
            <a:endParaRPr lang="en-US" dirty="0"/>
          </a:p>
        </p:txBody>
      </p:sp>
      <p:sp>
        <p:nvSpPr>
          <p:cNvPr id="5" name="Content Placeholder 2"/>
          <p:cNvSpPr>
            <a:spLocks noGrp="1"/>
          </p:cNvSpPr>
          <p:nvPr>
            <p:ph idx="1"/>
          </p:nvPr>
        </p:nvSpPr>
        <p:spPr>
          <a:xfrm>
            <a:off x="350982" y="1523999"/>
            <a:ext cx="8484259" cy="4791075"/>
          </a:xfrm>
        </p:spPr>
        <p:txBody>
          <a:bodyPr>
            <a:noAutofit/>
          </a:bodyPr>
          <a:lstStyle/>
          <a:p>
            <a:endParaRPr lang="en-US" sz="2400" dirty="0">
              <a:solidFill>
                <a:schemeClr val="tx2"/>
              </a:solidFill>
            </a:endParaRPr>
          </a:p>
          <a:p>
            <a:pPr marL="342900" indent="-342900">
              <a:buFont typeface="Arial" pitchFamily="34" charset="0"/>
              <a:buChar char="•"/>
            </a:pPr>
            <a:r>
              <a:rPr lang="en-US" sz="2500" dirty="0"/>
              <a:t>Review orders that are manipulated by the store in order to determine whether the order meets specific criteria to qualify as suspicious. Suspicious orders are sent to the DEA and State Boards as required</a:t>
            </a:r>
          </a:p>
          <a:p>
            <a:pPr marL="571500" lvl="1" indent="-342900">
              <a:buFont typeface="Arial" pitchFamily="34" charset="0"/>
              <a:buChar char="•"/>
            </a:pPr>
            <a:endParaRPr lang="en-US" sz="2500" dirty="0"/>
          </a:p>
          <a:p>
            <a:pPr marL="342900" indent="-342900">
              <a:buFont typeface="Arial" pitchFamily="34" charset="0"/>
              <a:buChar char="•"/>
            </a:pPr>
            <a:endParaRPr lang="en-US" sz="2500" dirty="0"/>
          </a:p>
          <a:p>
            <a:pPr marL="342900" indent="-342900">
              <a:buFont typeface="Arial" pitchFamily="34" charset="0"/>
              <a:buChar char="•"/>
            </a:pPr>
            <a:r>
              <a:rPr lang="en-US" sz="2500" dirty="0"/>
              <a:t>Work closely with various departments including Legal, Government Affairs, Logistics, Inventory, Loss Prevention, IT and others to ensure company wide awareness and adherence to federal, state, and local laws and regulations</a:t>
            </a:r>
          </a:p>
          <a:p>
            <a:r>
              <a:rPr lang="en-US" sz="2400" dirty="0">
                <a:solidFill>
                  <a:schemeClr val="tx2"/>
                </a:solidFill>
              </a:rPr>
              <a:t> </a:t>
            </a:r>
          </a:p>
        </p:txBody>
      </p:sp>
    </p:spTree>
    <p:extLst>
      <p:ext uri="{BB962C8B-B14F-4D97-AF65-F5344CB8AC3E}">
        <p14:creationId xmlns:p14="http://schemas.microsoft.com/office/powerpoint/2010/main" val="61758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5</a:t>
            </a:fld>
            <a:endParaRPr lang="en-US" dirty="0"/>
          </a:p>
        </p:txBody>
      </p:sp>
      <p:sp>
        <p:nvSpPr>
          <p:cNvPr id="5" name="Content Placeholder 2"/>
          <p:cNvSpPr>
            <a:spLocks noGrp="1"/>
          </p:cNvSpPr>
          <p:nvPr>
            <p:ph idx="1"/>
          </p:nvPr>
        </p:nvSpPr>
        <p:spPr>
          <a:xfrm>
            <a:off x="193964" y="1318161"/>
            <a:ext cx="8873836" cy="4952009"/>
          </a:xfrm>
        </p:spPr>
        <p:txBody>
          <a:bodyPr>
            <a:normAutofit lnSpcReduction="10000"/>
          </a:bodyPr>
          <a:lstStyle/>
          <a:p>
            <a:pPr marL="342900" indent="-342900">
              <a:buFont typeface="Arial" pitchFamily="34" charset="0"/>
              <a:buChar char="•"/>
            </a:pPr>
            <a:r>
              <a:rPr lang="en-US" dirty="0"/>
              <a:t>Calls to prescribers are required for all target drugs</a:t>
            </a:r>
          </a:p>
          <a:p>
            <a:pPr marL="342900" indent="-342900">
              <a:buFont typeface="Arial" pitchFamily="34" charset="0"/>
              <a:buChar char="•"/>
            </a:pPr>
            <a:endParaRPr lang="en-US" dirty="0"/>
          </a:p>
          <a:p>
            <a:pPr marL="342900" indent="-342900">
              <a:buFont typeface="Arial" pitchFamily="34" charset="0"/>
              <a:buChar char="•"/>
            </a:pPr>
            <a:r>
              <a:rPr lang="en-US" dirty="0"/>
              <a:t>There are quantity  limits for Target Drugs</a:t>
            </a:r>
          </a:p>
          <a:p>
            <a:pPr marL="342900" indent="-342900">
              <a:buFont typeface="Arial" pitchFamily="34" charset="0"/>
              <a:buChar char="•"/>
            </a:pPr>
            <a:endParaRPr lang="en-US" dirty="0"/>
          </a:p>
          <a:p>
            <a:pPr marL="342900" indent="-342900">
              <a:buFont typeface="Arial" pitchFamily="34" charset="0"/>
              <a:buChar char="•"/>
            </a:pPr>
            <a:r>
              <a:rPr lang="en-US" dirty="0"/>
              <a:t>Valid ID is required for the person the prescription is written for</a:t>
            </a:r>
          </a:p>
          <a:p>
            <a:pPr marL="342900" indent="-342900">
              <a:buFont typeface="Arial" pitchFamily="34" charset="0"/>
              <a:buChar char="•"/>
            </a:pPr>
            <a:endParaRPr lang="en-US" dirty="0"/>
          </a:p>
          <a:p>
            <a:pPr marL="342900" indent="-342900">
              <a:buFont typeface="Arial" pitchFamily="34" charset="0"/>
              <a:buChar char="•"/>
            </a:pPr>
            <a:r>
              <a:rPr lang="en-US" dirty="0"/>
              <a:t>It is okay to scan and save a patient’s ID to their IC+ profile</a:t>
            </a:r>
          </a:p>
          <a:p>
            <a:pPr marL="342900" indent="-342900">
              <a:buFont typeface="Arial" pitchFamily="34" charset="0"/>
              <a:buChar char="•"/>
            </a:pPr>
            <a:endParaRPr lang="en-US" dirty="0"/>
          </a:p>
          <a:p>
            <a:pPr marL="342900" indent="-342900">
              <a:buFont typeface="Arial" pitchFamily="34" charset="0"/>
              <a:buChar char="•"/>
            </a:pPr>
            <a:r>
              <a:rPr lang="en-US" dirty="0"/>
              <a:t>All controlled drugs require a completed checklist</a:t>
            </a:r>
          </a:p>
          <a:p>
            <a:pPr marL="342900" indent="-342900">
              <a:buFont typeface="Arial" pitchFamily="34" charset="0"/>
              <a:buChar char="•"/>
            </a:pPr>
            <a:endParaRPr lang="en-US" dirty="0"/>
          </a:p>
          <a:p>
            <a:pPr marL="342900" indent="-342900">
              <a:buFont typeface="Arial" pitchFamily="34" charset="0"/>
              <a:buChar char="•"/>
            </a:pPr>
            <a:r>
              <a:rPr lang="en-US" dirty="0"/>
              <a:t>Pharmacists can ask the prescribers for copies of patient medical records (MRIs, X-rays, pain assessment records…etc.)</a:t>
            </a:r>
          </a:p>
          <a:p>
            <a:pPr marL="342900" indent="-342900">
              <a:buFont typeface="Arial" pitchFamily="34" charset="0"/>
              <a:buChar char="•"/>
            </a:pPr>
            <a:endParaRPr lang="en-US" dirty="0"/>
          </a:p>
          <a:p>
            <a:pPr marL="342900" indent="-342900">
              <a:buFont typeface="Arial" pitchFamily="34" charset="0"/>
              <a:buChar char="•"/>
            </a:pPr>
            <a:r>
              <a:rPr lang="en-US" dirty="0"/>
              <a:t>A ‘refill too soon’ or an ‘early fill’ is an automatic refusal to fill and the prescription should be faxed to the DEA</a:t>
            </a:r>
          </a:p>
          <a:p>
            <a:pPr marL="342900" indent="-342900">
              <a:buFont typeface="Arial" pitchFamily="34" charset="0"/>
              <a:buChar char="•"/>
            </a:pPr>
            <a:endParaRPr lang="en-US" dirty="0"/>
          </a:p>
          <a:p>
            <a:pPr marL="342900" indent="-342900">
              <a:buFont typeface="Arial" pitchFamily="34" charset="0"/>
              <a:buChar char="•"/>
            </a:pPr>
            <a:endParaRPr lang="en-US" dirty="0"/>
          </a:p>
          <a:p>
            <a:pPr marL="342900" indent="-342900">
              <a:buFont typeface="Arial" pitchFamily="34" charset="0"/>
              <a:buChar char="•"/>
            </a:pPr>
            <a:endParaRPr lang="en-US" dirty="0"/>
          </a:p>
          <a:p>
            <a:endParaRPr lang="en-US" dirty="0"/>
          </a:p>
          <a:p>
            <a:pPr marL="342900" indent="-342900">
              <a:buFont typeface="Arial" pitchFamily="34" charset="0"/>
              <a:buChar char="•"/>
            </a:pPr>
            <a:endParaRPr lang="en-US" dirty="0"/>
          </a:p>
          <a:p>
            <a:pPr marL="342900" indent="-342900">
              <a:buFont typeface="Arial" pitchFamily="34" charset="0"/>
              <a:buChar char="•"/>
            </a:pPr>
            <a:endParaRPr lang="en-US" dirty="0"/>
          </a:p>
          <a:p>
            <a:pPr marL="342900" indent="-342900">
              <a:buFont typeface="Arial" pitchFamily="34" charset="0"/>
              <a:buChar char="•"/>
            </a:pPr>
            <a:endParaRPr lang="en-US" dirty="0"/>
          </a:p>
          <a:p>
            <a:pPr marL="0" indent="0">
              <a:buNone/>
            </a:pPr>
            <a:endParaRPr lang="en-US" dirty="0"/>
          </a:p>
        </p:txBody>
      </p:sp>
      <p:sp>
        <p:nvSpPr>
          <p:cNvPr id="7" name="Title 3"/>
          <p:cNvSpPr txBox="1">
            <a:spLocks/>
          </p:cNvSpPr>
          <p:nvPr/>
        </p:nvSpPr>
        <p:spPr>
          <a:xfrm>
            <a:off x="444041" y="160003"/>
            <a:ext cx="8391200" cy="861934"/>
          </a:xfrm>
          <a:prstGeom prst="rect">
            <a:avLst/>
          </a:prstGeom>
        </p:spPr>
        <p:txBody>
          <a:bodyPr vert="horz" lIns="0" tIns="0" rIns="0" bIns="0" rtlCol="0" anchor="ctr">
            <a:noAutofit/>
          </a:bodyPr>
          <a:lstStyle>
            <a:lvl1pPr algn="l" defTabSz="914400" rtl="0" eaLnBrk="1" latinLnBrk="0" hangingPunct="1">
              <a:spcBef>
                <a:spcPct val="0"/>
              </a:spcBef>
              <a:buNone/>
              <a:defRPr lang="en-US" sz="2600" kern="1200" baseline="0">
                <a:solidFill>
                  <a:schemeClr val="bg1"/>
                </a:solidFill>
                <a:latin typeface="Arial"/>
                <a:ea typeface="+mj-ea"/>
                <a:cs typeface="Arial"/>
              </a:defRPr>
            </a:lvl1pPr>
          </a:lstStyle>
          <a:p>
            <a:r>
              <a:rPr lang="en-US" sz="2900" b="1" dirty="0"/>
              <a:t>Common </a:t>
            </a:r>
            <a:r>
              <a:rPr lang="en-US" sz="2900" b="1" u="sng" dirty="0"/>
              <a:t>Misconceptions</a:t>
            </a:r>
            <a:r>
              <a:rPr lang="en-US" sz="2900" b="1" dirty="0"/>
              <a:t> of the TD GFD Policy</a:t>
            </a:r>
          </a:p>
        </p:txBody>
      </p:sp>
    </p:spTree>
    <p:extLst>
      <p:ext uri="{BB962C8B-B14F-4D97-AF65-F5344CB8AC3E}">
        <p14:creationId xmlns:p14="http://schemas.microsoft.com/office/powerpoint/2010/main" val="1983388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5917" y="109499"/>
            <a:ext cx="8391200" cy="861934"/>
          </a:xfrm>
        </p:spPr>
        <p:txBody>
          <a:bodyPr>
            <a:noAutofit/>
          </a:bodyPr>
          <a:lstStyle/>
          <a:p>
            <a:r>
              <a:rPr lang="en-US" sz="2900" b="1" dirty="0"/>
              <a:t>Common </a:t>
            </a:r>
            <a:r>
              <a:rPr lang="en-US" sz="2900" b="1" u="sng" dirty="0"/>
              <a:t>Misconceptions</a:t>
            </a:r>
            <a:r>
              <a:rPr lang="en-US" sz="2900" b="1" dirty="0"/>
              <a:t> of the TD GFD Policy</a:t>
            </a:r>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6</a:t>
            </a:fld>
            <a:endParaRPr lang="en-US" dirty="0"/>
          </a:p>
        </p:txBody>
      </p:sp>
      <p:sp>
        <p:nvSpPr>
          <p:cNvPr id="5" name="Content Placeholder 2"/>
          <p:cNvSpPr>
            <a:spLocks noGrp="1"/>
          </p:cNvSpPr>
          <p:nvPr>
            <p:ph idx="1"/>
          </p:nvPr>
        </p:nvSpPr>
        <p:spPr>
          <a:xfrm>
            <a:off x="106878" y="1639456"/>
            <a:ext cx="8960922" cy="4547589"/>
          </a:xfrm>
        </p:spPr>
        <p:txBody>
          <a:bodyPr>
            <a:normAutofit lnSpcReduction="10000"/>
          </a:bodyPr>
          <a:lstStyle/>
          <a:p>
            <a:pPr marL="342900" indent="-342900">
              <a:buFont typeface="Arial" pitchFamily="34" charset="0"/>
              <a:buChar char="•"/>
            </a:pPr>
            <a:r>
              <a:rPr lang="en-US" dirty="0"/>
              <a:t>It is okay to provide prescribers/patients a copy of the checklist/policy</a:t>
            </a:r>
          </a:p>
          <a:p>
            <a:pPr marL="342900" indent="-342900">
              <a:buFont typeface="Arial" pitchFamily="34" charset="0"/>
              <a:buChar char="•"/>
            </a:pPr>
            <a:endParaRPr lang="en-US" dirty="0"/>
          </a:p>
          <a:p>
            <a:pPr marL="342900" indent="-342900">
              <a:buFont typeface="Arial" pitchFamily="34" charset="0"/>
              <a:buChar char="•"/>
            </a:pPr>
            <a:r>
              <a:rPr lang="en-US" dirty="0"/>
              <a:t>PDMP reports can be given to the patient</a:t>
            </a:r>
          </a:p>
          <a:p>
            <a:pPr marL="342900" indent="-342900">
              <a:buFont typeface="Arial" pitchFamily="34" charset="0"/>
              <a:buChar char="•"/>
            </a:pPr>
            <a:endParaRPr lang="en-US" dirty="0"/>
          </a:p>
          <a:p>
            <a:pPr marL="342900" indent="-342900">
              <a:buFont typeface="Arial" pitchFamily="34" charset="0"/>
              <a:buChar char="•"/>
            </a:pPr>
            <a:r>
              <a:rPr lang="en-US" dirty="0"/>
              <a:t>When faxing a refused prescription to the DEA, pharmacists should also include the completed checklist and/or the PDMP report</a:t>
            </a:r>
          </a:p>
          <a:p>
            <a:endParaRPr lang="en-US" dirty="0"/>
          </a:p>
          <a:p>
            <a:pPr marL="342900" indent="-342900">
              <a:buFont typeface="Arial" pitchFamily="34" charset="0"/>
              <a:buChar char="•"/>
            </a:pPr>
            <a:r>
              <a:rPr lang="en-US" dirty="0"/>
              <a:t>If a patient’s TD prescription is refused, that patient is no longer able to fill another prescription for that medication again at Walgreens</a:t>
            </a:r>
          </a:p>
          <a:p>
            <a:pPr marL="342900" indent="-342900">
              <a:buFont typeface="Arial" pitchFamily="34" charset="0"/>
              <a:buChar char="•"/>
            </a:pPr>
            <a:endParaRPr lang="en-US" dirty="0"/>
          </a:p>
          <a:p>
            <a:pPr marL="342900" indent="-342900">
              <a:buFont typeface="Arial" pitchFamily="34" charset="0"/>
              <a:buChar char="•"/>
            </a:pPr>
            <a:r>
              <a:rPr lang="en-US" dirty="0"/>
              <a:t>The TD GFD policy is mandated by the DEA and/or Board of Pharmacy</a:t>
            </a:r>
          </a:p>
          <a:p>
            <a:pPr marL="342900" indent="-342900">
              <a:buFont typeface="Arial" pitchFamily="34" charset="0"/>
              <a:buChar char="•"/>
            </a:pPr>
            <a:endParaRPr lang="en-US" dirty="0"/>
          </a:p>
          <a:p>
            <a:pPr marL="342900" indent="-342900">
              <a:buFont typeface="Arial" pitchFamily="34" charset="0"/>
              <a:buChar char="•"/>
            </a:pPr>
            <a:r>
              <a:rPr lang="en-US" dirty="0"/>
              <a:t>Overnight pharmacists are exempt from TD GFD</a:t>
            </a:r>
          </a:p>
          <a:p>
            <a:pPr marL="342900" indent="-342900">
              <a:buFont typeface="Arial" pitchFamily="34" charset="0"/>
              <a:buChar char="•"/>
            </a:pPr>
            <a:endParaRPr lang="en-US" dirty="0"/>
          </a:p>
          <a:p>
            <a:pPr marL="342900" indent="-342900">
              <a:buFont typeface="Arial" pitchFamily="34" charset="0"/>
              <a:buChar char="•"/>
            </a:pPr>
            <a:endParaRPr lang="en-US" dirty="0"/>
          </a:p>
          <a:p>
            <a:pPr marL="342900" indent="-342900">
              <a:buFont typeface="Arial" pitchFamily="34" charset="0"/>
              <a:buChar char="•"/>
            </a:pPr>
            <a:endParaRPr lang="en-US" dirty="0"/>
          </a:p>
          <a:p>
            <a:pPr marL="342900" indent="-342900">
              <a:buFont typeface="Arial" pitchFamily="34" charset="0"/>
              <a:buChar char="•"/>
            </a:pPr>
            <a:endParaRPr lang="en-US" dirty="0"/>
          </a:p>
          <a:p>
            <a:pPr marL="342900" indent="-342900">
              <a:buFont typeface="Arial" pitchFamily="34" charset="0"/>
              <a:buChar char="•"/>
            </a:pPr>
            <a:endParaRPr lang="en-US" dirty="0"/>
          </a:p>
          <a:p>
            <a:endParaRPr lang="en-US" dirty="0"/>
          </a:p>
          <a:p>
            <a:pPr marL="342900" indent="-342900">
              <a:buFont typeface="Arial" pitchFamily="34" charset="0"/>
              <a:buChar char="•"/>
            </a:pPr>
            <a:endParaRPr lang="en-US" dirty="0"/>
          </a:p>
          <a:p>
            <a:pPr marL="342900" indent="-342900">
              <a:buFont typeface="Arial" pitchFamily="34" charset="0"/>
              <a:buChar char="•"/>
            </a:pPr>
            <a:endParaRPr lang="en-US" dirty="0"/>
          </a:p>
          <a:p>
            <a:pPr marL="342900" indent="-342900">
              <a:buFont typeface="Arial"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342997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New Mexico Overview</a:t>
            </a:r>
          </a:p>
        </p:txBody>
      </p:sp>
      <p:sp>
        <p:nvSpPr>
          <p:cNvPr id="4" name="Footer Placeholder 3"/>
          <p:cNvSpPr>
            <a:spLocks noGrp="1"/>
          </p:cNvSpPr>
          <p:nvPr>
            <p:ph type="ftr" sz="quarter" idx="4294967295"/>
          </p:nvPr>
        </p:nvSpPr>
        <p:spPr>
          <a:xfrm>
            <a:off x="0" y="6407150"/>
            <a:ext cx="4794250" cy="365125"/>
          </a:xfrm>
        </p:spPr>
        <p:txBody>
          <a:bodyPr/>
          <a:lstStyle/>
          <a:p>
            <a:r>
              <a:rPr lang="en-US"/>
              <a:t>©2013 Walgreen Co. All rights reserved. Confidential and proprietary information. For internal use only.</a:t>
            </a:r>
            <a:endParaRPr lang="en-US" dirty="0"/>
          </a:p>
        </p:txBody>
      </p:sp>
      <p:sp>
        <p:nvSpPr>
          <p:cNvPr id="5" name="Slide Number Placeholder 4"/>
          <p:cNvSpPr>
            <a:spLocks noGrp="1"/>
          </p:cNvSpPr>
          <p:nvPr>
            <p:ph type="sldNum" sz="quarter" idx="4294967295"/>
          </p:nvPr>
        </p:nvSpPr>
        <p:spPr>
          <a:xfrm>
            <a:off x="8447088" y="6413500"/>
            <a:ext cx="696912" cy="365125"/>
          </a:xfrm>
        </p:spPr>
        <p:txBody>
          <a:bodyPr/>
          <a:lstStyle/>
          <a:p>
            <a:fld id="{569DB927-419E-B042-83CD-6E94FB32D87D}" type="slidenum">
              <a:rPr lang="en-US" smtClean="0"/>
              <a:pPr/>
              <a:t>7</a:t>
            </a:fld>
            <a:endParaRPr lang="en-US" dirty="0"/>
          </a:p>
        </p:txBody>
      </p:sp>
    </p:spTree>
    <p:extLst>
      <p:ext uri="{BB962C8B-B14F-4D97-AF65-F5344CB8AC3E}">
        <p14:creationId xmlns:p14="http://schemas.microsoft.com/office/powerpoint/2010/main" val="2895193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 Control Trend</a:t>
            </a:r>
          </a:p>
        </p:txBody>
      </p:sp>
      <p:sp>
        <p:nvSpPr>
          <p:cNvPr id="4" name="Footer Placeholder 3"/>
          <p:cNvSpPr>
            <a:spLocks noGrp="1"/>
          </p:cNvSpPr>
          <p:nvPr>
            <p:ph type="ftr" sz="quarter" idx="3"/>
          </p:nvPr>
        </p:nvSpPr>
        <p:spPr/>
        <p:txBody>
          <a:bodyPr/>
          <a:lstStyle/>
          <a:p>
            <a:r>
              <a:rPr lang="en-US"/>
              <a:t>©2013 Walgreen Co. All rights reserved. Confidential and proprietary information. For internal use only.</a:t>
            </a:r>
            <a:endParaRPr lang="en-US" dirty="0"/>
          </a:p>
        </p:txBody>
      </p:sp>
      <p:sp>
        <p:nvSpPr>
          <p:cNvPr id="5" name="Slide Number Placeholder 4"/>
          <p:cNvSpPr>
            <a:spLocks noGrp="1"/>
          </p:cNvSpPr>
          <p:nvPr>
            <p:ph type="sldNum" sz="quarter" idx="4"/>
          </p:nvPr>
        </p:nvSpPr>
        <p:spPr/>
        <p:txBody>
          <a:bodyPr/>
          <a:lstStyle/>
          <a:p>
            <a:fld id="{569DB927-419E-B042-83CD-6E94FB32D87D}" type="slidenum">
              <a:rPr lang="en-US" smtClean="0"/>
              <a:pPr/>
              <a:t>8</a:t>
            </a:fld>
            <a:endParaRPr lang="en-US" dirty="0"/>
          </a:p>
        </p:txBody>
      </p:sp>
      <p:sp>
        <p:nvSpPr>
          <p:cNvPr id="7" name="TextBox 6"/>
          <p:cNvSpPr txBox="1"/>
          <p:nvPr/>
        </p:nvSpPr>
        <p:spPr>
          <a:xfrm>
            <a:off x="476511" y="4505100"/>
            <a:ext cx="8153503" cy="1648143"/>
          </a:xfrm>
          <a:prstGeom prst="rect">
            <a:avLst/>
          </a:prstGeom>
          <a:noFill/>
        </p:spPr>
        <p:txBody>
          <a:bodyPr wrap="square" lIns="0" tIns="0" rIns="0" bIns="0" rtlCol="0">
            <a:spAutoFit/>
          </a:bodyPr>
          <a:lstStyle/>
          <a:p>
            <a:pPr>
              <a:buNone/>
            </a:pPr>
            <a:r>
              <a:rPr lang="en-US" sz="1800" dirty="0"/>
              <a:t>District 44 has seen a 3.6% decrease in the quantity of controls dispensed year over year.</a:t>
            </a:r>
          </a:p>
          <a:p>
            <a:pPr>
              <a:buNone/>
            </a:pPr>
            <a:r>
              <a:rPr lang="en-US" sz="1800" dirty="0"/>
              <a:t>District 130 has seen a 3.5% decrease in the quantity of controls dispensed year over year.</a:t>
            </a:r>
          </a:p>
          <a:p>
            <a:pPr>
              <a:buNone/>
            </a:pPr>
            <a:r>
              <a:rPr lang="en-US" sz="1800" dirty="0"/>
              <a:t>Both districts have had a ~3.5% decrease in the number of Control Rx scripts.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3447" y="1308004"/>
            <a:ext cx="6596009" cy="3045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1690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920" y="1335641"/>
            <a:ext cx="4146004" cy="4628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Geographic Distribution of Controlled Scripts</a:t>
            </a:r>
          </a:p>
        </p:txBody>
      </p:sp>
      <p:sp>
        <p:nvSpPr>
          <p:cNvPr id="4" name="Footer Placeholder 3"/>
          <p:cNvSpPr>
            <a:spLocks noGrp="1"/>
          </p:cNvSpPr>
          <p:nvPr>
            <p:ph type="ftr" sz="quarter" idx="3"/>
          </p:nvPr>
        </p:nvSpPr>
        <p:spPr/>
        <p:txBody>
          <a:bodyPr/>
          <a:lstStyle/>
          <a:p>
            <a:r>
              <a:rPr lang="en-US"/>
              <a:t>©2013 Walgreen Co. All rights reserved. Confidential and proprietary information. For internal use only.</a:t>
            </a:r>
            <a:endParaRPr lang="en-US" dirty="0"/>
          </a:p>
        </p:txBody>
      </p:sp>
      <p:sp>
        <p:nvSpPr>
          <p:cNvPr id="5" name="Slide Number Placeholder 4"/>
          <p:cNvSpPr>
            <a:spLocks noGrp="1"/>
          </p:cNvSpPr>
          <p:nvPr>
            <p:ph type="sldNum" sz="quarter" idx="4"/>
          </p:nvPr>
        </p:nvSpPr>
        <p:spPr/>
        <p:txBody>
          <a:bodyPr/>
          <a:lstStyle/>
          <a:p>
            <a:fld id="{569DB927-419E-B042-83CD-6E94FB32D87D}" type="slidenum">
              <a:rPr lang="en-US" smtClean="0"/>
              <a:pPr/>
              <a:t>9</a:t>
            </a:fld>
            <a:endParaRPr lang="en-US" dirty="0"/>
          </a:p>
        </p:txBody>
      </p:sp>
      <p:cxnSp>
        <p:nvCxnSpPr>
          <p:cNvPr id="7" name="Straight Arrow Connector 6"/>
          <p:cNvCxnSpPr/>
          <p:nvPr/>
        </p:nvCxnSpPr>
        <p:spPr>
          <a:xfrm flipH="1">
            <a:off x="1702544" y="1438383"/>
            <a:ext cx="3638832" cy="1020759"/>
          </a:xfrm>
          <a:prstGeom prst="straightConnector1">
            <a:avLst/>
          </a:prstGeom>
          <a:ln w="12700" cap="rnd">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9" name="Footer Placeholder 3"/>
          <p:cNvSpPr txBox="1">
            <a:spLocks/>
          </p:cNvSpPr>
          <p:nvPr/>
        </p:nvSpPr>
        <p:spPr>
          <a:xfrm>
            <a:off x="1005204" y="6168556"/>
            <a:ext cx="3839928" cy="181819"/>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sz="1000" b="1" dirty="0">
                <a:solidFill>
                  <a:schemeClr val="tx1"/>
                </a:solidFill>
              </a:rPr>
              <a:t>Data for 1/1/2013 to 3/31/2013</a:t>
            </a:r>
          </a:p>
        </p:txBody>
      </p:sp>
      <p:sp>
        <p:nvSpPr>
          <p:cNvPr id="3" name="Rectangle 2"/>
          <p:cNvSpPr/>
          <p:nvPr/>
        </p:nvSpPr>
        <p:spPr>
          <a:xfrm>
            <a:off x="1702543" y="2459142"/>
            <a:ext cx="1081754" cy="1085442"/>
          </a:xfrm>
          <a:prstGeom prst="rect">
            <a:avLst/>
          </a:prstGeom>
          <a:noFill/>
          <a:ln>
            <a:solidFill>
              <a:schemeClr val="tx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900" dirty="0"/>
          </a:p>
        </p:txBody>
      </p:sp>
      <p:cxnSp>
        <p:nvCxnSpPr>
          <p:cNvPr id="13" name="Straight Arrow Connector 12"/>
          <p:cNvCxnSpPr/>
          <p:nvPr/>
        </p:nvCxnSpPr>
        <p:spPr>
          <a:xfrm flipH="1" flipV="1">
            <a:off x="1702545" y="3544584"/>
            <a:ext cx="3638831" cy="1147041"/>
          </a:xfrm>
          <a:prstGeom prst="straightConnector1">
            <a:avLst/>
          </a:prstGeom>
          <a:ln w="12700" cap="rnd">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784298" y="1438383"/>
            <a:ext cx="6056882" cy="1020759"/>
          </a:xfrm>
          <a:prstGeom prst="straightConnector1">
            <a:avLst/>
          </a:prstGeom>
          <a:ln w="12700" cap="rnd">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2784298" y="3544584"/>
            <a:ext cx="6056881" cy="1147041"/>
          </a:xfrm>
          <a:prstGeom prst="straightConnector1">
            <a:avLst/>
          </a:prstGeom>
          <a:ln w="12700" cap="rnd">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1376" y="1438383"/>
            <a:ext cx="3499803" cy="3253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9853" y="5120652"/>
            <a:ext cx="1504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3952304"/>
      </p:ext>
    </p:extLst>
  </p:cSld>
  <p:clrMapOvr>
    <a:masterClrMapping/>
  </p:clrMapOvr>
</p:sld>
</file>

<file path=ppt/theme/theme1.xml><?xml version="1.0" encoding="utf-8"?>
<a:theme xmlns:a="http://schemas.openxmlformats.org/drawingml/2006/main" name="1_Walgreens Theme">
  <a:themeElements>
    <a:clrScheme name="HappyHealthyColor">
      <a:dk1>
        <a:srgbClr val="000000"/>
      </a:dk1>
      <a:lt1>
        <a:srgbClr val="FFFFFF"/>
      </a:lt1>
      <a:dk2>
        <a:srgbClr val="6A737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5327</TotalTime>
  <Words>1620</Words>
  <Application>Microsoft Office PowerPoint</Application>
  <PresentationFormat>On-screen Show (4:3)</PresentationFormat>
  <Paragraphs>162</Paragraphs>
  <Slides>19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Lucida Grande</vt:lpstr>
      <vt:lpstr>1_Walgreens Theme</vt:lpstr>
      <vt:lpstr>New Mexico Controlled Substance Trends</vt:lpstr>
      <vt:lpstr>Agenda</vt:lpstr>
      <vt:lpstr>Pharmaceutical Integrity </vt:lpstr>
      <vt:lpstr>Pharmaceutical Integrity </vt:lpstr>
      <vt:lpstr>PowerPoint Presentation</vt:lpstr>
      <vt:lpstr>Common Misconceptions of the TD GFD Policy</vt:lpstr>
      <vt:lpstr>New Mexico Overview</vt:lpstr>
      <vt:lpstr>Overall Control Trend</vt:lpstr>
      <vt:lpstr>Geographic Distribution of Controlled Scripts</vt:lpstr>
      <vt:lpstr>Rate of controlled Rx dispensing</vt:lpstr>
      <vt:lpstr>Suspicious Orders per store</vt:lpstr>
      <vt:lpstr>Cash Payment rate for Controlled Rx</vt:lpstr>
      <vt:lpstr>Top Prescribers of Controls</vt:lpstr>
      <vt:lpstr>Top 20 Controlled Substances</vt:lpstr>
      <vt:lpstr>Hydrocodone distribution</vt:lpstr>
      <vt:lpstr>Oxycodone distribution</vt:lpstr>
      <vt:lpstr>Top Prescribers – 4650</vt:lpstr>
      <vt:lpstr>Top Prescribers – 9067</vt:lpstr>
      <vt:lpstr>Top Prescribers – 12751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Erin Sternickle</cp:lastModifiedBy>
  <cp:revision>390</cp:revision>
  <cp:lastPrinted>2013-05-14T18:09:50Z</cp:lastPrinted>
  <dcterms:created xsi:type="dcterms:W3CDTF">2012-10-04T18:34:14Z</dcterms:created>
  <dcterms:modified xsi:type="dcterms:W3CDTF">2022-04-29T11:19:45Z</dcterms:modified>
</cp:coreProperties>
</file>